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26418-46D8-4A8F-8B92-ADBD572FBD3D}" type="datetimeFigureOut">
              <a:rPr lang="cs-CZ" smtClean="0"/>
              <a:pPr/>
              <a:t>1.12.2012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74717-E0A2-4830-AE0C-B734DB503B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26418-46D8-4A8F-8B92-ADBD572FBD3D}" type="datetimeFigureOut">
              <a:rPr lang="cs-CZ" smtClean="0"/>
              <a:pPr/>
              <a:t>1.12.2012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74717-E0A2-4830-AE0C-B734DB503B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26418-46D8-4A8F-8B92-ADBD572FBD3D}" type="datetimeFigureOut">
              <a:rPr lang="cs-CZ" smtClean="0"/>
              <a:pPr/>
              <a:t>1.12.2012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74717-E0A2-4830-AE0C-B734DB503B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26418-46D8-4A8F-8B92-ADBD572FBD3D}" type="datetimeFigureOut">
              <a:rPr lang="cs-CZ" smtClean="0"/>
              <a:pPr/>
              <a:t>1.12.2012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74717-E0A2-4830-AE0C-B734DB503B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26418-46D8-4A8F-8B92-ADBD572FBD3D}" type="datetimeFigureOut">
              <a:rPr lang="cs-CZ" smtClean="0"/>
              <a:pPr/>
              <a:t>1.12.2012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74717-E0A2-4830-AE0C-B734DB503B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26418-46D8-4A8F-8B92-ADBD572FBD3D}" type="datetimeFigureOut">
              <a:rPr lang="cs-CZ" smtClean="0"/>
              <a:pPr/>
              <a:t>1.12.2012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74717-E0A2-4830-AE0C-B734DB503B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26418-46D8-4A8F-8B92-ADBD572FBD3D}" type="datetimeFigureOut">
              <a:rPr lang="cs-CZ" smtClean="0"/>
              <a:pPr/>
              <a:t>1.12.2012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74717-E0A2-4830-AE0C-B734DB503B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26418-46D8-4A8F-8B92-ADBD572FBD3D}" type="datetimeFigureOut">
              <a:rPr lang="cs-CZ" smtClean="0"/>
              <a:pPr/>
              <a:t>1.12.2012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74717-E0A2-4830-AE0C-B734DB503B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26418-46D8-4A8F-8B92-ADBD572FBD3D}" type="datetimeFigureOut">
              <a:rPr lang="cs-CZ" smtClean="0"/>
              <a:pPr/>
              <a:t>1.12.2012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74717-E0A2-4830-AE0C-B734DB503B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26418-46D8-4A8F-8B92-ADBD572FBD3D}" type="datetimeFigureOut">
              <a:rPr lang="cs-CZ" smtClean="0"/>
              <a:pPr/>
              <a:t>1.12.2012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74717-E0A2-4830-AE0C-B734DB503B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26418-46D8-4A8F-8B92-ADBD572FBD3D}" type="datetimeFigureOut">
              <a:rPr lang="cs-CZ" smtClean="0"/>
              <a:pPr/>
              <a:t>1.12.2012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74717-E0A2-4830-AE0C-B734DB503B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B26418-46D8-4A8F-8B92-ADBD572FBD3D}" type="datetimeFigureOut">
              <a:rPr lang="cs-CZ" smtClean="0"/>
              <a:pPr/>
              <a:t>1.12.2012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A74717-E0A2-4830-AE0C-B734DB503B43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Samostatný úkol: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11560" y="3886200"/>
            <a:ext cx="7992888" cy="1752600"/>
          </a:xfrm>
        </p:spPr>
        <p:txBody>
          <a:bodyPr>
            <a:normAutofit/>
          </a:bodyPr>
          <a:lstStyle/>
          <a:p>
            <a:r>
              <a:rPr lang="cs-CZ" dirty="0" smtClean="0"/>
              <a:t>Testování nezávislosti</a:t>
            </a:r>
          </a:p>
          <a:p>
            <a:r>
              <a:rPr lang="cs-CZ" dirty="0" smtClean="0"/>
              <a:t>Testování homogenity</a:t>
            </a:r>
          </a:p>
          <a:p>
            <a:endParaRPr lang="cs-CZ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1. Příklad k procvičení</a:t>
            </a:r>
            <a:endParaRPr lang="cs-CZ" dirty="0"/>
          </a:p>
        </p:txBody>
      </p:sp>
      <p:sp>
        <p:nvSpPr>
          <p:cNvPr id="4" name="Rectangle 3"/>
          <p:cNvSpPr txBox="1">
            <a:spLocks/>
          </p:cNvSpPr>
          <p:nvPr/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+mj-lt"/>
              <a:buAutoNum type="arabicPeriod"/>
              <a:defRPr/>
            </a:pPr>
            <a:r>
              <a:rPr lang="cs-CZ" dirty="0" smtClean="0"/>
              <a:t>Testujte hypotézu, že </a:t>
            </a:r>
            <a:r>
              <a:rPr lang="cs-CZ" b="1" u="sng" dirty="0" smtClean="0"/>
              <a:t>barva vlasů a barva očí spolu nesouvisí</a:t>
            </a:r>
            <a:r>
              <a:rPr lang="cs-CZ" dirty="0" smtClean="0"/>
              <a:t>. K dispozici jsou údaje od 6 800 mužů (</a:t>
            </a:r>
            <a:r>
              <a:rPr lang="cs-CZ" i="1" dirty="0" err="1" smtClean="0"/>
              <a:t>Yule</a:t>
            </a:r>
            <a:r>
              <a:rPr lang="cs-CZ" i="1" dirty="0" smtClean="0"/>
              <a:t>, G. U., </a:t>
            </a:r>
            <a:r>
              <a:rPr lang="cs-CZ" i="1" dirty="0" err="1" smtClean="0"/>
              <a:t>Kendall</a:t>
            </a:r>
            <a:r>
              <a:rPr lang="cs-CZ" i="1" dirty="0" smtClean="0"/>
              <a:t>, M.G.: </a:t>
            </a:r>
            <a:r>
              <a:rPr lang="cs-CZ" i="1" dirty="0" err="1" smtClean="0"/>
              <a:t>An</a:t>
            </a:r>
            <a:r>
              <a:rPr lang="cs-CZ" i="1" dirty="0" smtClean="0"/>
              <a:t> </a:t>
            </a:r>
            <a:r>
              <a:rPr lang="cs-CZ" i="1" dirty="0" err="1" smtClean="0"/>
              <a:t>Introduction</a:t>
            </a:r>
            <a:r>
              <a:rPr lang="cs-CZ" i="1" dirty="0" smtClean="0"/>
              <a:t> to </a:t>
            </a:r>
            <a:r>
              <a:rPr lang="cs-CZ" i="1" dirty="0" err="1" smtClean="0"/>
              <a:t>the</a:t>
            </a:r>
            <a:r>
              <a:rPr lang="cs-CZ" i="1" dirty="0" smtClean="0"/>
              <a:t> </a:t>
            </a:r>
            <a:r>
              <a:rPr lang="cs-CZ" i="1" dirty="0" err="1" smtClean="0"/>
              <a:t>Theory</a:t>
            </a:r>
            <a:r>
              <a:rPr lang="cs-CZ" i="1" dirty="0" smtClean="0"/>
              <a:t> </a:t>
            </a:r>
            <a:r>
              <a:rPr lang="cs-CZ" i="1" dirty="0" err="1" smtClean="0"/>
              <a:t>of</a:t>
            </a:r>
            <a:r>
              <a:rPr lang="cs-CZ" i="1" dirty="0" smtClean="0"/>
              <a:t> </a:t>
            </a:r>
            <a:r>
              <a:rPr lang="cs-CZ" i="1" dirty="0" err="1" smtClean="0"/>
              <a:t>Statistics</a:t>
            </a:r>
            <a:r>
              <a:rPr lang="cs-CZ" i="1" dirty="0" smtClean="0"/>
              <a:t>, 14th </a:t>
            </a:r>
            <a:r>
              <a:rPr lang="cs-CZ" i="1" dirty="0" err="1" smtClean="0"/>
              <a:t>ed</a:t>
            </a:r>
            <a:r>
              <a:rPr lang="cs-CZ" i="1" dirty="0" smtClean="0"/>
              <a:t>. </a:t>
            </a:r>
            <a:r>
              <a:rPr lang="cs-CZ" i="1" dirty="0" err="1" smtClean="0"/>
              <a:t>Griffin</a:t>
            </a:r>
            <a:r>
              <a:rPr lang="cs-CZ" i="1" dirty="0" smtClean="0"/>
              <a:t>, London, 1950</a:t>
            </a:r>
            <a:r>
              <a:rPr lang="cs-CZ" dirty="0" smtClean="0"/>
              <a:t>).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+mj-lt"/>
              <a:buAutoNum type="arabicPeriod"/>
              <a:defRPr/>
            </a:pPr>
            <a:r>
              <a:rPr lang="cs-CZ" dirty="0" smtClean="0"/>
              <a:t>Vypočítejte </a:t>
            </a:r>
            <a:r>
              <a:rPr lang="cs-CZ" dirty="0" err="1" smtClean="0"/>
              <a:t>Cramérův</a:t>
            </a:r>
            <a:r>
              <a:rPr lang="cs-CZ" dirty="0" smtClean="0"/>
              <a:t> koeficient a interpretujte </a:t>
            </a:r>
            <a:r>
              <a:rPr lang="cs-CZ" dirty="0" smtClean="0"/>
              <a:t>jej.</a:t>
            </a:r>
            <a:endParaRPr lang="cs-CZ" dirty="0" smtClean="0"/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tabLst/>
              <a:defRPr/>
            </a:pPr>
            <a:endParaRPr kumimoji="0" lang="cs-CZ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2011154" y="3115920"/>
          <a:ext cx="5225142" cy="202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6670"/>
                <a:gridCol w="765044"/>
                <a:gridCol w="870857"/>
                <a:gridCol w="870857"/>
                <a:gridCol w="870857"/>
                <a:gridCol w="870857"/>
              </a:tblGrid>
              <a:tr h="370840">
                <a:tc>
                  <a:txBody>
                    <a:bodyPr/>
                    <a:lstStyle/>
                    <a:p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Světlá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Kaštanová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Černá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Zrzavá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Světla modrá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1768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807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189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47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2811</a:t>
                      </a:r>
                      <a:endParaRPr lang="cs-CZ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Šedá nebo zelená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946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1387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746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53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3132</a:t>
                      </a:r>
                      <a:endParaRPr lang="cs-CZ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Tmavohnědá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115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438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288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16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857</a:t>
                      </a:r>
                      <a:endParaRPr lang="cs-CZ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2829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2632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1223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116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6800</a:t>
                      </a:r>
                      <a:endParaRPr lang="cs-CZ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2174846" y="5589240"/>
            <a:ext cx="5061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i="1" dirty="0" smtClean="0"/>
              <a:t>Nezapomeňte ověřit podmínky dobré aproximace!</a:t>
            </a:r>
            <a:endParaRPr lang="cs-CZ" b="1" i="1" dirty="0"/>
          </a:p>
        </p:txBody>
      </p:sp>
      <p:cxnSp>
        <p:nvCxnSpPr>
          <p:cNvPr id="7" name="Přímá spojovací čára 6"/>
          <p:cNvCxnSpPr/>
          <p:nvPr/>
        </p:nvCxnSpPr>
        <p:spPr>
          <a:xfrm>
            <a:off x="1979712" y="3140968"/>
            <a:ext cx="1008112" cy="36004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2. Příklad k procvičení</a:t>
            </a:r>
            <a:endParaRPr lang="cs-CZ" dirty="0"/>
          </a:p>
        </p:txBody>
      </p:sp>
      <p:sp>
        <p:nvSpPr>
          <p:cNvPr id="4" name="Rectangle 3"/>
          <p:cNvSpPr txBox="1">
            <a:spLocks/>
          </p:cNvSpPr>
          <p:nvPr/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tabLst/>
              <a:defRPr/>
            </a:pPr>
            <a:endParaRPr kumimoji="0" lang="cs-CZ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1572344" y="3148176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A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B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AB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Celkem</a:t>
                      </a:r>
                      <a:endParaRPr lang="cs-CZ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200" dirty="0" err="1" smtClean="0"/>
                        <a:t>Eskade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33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6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56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5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100</a:t>
                      </a:r>
                      <a:endParaRPr lang="cs-CZ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200" dirty="0" err="1" smtClean="0"/>
                        <a:t>Annandale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54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14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52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5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125</a:t>
                      </a:r>
                      <a:endParaRPr lang="cs-CZ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200" dirty="0" err="1" smtClean="0"/>
                        <a:t>Nithsdale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98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35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115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5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253</a:t>
                      </a:r>
                      <a:endParaRPr lang="cs-CZ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Celkem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185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55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223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15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478</a:t>
                      </a:r>
                      <a:endParaRPr lang="cs-CZ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3"/>
          <p:cNvSpPr txBox="1">
            <a:spLocks/>
          </p:cNvSpPr>
          <p:nvPr/>
        </p:nvSpPr>
        <p:spPr bwMode="auto">
          <a:xfrm>
            <a:off x="454025" y="16764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+mj-lt"/>
              <a:buAutoNum type="arabicPeriod"/>
              <a:tabLst/>
              <a:defRPr/>
            </a:pPr>
            <a:r>
              <a:rPr lang="cs-CZ" dirty="0" smtClean="0"/>
              <a:t>Ve Skotsku byla provedena studie, která měla prokázat, </a:t>
            </a:r>
            <a:r>
              <a:rPr lang="cs-CZ" b="1" dirty="0" smtClean="0"/>
              <a:t>zda procentuální zastoupení krevních skupin na celém území je homogenní nebo není</a:t>
            </a:r>
            <a:r>
              <a:rPr lang="cs-CZ" dirty="0" smtClean="0"/>
              <a:t>. V oblasti </a:t>
            </a:r>
            <a:r>
              <a:rPr lang="cs-CZ" dirty="0" err="1" smtClean="0"/>
              <a:t>Eskdale</a:t>
            </a:r>
            <a:r>
              <a:rPr lang="cs-CZ" dirty="0" smtClean="0"/>
              <a:t> bylo náhodně vybráno 100 osob, v </a:t>
            </a:r>
            <a:r>
              <a:rPr lang="cs-CZ" dirty="0" err="1" smtClean="0"/>
              <a:t>Annadale</a:t>
            </a:r>
            <a:r>
              <a:rPr lang="cs-CZ" dirty="0" smtClean="0"/>
              <a:t> 125 osob a v </a:t>
            </a:r>
            <a:r>
              <a:rPr lang="cs-CZ" dirty="0" err="1" smtClean="0"/>
              <a:t>Nithsdale</a:t>
            </a:r>
            <a:r>
              <a:rPr lang="cs-CZ" dirty="0" smtClean="0"/>
              <a:t> 253 osob (</a:t>
            </a:r>
            <a:r>
              <a:rPr lang="cs-CZ" i="1" dirty="0" err="1" smtClean="0"/>
              <a:t>Osborn</a:t>
            </a:r>
            <a:r>
              <a:rPr lang="cs-CZ" i="1" dirty="0" smtClean="0"/>
              <a:t> J. F. , 1979, </a:t>
            </a:r>
            <a:r>
              <a:rPr lang="cs-CZ" i="1" dirty="0" err="1" smtClean="0"/>
              <a:t>Statistical</a:t>
            </a:r>
            <a:r>
              <a:rPr lang="cs-CZ" i="1" dirty="0" smtClean="0"/>
              <a:t> </a:t>
            </a:r>
            <a:r>
              <a:rPr lang="cs-CZ" i="1" dirty="0" err="1" smtClean="0"/>
              <a:t>Exersice</a:t>
            </a:r>
            <a:r>
              <a:rPr lang="cs-CZ" i="1" dirty="0" smtClean="0"/>
              <a:t> in </a:t>
            </a:r>
            <a:r>
              <a:rPr lang="cs-CZ" i="1" dirty="0" err="1" smtClean="0"/>
              <a:t>Medical</a:t>
            </a:r>
            <a:r>
              <a:rPr lang="cs-CZ" i="1" dirty="0" smtClean="0"/>
              <a:t> </a:t>
            </a:r>
            <a:r>
              <a:rPr lang="cs-CZ" i="1" dirty="0" err="1" smtClean="0"/>
              <a:t>Research</a:t>
            </a:r>
            <a:r>
              <a:rPr lang="cs-CZ" i="1" dirty="0" smtClean="0"/>
              <a:t>, </a:t>
            </a:r>
            <a:r>
              <a:rPr lang="cs-CZ" i="1" dirty="0" err="1" smtClean="0"/>
              <a:t>Blackwell</a:t>
            </a:r>
            <a:r>
              <a:rPr lang="cs-CZ" i="1" dirty="0" smtClean="0"/>
              <a:t> </a:t>
            </a:r>
            <a:r>
              <a:rPr lang="cs-CZ" i="1" dirty="0" err="1" smtClean="0"/>
              <a:t>Scientific</a:t>
            </a:r>
            <a:r>
              <a:rPr lang="cs-CZ" i="1" dirty="0" smtClean="0"/>
              <a:t> </a:t>
            </a:r>
            <a:r>
              <a:rPr lang="cs-CZ" i="1" dirty="0" err="1" smtClean="0"/>
              <a:t>publications</a:t>
            </a:r>
            <a:r>
              <a:rPr lang="cs-CZ" i="1" dirty="0" smtClean="0"/>
              <a:t>, Oxford</a:t>
            </a:r>
            <a:r>
              <a:rPr lang="cs-CZ" dirty="0" smtClean="0"/>
              <a:t>)</a:t>
            </a:r>
            <a:endParaRPr kumimoji="0" lang="cs-CZ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1547664" y="3140968"/>
            <a:ext cx="1008112" cy="36004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199</Words>
  <Application>Microsoft Office PowerPoint</Application>
  <PresentationFormat>Předvádění na obrazovce (4:3)</PresentationFormat>
  <Paragraphs>65</Paragraphs>
  <Slides>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4" baseType="lpstr">
      <vt:lpstr>Motiv sady Office</vt:lpstr>
      <vt:lpstr>Samostatný úkol:</vt:lpstr>
      <vt:lpstr>1. Příklad k procvičení</vt:lpstr>
      <vt:lpstr>2. Příklad k procvičení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Samostatný úkol:</dc:title>
  <dc:creator>maluskova</dc:creator>
  <cp:lastModifiedBy>maluskova</cp:lastModifiedBy>
  <cp:revision>26</cp:revision>
  <dcterms:created xsi:type="dcterms:W3CDTF">2012-10-31T12:54:05Z</dcterms:created>
  <dcterms:modified xsi:type="dcterms:W3CDTF">2012-12-01T09:26:43Z</dcterms:modified>
</cp:coreProperties>
</file>