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57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58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55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56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</p:sp>
      <p:sp>
        <p:nvSpPr>
          <p:cNvPr id="1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rect l="0" t="0" r="r" b="b"/>
            <a:pathLst>
              <a:path w="3007350" h="6866468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rect l="0" t="0" r="r" b="b"/>
            <a:pathLst>
              <a:path w="2573312" h="6866468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324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rect l="0" t="0" r="r" b="b"/>
            <a:pathLst>
              <a:path w="2858014" h="6866468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rect l="0" t="0" r="r" b="b"/>
            <a:pathLst>
              <a:path w="1290095" h="6858001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rect l="0" t="0" r="r" b="b"/>
            <a:pathLst>
              <a:path w="1249826" h="6858001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324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108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" name="Line 1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</p:sp>
      <p:sp>
        <p:nvSpPr>
          <p:cNvPr id="11" name="Line 1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</p:sp>
      <p:sp>
        <p:nvSpPr>
          <p:cNvPr id="12" name="CustomShape 1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rect l="0" t="0" r="r" b="b"/>
            <a:pathLst>
              <a:path w="3007350" h="6866468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" name="CustomShape 1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rect l="0" t="0" r="r" b="b"/>
            <a:pathLst>
              <a:path w="2573312" h="6866468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324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5" name="CustomShape 1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rect l="0" t="0" r="r" b="b"/>
            <a:pathLst>
              <a:path w="2858014" h="6866468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6" name="CustomShape 1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rect l="0" t="0" r="r" b="b"/>
            <a:pathLst>
              <a:path w="1290095" h="6858001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rect l="0" t="0" r="r" b="b"/>
            <a:pathLst>
              <a:path w="1249826" h="6858001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324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 rot="10800000">
            <a:off x="842760" y="5666040"/>
            <a:ext cx="842400" cy="5665680"/>
          </a:xfrm>
          <a:prstGeom prst="triangle">
            <a:avLst>
              <a:gd name="adj" fmla="val 324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0" name="PlaceHolder 2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r>
              <a:rPr lang="cs-CZ" sz="5400" strike="noStrike">
                <a:solidFill>
                  <a:srgbClr val="90c226"/>
                </a:solidFill>
                <a:latin typeface="Trebuchet MS"/>
              </a:rPr>
              <a:t>Klikněte pro úpravu formátu textu nadpisuKliknutím lze upravit styl.</a:t>
            </a:r>
            <a:endParaRPr/>
          </a:p>
        </p:txBody>
      </p:sp>
      <p:sp>
        <p:nvSpPr>
          <p:cNvPr id="21" name="PlaceHolder 22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cs-CZ" sz="900" strike="noStrike">
                <a:solidFill>
                  <a:srgbClr val="8b8b8b"/>
                </a:solidFill>
                <a:latin typeface="Trebuchet MS"/>
              </a:rPr>
              <a:t>7. 5. 2015</a:t>
            </a:r>
            <a:endParaRPr/>
          </a:p>
        </p:txBody>
      </p:sp>
      <p:sp>
        <p:nvSpPr>
          <p:cNvPr id="22" name="PlaceHolder 23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23" name="PlaceHolder 24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A0B1592-635D-4708-B75C-90251FD96F91}" type="slidenum">
              <a:rPr lang="cs-CZ" sz="900" strike="noStrike">
                <a:solidFill>
                  <a:srgbClr val="90c226"/>
                </a:solidFill>
                <a:latin typeface="Trebuchet MS"/>
              </a:rPr>
              <a:t>&lt;číslo&gt;</a:t>
            </a:fld>
            <a:endParaRPr/>
          </a:p>
        </p:txBody>
      </p:sp>
      <p:sp>
        <p:nvSpPr>
          <p:cNvPr id="24" name="PlaceHolder 2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>
                <a:latin typeface="Trebuchet MS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1400">
                <a:latin typeface="Trebuchet MS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1200">
                <a:latin typeface="Trebuchet MS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1200">
                <a:latin typeface="Trebuchet MS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rebuchet MS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rebuchet MS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rebuchet MS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</p:sp>
      <p:sp>
        <p:nvSpPr>
          <p:cNvPr id="60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</p:sp>
      <p:sp>
        <p:nvSpPr>
          <p:cNvPr id="61" name="CustomShape 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rect l="0" t="0" r="r" b="b"/>
            <a:pathLst>
              <a:path w="3007350" h="6866468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2" name="CustomShape 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rect l="0" t="0" r="r" b="b"/>
            <a:pathLst>
              <a:path w="2573312" h="6866468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3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324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4" name="CustomShape 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rect l="0" t="0" r="r" b="b"/>
            <a:pathLst>
              <a:path w="2858014" h="6866468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5" name="CustomShape 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rect l="0" t="0" r="r" b="b"/>
            <a:pathLst>
              <a:path w="1290095" h="6858001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6" name="CustomShape 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rect l="0" t="0" r="r" b="b"/>
            <a:pathLst>
              <a:path w="1249826" h="6858001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7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324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8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108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9" name="PlaceHolder 1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cs-CZ" sz="3600" strike="noStrike">
                <a:solidFill>
                  <a:srgbClr val="90c226"/>
                </a:solidFill>
                <a:latin typeface="Trebuchet MS"/>
              </a:rPr>
              <a:t>Klikněte pro úpravu formátu textu nadpisuKliknutím lze upravit styl.</a:t>
            </a:r>
            <a:endParaRPr/>
          </a:p>
        </p:txBody>
      </p:sp>
      <p:sp>
        <p:nvSpPr>
          <p:cNvPr id="70" name="PlaceHolder 1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cs-CZ" strike="noStrike">
                <a:solidFill>
                  <a:srgbClr val="404040"/>
                </a:solidFill>
                <a:latin typeface="Trebuchet MS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trike="noStrike">
                <a:solidFill>
                  <a:srgbClr val="404040"/>
                </a:solidFill>
                <a:latin typeface="Trebuchet MS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trike="noStrike">
                <a:solidFill>
                  <a:srgbClr val="404040"/>
                </a:solidFill>
                <a:latin typeface="Trebuchet MS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trike="noStrike">
                <a:solidFill>
                  <a:srgbClr val="404040"/>
                </a:solidFill>
                <a:latin typeface="Trebuchet MS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trike="noStrike">
                <a:solidFill>
                  <a:srgbClr val="404040"/>
                </a:solidFill>
                <a:latin typeface="Trebuchet MS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trike="noStrike">
                <a:solidFill>
                  <a:srgbClr val="404040"/>
                </a:solidFill>
                <a:latin typeface="Trebuchet MS"/>
              </a:rPr>
              <a:t>Šestá úroveň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trike="noStrike">
                <a:solidFill>
                  <a:srgbClr val="404040"/>
                </a:solidFill>
                <a:latin typeface="Trebuchet MS"/>
              </a:rPr>
              <a:t>Sedmá úroveňKliknutím lze upravit styly předlohy textu.</a:t>
            </a:r>
            <a:endParaRPr/>
          </a:p>
          <a:p>
            <a:pPr lvl="1"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1600" strike="noStrike">
                <a:solidFill>
                  <a:srgbClr val="404040"/>
                </a:solidFill>
                <a:latin typeface="Trebuchet MS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1400" strike="noStrike">
                <a:solidFill>
                  <a:srgbClr val="404040"/>
                </a:solidFill>
                <a:latin typeface="Trebuchet MS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1200" strike="noStrike">
                <a:solidFill>
                  <a:srgbClr val="404040"/>
                </a:solidFill>
                <a:latin typeface="Trebuchet MS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1200" strike="noStrike">
                <a:solidFill>
                  <a:srgbClr val="404040"/>
                </a:solidFill>
                <a:latin typeface="Trebuchet MS"/>
              </a:rPr>
              <a:t>Pátá úroveň</a:t>
            </a:r>
            <a:endParaRPr/>
          </a:p>
        </p:txBody>
      </p:sp>
      <p:sp>
        <p:nvSpPr>
          <p:cNvPr id="71" name="PlaceHolder 13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cs-CZ" sz="900" strike="noStrike">
                <a:solidFill>
                  <a:srgbClr val="8b8b8b"/>
                </a:solidFill>
                <a:latin typeface="Trebuchet MS"/>
              </a:rPr>
              <a:t>7. 5. 2015</a:t>
            </a:r>
            <a:endParaRPr/>
          </a:p>
        </p:txBody>
      </p:sp>
      <p:sp>
        <p:nvSpPr>
          <p:cNvPr id="72" name="PlaceHolder 14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73" name="PlaceHolder 15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13D10C9-DD3F-4C52-9FEC-55198C7258B2}" type="slidenum">
              <a:rPr lang="cs-CZ" sz="900" strike="noStrike">
                <a:solidFill>
                  <a:srgbClr val="90c226"/>
                </a:solidFill>
                <a:latin typeface="Trebuchet MS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</p:sp>
      <p:sp>
        <p:nvSpPr>
          <p:cNvPr id="109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</p:sp>
      <p:sp>
        <p:nvSpPr>
          <p:cNvPr id="110" name="CustomShape 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rect l="0" t="0" r="r" b="b"/>
            <a:pathLst>
              <a:path w="3007350" h="6866468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1" name="CustomShape 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rect l="0" t="0" r="r" b="b"/>
            <a:pathLst>
              <a:path w="2573312" h="6866468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2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324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3" name="CustomShape 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rect l="0" t="0" r="r" b="b"/>
            <a:pathLst>
              <a:path w="2858014" h="6866468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4" name="CustomShape 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rect l="0" t="0" r="r" b="b"/>
            <a:pathLst>
              <a:path w="1290095" h="6858001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5" name="CustomShape 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rect l="0" t="0" r="r" b="b"/>
            <a:pathLst>
              <a:path w="1249826" h="6858001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6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324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7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108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8" name="PlaceHolder 1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cs-CZ" sz="3600" strike="noStrike">
                <a:solidFill>
                  <a:srgbClr val="90c226"/>
                </a:solidFill>
                <a:latin typeface="Trebuchet MS"/>
              </a:rPr>
              <a:t>Klikněte pro úpravu formátu textu nadpisuKliknutím lze upravit styl.</a:t>
            </a:r>
            <a:endParaRPr/>
          </a:p>
        </p:txBody>
      </p:sp>
      <p:sp>
        <p:nvSpPr>
          <p:cNvPr id="119" name="PlaceHolder 12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cs-CZ" sz="900" strike="noStrike">
                <a:solidFill>
                  <a:srgbClr val="8b8b8b"/>
                </a:solidFill>
                <a:latin typeface="Trebuchet MS"/>
              </a:rPr>
              <a:t>7. 5. 2015</a:t>
            </a:r>
            <a:endParaRPr/>
          </a:p>
        </p:txBody>
      </p:sp>
      <p:sp>
        <p:nvSpPr>
          <p:cNvPr id="120" name="PlaceHolder 13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21" name="PlaceHolder 14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A86296B-9D8F-42A6-A0AD-E796F88ABB4A}" type="slidenum">
              <a:rPr lang="cs-CZ" sz="900" strike="noStrike">
                <a:solidFill>
                  <a:srgbClr val="90c226"/>
                </a:solidFill>
                <a:latin typeface="Trebuchet MS"/>
              </a:rPr>
              <a:t>&lt;číslo&gt;</a:t>
            </a:fld>
            <a:endParaRPr/>
          </a:p>
        </p:txBody>
      </p:sp>
      <p:sp>
        <p:nvSpPr>
          <p:cNvPr id="122" name="PlaceHolder 1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>
                <a:latin typeface="Trebuchet MS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1400">
                <a:latin typeface="Trebuchet MS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1200">
                <a:latin typeface="Trebuchet MS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1200">
                <a:latin typeface="Trebuchet MS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rebuchet MS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rebuchet MS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rebuchet MS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1506960" y="12326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r>
              <a:rPr lang="cs-CZ" sz="5400" strike="noStrike">
                <a:solidFill>
                  <a:srgbClr val="90c226"/>
                </a:solidFill>
                <a:latin typeface="Trebuchet MS"/>
              </a:rPr>
              <a:t>Gravidita a bariatrie </a:t>
            </a:r>
            <a:endParaRPr/>
          </a:p>
        </p:txBody>
      </p:sp>
      <p:sp>
        <p:nvSpPr>
          <p:cNvPr id="158" name="TextShape 2"/>
          <p:cNvSpPr txBox="1"/>
          <p:nvPr/>
        </p:nvSpPr>
        <p:spPr>
          <a:xfrm>
            <a:off x="1506960" y="4050720"/>
            <a:ext cx="7766640" cy="1096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r">
              <a:lnSpc>
                <a:spcPct val="100000"/>
              </a:lnSpc>
            </a:pPr>
            <a:r>
              <a:rPr lang="cs-CZ" strike="noStrike">
                <a:solidFill>
                  <a:srgbClr val="808080"/>
                </a:solidFill>
                <a:latin typeface="Trebuchet MS"/>
              </a:rPr>
              <a:t>Mottlová Alena</a:t>
            </a:r>
            <a:endParaRPr/>
          </a:p>
          <a:p>
            <a:pPr algn="r">
              <a:lnSpc>
                <a:spcPct val="100000"/>
              </a:lnSpc>
            </a:pPr>
            <a:r>
              <a:rPr lang="cs-CZ" strike="noStrike">
                <a:solidFill>
                  <a:srgbClr val="808080"/>
                </a:solidFill>
                <a:latin typeface="Trebuchet MS"/>
              </a:rPr>
              <a:t>FN u sv. Anny v Brně  II. Interní klinika – Obezitologické centrum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574200" y="69228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Nutridrink ob den, zvyšujeme na 1 – 2x denně, 60 – 70g bílkovin, 7000kJ, Fe, Ca, Mg kontrola a doplnění potravin jej obsahujících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Další kontrola po porodu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Porod proběhl bez komplikací, pacientka se ozvala 3 měsíce po porodu ke kontrole s hmotností 89kg, během gravidity nedostatek Fe, Ca - snažila se doplňovat i nyní užívá doplňky, ale pořád přetrvává nedostatečný příjem červeného masa, zeleniny a malá pestrost stravy 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Poslední kontrola červenec 2014 hmotnost 90kg cítí se dobře, potíže neuvádí. Laboratoř v normě. 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600" strike="noStrike">
                <a:solidFill>
                  <a:srgbClr val="90c226"/>
                </a:solidFill>
                <a:latin typeface="Trebuchet MS"/>
              </a:rPr>
              <a:t>Závěr </a:t>
            </a:r>
            <a:endParaRPr/>
          </a:p>
        </p:txBody>
      </p:sp>
      <p:sp>
        <p:nvSpPr>
          <p:cNvPr id="171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3200" strike="noStrike">
                <a:solidFill>
                  <a:srgbClr val="404040"/>
                </a:solidFill>
                <a:latin typeface="Trebuchet MS"/>
              </a:rPr>
              <a:t>Gravidita po bariatrické operaci vyžaduje úzkou spolupráci Obezitologického týmu a </a:t>
            </a:r>
            <a:r>
              <a:rPr lang="cs-CZ" sz="3200" strike="noStrike">
                <a:solidFill>
                  <a:srgbClr val="404040"/>
                </a:solidFill>
                <a:latin typeface="Times New Roman"/>
              </a:rPr>
              <a:t>gynekologa</a:t>
            </a:r>
            <a:r>
              <a:rPr lang="cs-CZ" sz="3200" strike="noStrike">
                <a:solidFill>
                  <a:srgbClr val="404040"/>
                </a:solidFill>
                <a:latin typeface="Trebuchet MS"/>
              </a:rPr>
              <a:t> 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909000" y="237384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600" strike="noStrike">
                <a:solidFill>
                  <a:srgbClr val="90c226"/>
                </a:solidFill>
                <a:latin typeface="Trebuchet MS"/>
              </a:rPr>
              <a:t>         </a:t>
            </a:r>
            <a:r>
              <a:rPr lang="cs-CZ" sz="3600" strike="noStrike">
                <a:solidFill>
                  <a:srgbClr val="90c226"/>
                </a:solidFill>
                <a:latin typeface="Trebuchet MS"/>
              </a:rPr>
              <a:t>Děkuji Vám za pozornost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600" strike="noStrike">
                <a:solidFill>
                  <a:srgbClr val="90c226"/>
                </a:solidFill>
                <a:latin typeface="Trebuchet MS"/>
              </a:rPr>
              <a:t>Co o tom víme?</a:t>
            </a:r>
            <a:endParaRPr/>
          </a:p>
        </p:txBody>
      </p:sp>
      <p:sp>
        <p:nvSpPr>
          <p:cNvPr id="160" name="TextShape 2"/>
          <p:cNvSpPr txBox="1"/>
          <p:nvPr/>
        </p:nvSpPr>
        <p:spPr>
          <a:xfrm>
            <a:off x="677160" y="177408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Obezita je jedním z faktorů, které se významně podílejí na neplodnosti u žen. Vysoce obézní ženy mají v porovnání s populací žen s „normální“ hmotností mnohem menší pravděpodobnost otěhotnět (fertilita je snížena o více než 40 % v porovnání se stejně starými neobézními ženami). Problémy s graviditou u obézních žen souvisejí zejména se vznikem hormonální dysbalance. 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716040" y="69228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Je také známo, že pokud již obézní ženy otěhotní, obvykle se jejich těhotenství (v porovnání s průběhem těhotenství u stejných věkových neobézních skupin) pokládá za rizikovější jak pro matku, tak i pro dítě. V těhotenství žen s vyšším BMI se zvyšuje především riziko vzniku gestačního diabetu, hypertenze, preeklampsie, extrémního nárůstu hmotnosti atd. Také se musí častěji přistoupit k instrumentálnímu porodu. Děti obézních matek jsou ve vyšší míře ohroženy rizikem vzniku fetálních abnormalit, makrosomií i intrauterinní zástavou růstu.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806040" y="53784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3200" strike="noStrike">
                <a:solidFill>
                  <a:srgbClr val="404040"/>
                </a:solidFill>
                <a:latin typeface="Times New Roman"/>
              </a:rPr>
              <a:t> </a:t>
            </a:r>
            <a:r>
              <a:rPr lang="cs-CZ" sz="3200" strike="noStrike">
                <a:solidFill>
                  <a:srgbClr val="404040"/>
                </a:solidFill>
                <a:latin typeface="Times New Roman"/>
              </a:rPr>
              <a:t>Z řady studií plyne, že výrazná redukce hmotnosti po bariatrických výkonech jednoznačně zvyšuje pravděpodobnost otěhotnění. V některých případech dokonce umožní graviditu i u části dříve infertilních žen. Pro bezpečný průběh těhotenství je ale podmínkou úzká spolupráce gynekologa a multidisciplinárního týmu specializovaného bariatrického pracoviště. 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638640" y="8341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3200" strike="noStrike">
                <a:solidFill>
                  <a:srgbClr val="404040"/>
                </a:solidFill>
                <a:latin typeface="Times New Roman"/>
              </a:rPr>
              <a:t>Každý typ bariatrického výkonu totiž specificky ovlivňuje průběh těhotenství, a proto také vyžaduje rozdílný přístup k těhotné. I když se v souboru našich pacientek nevyskytovaly výraznější komplikace, přikláníme se k názoru, že pacientky po jakémkoli typu bariatrické operace by měly dodržet tzv. bezpečný interval mezi operací a těhotenstvím, který znamená, aby neotěhotněly dříve než za 12 měsíců po operaci.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trike="noStrike">
                <a:solidFill>
                  <a:srgbClr val="404040"/>
                </a:solidFill>
                <a:latin typeface="Times New Roman"/>
              </a:rPr>
              <a:t>http://zdravi.e15.cz/clanek/postgradualni-medicina/bariatricka-a-metabolicka-chirurgie-472170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600" strike="noStrike">
                <a:solidFill>
                  <a:srgbClr val="90c226"/>
                </a:solidFill>
                <a:latin typeface="Trebuchet MS"/>
              </a:rPr>
              <a:t>Kazuistika</a:t>
            </a:r>
            <a:endParaRPr/>
          </a:p>
        </p:txBody>
      </p:sp>
      <p:sp>
        <p:nvSpPr>
          <p:cNvPr id="165" name="TextShape 2"/>
          <p:cNvSpPr txBox="1"/>
          <p:nvPr/>
        </p:nvSpPr>
        <p:spPr>
          <a:xfrm>
            <a:off x="561600" y="127008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87 ročník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Poprvé v ambulanci - září 2011. BMI 41, hmotnost 123kg 1x potrat, gynekologická terapie,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Opakované pokusy o redukci hmotnosti, s jo jo efektem, za poslední 2 roky nárůst hmotnosti 40kg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V laboratoři hyperurikémie, lehká HLP, hyperprolaktinémie, pseudohyperkortizolémie při obezitě k došetření 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Doporučení: konzervativní postup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Kontrola za 3 měsíce 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664560" y="70524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Již u další kontroly pro nárůst hmotnosti 3kg rozhodnuta k bariatrii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Režim zatím bez efektu, při hladu zejména večer se dojídá ovocem a zeleninou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Kandidát bariatrie – odeslána k psychologickému vyšetření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V květnu 2012 133kg, proběhla edukace o stravování po operaci, laboratoř – nutrice 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800" strike="noStrike">
                <a:solidFill>
                  <a:srgbClr val="404040"/>
                </a:solidFill>
                <a:latin typeface="Times New Roman"/>
              </a:rPr>
              <a:t>Operována červen 2012 sleeve gastrectomy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97160" y="61524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400" strike="noStrike">
                <a:solidFill>
                  <a:srgbClr val="404040"/>
                </a:solidFill>
                <a:latin typeface="Times New Roman"/>
              </a:rPr>
              <a:t>4 měsíce po operaci 110kg – pociťuje omezení porcí, denně rotoped 20min., užívá Centrum a Biosil pro padání vlasů – kontrola laboratoře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400" strike="noStrike">
                <a:solidFill>
                  <a:srgbClr val="404040"/>
                </a:solidFill>
                <a:latin typeface="Times New Roman"/>
              </a:rPr>
              <a:t>Nutričního terapeuta navštívila v dubnu 2013 - 10 měsíců po sleeve resekci s celkovou redukci hmotnosti 37kg a uvádí 9 týden  gravidity. Hmotnost: 96kg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400" strike="noStrike">
                <a:solidFill>
                  <a:srgbClr val="404040"/>
                </a:solidFill>
                <a:latin typeface="Times New Roman"/>
              </a:rPr>
              <a:t>Užívá kyselinu listovou. TP listopad 2013. Tendence k mdlobám a únavě, zvracení odeznělo, hmotnostní úbytek 2kg. Stravování: Sn: krajíc chleba, máslo, sýr 1 plátek Eidam 30%, sv: jablko, káva s mlékem, 1 kostka cukru, 2 bebe sušenky, O: 100g kuřecí prsní řízek, přírodní, 5g tatarky, bez přílohy, okurka 50g Sv: jahody v čokoládě, 60g, V: kvasnicová polévka 150ml  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793080" y="40896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400" strike="noStrike">
                <a:solidFill>
                  <a:srgbClr val="404040"/>
                </a:solidFill>
                <a:latin typeface="Times New Roman"/>
              </a:rPr>
              <a:t>Edukována o stravě během gravidity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400" strike="noStrike">
                <a:solidFill>
                  <a:srgbClr val="404040"/>
                </a:solidFill>
                <a:latin typeface="Times New Roman"/>
              </a:rPr>
              <a:t>94kg udržuje již i v 17 týdnu gravidity, max. do 5MJ, málo bílkovin, 1x denně zvládne Nutridrink, potíže kromě únavy neuvádí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400" strike="noStrike">
                <a:solidFill>
                  <a:srgbClr val="404040"/>
                </a:solidFill>
                <a:latin typeface="Times New Roman"/>
              </a:rPr>
              <a:t>Probrána biologická hodnota stravy pestrost, doplňky ke stravě, modulární dietetika. Mikronutrienty v normě. Důraz na dostatek bílkovin.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400" strike="noStrike">
                <a:solidFill>
                  <a:srgbClr val="404040"/>
                </a:solidFill>
                <a:latin typeface="Times New Roman"/>
              </a:rPr>
              <a:t>29 týden gravidity hmotnost 92,9kg , kromě křečí potíže neuvádí, není schopna navýšit příjem stravy nutridrink ob den, příklad popisu porcí: “ 2 míchaná vajíčka se šunkou pojídala celé dopoledne“, maso 2 – 3x týdně. Užívá kyselinu listovou, Zn, Se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cs-CZ" sz="2400" strike="noStrike">
                <a:solidFill>
                  <a:srgbClr val="404040"/>
                </a:solidFill>
                <a:latin typeface="Times New Roman"/>
              </a:rPr>
              <a:t>Zhodnocení jídelníčku : průměr za 4 dny 5200kJ, 43g bílkovin, 1´60g sacharidů, 40g tuku  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