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24"/>
  </p:notesMasterIdLst>
  <p:sldIdLst>
    <p:sldId id="256" r:id="rId2"/>
    <p:sldId id="270" r:id="rId3"/>
    <p:sldId id="278" r:id="rId4"/>
    <p:sldId id="268" r:id="rId5"/>
    <p:sldId id="257" r:id="rId6"/>
    <p:sldId id="269" r:id="rId7"/>
    <p:sldId id="258" r:id="rId8"/>
    <p:sldId id="259" r:id="rId9"/>
    <p:sldId id="260" r:id="rId10"/>
    <p:sldId id="261" r:id="rId11"/>
    <p:sldId id="272" r:id="rId12"/>
    <p:sldId id="273" r:id="rId13"/>
    <p:sldId id="262" r:id="rId14"/>
    <p:sldId id="263" r:id="rId15"/>
    <p:sldId id="264" r:id="rId16"/>
    <p:sldId id="265" r:id="rId17"/>
    <p:sldId id="266" r:id="rId18"/>
    <p:sldId id="267" r:id="rId19"/>
    <p:sldId id="274" r:id="rId20"/>
    <p:sldId id="275" r:id="rId21"/>
    <p:sldId id="277" r:id="rId22"/>
    <p:sldId id="271" r:id="rId23"/>
  </p:sldIdLst>
  <p:sldSz cx="10080625" cy="7559675"/>
  <p:notesSz cx="7556500" cy="10691813"/>
  <p:defaultTextStyle>
    <a:defPPr>
      <a:defRPr lang="en-GB"/>
    </a:defPPr>
    <a:lvl1pPr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18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77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36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95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0" y="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6454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77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60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44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28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67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2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54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9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94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30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78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85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29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1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8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83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884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891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7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2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82436-BA2C-47AD-90CF-6C39A654CD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6207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5F94F-AC3B-4048-8B19-F01D9F77D1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5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8CF86EF2-01F7-45BF-982E-C327950087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61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A7341-126D-487A-8E75-00A1624303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398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3640DAF0-4D21-4989-B6DA-4C239D3A905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619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D22047-56F3-460A-8B5C-39B501D565F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5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D37A0-2607-4285-BB89-95A84A8C8FD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6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83308-1C2A-4C9A-B940-A3F205EAB0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01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E18FC-9AED-479F-BC90-96EE878D3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32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3175-ACFC-4E85-8B10-C673A6674F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3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62D34FB-890C-4398-9F46-3BA97467748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0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E05884E7-5AFC-47D4-9B74-00AC266DCAB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4" r:id="rId2"/>
    <p:sldLayoutId id="2147483729" r:id="rId3"/>
    <p:sldLayoutId id="2147483730" r:id="rId4"/>
    <p:sldLayoutId id="2147483731" r:id="rId5"/>
    <p:sldLayoutId id="2147483725" r:id="rId6"/>
    <p:sldLayoutId id="2147483732" r:id="rId7"/>
    <p:sldLayoutId id="2147483726" r:id="rId8"/>
    <p:sldLayoutId id="2147483733" r:id="rId9"/>
    <p:sldLayoutId id="2147483727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spAutoFit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smtClean="0"/>
              <a:t>Psychologie výchovy a vzdělávání</a:t>
            </a:r>
            <a:endParaRPr lang="en-GB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normAutofit fontScale="77500" lnSpcReduction="20000"/>
          </a:bodyPr>
          <a:lstStyle/>
          <a:p>
            <a:pPr marL="503238" lvl="1" algn="l" eaLnBrk="1" fontAlgn="auto" hangingPunct="1">
              <a:lnSpc>
                <a:spcPct val="116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2500" b="1" dirty="0" err="1" smtClean="0"/>
              <a:t>Hodnocení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ve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školním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kontextu</a:t>
            </a:r>
            <a:r>
              <a:rPr lang="cs-CZ" sz="2500" b="1" dirty="0" smtClean="0"/>
              <a:t> – příklady;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cs-CZ" sz="2100" dirty="0" smtClean="0"/>
              <a:t>ve školním kontextu </a:t>
            </a:r>
            <a:r>
              <a:rPr lang="cs-CZ" sz="2100" i="1" dirty="0" smtClean="0"/>
              <a:t>(úvod);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cs-CZ" sz="2100" dirty="0" smtClean="0"/>
              <a:t> </a:t>
            </a:r>
            <a:r>
              <a:rPr lang="en-GB" sz="2100" dirty="0" err="1" smtClean="0"/>
              <a:t>žákova</a:t>
            </a:r>
            <a:r>
              <a:rPr lang="en-GB" sz="2100" dirty="0" smtClean="0"/>
              <a:t> </a:t>
            </a:r>
            <a:r>
              <a:rPr lang="en-GB" sz="2100" dirty="0" err="1" smtClean="0"/>
              <a:t>výkonu</a:t>
            </a:r>
            <a:r>
              <a:rPr lang="cs-CZ" sz="2100" dirty="0" smtClean="0"/>
              <a:t> </a:t>
            </a:r>
            <a:r>
              <a:rPr lang="cs-CZ" sz="2100" i="1" dirty="0" smtClean="0"/>
              <a:t>(velmi stručný 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studentské</a:t>
            </a:r>
            <a:r>
              <a:rPr lang="en-GB" sz="2100" dirty="0" smtClean="0"/>
              <a:t> </a:t>
            </a:r>
            <a:r>
              <a:rPr lang="cs-CZ" sz="2100" dirty="0" smtClean="0"/>
              <a:t>(žákovské)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en-GB" sz="2100" dirty="0" err="1" smtClean="0"/>
              <a:t>výuky</a:t>
            </a:r>
            <a:endParaRPr lang="en-GB" sz="21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Dimenze</a:t>
            </a:r>
            <a:r>
              <a:rPr lang="cs-CZ" altLang="cs-CZ" smtClean="0"/>
              <a:t> žákovského hodnocení</a:t>
            </a:r>
            <a:endParaRPr lang="en-GB" alt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8705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Složitost sleovaných jevů vylučuje univerzální nástroj </a:t>
            </a:r>
            <a:endParaRPr lang="cs-CZ" altLang="cs-CZ" smtClean="0"/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						</a:t>
            </a:r>
            <a:r>
              <a:rPr lang="en-GB" altLang="cs-CZ" smtClean="0"/>
              <a:t>(d´Apolomi, Abrami, 1997)</a:t>
            </a:r>
          </a:p>
          <a:p>
            <a:pPr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Dva základní přístupy: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smtClean="0"/>
              <a:t>Jedna obecná charakteristika</a:t>
            </a:r>
            <a:r>
              <a:rPr lang="en-GB" altLang="cs-CZ" smtClean="0"/>
              <a:t> efektivní výuky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smtClean="0"/>
              <a:t>Multidimenzionální pojetí</a:t>
            </a:r>
          </a:p>
          <a:p>
            <a:pPr lvl="2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(</a:t>
            </a:r>
            <a:r>
              <a:rPr lang="en-GB" altLang="cs-CZ" i="1" smtClean="0"/>
              <a:t>hodnota učení, učitelovo nadšení, organizace výuky, skupinová interakce, vztah u-ž, rozsah a pokrytí učiva, zkoušení a klasifikace, zadávaní úkoly, náročnost a obtížnost výuky)</a:t>
            </a:r>
            <a:r>
              <a:rPr lang="en-GB" altLang="cs-CZ" smtClean="0"/>
              <a:t>(Marhe,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Problémy</a:t>
            </a:r>
            <a:r>
              <a:rPr lang="cs-CZ" altLang="cs-CZ" smtClean="0"/>
              <a:t>:</a:t>
            </a:r>
            <a:r>
              <a:rPr lang="en-GB" altLang="cs-CZ" smtClean="0"/>
              <a:t> </a:t>
            </a:r>
            <a:r>
              <a:rPr lang="en-GB" altLang="cs-CZ" i="1" smtClean="0"/>
              <a:t>různost výuky, účel posuzování...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smtClean="0"/>
              <a:t>Příklad metody </a:t>
            </a:r>
            <a:br>
              <a:rPr lang="cs-CZ" sz="4500" smtClean="0"/>
            </a:br>
            <a:r>
              <a:rPr lang="cs-CZ" sz="3200" smtClean="0"/>
              <a:t>The Student Evaluation of Educational Quality (SEEQ)</a:t>
            </a:r>
            <a:r>
              <a:rPr lang="cs-CZ" sz="4500" smtClean="0"/>
              <a:t>  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8175"/>
            <a:ext cx="7561263" cy="537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SEEQ – části metody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sebeposuzovací dotazník pro učitele</a:t>
            </a:r>
          </a:p>
          <a:p>
            <a:pPr eaLnBrk="1" hangingPunct="1"/>
            <a:r>
              <a:rPr lang="cs-CZ" altLang="cs-CZ" smtClean="0"/>
              <a:t>dotazník pro žáky</a:t>
            </a:r>
          </a:p>
          <a:p>
            <a:pPr lvl="1" eaLnBrk="1" hangingPunct="1"/>
            <a:r>
              <a:rPr lang="cs-CZ" altLang="cs-CZ" smtClean="0"/>
              <a:t>uzavřené otázky</a:t>
            </a:r>
          </a:p>
          <a:p>
            <a:pPr lvl="1" eaLnBrk="1" hangingPunct="1"/>
            <a:r>
              <a:rPr lang="cs-CZ" altLang="cs-CZ" smtClean="0"/>
              <a:t>otevřené otázky</a:t>
            </a:r>
          </a:p>
          <a:p>
            <a:pPr lvl="1" eaLnBrk="1" hangingPunct="1"/>
            <a:r>
              <a:rPr lang="cs-CZ" altLang="cs-CZ" smtClean="0"/>
              <a:t>doplňující a alternativní otázky</a:t>
            </a:r>
          </a:p>
          <a:p>
            <a:pPr lvl="1" eaLnBrk="1" hangingPunct="1"/>
            <a:r>
              <a:rPr lang="cs-CZ" altLang="cs-CZ" smtClean="0"/>
              <a:t>on-line vyhodnocení, manuál a pokyny k interpretaci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</a:t>
            </a:r>
            <a:r>
              <a:rPr lang="cs-CZ" altLang="cs-CZ" smtClean="0"/>
              <a:t>ýsledky žákovského hodnocení</a:t>
            </a:r>
            <a:endParaRPr lang="en-GB" altLang="cs-CZ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361487" cy="55673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Reliabilita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stabilita v čase – vysoká např. SEEQ r=0,61 v rozpětí 13 let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Specifičnost učitelova obrazu v očích studentů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sympatie, studijní styl...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Zkreslení – </a:t>
            </a:r>
            <a:r>
              <a:rPr lang="cs-CZ" altLang="cs-CZ" smtClean="0"/>
              <a:t>možné </a:t>
            </a:r>
            <a:r>
              <a:rPr lang="en-GB" altLang="cs-CZ" smtClean="0"/>
              <a:t>zdroje (Marsch, 1987)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Korelační vztahy jsou interpretovány jako kauzální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Není volena vhodná jednotka zkoumání (student vs. </a:t>
            </a:r>
            <a:r>
              <a:rPr lang="cs-CZ" altLang="cs-CZ" sz="2200" smtClean="0"/>
              <a:t>s</a:t>
            </a:r>
            <a:r>
              <a:rPr lang="en-GB" altLang="cs-CZ" sz="2200" smtClean="0"/>
              <a:t>kupina)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Ignoruje se multivariační podstata pohledu hodnotitelů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Nevhodná operacionalizace pojmů, zkreslující označení proměnných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Špatná koncepce projektu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Faktory prosředí ovlivňující studentské posuzování</a:t>
            </a:r>
            <a:r>
              <a:rPr lang="cs-CZ" altLang="cs-CZ" smtClean="0"/>
              <a:t> (odpovědi)</a:t>
            </a:r>
            <a:endParaRPr lang="en-GB" altLang="cs-CZ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979613"/>
            <a:ext cx="4537075" cy="45243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Předchozí zájem o učivo a předmět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Očekávaná a získaná známka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Volitelnost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Obtížnost a náročnost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Velikost studijní skupiny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Ročník a typ studia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29150" cy="46990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Učitelovo akademické postavení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Gender role učitele i studenta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Typ vyučovacího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Účel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Anonymita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Zvláštnosti studentovy osobnosti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Využití výsledků</a:t>
            </a:r>
            <a:r>
              <a:rPr lang="cs-CZ" altLang="cs-CZ" smtClean="0"/>
              <a:t> (+/-)</a:t>
            </a:r>
            <a:endParaRPr lang="en-GB" alt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2720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Sumativní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Nadřízení; často bez hlubší znalosti interpretují “čísla”; bagatelizují nebo naopak vyzdvihují jejich význam a kontext (McKeachie, 1997)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Mechanické srovnávání výsledků mezi předměty a učiteli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Formativní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Vnitřní záležitost pracoviště či učitele a jeho studentů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posilovat odpovědnost učitelů za ped. činnost a pomáhat jejich profesnímu růstu (Duke, 1990)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Výhody</a:t>
            </a:r>
            <a:r>
              <a:rPr lang="en-GB" dirty="0" smtClean="0"/>
              <a:t> (</a:t>
            </a:r>
            <a:r>
              <a:rPr lang="en-GB" dirty="0" err="1" smtClean="0"/>
              <a:t>možnosti</a:t>
            </a:r>
            <a:r>
              <a:rPr lang="en-GB" dirty="0" smtClean="0"/>
              <a:t>) </a:t>
            </a:r>
            <a:r>
              <a:rPr lang="en-GB" dirty="0" err="1" smtClean="0"/>
              <a:t>studentského</a:t>
            </a:r>
            <a:r>
              <a:rPr lang="en-GB" dirty="0" smtClean="0"/>
              <a:t> </a:t>
            </a:r>
            <a:r>
              <a:rPr lang="en-GB" dirty="0" err="1" smtClean="0"/>
              <a:t>posuzování</a:t>
            </a:r>
            <a:endParaRPr lang="en-GB" dirty="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491037" cy="52943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Podklady pro </a:t>
            </a:r>
            <a:r>
              <a:rPr lang="en-GB" altLang="cs-CZ" sz="2400" b="1" smtClean="0"/>
              <a:t>sumativní</a:t>
            </a:r>
            <a:r>
              <a:rPr lang="en-GB" altLang="cs-CZ" sz="2400" smtClean="0"/>
              <a:t> i hlavně </a:t>
            </a:r>
            <a:r>
              <a:rPr lang="en-GB" altLang="cs-CZ" sz="2400" b="1" smtClean="0"/>
              <a:t>formativní</a:t>
            </a:r>
            <a:r>
              <a:rPr lang="en-GB" altLang="cs-CZ" sz="2400" smtClean="0"/>
              <a:t> hodnocení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Získání “</a:t>
            </a:r>
            <a:r>
              <a:rPr lang="en-GB" altLang="cs-CZ" sz="2400" i="1" smtClean="0"/>
              <a:t>uživatelských</a:t>
            </a:r>
            <a:r>
              <a:rPr lang="en-GB" altLang="cs-CZ" sz="2400" smtClean="0"/>
              <a:t>” názorů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</a:t>
            </a:r>
            <a:r>
              <a:rPr lang="en-GB" altLang="cs-CZ" sz="2400" b="1" smtClean="0"/>
              <a:t>množství výpovědí</a:t>
            </a:r>
            <a:r>
              <a:rPr lang="en-GB" altLang="cs-CZ" sz="2400" smtClean="0"/>
              <a:t> v krátké době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za delší časové období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k </a:t>
            </a:r>
            <a:r>
              <a:rPr lang="en-GB" altLang="cs-CZ" sz="2400" b="1" smtClean="0"/>
              <a:t>množství předmětů, učitelů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jednot</a:t>
            </a:r>
            <a:r>
              <a:rPr lang="cs-CZ" altLang="cs-CZ" sz="2400" b="1" smtClean="0"/>
              <a:t>n</a:t>
            </a:r>
            <a:r>
              <a:rPr lang="en-GB" altLang="cs-CZ" sz="2400" b="1" smtClean="0"/>
              <a:t>ým metodickým postupem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2051050"/>
            <a:ext cx="4429125" cy="50355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Možnost statistického zpracování (vč. </a:t>
            </a:r>
            <a:r>
              <a:rPr lang="cs-CZ" altLang="cs-CZ" smtClean="0"/>
              <a:t>v</a:t>
            </a:r>
            <a:r>
              <a:rPr lang="en-GB" altLang="cs-CZ" smtClean="0"/>
              <a:t>alidity a reliability)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Zpětná vazba</a:t>
            </a:r>
            <a:r>
              <a:rPr lang="en-GB" altLang="cs-CZ" smtClean="0"/>
              <a:t> vyučujícím o kvalitě výuky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Možnost cíleného zásahu</a:t>
            </a:r>
            <a:r>
              <a:rPr lang="en-GB" altLang="cs-CZ" smtClean="0"/>
              <a:t> do činnosti učitelů, kateder, fakult i studentů samotných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Průběžné </a:t>
            </a:r>
            <a:r>
              <a:rPr lang="en-GB" altLang="cs-CZ" b="1" smtClean="0"/>
              <a:t>ověření </a:t>
            </a:r>
            <a:r>
              <a:rPr lang="cs-CZ" altLang="cs-CZ" b="1" smtClean="0"/>
              <a:t>ú</a:t>
            </a:r>
            <a:r>
              <a:rPr lang="en-GB" altLang="cs-CZ" b="1" smtClean="0"/>
              <a:t>činnosti</a:t>
            </a:r>
            <a:r>
              <a:rPr lang="en-GB" altLang="cs-CZ" smtClean="0"/>
              <a:t> změn ve výuce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Nevýhody (úskalí) studenského hodnocení výuky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4281487" cy="5251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cs-CZ" altLang="cs-CZ" sz="2000" smtClean="0"/>
              <a:t>Anketa je věrohodná při </a:t>
            </a:r>
            <a:r>
              <a:rPr lang="cs-CZ" altLang="cs-CZ" sz="2000" b="1" smtClean="0"/>
              <a:t>vyšší než 85% návratnosti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Nutnost důkladné přípravy</a:t>
            </a:r>
            <a:r>
              <a:rPr lang="en-GB" altLang="cs-CZ" sz="2000" smtClean="0"/>
              <a:t> organizátorů, posuzovatelů, i uživatelů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Tvorba</a:t>
            </a:r>
            <a:r>
              <a:rPr lang="en-GB" altLang="cs-CZ" sz="2000" smtClean="0"/>
              <a:t> dobře použitelné </a:t>
            </a:r>
            <a:r>
              <a:rPr lang="en-GB" altLang="cs-CZ" sz="2000" b="1" smtClean="0"/>
              <a:t>škály je pracná</a:t>
            </a:r>
            <a:r>
              <a:rPr lang="en-GB" altLang="cs-CZ" sz="2000" smtClean="0"/>
              <a:t> a dlouhodobá záležitost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Při rutinním používání některých škál vznikají potíže s validitou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Při velkém počtu</a:t>
            </a:r>
            <a:r>
              <a:rPr lang="en-GB" altLang="cs-CZ" sz="2000" smtClean="0"/>
              <a:t> jednorázově posuzovaných předmětů </a:t>
            </a:r>
            <a:r>
              <a:rPr lang="en-GB" altLang="cs-CZ" sz="2000" b="1" smtClean="0"/>
              <a:t>klesá reliabilita i validita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Kvalita výuky je </a:t>
            </a:r>
            <a:r>
              <a:rPr lang="en-GB" altLang="cs-CZ" sz="2000" b="1" smtClean="0"/>
              <a:t>hodnocena globálně</a:t>
            </a:r>
            <a:r>
              <a:rPr lang="en-GB" altLang="cs-CZ" sz="2000" smtClean="0"/>
              <a:t>, bez větších detailů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Jedná se spíše o </a:t>
            </a:r>
            <a:r>
              <a:rPr lang="en-GB" altLang="cs-CZ" sz="2000" b="1" smtClean="0"/>
              <a:t>popis stavu</a:t>
            </a:r>
            <a:r>
              <a:rPr lang="en-GB" altLang="cs-CZ" sz="2000" smtClean="0"/>
              <a:t> bez dynamických charakteristik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1763713"/>
            <a:ext cx="4557712" cy="43370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Hodnotitelé popisují jen výseč, svůj pohled </a:t>
            </a:r>
            <a:r>
              <a:rPr lang="en-GB" altLang="cs-CZ" sz="2000" i="1" smtClean="0"/>
              <a:t>(ne vždy objektivní)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Stanovení míry závažnosti</a:t>
            </a:r>
            <a:r>
              <a:rPr lang="en-GB" altLang="cs-CZ" sz="2000" smtClean="0"/>
              <a:t> zjištěných údajů </a:t>
            </a:r>
            <a:r>
              <a:rPr lang="en-GB" altLang="cs-CZ" sz="2000" b="1" smtClean="0"/>
              <a:t>je obtížné</a:t>
            </a:r>
            <a:r>
              <a:rPr lang="en-GB" altLang="cs-CZ" sz="2000" smtClean="0"/>
              <a:t>; řada kriterií, často se mísí (statistické, kriteriální, lokální atd. normy)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Samotné výsledky nemohou být přímými podklady pro hodnocení; musí se analyzovat a interpretovat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Účinnost výsledků závisí na osobnostních zvláštnostech těch, kteří učitelům sdělují výsledky a kvalitě dalších (poradenských a supervizních) služeb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295275"/>
            <a:ext cx="9074150" cy="12795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Charakter supervize </a:t>
            </a:r>
            <a:br>
              <a:rPr lang="en-GB" altLang="cs-CZ" smtClean="0"/>
            </a:br>
            <a:r>
              <a:rPr lang="en-GB" altLang="cs-CZ" sz="3500" smtClean="0"/>
              <a:t>- formativní hodnocení (Dunkin, 1990)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3975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Zdroj údajů musí být důvěryhodný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navodit dobrý vztah, který učitel vnímá jako snahu pomoci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Nesmí navodit pocit ohrožení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trpělivý, pohotový a pružný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rozumět aspektům konkrétní výuky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schopen vyložit varianty vedoucí ke zlepšení ped. činnosti učitele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mít vlastní ped. </a:t>
            </a:r>
            <a:r>
              <a:rPr lang="cs-CZ" altLang="cs-CZ" smtClean="0"/>
              <a:t>z</a:t>
            </a:r>
            <a:r>
              <a:rPr lang="en-GB" altLang="cs-CZ" smtClean="0"/>
              <a:t>kušenosti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přesvědčivý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A jak je to s anketou v ISu?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04825" y="3203575"/>
            <a:ext cx="9072563" cy="3554413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;)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téma evokuje představu známkování</a:t>
            </a:r>
          </a:p>
          <a:p>
            <a:pPr eaLnBrk="1" hangingPunct="1"/>
            <a:r>
              <a:rPr lang="cs-CZ" altLang="cs-CZ" smtClean="0"/>
              <a:t>synonymum - </a:t>
            </a:r>
            <a:r>
              <a:rPr lang="cs-CZ" altLang="cs-CZ" b="1" smtClean="0"/>
              <a:t>evaluace</a:t>
            </a:r>
            <a:r>
              <a:rPr lang="cs-CZ" altLang="cs-CZ" smtClean="0"/>
              <a:t> (např. Průcha)</a:t>
            </a:r>
          </a:p>
          <a:p>
            <a:pPr eaLnBrk="1" hangingPunct="1"/>
            <a:r>
              <a:rPr lang="cs-CZ" altLang="cs-CZ" smtClean="0"/>
              <a:t>vč. </a:t>
            </a:r>
            <a:r>
              <a:rPr lang="cs-CZ" altLang="cs-CZ" b="1" smtClean="0"/>
              <a:t>(sebe)hodnocení </a:t>
            </a:r>
            <a:r>
              <a:rPr lang="cs-CZ" altLang="cs-CZ" smtClean="0"/>
              <a:t>(autoevaluace)</a:t>
            </a:r>
          </a:p>
          <a:p>
            <a:pPr eaLnBrk="1" hangingPunct="1"/>
            <a:r>
              <a:rPr lang="cs-CZ" altLang="cs-CZ" smtClean="0"/>
              <a:t>jedná se ale obecně o </a:t>
            </a:r>
            <a:r>
              <a:rPr lang="cs-CZ" altLang="cs-CZ" b="1" smtClean="0"/>
              <a:t>poskytování zpětné vazby na různých úrovních řízení výchovně vzdělávacího procesu</a:t>
            </a:r>
            <a:r>
              <a:rPr lang="cs-CZ" altLang="cs-CZ" smtClean="0"/>
              <a:t> – např.:</a:t>
            </a:r>
          </a:p>
          <a:p>
            <a:pPr lvl="1" eaLnBrk="1" hangingPunct="1"/>
            <a:r>
              <a:rPr lang="cs-CZ" altLang="cs-CZ" smtClean="0"/>
              <a:t>učitel – žák</a:t>
            </a:r>
          </a:p>
          <a:p>
            <a:pPr lvl="1" eaLnBrk="1" hangingPunct="1"/>
            <a:r>
              <a:rPr lang="cs-CZ" altLang="cs-CZ" smtClean="0"/>
              <a:t>management – učitel</a:t>
            </a:r>
          </a:p>
          <a:p>
            <a:pPr lvl="1" eaLnBrk="1" hangingPunct="1"/>
            <a:r>
              <a:rPr lang="cs-CZ" altLang="cs-CZ" smtClean="0"/>
              <a:t>zřizovatel – management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2563" cy="593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 smtClean="0"/>
              <a:t>Jaro 2015 </a:t>
            </a:r>
            <a:r>
              <a:rPr lang="cs-CZ" sz="4500" dirty="0" smtClean="0"/>
              <a:t>a tento vyučující ;)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5541"/>
            <a:ext cx="10048875" cy="66484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-9525"/>
            <a:ext cx="8712200" cy="756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5616575" y="3492500"/>
            <a:ext cx="446405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cs-CZ" sz="3200" b="1">
                <a:solidFill>
                  <a:schemeClr val="tx2"/>
                </a:solidFill>
                <a:latin typeface="Garamond" panose="02020404030301010803" pitchFamily="18" charset="0"/>
              </a:rPr>
              <a:t>Podzim 2006, kombinované studium...</a:t>
            </a:r>
          </a:p>
        </p:txBody>
      </p:sp>
      <p:sp>
        <p:nvSpPr>
          <p:cNvPr id="2" name="Ovál 1"/>
          <p:cNvSpPr/>
          <p:nvPr/>
        </p:nvSpPr>
        <p:spPr>
          <a:xfrm>
            <a:off x="0" y="6300117"/>
            <a:ext cx="568838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Vybrané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http://www.teacherevaluation.net/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Základní literatura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Mareš, Jiří: </a:t>
            </a:r>
            <a:r>
              <a:rPr lang="cs-CZ" altLang="cs-CZ" sz="1800" i="1" dirty="0" smtClean="0"/>
              <a:t>Manuál pro tvůrce a uživatele studentského posuzování výuky</a:t>
            </a:r>
            <a:r>
              <a:rPr lang="cs-CZ" altLang="cs-CZ" sz="1800" dirty="0" smtClean="0"/>
              <a:t>. Praha, Karolinum 2006. 75 s. ISBN 80-246-1234-8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Předmětová anketa FSS MU – výsledky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https://inet.fss.muni.cz/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Informace o systému kontroly kvality MU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http://www.muni.cz/general/evaluation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</a:t>
            </a:r>
            <a:r>
              <a:rPr lang="cs-CZ" altLang="cs-CZ" sz="1800" dirty="0" smtClean="0"/>
              <a:t>://</a:t>
            </a:r>
            <a:r>
              <a:rPr lang="cs-CZ" altLang="cs-CZ" sz="1800" dirty="0" smtClean="0"/>
              <a:t>kvalita.rect.muni.cz</a:t>
            </a:r>
            <a:r>
              <a:rPr lang="cs-CZ" altLang="cs-CZ" sz="1800" dirty="0" smtClean="0"/>
              <a:t>/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Zpětná vazba v ped. komunikaci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Korekční informace</a:t>
            </a:r>
            <a:r>
              <a:rPr lang="cs-CZ" altLang="cs-CZ" smtClean="0"/>
              <a:t> určená někomu, kdo se zajímá o svůj vlastní proces učení; </a:t>
            </a:r>
            <a:r>
              <a:rPr lang="cs-CZ" altLang="cs-CZ" b="1" smtClean="0"/>
              <a:t>složky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b="1" smtClean="0"/>
              <a:t>Regulativní</a:t>
            </a:r>
            <a:r>
              <a:rPr lang="cs-CZ" altLang="cs-CZ" smtClean="0"/>
              <a:t> </a:t>
            </a:r>
            <a:r>
              <a:rPr lang="cs-CZ" altLang="cs-CZ" i="1" smtClean="0"/>
              <a:t>(řízení činnosti)</a:t>
            </a:r>
          </a:p>
          <a:p>
            <a:pPr lvl="1" eaLnBrk="1" hangingPunct="1"/>
            <a:r>
              <a:rPr lang="cs-CZ" altLang="cs-CZ" b="1" smtClean="0"/>
              <a:t>Sociální</a:t>
            </a:r>
            <a:r>
              <a:rPr lang="cs-CZ" altLang="cs-CZ" smtClean="0"/>
              <a:t> </a:t>
            </a:r>
            <a:r>
              <a:rPr lang="cs-CZ" altLang="cs-CZ" i="1" smtClean="0"/>
              <a:t>(vztahy, postoje, očekávání)</a:t>
            </a:r>
          </a:p>
          <a:p>
            <a:pPr lvl="1" eaLnBrk="1" hangingPunct="1"/>
            <a:r>
              <a:rPr lang="cs-CZ" altLang="cs-CZ" b="1" smtClean="0"/>
              <a:t>Poznávací</a:t>
            </a:r>
            <a:r>
              <a:rPr lang="cs-CZ" altLang="cs-CZ" smtClean="0"/>
              <a:t> </a:t>
            </a:r>
            <a:r>
              <a:rPr lang="cs-CZ" altLang="cs-CZ" i="1" smtClean="0"/>
              <a:t>(učiva, sebe, učitele…)</a:t>
            </a:r>
          </a:p>
          <a:p>
            <a:pPr lvl="1" eaLnBrk="1" hangingPunct="1"/>
            <a:r>
              <a:rPr lang="cs-CZ" altLang="cs-CZ" b="1" smtClean="0"/>
              <a:t>Rozvojovou</a:t>
            </a:r>
            <a:r>
              <a:rPr lang="cs-CZ" altLang="cs-CZ" smtClean="0"/>
              <a:t> </a:t>
            </a:r>
            <a:r>
              <a:rPr lang="cs-CZ" altLang="cs-CZ" i="1" smtClean="0"/>
              <a:t>(učí se ZV využívat, autoregulace)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60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Hodnocení (evaluace) </a:t>
            </a:r>
            <a:br>
              <a:rPr lang="cs-CZ" smtClean="0"/>
            </a:br>
            <a:r>
              <a:rPr lang="cs-CZ" smtClean="0"/>
              <a:t>ve školním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zpětná vazba o průběhu a výsledcích výchovně vzdělávacího procesu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různé roviny uvažování – např.: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  <a:r>
              <a:rPr lang="cs-CZ" sz="2200" smtClean="0"/>
              <a:t> 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výkonových charakteristik </a:t>
            </a:r>
            <a:r>
              <a:rPr lang="cs-CZ" sz="2000" i="1" smtClean="0"/>
              <a:t>(např. známkování, % přijatých)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hodnocení procesu </a:t>
            </a:r>
            <a:r>
              <a:rPr lang="cs-CZ" sz="2000" i="1" smtClean="0"/>
              <a:t>(kvalita a efektivita; vnitřní / vnější evaluace)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individuální úroveň </a:t>
            </a:r>
            <a:r>
              <a:rPr lang="cs-CZ" sz="2000" i="1" smtClean="0"/>
              <a:t>(např. výkon žáka, výkon učitele)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skupinová úroveň </a:t>
            </a:r>
            <a:r>
              <a:rPr lang="cs-CZ" sz="2000" i="1" smtClean="0"/>
              <a:t>(např. srovnávání škol)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 (evaluace)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vnitřní </a:t>
            </a:r>
            <a:r>
              <a:rPr lang="cs-CZ" sz="2000" i="1" smtClean="0"/>
              <a:t>(výroční zpráva, plán rozvoje, SWAT analýza)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vnější </a:t>
            </a:r>
            <a:r>
              <a:rPr lang="cs-CZ" sz="2000" i="1" smtClean="0"/>
              <a:t>(inspekce, akreditační komise)</a:t>
            </a:r>
            <a:endParaRPr 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Hodnocení</a:t>
            </a:r>
            <a:r>
              <a:rPr lang="cs-CZ" altLang="cs-CZ" smtClean="0"/>
              <a:t> - typy</a:t>
            </a:r>
            <a:endParaRPr lang="en-GB" alt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2654300"/>
            <a:ext cx="9074150" cy="1514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Sumativní </a:t>
            </a:r>
            <a:r>
              <a:rPr lang="en-GB" altLang="cs-CZ" i="1" smtClean="0"/>
              <a:t>(celkové, za delší časový úsek)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</a:t>
            </a:r>
            <a:r>
              <a:rPr lang="en-GB" altLang="cs-CZ" i="1" smtClean="0"/>
              <a:t>(průběžné, za kratší časový úsek)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Hodnocení – zpětná vazba o výsledcích učení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123362" cy="4935537"/>
          </a:xfrm>
        </p:spPr>
        <p:txBody>
          <a:bodyPr/>
          <a:lstStyle/>
          <a:p>
            <a:pPr eaLnBrk="1" hangingPunct="1">
              <a:lnSpc>
                <a:spcPct val="96000"/>
              </a:lnSpc>
            </a:pPr>
            <a:r>
              <a:rPr lang="cs-CZ" altLang="cs-CZ" sz="2400" smtClean="0"/>
              <a:t>odměny a tresty (viz. Čáp)</a:t>
            </a:r>
          </a:p>
          <a:p>
            <a:pPr eaLnBrk="1" hangingPunct="1">
              <a:lnSpc>
                <a:spcPct val="96000"/>
              </a:lnSpc>
            </a:pPr>
            <a:r>
              <a:rPr lang="cs-CZ" altLang="cs-CZ" sz="2400" smtClean="0"/>
              <a:t>korekce a autokorekce učení (Kulič, 1971)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– </a:t>
            </a:r>
            <a:r>
              <a:rPr lang="cs-CZ" altLang="cs-CZ" sz="2000" i="1" smtClean="0"/>
              <a:t>opakování pokusu 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– </a:t>
            </a:r>
            <a:r>
              <a:rPr lang="cs-CZ" altLang="cs-CZ" sz="2000" i="1" smtClean="0"/>
              <a:t>nová formulace úkolu / rozložení na dílčí úkoly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do „předhistorie“ aktuální situace – </a:t>
            </a:r>
            <a:r>
              <a:rPr lang="cs-CZ" altLang="cs-CZ" sz="2000" i="1" smtClean="0"/>
              <a:t>pokyn k opakování či doučení učiva nutného k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poskytnutí pomocné informace – </a:t>
            </a:r>
            <a:r>
              <a:rPr lang="cs-CZ" altLang="cs-CZ" sz="2000" i="1" smtClean="0"/>
              <a:t>poznatku, vzoru, pravidla, dřívější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zadání vedlejší pomocné otázky, která obsahuje princip řešení na jednodušší úrovni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informace o příčině chybného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sdělení správného výsledku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odložení korekce </a:t>
            </a:r>
            <a:r>
              <a:rPr lang="cs-CZ" altLang="cs-CZ" sz="2000" i="1" smtClean="0"/>
              <a:t>(např. v situaci examinace)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Hodnocení výkonu žáka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9074150" cy="56927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i sumativní 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Integrální součást učitelské role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regulace a (autoregulace) chování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Známky vs. slovní hodnocení (např. Helus, 1999)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Vyžadováno rodiči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Vliv tradice vzdělávací soustavy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Jednoznačná “nálepka” (label</a:t>
            </a:r>
            <a:r>
              <a:rPr lang="cs-CZ" altLang="cs-CZ" i="1" smtClean="0"/>
              <a:t>, „škatulka“</a:t>
            </a:r>
            <a:r>
              <a:rPr lang="en-GB" altLang="cs-CZ" i="1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Způsob vynucování autority (...)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Snadněji se hodnotí vědomosti; </a:t>
            </a:r>
            <a:endParaRPr lang="cs-CZ" altLang="cs-CZ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D</a:t>
            </a:r>
            <a:r>
              <a:rPr lang="en-GB" altLang="cs-CZ" smtClean="0"/>
              <a:t>ovednosti a návyky se hodnotí hůře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1338"/>
            <a:ext cx="9194800" cy="74612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Hodnocení</a:t>
            </a:r>
            <a:r>
              <a:rPr lang="en-GB" dirty="0" smtClean="0"/>
              <a:t> </a:t>
            </a:r>
            <a:r>
              <a:rPr lang="cs-CZ" dirty="0" smtClean="0"/>
              <a:t>učitele </a:t>
            </a:r>
            <a:r>
              <a:rPr lang="en-GB" dirty="0" smtClean="0"/>
              <a:t>(</a:t>
            </a:r>
            <a:r>
              <a:rPr lang="cs-CZ" dirty="0" smtClean="0"/>
              <a:t>a </a:t>
            </a:r>
            <a:r>
              <a:rPr lang="en-GB" dirty="0" err="1" smtClean="0"/>
              <a:t>efektivity</a:t>
            </a:r>
            <a:r>
              <a:rPr lang="en-GB" dirty="0" smtClean="0"/>
              <a:t> </a:t>
            </a:r>
            <a:r>
              <a:rPr lang="en-GB" dirty="0" err="1" smtClean="0"/>
              <a:t>výuky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47700" y="1763713"/>
            <a:ext cx="8570913" cy="50228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700" smtClean="0"/>
              <a:t>Efektivita výuky (učitele) bývá posuzována: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studenty </a:t>
            </a:r>
            <a:r>
              <a:rPr lang="cs-CZ" altLang="cs-CZ" sz="2200" smtClean="0"/>
              <a:t>(př. na VŠ - </a:t>
            </a:r>
            <a:r>
              <a:rPr lang="en-GB" altLang="cs-CZ" sz="2200" smtClean="0"/>
              <a:t>bc., mgr. i pgs</a:t>
            </a:r>
            <a:r>
              <a:rPr lang="cs-CZ" altLang="cs-CZ" sz="2200" smtClean="0"/>
              <a:t>; </a:t>
            </a:r>
            <a:r>
              <a:rPr lang="en-GB" altLang="cs-CZ" sz="2200" smtClean="0"/>
              <a:t>kombinovanými</a:t>
            </a:r>
            <a:r>
              <a:rPr lang="cs-CZ" altLang="cs-CZ" sz="2200" smtClean="0"/>
              <a:t>)</a:t>
            </a:r>
            <a:r>
              <a:rPr lang="en-GB" altLang="cs-CZ" sz="2200" smtClean="0"/>
              <a:t>  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absolventy,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kolegy,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nadřízenými,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nezávislými pozorovateli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samotným v</a:t>
            </a:r>
            <a:r>
              <a:rPr lang="cs-CZ" altLang="cs-CZ" sz="2200" smtClean="0"/>
              <a:t>y</a:t>
            </a:r>
            <a:r>
              <a:rPr lang="en-GB" altLang="cs-CZ" sz="2200" smtClean="0"/>
              <a:t>učujícím </a:t>
            </a:r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i="1" smtClean="0"/>
              <a:t>(Feldman, 1989)</a:t>
            </a:r>
            <a:endParaRPr lang="cs-CZ" altLang="cs-CZ" sz="2200" i="1" smtClean="0"/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200" i="1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(auto)evaluačních procesů ve škole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kultury školy a jeden z faktorů klimatu školy</a:t>
            </a:r>
            <a:endParaRPr lang="en-GB" altLang="cs-CZ" sz="27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57580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Žákovské, studentské hodnocení výuky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5000625"/>
          </a:xfrm>
        </p:spPr>
        <p:txBody>
          <a:bodyPr lIns="0" tIns="0" rIns="0" bIns="0">
            <a:spAutoFit/>
          </a:bodyPr>
          <a:lstStyle/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Uživatelský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pohled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posledních</a:t>
            </a:r>
            <a:r>
              <a:rPr lang="en-GB" altLang="cs-CZ" dirty="0" smtClean="0"/>
              <a:t> </a:t>
            </a:r>
            <a:r>
              <a:rPr lang="cs-CZ" altLang="cs-CZ" dirty="0"/>
              <a:t>5</a:t>
            </a:r>
            <a:r>
              <a:rPr lang="en-GB" altLang="cs-CZ" dirty="0" smtClean="0"/>
              <a:t>0</a:t>
            </a:r>
            <a:r>
              <a:rPr lang="en-GB" altLang="cs-CZ" dirty="0" smtClean="0"/>
              <a:t>. let; v ČR od </a:t>
            </a:r>
            <a:r>
              <a:rPr lang="en-GB" altLang="cs-CZ" dirty="0" err="1" smtClean="0"/>
              <a:t>konce</a:t>
            </a:r>
            <a:r>
              <a:rPr lang="en-GB" altLang="cs-CZ" dirty="0" smtClean="0"/>
              <a:t> 70. let (</a:t>
            </a:r>
            <a:r>
              <a:rPr lang="cs-CZ" altLang="cs-CZ" dirty="0" smtClean="0"/>
              <a:t>např. Jiří </a:t>
            </a:r>
            <a:r>
              <a:rPr lang="en-GB" altLang="cs-CZ" dirty="0" smtClean="0"/>
              <a:t>Mareš, 1985)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hlavně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VŠ </a:t>
            </a:r>
            <a:r>
              <a:rPr lang="en-GB" altLang="cs-CZ" dirty="0" err="1" smtClean="0"/>
              <a:t>prostředí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Sumativní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formativní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rolí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zadavetel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učitel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hodnotitel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žák</a:t>
            </a:r>
            <a:r>
              <a:rPr lang="en-GB" altLang="cs-CZ" dirty="0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Pouze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součást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obrazu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výuky</a:t>
            </a:r>
            <a:r>
              <a:rPr lang="en-GB" altLang="cs-CZ" dirty="0" smtClean="0"/>
              <a:t>; </a:t>
            </a:r>
            <a:r>
              <a:rPr lang="en-GB" altLang="cs-CZ" dirty="0" err="1" smtClean="0"/>
              <a:t>výuka</a:t>
            </a:r>
            <a:r>
              <a:rPr lang="en-GB" altLang="cs-CZ" dirty="0" smtClean="0"/>
              <a:t> je </a:t>
            </a:r>
            <a:r>
              <a:rPr lang="en-GB" altLang="cs-CZ" dirty="0" err="1" smtClean="0"/>
              <a:t>multidimenzionální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záležitost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Marsch</a:t>
            </a:r>
            <a:r>
              <a:rPr lang="en-GB" altLang="cs-CZ" dirty="0" smtClean="0"/>
              <a:t>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Měřítko</a:t>
            </a:r>
            <a:r>
              <a:rPr lang="en-GB" altLang="cs-CZ" dirty="0" smtClean="0"/>
              <a:t> </a:t>
            </a:r>
            <a:r>
              <a:rPr lang="en-GB" altLang="cs-CZ" i="1" dirty="0" err="1" smtClean="0"/>
              <a:t>efektivity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procesu</a:t>
            </a:r>
            <a:r>
              <a:rPr lang="en-GB" altLang="cs-CZ" dirty="0" smtClean="0"/>
              <a:t> (Stinger, </a:t>
            </a:r>
            <a:r>
              <a:rPr lang="en-GB" altLang="cs-CZ" dirty="0" err="1" smtClean="0"/>
              <a:t>Irwing</a:t>
            </a:r>
            <a:r>
              <a:rPr lang="en-GB" altLang="cs-CZ" dirty="0" smtClean="0"/>
              <a:t>, 1998)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zkreslení</a:t>
            </a: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335</TotalTime>
  <Words>1124</Words>
  <Application>Microsoft Office PowerPoint</Application>
  <PresentationFormat>Vlastní</PresentationFormat>
  <Paragraphs>177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Verdana</vt:lpstr>
      <vt:lpstr>Arial</vt:lpstr>
      <vt:lpstr>Tw Cen MT</vt:lpstr>
      <vt:lpstr>Wingdings</vt:lpstr>
      <vt:lpstr>Wingdings 2</vt:lpstr>
      <vt:lpstr>Times New Roman</vt:lpstr>
      <vt:lpstr>Garamond</vt:lpstr>
      <vt:lpstr>Medián</vt:lpstr>
      <vt:lpstr>Psychologie výchovy a vzdělávání</vt:lpstr>
      <vt:lpstr>Úvod</vt:lpstr>
      <vt:lpstr>Zpětná vazba v ped. komunikaci</vt:lpstr>
      <vt:lpstr>Hodnocení (evaluace)  ve školním prostředí</vt:lpstr>
      <vt:lpstr>Hodnocení - typy</vt:lpstr>
      <vt:lpstr>Hodnocení – zpětná vazba o výsledcích učení</vt:lpstr>
      <vt:lpstr>Hodnocení výkonu žáka</vt:lpstr>
      <vt:lpstr>Hodnocení učitele (a efektivity výuky) </vt:lpstr>
      <vt:lpstr>Žákovské, studentské hodnocení výuky</vt:lpstr>
      <vt:lpstr>Dimenze žákovského hodnocení</vt:lpstr>
      <vt:lpstr>Příklad metody  The Student Evaluation of Educational Quality (SEEQ)   </vt:lpstr>
      <vt:lpstr>SEEQ – části metody</vt:lpstr>
      <vt:lpstr>Výsledky žákovského hodnocení</vt:lpstr>
      <vt:lpstr>Faktory prosředí ovlivňující studentské posuzování (odpovědi)</vt:lpstr>
      <vt:lpstr>Využití výsledků (+/-)</vt:lpstr>
      <vt:lpstr>Výhody (možnosti) studentského posuzování</vt:lpstr>
      <vt:lpstr>Nevýhody (úskalí) studenského hodnocení výuky</vt:lpstr>
      <vt:lpstr>Charakter supervize  - formativní hodnocení (Dunkin, 1990)</vt:lpstr>
      <vt:lpstr>A jak je to s anketou v ISu?</vt:lpstr>
      <vt:lpstr>Jaro 2015 a tento vyučující ;)</vt:lpstr>
      <vt:lpstr>Prezentace aplikace PowerPoint</vt:lpstr>
      <vt:lpstr>Další zdroje informací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29</cp:revision>
  <dcterms:modified xsi:type="dcterms:W3CDTF">2015-12-01T12:16:10Z</dcterms:modified>
</cp:coreProperties>
</file>