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3D06-83A9-439D-81C6-7ED91D8232A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EA72-BD31-4E85-8E6C-D9EA8AF93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56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3D06-83A9-439D-81C6-7ED91D8232A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EA72-BD31-4E85-8E6C-D9EA8AF93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965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3D06-83A9-439D-81C6-7ED91D8232A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EA72-BD31-4E85-8E6C-D9EA8AF93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37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3D06-83A9-439D-81C6-7ED91D8232A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EA72-BD31-4E85-8E6C-D9EA8AF93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511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3D06-83A9-439D-81C6-7ED91D8232A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EA72-BD31-4E85-8E6C-D9EA8AF93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582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3D06-83A9-439D-81C6-7ED91D8232A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EA72-BD31-4E85-8E6C-D9EA8AF93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122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3D06-83A9-439D-81C6-7ED91D8232A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EA72-BD31-4E85-8E6C-D9EA8AF93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45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3D06-83A9-439D-81C6-7ED91D8232A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EA72-BD31-4E85-8E6C-D9EA8AF93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030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3D06-83A9-439D-81C6-7ED91D8232A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EA72-BD31-4E85-8E6C-D9EA8AF93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25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3D06-83A9-439D-81C6-7ED91D8232A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EA72-BD31-4E85-8E6C-D9EA8AF93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96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3D06-83A9-439D-81C6-7ED91D8232A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EA72-BD31-4E85-8E6C-D9EA8AF93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29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23D06-83A9-439D-81C6-7ED91D8232A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FEA72-BD31-4E85-8E6C-D9EA8AF93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Katt.bartosova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Psychohygiena - úvod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Kateřina Bartošová, Ph.D.</a:t>
            </a:r>
          </a:p>
        </p:txBody>
      </p:sp>
    </p:spTree>
    <p:extLst>
      <p:ext uri="{BB962C8B-B14F-4D97-AF65-F5344CB8AC3E}">
        <p14:creationId xmlns:p14="http://schemas.microsoft.com/office/powerpoint/2010/main" val="164015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zdraví?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6768752" cy="4512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753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zdraví dle WHO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smtClean="0"/>
              <a:t>Zdraví </a:t>
            </a:r>
            <a:r>
              <a:rPr lang="cs-CZ" dirty="0" smtClean="0"/>
              <a:t>není jen absence nemoci či poruchy,</a:t>
            </a:r>
          </a:p>
          <a:p>
            <a:pPr marL="0" indent="0" algn="just">
              <a:buNone/>
            </a:pPr>
            <a:r>
              <a:rPr lang="cs-CZ" dirty="0" smtClean="0"/>
              <a:t>ale je to komplexní stav tělesné, duševní i sociální pohody.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9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semestru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3800" dirty="0"/>
              <a:t>1) </a:t>
            </a:r>
            <a:r>
              <a:rPr lang="cs-CZ" sz="3800" dirty="0" smtClean="0"/>
              <a:t>25.2  Úvodní hodina – program semestru, literatura, ukončení předmětu  </a:t>
            </a:r>
            <a:r>
              <a:rPr lang="cs-CZ" sz="3800" dirty="0"/>
              <a:t>PhDr. Kateřina Bartošová, Ph.D. </a:t>
            </a:r>
          </a:p>
          <a:p>
            <a:pPr marL="0" indent="0">
              <a:buNone/>
            </a:pPr>
            <a:endParaRPr lang="cs-CZ" sz="3800" dirty="0" smtClean="0"/>
          </a:p>
          <a:p>
            <a:pPr marL="0" indent="0">
              <a:buNone/>
            </a:pPr>
            <a:r>
              <a:rPr lang="cs-CZ" sz="3800" dirty="0" smtClean="0"/>
              <a:t>2</a:t>
            </a:r>
            <a:r>
              <a:rPr lang="cs-CZ" sz="3800" dirty="0"/>
              <a:t>) 3.3 Fenomén stresu. Vývoj teorie stresu v medicíně a v psychologii.. Koncepce stresu a jeho teorie. Teorie </a:t>
            </a:r>
            <a:r>
              <a:rPr lang="cs-CZ" sz="3800" dirty="0" err="1"/>
              <a:t>Selyeho</a:t>
            </a:r>
            <a:r>
              <a:rPr lang="cs-CZ" sz="3800" dirty="0"/>
              <a:t> a </a:t>
            </a:r>
            <a:r>
              <a:rPr lang="cs-CZ" sz="3800" dirty="0" err="1"/>
              <a:t>Lazaruse</a:t>
            </a:r>
            <a:r>
              <a:rPr lang="cs-CZ" sz="3800" dirty="0"/>
              <a:t>. </a:t>
            </a:r>
            <a:r>
              <a:rPr lang="cs-CZ" sz="3800" dirty="0" err="1"/>
              <a:t>Eustres</a:t>
            </a:r>
            <a:r>
              <a:rPr lang="cs-CZ" sz="3800" dirty="0"/>
              <a:t> a </a:t>
            </a:r>
            <a:r>
              <a:rPr lang="cs-CZ" sz="3800" dirty="0" err="1"/>
              <a:t>distres</a:t>
            </a:r>
            <a:r>
              <a:rPr lang="cs-CZ" sz="3800" dirty="0"/>
              <a:t>.  </a:t>
            </a:r>
            <a:r>
              <a:rPr lang="cs-CZ" sz="3800" b="1" dirty="0"/>
              <a:t>PhDr. Andrea Mikotová, Ph.D.</a:t>
            </a:r>
          </a:p>
          <a:p>
            <a:pPr marL="0" indent="0">
              <a:buNone/>
            </a:pPr>
            <a:endParaRPr lang="cs-CZ" sz="3800" dirty="0" smtClean="0"/>
          </a:p>
          <a:p>
            <a:pPr marL="0" indent="0">
              <a:buNone/>
            </a:pPr>
            <a:r>
              <a:rPr lang="cs-CZ" sz="3800" dirty="0" smtClean="0"/>
              <a:t>3</a:t>
            </a:r>
            <a:r>
              <a:rPr lang="cs-CZ" sz="3800" dirty="0"/>
              <a:t>) 10.3 Náročné životní situace a jejich zvládání, </a:t>
            </a:r>
            <a:r>
              <a:rPr lang="cs-CZ" sz="3800" dirty="0" err="1"/>
              <a:t>Coping</a:t>
            </a:r>
            <a:r>
              <a:rPr lang="cs-CZ" sz="3800" dirty="0"/>
              <a:t>-proces. Zvládání časového stresu. </a:t>
            </a:r>
            <a:r>
              <a:rPr lang="cs-CZ" sz="3800" dirty="0" err="1"/>
              <a:t>Prokrastinace</a:t>
            </a:r>
            <a:r>
              <a:rPr lang="cs-CZ" sz="3800" dirty="0"/>
              <a:t>, </a:t>
            </a:r>
            <a:r>
              <a:rPr lang="cs-CZ" sz="3800" dirty="0" err="1"/>
              <a:t>time</a:t>
            </a:r>
            <a:r>
              <a:rPr lang="cs-CZ" sz="3800" dirty="0"/>
              <a:t> management.  </a:t>
            </a:r>
            <a:r>
              <a:rPr lang="cs-CZ" sz="3800" b="1" dirty="0"/>
              <a:t>PhDr. Andrea Mikotová, Ph.D.  </a:t>
            </a:r>
          </a:p>
          <a:p>
            <a:pPr marL="0" indent="0">
              <a:buNone/>
            </a:pPr>
            <a:endParaRPr lang="cs-CZ" sz="3800" dirty="0" smtClean="0"/>
          </a:p>
          <a:p>
            <a:pPr marL="0" indent="0">
              <a:buNone/>
            </a:pPr>
            <a:r>
              <a:rPr lang="cs-CZ" sz="3800" dirty="0" smtClean="0"/>
              <a:t>4</a:t>
            </a:r>
            <a:r>
              <a:rPr lang="cs-CZ" sz="3800" dirty="0"/>
              <a:t>) 17.3  Vztah mysli a těla, příspěvek psychosomatiky pro udržení duševního zdraví. Fenomén nezdolnosti. Problematika tzv. vyhoření (</a:t>
            </a:r>
            <a:r>
              <a:rPr lang="cs-CZ" sz="3800" dirty="0" err="1"/>
              <a:t>burnout</a:t>
            </a:r>
            <a:r>
              <a:rPr lang="cs-CZ" sz="3800" dirty="0"/>
              <a:t> syndrom) a jeho průběh – teoretické základy – </a:t>
            </a:r>
            <a:r>
              <a:rPr lang="cs-CZ" sz="3800" b="1" dirty="0"/>
              <a:t>PhDr. Andrea Mikotová, Ph.D. </a:t>
            </a:r>
          </a:p>
          <a:p>
            <a:pPr marL="0" indent="0">
              <a:buNone/>
            </a:pPr>
            <a:endParaRPr lang="cs-CZ" sz="3800" dirty="0" smtClean="0"/>
          </a:p>
          <a:p>
            <a:pPr marL="0" indent="0">
              <a:buNone/>
            </a:pPr>
            <a:r>
              <a:rPr lang="cs-CZ" sz="3800" b="1" dirty="0" smtClean="0"/>
              <a:t>5</a:t>
            </a:r>
            <a:r>
              <a:rPr lang="cs-CZ" sz="3800" b="1" dirty="0"/>
              <a:t>) 24.3 hodina zrušena z technických a provozních důvodů – samostudium.  </a:t>
            </a:r>
          </a:p>
          <a:p>
            <a:pPr marL="0" indent="0">
              <a:buNone/>
            </a:pPr>
            <a:endParaRPr lang="cs-CZ" sz="3800" dirty="0" smtClean="0"/>
          </a:p>
          <a:p>
            <a:pPr marL="0" indent="0">
              <a:buNone/>
            </a:pPr>
            <a:r>
              <a:rPr lang="cs-CZ" sz="3800" dirty="0" smtClean="0"/>
              <a:t>6</a:t>
            </a:r>
            <a:r>
              <a:rPr lang="cs-CZ" sz="3800" dirty="0"/>
              <a:t>) 31.3 Problematika tzv. vyhoření (</a:t>
            </a:r>
            <a:r>
              <a:rPr lang="cs-CZ" sz="3800" dirty="0" err="1"/>
              <a:t>burnout</a:t>
            </a:r>
            <a:r>
              <a:rPr lang="cs-CZ" sz="3800" dirty="0"/>
              <a:t> syndrom) a jeho průběh – praktická cvičení – </a:t>
            </a:r>
            <a:r>
              <a:rPr lang="cs-CZ" sz="3800" b="1" dirty="0"/>
              <a:t>PhDr. David Vaněk, Ph.D.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09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7) 7.4 Osobní pohoda (</a:t>
            </a:r>
            <a:r>
              <a:rPr lang="cs-CZ" dirty="0" err="1"/>
              <a:t>Subjective</a:t>
            </a:r>
            <a:r>
              <a:rPr lang="cs-CZ" dirty="0"/>
              <a:t> </a:t>
            </a:r>
            <a:r>
              <a:rPr lang="cs-CZ" dirty="0" err="1"/>
              <a:t>well-being</a:t>
            </a:r>
            <a:r>
              <a:rPr lang="cs-CZ" dirty="0"/>
              <a:t>)– </a:t>
            </a:r>
            <a:r>
              <a:rPr lang="cs-CZ" b="1" dirty="0"/>
              <a:t>PhDr. Jaroslava Dosedlová, Ph.D. 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8) 14.4 Neurotické poruchy. Vymezení, vývoj pojmu. Představení jednotlivých diagnostických kategorií.</a:t>
            </a:r>
            <a:r>
              <a:rPr lang="cs-CZ" b="1" dirty="0" smtClean="0"/>
              <a:t> PhDr. Kateřina Bartošová, Ph.D. 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9</a:t>
            </a:r>
            <a:r>
              <a:rPr lang="cs-CZ" dirty="0"/>
              <a:t>) 21.4 Neurotické poruchy – principy léčby a prevence. </a:t>
            </a:r>
            <a:r>
              <a:rPr lang="cs-CZ" b="1" dirty="0"/>
              <a:t>PhDr. Kateřina Bartošová, </a:t>
            </a:r>
            <a:r>
              <a:rPr lang="cs-CZ" b="1" dirty="0" err="1"/>
              <a:t>Ph.D</a:t>
            </a:r>
            <a:r>
              <a:rPr lang="cs-CZ" b="1" dirty="0"/>
              <a:t>  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10</a:t>
            </a:r>
            <a:r>
              <a:rPr lang="cs-CZ" dirty="0"/>
              <a:t>) 28.4 Imaginace a relaxace. Relaxační techniky a antistresové programy, jejich principy, klasifikace a teoretická východiska. </a:t>
            </a:r>
            <a:r>
              <a:rPr lang="cs-CZ" b="1" dirty="0" smtClean="0"/>
              <a:t>PhDr. David Vaněk, Ph.D.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11</a:t>
            </a:r>
            <a:r>
              <a:rPr lang="cs-CZ" dirty="0"/>
              <a:t>) 5.5 Optimismus v kontextu zdraví – </a:t>
            </a:r>
            <a:r>
              <a:rPr lang="cs-CZ" b="1" dirty="0"/>
              <a:t>PhDr. Jaroslava Dosedlová, Ph.D.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12</a:t>
            </a:r>
            <a:r>
              <a:rPr lang="cs-CZ" dirty="0"/>
              <a:t>) 12.5 Rozvoj osobnosti, osobnostní růst. Sebepoznání - "jáství" pocit vlastní osobnosti - autodiagnostika osobnosti  - </a:t>
            </a:r>
            <a:r>
              <a:rPr lang="cs-CZ" b="1" dirty="0"/>
              <a:t>PhDr. David Vaněk, Ph.D.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13</a:t>
            </a:r>
            <a:r>
              <a:rPr lang="cs-CZ" dirty="0"/>
              <a:t>) </a:t>
            </a:r>
            <a:r>
              <a:rPr lang="cs-CZ" b="1" dirty="0"/>
              <a:t>19.5 zápočtový týden - test </a:t>
            </a:r>
            <a:r>
              <a:rPr lang="cs-CZ" b="1" dirty="0" smtClean="0"/>
              <a:t>PhDr. Kateřina Bartošová, Ph.D.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7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 otázek </a:t>
            </a:r>
          </a:p>
          <a:p>
            <a:r>
              <a:rPr lang="cs-CZ" dirty="0"/>
              <a:t>a</a:t>
            </a:r>
            <a:r>
              <a:rPr lang="cs-CZ" dirty="0" smtClean="0"/>
              <a:t>, b, c, d. </a:t>
            </a:r>
          </a:p>
          <a:p>
            <a:r>
              <a:rPr lang="cs-CZ" dirty="0" smtClean="0"/>
              <a:t>Jedna nebo všechny odpovědi správně</a:t>
            </a:r>
          </a:p>
          <a:p>
            <a:r>
              <a:rPr lang="cs-CZ" dirty="0" smtClean="0"/>
              <a:t>IS formulář  </a:t>
            </a:r>
          </a:p>
          <a:p>
            <a:r>
              <a:rPr lang="cs-CZ" dirty="0" smtClean="0"/>
              <a:t>Úspěšné projití 75%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077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Autor: Křivohlavý</a:t>
            </a:r>
            <a:r>
              <a:rPr lang="cs-CZ" sz="2400" dirty="0"/>
              <a:t>, Jaro</a:t>
            </a:r>
          </a:p>
          <a:p>
            <a:pPr marL="0" indent="0">
              <a:buNone/>
            </a:pPr>
            <a:r>
              <a:rPr lang="cs-CZ" sz="2400" dirty="0" smtClean="0"/>
              <a:t>Nakladatel: Portál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ISBN: 978-80-7367-568-4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Rok vydání: 2009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https</a:t>
            </a:r>
            <a:r>
              <a:rPr lang="cs-CZ" sz="2400" dirty="0"/>
              <a:t>://www.youtube.com/watch?v=vrUpHrV0PyY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367784"/>
            <a:ext cx="3096344" cy="440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573016"/>
            <a:ext cx="2304256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342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PhDr. Kateřina Bartošová, </a:t>
            </a:r>
            <a:r>
              <a:rPr lang="cs-CZ" dirty="0" err="1" smtClean="0"/>
              <a:t>Ph.D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2"/>
              </a:rPr>
              <a:t>k</a:t>
            </a:r>
            <a:r>
              <a:rPr lang="cs-CZ" dirty="0" smtClean="0">
                <a:hlinkClick r:id="rId2"/>
              </a:rPr>
              <a:t>att.bartosova@gmail.com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739 644 </a:t>
            </a:r>
            <a:r>
              <a:rPr lang="cs-CZ" smtClean="0"/>
              <a:t>891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64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397</Words>
  <Application>Microsoft Office PowerPoint</Application>
  <PresentationFormat>Předvádění na obrazovce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Psychohygiena - úvod</vt:lpstr>
      <vt:lpstr>Co je to zdraví? </vt:lpstr>
      <vt:lpstr>Definice zdraví dle WHO</vt:lpstr>
      <vt:lpstr>Program semestru </vt:lpstr>
      <vt:lpstr>Prezentace aplikace PowerPoint</vt:lpstr>
      <vt:lpstr>test</vt:lpstr>
      <vt:lpstr>Literatura </vt:lpstr>
      <vt:lpstr>Kontakt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Psychohygiena - úvod</dc:title>
  <dc:creator>uzivatel</dc:creator>
  <cp:lastModifiedBy>uzivatel</cp:lastModifiedBy>
  <cp:revision>4</cp:revision>
  <dcterms:created xsi:type="dcterms:W3CDTF">2016-02-24T09:06:50Z</dcterms:created>
  <dcterms:modified xsi:type="dcterms:W3CDTF">2016-02-25T05:56:01Z</dcterms:modified>
</cp:coreProperties>
</file>