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17"/>
  </p:notesMasterIdLst>
  <p:sldIdLst>
    <p:sldId id="261" r:id="rId4"/>
    <p:sldId id="256" r:id="rId5"/>
    <p:sldId id="257" r:id="rId6"/>
    <p:sldId id="262" r:id="rId7"/>
    <p:sldId id="263" r:id="rId8"/>
    <p:sldId id="258" r:id="rId9"/>
    <p:sldId id="259" r:id="rId10"/>
    <p:sldId id="260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319B"/>
    <a:srgbClr val="86379B"/>
    <a:srgbClr val="AA385B"/>
    <a:srgbClr val="990033"/>
    <a:srgbClr val="E02202"/>
    <a:srgbClr val="CC3300"/>
    <a:srgbClr val="D16349"/>
    <a:srgbClr val="FFFF99"/>
    <a:srgbClr val="40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9" autoAdjust="0"/>
    <p:restoredTop sz="94660"/>
  </p:normalViewPr>
  <p:slideViewPr>
    <p:cSldViewPr>
      <p:cViewPr varScale="1">
        <p:scale>
          <a:sx n="87" d="100"/>
          <a:sy n="87" d="100"/>
        </p:scale>
        <p:origin x="-9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98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4960937" cy="3722687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4960937" cy="3722687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4960937" cy="3722687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3059" y="744617"/>
            <a:ext cx="4446059" cy="3723084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Jarkovský, L. Dušek,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20.4.2016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jpeg"/><Relationship Id="rId5" Type="http://schemas.openxmlformats.org/officeDocument/2006/relationships/image" Target="../media/image13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image" Target="../media/image20.wmf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smtClean="0">
                <a:latin typeface="Arial" charset="0"/>
                <a:cs typeface="Arial" charset="0"/>
              </a:rPr>
            </a:br>
            <a:r>
              <a:rPr lang="cs-CZ" i="1" smtClean="0">
                <a:latin typeface="Arial" charset="0"/>
                <a:cs typeface="Arial" charset="0"/>
              </a:rPr>
              <a:t>J. Jarkovský, L. Dušek</a:t>
            </a:r>
          </a:p>
        </p:txBody>
      </p:sp>
      <p:sp>
        <p:nvSpPr>
          <p:cNvPr id="4505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Mann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-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Whitney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U-test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Wilcoxonův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Znaménkový test</a:t>
            </a:r>
          </a:p>
        </p:txBody>
      </p:sp>
      <p:sp>
        <p:nvSpPr>
          <p:cNvPr id="45060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1268760"/>
            <a:ext cx="7772400" cy="646331"/>
          </a:xfrm>
          <a:noFill/>
        </p:spPr>
        <p:txBody>
          <a:bodyPr>
            <a:spAutoFit/>
          </a:bodyPr>
          <a:lstStyle/>
          <a:p>
            <a:r>
              <a:rPr lang="cs-CZ" sz="3600" dirty="0" smtClean="0">
                <a:solidFill>
                  <a:schemeClr val="accent1"/>
                </a:solidFill>
                <a:latin typeface="Arial" charset="0"/>
              </a:rPr>
              <a:t>10. Neparametrické testy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smtClean="0"/>
              <a:t>Test dobré shody - základní teorie</a:t>
            </a:r>
          </a:p>
        </p:txBody>
      </p:sp>
      <p:graphicFrame>
        <p:nvGraphicFramePr>
          <p:cNvPr id="73730" name="Object 4"/>
          <p:cNvGraphicFramePr>
            <a:graphicFrameLocks noChangeAspect="1"/>
          </p:cNvGraphicFramePr>
          <p:nvPr/>
        </p:nvGraphicFramePr>
        <p:xfrm>
          <a:off x="633835" y="1861939"/>
          <a:ext cx="62865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43" name="Rovnice" r:id="rId4" imgW="393480" imgH="342720" progId="Equation.3">
                  <p:embed/>
                </p:oleObj>
              </mc:Choice>
              <mc:Fallback>
                <p:oleObj name="Rovnice" r:id="rId4" imgW="393480" imgH="342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835" y="1861939"/>
                        <a:ext cx="628650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619672" y="1556792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2981747" y="1556792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1762547" y="2204492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1162472" y="2004467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73740" name="Text Box 9"/>
          <p:cNvSpPr txBox="1">
            <a:spLocks noChangeArrowheads="1"/>
          </p:cNvSpPr>
          <p:nvPr/>
        </p:nvSpPr>
        <p:spPr bwMode="auto">
          <a:xfrm>
            <a:off x="4305722" y="2004467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3741" name="Text Box 10"/>
          <p:cNvSpPr txBox="1">
            <a:spLocks noChangeArrowheads="1"/>
          </p:cNvSpPr>
          <p:nvPr/>
        </p:nvSpPr>
        <p:spPr bwMode="auto">
          <a:xfrm>
            <a:off x="4115222" y="14424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42" name="Text Box 11"/>
          <p:cNvSpPr txBox="1">
            <a:spLocks noChangeArrowheads="1"/>
          </p:cNvSpPr>
          <p:nvPr/>
        </p:nvSpPr>
        <p:spPr bwMode="auto">
          <a:xfrm>
            <a:off x="4710535" y="1556792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3" name="Text Box 12"/>
          <p:cNvSpPr txBox="1">
            <a:spLocks noChangeArrowheads="1"/>
          </p:cNvSpPr>
          <p:nvPr/>
        </p:nvSpPr>
        <p:spPr bwMode="auto">
          <a:xfrm>
            <a:off x="5972597" y="1556792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4" name="Text Box 13"/>
          <p:cNvSpPr txBox="1">
            <a:spLocks noChangeArrowheads="1"/>
          </p:cNvSpPr>
          <p:nvPr/>
        </p:nvSpPr>
        <p:spPr bwMode="auto">
          <a:xfrm>
            <a:off x="4686722" y="2204492"/>
            <a:ext cx="2381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45" name="AutoShape 14"/>
          <p:cNvSpPr>
            <a:spLocks/>
          </p:cNvSpPr>
          <p:nvPr/>
        </p:nvSpPr>
        <p:spPr bwMode="auto">
          <a:xfrm>
            <a:off x="4724822" y="1509167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6" name="AutoShape 15"/>
          <p:cNvSpPr>
            <a:spLocks/>
          </p:cNvSpPr>
          <p:nvPr/>
        </p:nvSpPr>
        <p:spPr bwMode="auto">
          <a:xfrm>
            <a:off x="6953672" y="1509167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7" name="Text Box 16"/>
          <p:cNvSpPr txBox="1">
            <a:spLocks noChangeArrowheads="1"/>
          </p:cNvSpPr>
          <p:nvPr/>
        </p:nvSpPr>
        <p:spPr bwMode="auto">
          <a:xfrm>
            <a:off x="2243560" y="2815679"/>
            <a:ext cx="1447800" cy="33337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 jev</a:t>
            </a:r>
            <a:endParaRPr lang="cs-CZ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8" name="Text Box 17"/>
          <p:cNvSpPr txBox="1">
            <a:spLocks noChangeArrowheads="1"/>
          </p:cNvSpPr>
          <p:nvPr/>
        </p:nvSpPr>
        <p:spPr bwMode="auto">
          <a:xfrm>
            <a:off x="5234410" y="2815679"/>
            <a:ext cx="1390650" cy="342900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 jev</a:t>
            </a:r>
            <a:endParaRPr lang="cs-CZ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9" name="AutoShape 18"/>
          <p:cNvSpPr>
            <a:spLocks/>
          </p:cNvSpPr>
          <p:nvPr/>
        </p:nvSpPr>
        <p:spPr bwMode="auto">
          <a:xfrm rot="5400000">
            <a:off x="5848772" y="1653629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0" name="AutoShape 19"/>
          <p:cNvSpPr>
            <a:spLocks/>
          </p:cNvSpPr>
          <p:nvPr/>
        </p:nvSpPr>
        <p:spPr bwMode="auto">
          <a:xfrm rot="5400000">
            <a:off x="2886497" y="1653629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1" name="Text Box 20"/>
          <p:cNvSpPr txBox="1">
            <a:spLocks noChangeArrowheads="1"/>
          </p:cNvSpPr>
          <p:nvPr/>
        </p:nvSpPr>
        <p:spPr bwMode="auto">
          <a:xfrm>
            <a:off x="5753522" y="15694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73752" name="Line 21"/>
          <p:cNvSpPr>
            <a:spLocks noChangeShapeType="1"/>
          </p:cNvSpPr>
          <p:nvPr/>
        </p:nvSpPr>
        <p:spPr bwMode="auto">
          <a:xfrm>
            <a:off x="4667672" y="2223542"/>
            <a:ext cx="2438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3" name="Line 22"/>
          <p:cNvSpPr>
            <a:spLocks noChangeShapeType="1"/>
          </p:cNvSpPr>
          <p:nvPr/>
        </p:nvSpPr>
        <p:spPr bwMode="auto">
          <a:xfrm flipV="1">
            <a:off x="1581572" y="2223542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4" name="AutoShape 23"/>
          <p:cNvSpPr>
            <a:spLocks/>
          </p:cNvSpPr>
          <p:nvPr/>
        </p:nvSpPr>
        <p:spPr bwMode="auto">
          <a:xfrm>
            <a:off x="1626022" y="1509167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5" name="AutoShape 24"/>
          <p:cNvSpPr>
            <a:spLocks/>
          </p:cNvSpPr>
          <p:nvPr/>
        </p:nvSpPr>
        <p:spPr bwMode="auto">
          <a:xfrm>
            <a:off x="3991397" y="1509167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6" name="Text Box 25"/>
          <p:cNvSpPr txBox="1">
            <a:spLocks noChangeArrowheads="1"/>
          </p:cNvSpPr>
          <p:nvPr/>
        </p:nvSpPr>
        <p:spPr bwMode="auto">
          <a:xfrm>
            <a:off x="7090197" y="14424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57" name="Text Box 26"/>
          <p:cNvSpPr txBox="1">
            <a:spLocks noChangeArrowheads="1"/>
          </p:cNvSpPr>
          <p:nvPr/>
        </p:nvSpPr>
        <p:spPr bwMode="auto">
          <a:xfrm>
            <a:off x="2737272" y="15821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7420744" y="2021309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7852792" y="216304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cs-CZ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" name="Obrázek 39" descr="chi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23728" y="3140968"/>
            <a:ext cx="4718297" cy="3145531"/>
          </a:xfrm>
          <a:prstGeom prst="rect">
            <a:avLst/>
          </a:prstGeom>
        </p:spPr>
      </p:pic>
      <p:pic>
        <p:nvPicPr>
          <p:cNvPr id="48" name="Obrázek 47" descr="chi2b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123728" y="3140968"/>
            <a:ext cx="4716016" cy="3144011"/>
          </a:xfrm>
          <a:prstGeom prst="rect">
            <a:avLst/>
          </a:prstGeom>
        </p:spPr>
      </p:pic>
      <p:pic>
        <p:nvPicPr>
          <p:cNvPr id="50" name="Obrázek 49" descr="chi2c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051720" y="3140968"/>
            <a:ext cx="4680520" cy="3120346"/>
          </a:xfrm>
          <a:prstGeom prst="rect">
            <a:avLst/>
          </a:prstGeom>
        </p:spPr>
      </p:pic>
      <p:pic>
        <p:nvPicPr>
          <p:cNvPr id="51" name="Obrázek 50" descr="chi2d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051720" y="3140968"/>
            <a:ext cx="4680520" cy="31203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Očekávané četnosti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</a:t>
            </a:r>
          </a:p>
          <a:p>
            <a:pPr>
              <a:defRPr/>
            </a:pPr>
            <a:r>
              <a:rPr lang="cs-CZ" smtClean="0"/>
              <a:t>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obsah 3"/>
          <p:cNvSpPr txBox="1">
            <a:spLocks/>
          </p:cNvSpPr>
          <p:nvPr/>
        </p:nvSpPr>
        <p:spPr>
          <a:xfrm>
            <a:off x="301625" y="1524000"/>
            <a:ext cx="8534400" cy="2121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případě</a:t>
            </a:r>
            <a:r>
              <a:rPr kumimoji="0" lang="cs-CZ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platnosti nulové hypotézy je poměr mezi buňkami jednoho sloupce v různých řádcích nezávislý na výběru tohoto sloupce.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 smtClean="0">
                <a:solidFill>
                  <a:srgbClr val="FF0000"/>
                </a:solidFill>
              </a:rPr>
              <a:t>V případě platnosti nulové hypotézy je poměr mezi buňkami jednoho řádku v různých sloupcích nezávislý na výběru tohoto řádku.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 smtClean="0"/>
              <a:t>Pokud tyto poměry normalizujeme, získáváme tabulku očekávaných četností.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 smtClean="0"/>
              <a:t>Řádkové a sloupcové součty se touto operací nemění.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kern="0" dirty="0" smtClean="0"/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lang="cs-CZ" sz="2000" dirty="0" smtClean="0">
              <a:latin typeface="+mj-lt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kern="0" dirty="0" smtClean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Group 42"/>
          <p:cNvGraphicFramePr>
            <a:graphicFrameLocks noGrp="1"/>
          </p:cNvGraphicFramePr>
          <p:nvPr/>
        </p:nvGraphicFramePr>
        <p:xfrm>
          <a:off x="467543" y="4565104"/>
          <a:ext cx="2304256" cy="1600200"/>
        </p:xfrm>
        <a:graphic>
          <a:graphicData uri="http://schemas.openxmlformats.org/drawingml/2006/table">
            <a:tbl>
              <a:tblPr/>
              <a:tblGrid>
                <a:gridCol w="551009"/>
                <a:gridCol w="551009"/>
                <a:gridCol w="551009"/>
                <a:gridCol w="651229"/>
              </a:tblGrid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E1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42"/>
          <p:cNvGraphicFramePr>
            <a:graphicFrameLocks noGrp="1"/>
          </p:cNvGraphicFramePr>
          <p:nvPr/>
        </p:nvGraphicFramePr>
        <p:xfrm>
          <a:off x="6228184" y="4565104"/>
          <a:ext cx="2304256" cy="1600200"/>
        </p:xfrm>
        <a:graphic>
          <a:graphicData uri="http://schemas.openxmlformats.org/drawingml/2006/table">
            <a:tbl>
              <a:tblPr/>
              <a:tblGrid>
                <a:gridCol w="551009"/>
                <a:gridCol w="551009"/>
                <a:gridCol w="551009"/>
                <a:gridCol w="651229"/>
              </a:tblGrid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18,4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83,6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52,4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Zástupný symbol pro obsah 3"/>
          <p:cNvSpPr txBox="1">
            <a:spLocks/>
          </p:cNvSpPr>
          <p:nvPr/>
        </p:nvSpPr>
        <p:spPr>
          <a:xfrm>
            <a:off x="395536" y="4077072"/>
            <a:ext cx="2448272" cy="4320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Pozorované četnosti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Zástupný symbol pro obsah 3"/>
          <p:cNvSpPr txBox="1">
            <a:spLocks/>
          </p:cNvSpPr>
          <p:nvPr/>
        </p:nvSpPr>
        <p:spPr>
          <a:xfrm>
            <a:off x="6228184" y="4077072"/>
            <a:ext cx="2448272" cy="4320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Očekávané četnosti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2" name="Přímá spojovací šipka 11"/>
          <p:cNvCxnSpPr/>
          <p:nvPr/>
        </p:nvCxnSpPr>
        <p:spPr>
          <a:xfrm>
            <a:off x="2699792" y="5157192"/>
            <a:ext cx="504056" cy="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flipV="1">
            <a:off x="1475656" y="5373216"/>
            <a:ext cx="2808312" cy="504056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ástupný symbol pro obsah 3"/>
          <p:cNvSpPr txBox="1">
            <a:spLocks/>
          </p:cNvSpPr>
          <p:nvPr/>
        </p:nvSpPr>
        <p:spPr>
          <a:xfrm>
            <a:off x="3131840" y="4869160"/>
            <a:ext cx="2664296" cy="4320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102 × 30 / 166</a:t>
            </a: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9" name="Přímá spojovací šipka 18"/>
          <p:cNvCxnSpPr/>
          <p:nvPr/>
        </p:nvCxnSpPr>
        <p:spPr>
          <a:xfrm flipV="1">
            <a:off x="2627784" y="5445224"/>
            <a:ext cx="2592288" cy="57606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>
            <a:off x="5724128" y="5157192"/>
            <a:ext cx="1152128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smtClean="0"/>
              <a:t>Test dobré shody - základní teorie</a:t>
            </a:r>
          </a:p>
        </p:txBody>
      </p:sp>
      <p:sp>
        <p:nvSpPr>
          <p:cNvPr id="73735" name="Text Box 3"/>
          <p:cNvSpPr txBox="1">
            <a:spLocks noChangeArrowheads="1"/>
          </p:cNvSpPr>
          <p:nvPr/>
        </p:nvSpPr>
        <p:spPr bwMode="auto">
          <a:xfrm>
            <a:off x="153988" y="1098550"/>
            <a:ext cx="2743200" cy="333375"/>
          </a:xfrm>
          <a:prstGeom prst="rect">
            <a:avLst/>
          </a:prstGeom>
          <a:solidFill>
            <a:srgbClr val="FFCC99"/>
          </a:solidFill>
          <a:ln w="6350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Binomické jevy (1/0)</a:t>
            </a:r>
          </a:p>
        </p:txBody>
      </p:sp>
      <p:graphicFrame>
        <p:nvGraphicFramePr>
          <p:cNvPr id="73730" name="Object 4"/>
          <p:cNvGraphicFramePr>
            <a:graphicFrameLocks noChangeAspect="1"/>
          </p:cNvGraphicFramePr>
          <p:nvPr/>
        </p:nvGraphicFramePr>
        <p:xfrm>
          <a:off x="304800" y="1903413"/>
          <a:ext cx="48577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69" name="Rovnice" r:id="rId4" imgW="304560" imgH="342720" progId="Equation.3">
                  <p:embed/>
                </p:oleObj>
              </mc:Choice>
              <mc:Fallback>
                <p:oleObj name="Rovnice" r:id="rId4" imgW="304560" imgH="342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903413"/>
                        <a:ext cx="485775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219200" y="1598613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2581275" y="159861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1362075" y="2246313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762000" y="204628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73740" name="Text Box 9"/>
          <p:cNvSpPr txBox="1">
            <a:spLocks noChangeArrowheads="1"/>
          </p:cNvSpPr>
          <p:nvPr/>
        </p:nvSpPr>
        <p:spPr bwMode="auto">
          <a:xfrm>
            <a:off x="3905250" y="204628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3741" name="Text Box 10"/>
          <p:cNvSpPr txBox="1">
            <a:spLocks noChangeArrowheads="1"/>
          </p:cNvSpPr>
          <p:nvPr/>
        </p:nvSpPr>
        <p:spPr bwMode="auto">
          <a:xfrm>
            <a:off x="3714750" y="1484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42" name="Text Box 11"/>
          <p:cNvSpPr txBox="1">
            <a:spLocks noChangeArrowheads="1"/>
          </p:cNvSpPr>
          <p:nvPr/>
        </p:nvSpPr>
        <p:spPr bwMode="auto">
          <a:xfrm>
            <a:off x="4310063" y="1598613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3" name="Text Box 12"/>
          <p:cNvSpPr txBox="1">
            <a:spLocks noChangeArrowheads="1"/>
          </p:cNvSpPr>
          <p:nvPr/>
        </p:nvSpPr>
        <p:spPr bwMode="auto">
          <a:xfrm>
            <a:off x="5572125" y="159861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4" name="Text Box 13"/>
          <p:cNvSpPr txBox="1">
            <a:spLocks noChangeArrowheads="1"/>
          </p:cNvSpPr>
          <p:nvPr/>
        </p:nvSpPr>
        <p:spPr bwMode="auto">
          <a:xfrm>
            <a:off x="4286250" y="2246313"/>
            <a:ext cx="2381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45" name="AutoShape 14"/>
          <p:cNvSpPr>
            <a:spLocks/>
          </p:cNvSpPr>
          <p:nvPr/>
        </p:nvSpPr>
        <p:spPr bwMode="auto">
          <a:xfrm>
            <a:off x="4324350" y="155098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6" name="AutoShape 15"/>
          <p:cNvSpPr>
            <a:spLocks/>
          </p:cNvSpPr>
          <p:nvPr/>
        </p:nvSpPr>
        <p:spPr bwMode="auto">
          <a:xfrm>
            <a:off x="6553200" y="155098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7" name="Text Box 16"/>
          <p:cNvSpPr txBox="1">
            <a:spLocks noChangeArrowheads="1"/>
          </p:cNvSpPr>
          <p:nvPr/>
        </p:nvSpPr>
        <p:spPr bwMode="auto">
          <a:xfrm>
            <a:off x="1843088" y="2857500"/>
            <a:ext cx="1447800" cy="33337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I. jev 1</a:t>
            </a:r>
          </a:p>
        </p:txBody>
      </p:sp>
      <p:sp>
        <p:nvSpPr>
          <p:cNvPr id="73748" name="Text Box 17"/>
          <p:cNvSpPr txBox="1">
            <a:spLocks noChangeArrowheads="1"/>
          </p:cNvSpPr>
          <p:nvPr/>
        </p:nvSpPr>
        <p:spPr bwMode="auto">
          <a:xfrm>
            <a:off x="4833938" y="2857500"/>
            <a:ext cx="1390650" cy="342900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II. jev 2</a:t>
            </a:r>
          </a:p>
        </p:txBody>
      </p:sp>
      <p:sp>
        <p:nvSpPr>
          <p:cNvPr id="73749" name="AutoShape 18"/>
          <p:cNvSpPr>
            <a:spLocks/>
          </p:cNvSpPr>
          <p:nvPr/>
        </p:nvSpPr>
        <p:spPr bwMode="auto">
          <a:xfrm rot="5400000">
            <a:off x="5448300" y="169545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0" name="AutoShape 19"/>
          <p:cNvSpPr>
            <a:spLocks/>
          </p:cNvSpPr>
          <p:nvPr/>
        </p:nvSpPr>
        <p:spPr bwMode="auto">
          <a:xfrm rot="5400000">
            <a:off x="2486025" y="169545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1" name="Text Box 20"/>
          <p:cNvSpPr txBox="1">
            <a:spLocks noChangeArrowheads="1"/>
          </p:cNvSpPr>
          <p:nvPr/>
        </p:nvSpPr>
        <p:spPr bwMode="auto">
          <a:xfrm>
            <a:off x="5353050" y="1611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73752" name="Line 21"/>
          <p:cNvSpPr>
            <a:spLocks noChangeShapeType="1"/>
          </p:cNvSpPr>
          <p:nvPr/>
        </p:nvSpPr>
        <p:spPr bwMode="auto">
          <a:xfrm>
            <a:off x="4267200" y="2265363"/>
            <a:ext cx="2438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3" name="Line 22"/>
          <p:cNvSpPr>
            <a:spLocks noChangeShapeType="1"/>
          </p:cNvSpPr>
          <p:nvPr/>
        </p:nvSpPr>
        <p:spPr bwMode="auto">
          <a:xfrm flipV="1">
            <a:off x="1181100" y="2265363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4" name="AutoShape 23"/>
          <p:cNvSpPr>
            <a:spLocks/>
          </p:cNvSpPr>
          <p:nvPr/>
        </p:nvSpPr>
        <p:spPr bwMode="auto">
          <a:xfrm>
            <a:off x="1225550" y="155098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5" name="AutoShape 24"/>
          <p:cNvSpPr>
            <a:spLocks/>
          </p:cNvSpPr>
          <p:nvPr/>
        </p:nvSpPr>
        <p:spPr bwMode="auto">
          <a:xfrm>
            <a:off x="3590925" y="155098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6" name="Text Box 25"/>
          <p:cNvSpPr txBox="1">
            <a:spLocks noChangeArrowheads="1"/>
          </p:cNvSpPr>
          <p:nvPr/>
        </p:nvSpPr>
        <p:spPr bwMode="auto">
          <a:xfrm>
            <a:off x="6689725" y="1484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57" name="Text Box 26"/>
          <p:cNvSpPr txBox="1">
            <a:spLocks noChangeArrowheads="1"/>
          </p:cNvSpPr>
          <p:nvPr/>
        </p:nvSpPr>
        <p:spPr bwMode="auto">
          <a:xfrm>
            <a:off x="2336800" y="16240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pic>
        <p:nvPicPr>
          <p:cNvPr id="73758" name="Picture 2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0400" y="1408113"/>
            <a:ext cx="20574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59" name="Text Box 28"/>
          <p:cNvSpPr txBox="1">
            <a:spLocks noChangeArrowheads="1"/>
          </p:cNvSpPr>
          <p:nvPr/>
        </p:nvSpPr>
        <p:spPr bwMode="auto">
          <a:xfrm>
            <a:off x="228600" y="3267075"/>
            <a:ext cx="1295400" cy="31432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Příklad</a:t>
            </a:r>
          </a:p>
        </p:txBody>
      </p:sp>
      <p:sp>
        <p:nvSpPr>
          <p:cNvPr id="73760" name="Text Box 29"/>
          <p:cNvSpPr txBox="1">
            <a:spLocks noChangeArrowheads="1"/>
          </p:cNvSpPr>
          <p:nvPr/>
        </p:nvSpPr>
        <p:spPr bwMode="auto">
          <a:xfrm>
            <a:off x="2438400" y="3276600"/>
            <a:ext cx="601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10 000 lidí hází mincí           rub: 4 000 případů (R)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líc: 6 000</a:t>
            </a: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případů (L)</a:t>
            </a:r>
          </a:p>
        </p:txBody>
      </p:sp>
      <p:sp>
        <p:nvSpPr>
          <p:cNvPr id="73761" name="WordArt 30"/>
          <p:cNvSpPr>
            <a:spLocks noChangeArrowheads="1" noChangeShapeType="1"/>
          </p:cNvSpPr>
          <p:nvPr/>
        </p:nvSpPr>
        <p:spPr bwMode="auto">
          <a:xfrm>
            <a:off x="2057400" y="3260725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73762" name="Text Box 31"/>
          <p:cNvSpPr txBox="1">
            <a:spLocks noChangeArrowheads="1"/>
          </p:cNvSpPr>
          <p:nvPr/>
        </p:nvSpPr>
        <p:spPr bwMode="auto">
          <a:xfrm>
            <a:off x="2743200" y="3981450"/>
            <a:ext cx="64008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Lze výsledek považovat za statisticky významně odlišný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(nebo neodlišný) od očekávaného poměru R : L = 1 : 1 ?</a:t>
            </a:r>
          </a:p>
        </p:txBody>
      </p:sp>
      <p:sp>
        <p:nvSpPr>
          <p:cNvPr id="73763" name="WordArt 32"/>
          <p:cNvSpPr>
            <a:spLocks noChangeArrowheads="1" noChangeShapeType="1"/>
          </p:cNvSpPr>
          <p:nvPr/>
        </p:nvSpPr>
        <p:spPr bwMode="auto">
          <a:xfrm>
            <a:off x="2057400" y="4162425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  <a:cs typeface="Arial" pitchFamily="34" charset="0"/>
              </a:rPr>
              <a:t>?</a:t>
            </a:r>
          </a:p>
        </p:txBody>
      </p:sp>
      <p:sp>
        <p:nvSpPr>
          <p:cNvPr id="73764" name="Line 33"/>
          <p:cNvSpPr>
            <a:spLocks noChangeShapeType="1"/>
          </p:cNvSpPr>
          <p:nvPr/>
        </p:nvSpPr>
        <p:spPr bwMode="auto">
          <a:xfrm flipV="1">
            <a:off x="5219700" y="3443288"/>
            <a:ext cx="342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65" name="Line 34"/>
          <p:cNvSpPr>
            <a:spLocks noChangeShapeType="1"/>
          </p:cNvSpPr>
          <p:nvPr/>
        </p:nvSpPr>
        <p:spPr bwMode="auto">
          <a:xfrm>
            <a:off x="5219700" y="3443288"/>
            <a:ext cx="342900" cy="2905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66" name="Rectangle 35"/>
          <p:cNvSpPr>
            <a:spLocks noChangeArrowheads="1"/>
          </p:cNvSpPr>
          <p:nvPr/>
        </p:nvSpPr>
        <p:spPr bwMode="auto">
          <a:xfrm>
            <a:off x="1828800" y="5949950"/>
            <a:ext cx="7239000" cy="38100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white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Rozdíl je vysoce statisticky významný (p &lt;&lt; 0,001]</a:t>
            </a:r>
          </a:p>
        </p:txBody>
      </p:sp>
      <p:graphicFrame>
        <p:nvGraphicFramePr>
          <p:cNvPr id="73731" name="Object 36"/>
          <p:cNvGraphicFramePr>
            <a:graphicFrameLocks noChangeAspect="1"/>
          </p:cNvGraphicFramePr>
          <p:nvPr/>
        </p:nvGraphicFramePr>
        <p:xfrm>
          <a:off x="2757488" y="4724400"/>
          <a:ext cx="5700712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70" name="Rovnice" r:id="rId7" imgW="2869920" imgH="431640" progId="Equation.3">
                  <p:embed/>
                </p:oleObj>
              </mc:Choice>
              <mc:Fallback>
                <p:oleObj name="Rovnice" r:id="rId7" imgW="2869920" imgH="43164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7488" y="4724400"/>
                        <a:ext cx="5700712" cy="633413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67" name="Rectangle 37"/>
          <p:cNvSpPr>
            <a:spLocks noChangeArrowheads="1"/>
          </p:cNvSpPr>
          <p:nvPr/>
        </p:nvSpPr>
        <p:spPr bwMode="auto">
          <a:xfrm>
            <a:off x="2366963" y="5473700"/>
            <a:ext cx="6067425" cy="4191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Tabulková hodnota:</a:t>
            </a:r>
          </a:p>
        </p:txBody>
      </p:sp>
      <p:graphicFrame>
        <p:nvGraphicFramePr>
          <p:cNvPr id="73732" name="Object 38"/>
          <p:cNvGraphicFramePr>
            <a:graphicFrameLocks noChangeAspect="1"/>
          </p:cNvGraphicFramePr>
          <p:nvPr/>
        </p:nvGraphicFramePr>
        <p:xfrm>
          <a:off x="4895850" y="5373688"/>
          <a:ext cx="38671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71" name="Rovnice" r:id="rId9" imgW="2514600" imgH="342720" progId="Equation.3">
                  <p:embed/>
                </p:oleObj>
              </mc:Choice>
              <mc:Fallback>
                <p:oleObj name="Rovnice" r:id="rId9" imgW="2514600" imgH="34272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850" y="5373688"/>
                        <a:ext cx="386715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68" name="AutoShape 39"/>
          <p:cNvSpPr>
            <a:spLocks noChangeArrowheads="1"/>
          </p:cNvSpPr>
          <p:nvPr/>
        </p:nvSpPr>
        <p:spPr bwMode="auto">
          <a:xfrm>
            <a:off x="852488" y="5935663"/>
            <a:ext cx="671512" cy="381000"/>
          </a:xfrm>
          <a:custGeom>
            <a:avLst/>
            <a:gdLst>
              <a:gd name="T0" fmla="*/ 503634 w 21600"/>
              <a:gd name="T1" fmla="*/ 0 h 21600"/>
              <a:gd name="T2" fmla="*/ 0 w 21600"/>
              <a:gd name="T3" fmla="*/ 190500 h 21600"/>
              <a:gd name="T4" fmla="*/ 503634 w 21600"/>
              <a:gd name="T5" fmla="*/ 381000 h 21600"/>
              <a:gd name="T6" fmla="*/ 6715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8032" y="188640"/>
            <a:ext cx="7772400" cy="762000"/>
          </a:xfrm>
          <a:noFill/>
        </p:spPr>
        <p:txBody>
          <a:bodyPr/>
          <a:lstStyle/>
          <a:p>
            <a:r>
              <a:rPr lang="cs-CZ" dirty="0" smtClean="0"/>
              <a:t>Znaménkový test</a:t>
            </a:r>
          </a:p>
        </p:txBody>
      </p:sp>
      <p:sp>
        <p:nvSpPr>
          <p:cNvPr id="40" name="Zástupný symbol pro obsah 3"/>
          <p:cNvSpPr txBox="1">
            <a:spLocks/>
          </p:cNvSpPr>
          <p:nvPr/>
        </p:nvSpPr>
        <p:spPr>
          <a:xfrm>
            <a:off x="301625" y="1524000"/>
            <a:ext cx="8534400" cy="459898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Zjednodušení </a:t>
            </a:r>
            <a:r>
              <a:rPr kumimoji="0" lang="cs-CZ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neparametrického</a:t>
            </a:r>
            <a:r>
              <a:rPr kumimoji="0" lang="cs-CZ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párového </a:t>
            </a:r>
            <a:r>
              <a:rPr kumimoji="0" lang="cs-CZ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Wilcoxonova</a:t>
            </a:r>
            <a:r>
              <a:rPr kumimoji="0" lang="cs-CZ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testu.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 smtClean="0"/>
              <a:t>Namísto velikosti rozdílů se počítá pouze jejich orientace (signum).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 smtClean="0">
                <a:latin typeface="+mj-lt"/>
              </a:rPr>
              <a:t>Případy, kde </a:t>
            </a:r>
            <a:r>
              <a:rPr lang="cs-CZ" sz="2000" i="1" kern="0" dirty="0" err="1" smtClean="0">
                <a:latin typeface="+mj-lt"/>
              </a:rPr>
              <a:t>sgn</a:t>
            </a:r>
            <a:r>
              <a:rPr lang="cs-CZ" sz="2000" i="1" kern="0" dirty="0" smtClean="0">
                <a:latin typeface="+mj-lt"/>
              </a:rPr>
              <a:t>(d) = 0 </a:t>
            </a:r>
            <a:r>
              <a:rPr lang="cs-CZ" sz="2000" kern="0" dirty="0" smtClean="0">
                <a:latin typeface="+mj-lt"/>
              </a:rPr>
              <a:t>se z analýzy vylučují.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 smtClean="0">
                <a:latin typeface="+mj-lt"/>
              </a:rPr>
              <a:t>Sečtou se kladné a záporné rozdíly a menší ze součtů je hledaná statistika </a:t>
            </a:r>
            <a:r>
              <a:rPr lang="cs-CZ" sz="2000" i="1" kern="0" dirty="0" smtClean="0">
                <a:latin typeface="+mj-lt"/>
              </a:rPr>
              <a:t>m</a:t>
            </a:r>
            <a:r>
              <a:rPr lang="cs-CZ" sz="2000" kern="0" dirty="0" smtClean="0">
                <a:latin typeface="+mj-l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 smtClean="0">
                <a:latin typeface="+mj-lt"/>
              </a:rPr>
              <a:t>Statistika </a:t>
            </a:r>
            <a:r>
              <a:rPr lang="cs-CZ" sz="2000" i="1" kern="0" dirty="0" smtClean="0">
                <a:latin typeface="+mj-lt"/>
              </a:rPr>
              <a:t>m</a:t>
            </a:r>
            <a:r>
              <a:rPr lang="cs-CZ" sz="2000" kern="0" dirty="0" smtClean="0">
                <a:latin typeface="+mj-lt"/>
              </a:rPr>
              <a:t> se porovná s tabulkovou hodnotou pro danou hladinu pravděpodobnosti: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lang="cs-CZ" sz="2000" kern="0" dirty="0" smtClean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lang="cs-CZ" sz="2000" dirty="0" smtClean="0">
              <a:latin typeface="+mj-lt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kern="0" dirty="0" smtClean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8" name="Obrázek 17" descr="znamenkovy_tes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59" y="3717032"/>
            <a:ext cx="4255789" cy="259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/>
          </a:p>
        </p:txBody>
      </p:sp>
      <p:graphicFrame>
        <p:nvGraphicFramePr>
          <p:cNvPr id="14" name="Group 4"/>
          <p:cNvGraphicFramePr>
            <a:graphicFrameLocks noGrp="1"/>
          </p:cNvGraphicFramePr>
          <p:nvPr/>
        </p:nvGraphicFramePr>
        <p:xfrm>
          <a:off x="395536" y="1628800"/>
          <a:ext cx="8353426" cy="4674433"/>
        </p:xfrm>
        <a:graphic>
          <a:graphicData uri="http://schemas.openxmlformats.org/drawingml/2006/table">
            <a:tbl>
              <a:tblPr/>
              <a:tblGrid>
                <a:gridCol w="2184201"/>
                <a:gridCol w="2352303"/>
                <a:gridCol w="1908461"/>
                <a:gridCol w="1908461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Nulová hypotéza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skupina dat vs. etalon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je rovna hodnotě etalonu.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jednovýběrový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t-test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Obě skupiny hodnot pochází ze stejného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páry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shoda rozdělení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rozdělení dat ve skupině odpovídá teoretickému (vybranému)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Shapiro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Wilkův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Kolmogorovův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Smirnovův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Lilieforsův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χ2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 dobré shody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homoskedasticita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(shoda rozptylů)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rozptyl obou (všech) skupin je shodný.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skupinami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Neexistuje (příčinná, důsledková) vazba mezi skupinami hodnot.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79512" y="1556792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79512" y="3140968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79512" y="3933056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79512" y="2348880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79512" y="4725144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79512" y="5517232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" name="Skupina 157"/>
          <p:cNvGrpSpPr/>
          <p:nvPr/>
        </p:nvGrpSpPr>
        <p:grpSpPr>
          <a:xfrm>
            <a:off x="251520" y="2420888"/>
            <a:ext cx="4104456" cy="3816424"/>
            <a:chOff x="251520" y="2420888"/>
            <a:chExt cx="4104456" cy="3816424"/>
          </a:xfrm>
          <a:solidFill>
            <a:srgbClr val="D16349">
              <a:alpha val="28000"/>
            </a:srgbClr>
          </a:solidFill>
        </p:grpSpPr>
        <p:sp>
          <p:nvSpPr>
            <p:cNvPr id="133" name="Obdélník 132"/>
            <p:cNvSpPr/>
            <p:nvPr/>
          </p:nvSpPr>
          <p:spPr>
            <a:xfrm>
              <a:off x="251520" y="2420888"/>
              <a:ext cx="2736304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6" name="Obdélník 135"/>
            <p:cNvSpPr/>
            <p:nvPr/>
          </p:nvSpPr>
          <p:spPr>
            <a:xfrm>
              <a:off x="2987824" y="2420888"/>
              <a:ext cx="468000" cy="316835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7" name="Obdélník 136"/>
            <p:cNvSpPr/>
            <p:nvPr/>
          </p:nvSpPr>
          <p:spPr>
            <a:xfrm>
              <a:off x="3456000" y="2420888"/>
              <a:ext cx="899976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1" name="Zaoblený obdélník 10"/>
          <p:cNvSpPr/>
          <p:nvPr/>
        </p:nvSpPr>
        <p:spPr>
          <a:xfrm>
            <a:off x="3235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normálně rozdělená?</a:t>
            </a:r>
            <a:endParaRPr lang="cs-CZ" sz="10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21237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Lze použít transformaci?</a:t>
            </a:r>
            <a:endParaRPr lang="cs-CZ" sz="10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323528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sp>
        <p:nvSpPr>
          <p:cNvPr id="18" name="Zaoblený obdélník 17"/>
          <p:cNvSpPr/>
          <p:nvPr/>
        </p:nvSpPr>
        <p:spPr>
          <a:xfrm>
            <a:off x="1187624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324000" y="4077072"/>
            <a:ext cx="71960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0" name="Zaoblený obdélník 19"/>
          <p:cNvSpPr/>
          <p:nvPr/>
        </p:nvSpPr>
        <p:spPr>
          <a:xfrm>
            <a:off x="2483768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sp>
        <p:nvSpPr>
          <p:cNvPr id="21" name="Zaoblený obdélník 20"/>
          <p:cNvSpPr/>
          <p:nvPr/>
        </p:nvSpPr>
        <p:spPr>
          <a:xfrm>
            <a:off x="32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cxnSp>
        <p:nvCxnSpPr>
          <p:cNvPr id="23" name="Přímá spojovací šipka 22"/>
          <p:cNvCxnSpPr>
            <a:stCxn id="11" idx="3"/>
            <a:endCxn id="12" idx="1"/>
          </p:cNvCxnSpPr>
          <p:nvPr/>
        </p:nvCxnSpPr>
        <p:spPr>
          <a:xfrm>
            <a:off x="1475656" y="1952836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619672" y="174261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5" name="Přímá spojovací šipka 24"/>
          <p:cNvCxnSpPr/>
          <p:nvPr/>
        </p:nvCxnSpPr>
        <p:spPr>
          <a:xfrm>
            <a:off x="971600" y="2204864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467544" y="220486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34" name="Přímá spojovací šipka 33"/>
          <p:cNvCxnSpPr/>
          <p:nvPr/>
        </p:nvCxnSpPr>
        <p:spPr>
          <a:xfrm>
            <a:off x="971600" y="141277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971600" y="1412776"/>
            <a:ext cx="1800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2771800" y="1412776"/>
            <a:ext cx="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1619672" y="119675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3" name="Přímá spojovací šipka 42"/>
          <p:cNvCxnSpPr/>
          <p:nvPr/>
        </p:nvCxnSpPr>
        <p:spPr>
          <a:xfrm>
            <a:off x="668469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 rot="16200000">
            <a:off x="452445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6" name="Přímá spojovací šipka 45"/>
          <p:cNvCxnSpPr/>
          <p:nvPr/>
        </p:nvCxnSpPr>
        <p:spPr>
          <a:xfrm>
            <a:off x="5395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2515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9" name="Přímá spojovací šipka 48"/>
          <p:cNvCxnSpPr>
            <a:endCxn id="93" idx="0"/>
          </p:cNvCxnSpPr>
          <p:nvPr/>
        </p:nvCxnSpPr>
        <p:spPr>
          <a:xfrm>
            <a:off x="773528" y="4581128"/>
            <a:ext cx="198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 rot="10077002">
            <a:off x="849644" y="4752550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2" name="Přímá spojovací šipka 51"/>
          <p:cNvCxnSpPr/>
          <p:nvPr/>
        </p:nvCxnSpPr>
        <p:spPr>
          <a:xfrm>
            <a:off x="899592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 rot="2301422">
            <a:off x="1096693" y="2965400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5" name="Přímá spojovací šipka 54"/>
          <p:cNvCxnSpPr/>
          <p:nvPr/>
        </p:nvCxnSpPr>
        <p:spPr>
          <a:xfrm>
            <a:off x="1187624" y="2996952"/>
            <a:ext cx="22322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 rot="397747">
            <a:off x="1711509" y="2869943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" name="Zaoblený obdélník 57"/>
          <p:cNvSpPr/>
          <p:nvPr/>
        </p:nvSpPr>
        <p:spPr>
          <a:xfrm>
            <a:off x="11876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59" name="Zaoblený obdélník 58"/>
          <p:cNvSpPr/>
          <p:nvPr/>
        </p:nvSpPr>
        <p:spPr>
          <a:xfrm>
            <a:off x="205172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93" name="Zaoblený obdélník 92"/>
          <p:cNvSpPr/>
          <p:nvPr/>
        </p:nvSpPr>
        <p:spPr>
          <a:xfrm>
            <a:off x="773528" y="5661248"/>
            <a:ext cx="396000" cy="504000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Jedno-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výběro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t-test</a:t>
            </a:r>
            <a:endParaRPr lang="cs-CZ" sz="700" dirty="0"/>
          </a:p>
        </p:txBody>
      </p:sp>
      <p:sp>
        <p:nvSpPr>
          <p:cNvPr id="94" name="Zaoblený obdélník 93"/>
          <p:cNvSpPr/>
          <p:nvPr/>
        </p:nvSpPr>
        <p:spPr>
          <a:xfrm>
            <a:off x="16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Párový t-test</a:t>
            </a:r>
            <a:endParaRPr lang="cs-CZ" sz="700" dirty="0"/>
          </a:p>
        </p:txBody>
      </p:sp>
      <p:sp>
        <p:nvSpPr>
          <p:cNvPr id="95" name="Zaoblený obdélník 94"/>
          <p:cNvSpPr/>
          <p:nvPr/>
        </p:nvSpPr>
        <p:spPr>
          <a:xfrm>
            <a:off x="21233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96" name="Zaoblený obdélník 95"/>
          <p:cNvSpPr/>
          <p:nvPr/>
        </p:nvSpPr>
        <p:spPr>
          <a:xfrm>
            <a:off x="25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Dvouvý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běrový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t-test</a:t>
            </a:r>
            <a:endParaRPr lang="cs-CZ" sz="700" dirty="0"/>
          </a:p>
        </p:txBody>
      </p:sp>
      <p:sp>
        <p:nvSpPr>
          <p:cNvPr id="97" name="Zaoblený obdélník 96"/>
          <p:cNvSpPr/>
          <p:nvPr/>
        </p:nvSpPr>
        <p:spPr>
          <a:xfrm>
            <a:off x="30233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Mann-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98" name="Zaoblený obdélník 97"/>
          <p:cNvSpPr/>
          <p:nvPr/>
        </p:nvSpPr>
        <p:spPr>
          <a:xfrm>
            <a:off x="34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Sada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sp>
        <p:nvSpPr>
          <p:cNvPr id="100" name="Zaoblený obdélník 99"/>
          <p:cNvSpPr/>
          <p:nvPr/>
        </p:nvSpPr>
        <p:spPr>
          <a:xfrm>
            <a:off x="39235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ANOVA</a:t>
            </a:r>
            <a:endParaRPr lang="cs-CZ" sz="700" dirty="0"/>
          </a:p>
        </p:txBody>
      </p:sp>
      <p:sp>
        <p:nvSpPr>
          <p:cNvPr id="101" name="Zaoblený obdélník 100"/>
          <p:cNvSpPr/>
          <p:nvPr/>
        </p:nvSpPr>
        <p:spPr>
          <a:xfrm>
            <a:off x="43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endParaRPr lang="cs-CZ" sz="700" b="0" i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2" name="Zaoblený obdélník 101"/>
          <p:cNvSpPr/>
          <p:nvPr/>
        </p:nvSpPr>
        <p:spPr>
          <a:xfrm>
            <a:off x="48235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3" name="Zaoblený obdélník 102"/>
          <p:cNvSpPr/>
          <p:nvPr/>
        </p:nvSpPr>
        <p:spPr>
          <a:xfrm>
            <a:off x="52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endParaRPr lang="cs-CZ" sz="700" b="0" i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4" name="Zaoblený obdélník 103"/>
          <p:cNvSpPr/>
          <p:nvPr/>
        </p:nvSpPr>
        <p:spPr>
          <a:xfrm>
            <a:off x="57237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Spear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spc="-4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Kendallův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k. k.</a:t>
            </a:r>
            <a:endParaRPr lang="cs-CZ" sz="700" dirty="0"/>
          </a:p>
        </p:txBody>
      </p:sp>
      <p:sp>
        <p:nvSpPr>
          <p:cNvPr id="105" name="Zaoblený obdélník 104"/>
          <p:cNvSpPr/>
          <p:nvPr/>
        </p:nvSpPr>
        <p:spPr>
          <a:xfrm>
            <a:off x="61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06" name="Zaoblený obdélník 105"/>
          <p:cNvSpPr/>
          <p:nvPr/>
        </p:nvSpPr>
        <p:spPr>
          <a:xfrm>
            <a:off x="84239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8" name="Zaoblený obdélník 107"/>
          <p:cNvSpPr/>
          <p:nvPr/>
        </p:nvSpPr>
        <p:spPr>
          <a:xfrm>
            <a:off x="66237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9" name="Zaoblený obdélník 108"/>
          <p:cNvSpPr/>
          <p:nvPr/>
        </p:nvSpPr>
        <p:spPr>
          <a:xfrm>
            <a:off x="79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10" name="Zaoblený obdélník 109"/>
          <p:cNvSpPr/>
          <p:nvPr/>
        </p:nvSpPr>
        <p:spPr>
          <a:xfrm>
            <a:off x="12231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cxnSp>
        <p:nvCxnSpPr>
          <p:cNvPr id="113" name="Přímá spojovací šipka 112"/>
          <p:cNvCxnSpPr/>
          <p:nvPr/>
        </p:nvCxnSpPr>
        <p:spPr>
          <a:xfrm>
            <a:off x="1691680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ovéPole 113"/>
          <p:cNvSpPr txBox="1"/>
          <p:nvPr/>
        </p:nvSpPr>
        <p:spPr>
          <a:xfrm>
            <a:off x="1187624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5" name="Přímá spojovací šipka 114"/>
          <p:cNvCxnSpPr/>
          <p:nvPr/>
        </p:nvCxnSpPr>
        <p:spPr>
          <a:xfrm>
            <a:off x="14036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ovéPole 115"/>
          <p:cNvSpPr txBox="1"/>
          <p:nvPr/>
        </p:nvSpPr>
        <p:spPr>
          <a:xfrm>
            <a:off x="1115616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7" name="Přímá spojovací šipka 116"/>
          <p:cNvCxnSpPr>
            <a:endCxn id="94" idx="0"/>
          </p:cNvCxnSpPr>
          <p:nvPr/>
        </p:nvCxnSpPr>
        <p:spPr>
          <a:xfrm>
            <a:off x="1691680" y="4581128"/>
            <a:ext cx="1798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ovéPole 117"/>
          <p:cNvSpPr txBox="1"/>
          <p:nvPr/>
        </p:nvSpPr>
        <p:spPr>
          <a:xfrm rot="10171862">
            <a:off x="1722571" y="4745777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9" name="Přímá spojovací šipka 118"/>
          <p:cNvCxnSpPr/>
          <p:nvPr/>
        </p:nvCxnSpPr>
        <p:spPr>
          <a:xfrm>
            <a:off x="1907704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ovéPole 119"/>
          <p:cNvSpPr txBox="1"/>
          <p:nvPr/>
        </p:nvSpPr>
        <p:spPr>
          <a:xfrm>
            <a:off x="2051720" y="3746571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3" name="Přímá spojovací šipka 122"/>
          <p:cNvCxnSpPr/>
          <p:nvPr/>
        </p:nvCxnSpPr>
        <p:spPr>
          <a:xfrm>
            <a:off x="232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ovéPole 123"/>
          <p:cNvSpPr txBox="1"/>
          <p:nvPr/>
        </p:nvSpPr>
        <p:spPr>
          <a:xfrm>
            <a:off x="20517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5" name="Přímá spojovací šipka 124"/>
          <p:cNvCxnSpPr/>
          <p:nvPr/>
        </p:nvCxnSpPr>
        <p:spPr>
          <a:xfrm>
            <a:off x="2699792" y="537321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ovéPole 125"/>
          <p:cNvSpPr txBox="1"/>
          <p:nvPr/>
        </p:nvSpPr>
        <p:spPr>
          <a:xfrm>
            <a:off x="226774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7" name="Přímá spojovací šipka 126"/>
          <p:cNvCxnSpPr>
            <a:endCxn id="97" idx="0"/>
          </p:cNvCxnSpPr>
          <p:nvPr/>
        </p:nvCxnSpPr>
        <p:spPr>
          <a:xfrm>
            <a:off x="3023368" y="5373216"/>
            <a:ext cx="19800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ovéPole 127"/>
          <p:cNvSpPr txBox="1"/>
          <p:nvPr/>
        </p:nvSpPr>
        <p:spPr>
          <a:xfrm>
            <a:off x="3123905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31" name="Přímá spojovací šipka 130"/>
          <p:cNvCxnSpPr/>
          <p:nvPr/>
        </p:nvCxnSpPr>
        <p:spPr>
          <a:xfrm>
            <a:off x="2483768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ovéPole 133"/>
          <p:cNvSpPr txBox="1"/>
          <p:nvPr/>
        </p:nvSpPr>
        <p:spPr>
          <a:xfrm rot="5400000">
            <a:off x="2645933" y="4455261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5" name="Zaoblený obdélník 134"/>
          <p:cNvSpPr/>
          <p:nvPr/>
        </p:nvSpPr>
        <p:spPr>
          <a:xfrm>
            <a:off x="3347865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39" name="Přímá spojovací šipka 138"/>
          <p:cNvCxnSpPr/>
          <p:nvPr/>
        </p:nvCxnSpPr>
        <p:spPr>
          <a:xfrm>
            <a:off x="3707904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ovéPole 139"/>
          <p:cNvSpPr txBox="1"/>
          <p:nvPr/>
        </p:nvSpPr>
        <p:spPr>
          <a:xfrm>
            <a:off x="3203848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1" name="Přímá spojovací šipka 140"/>
          <p:cNvCxnSpPr/>
          <p:nvPr/>
        </p:nvCxnSpPr>
        <p:spPr>
          <a:xfrm>
            <a:off x="3995936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ovéPole 141"/>
          <p:cNvSpPr txBox="1"/>
          <p:nvPr/>
        </p:nvSpPr>
        <p:spPr>
          <a:xfrm>
            <a:off x="4139952" y="3758843"/>
            <a:ext cx="4625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3" name="Zaoblený obdélník 142"/>
          <p:cNvSpPr/>
          <p:nvPr/>
        </p:nvSpPr>
        <p:spPr>
          <a:xfrm>
            <a:off x="4014000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cxnSp>
        <p:nvCxnSpPr>
          <p:cNvPr id="144" name="Přímá spojovací šipka 143"/>
          <p:cNvCxnSpPr/>
          <p:nvPr/>
        </p:nvCxnSpPr>
        <p:spPr>
          <a:xfrm flipH="1">
            <a:off x="3672000" y="4581128"/>
            <a:ext cx="17992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Přímá spojovací šipka 145"/>
          <p:cNvCxnSpPr/>
          <p:nvPr/>
        </p:nvCxnSpPr>
        <p:spPr>
          <a:xfrm flipH="1">
            <a:off x="4139951" y="5373216"/>
            <a:ext cx="72008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ovéPole 146"/>
          <p:cNvSpPr txBox="1"/>
          <p:nvPr/>
        </p:nvSpPr>
        <p:spPr>
          <a:xfrm>
            <a:off x="370790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8" name="Přímá spojovací šipka 147"/>
          <p:cNvCxnSpPr/>
          <p:nvPr/>
        </p:nvCxnSpPr>
        <p:spPr>
          <a:xfrm>
            <a:off x="4437601" y="5373216"/>
            <a:ext cx="125991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ovéPole 148"/>
          <p:cNvSpPr txBox="1"/>
          <p:nvPr/>
        </p:nvSpPr>
        <p:spPr>
          <a:xfrm>
            <a:off x="4492057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0" name="Přímá spojovací šipka 149"/>
          <p:cNvCxnSpPr/>
          <p:nvPr/>
        </p:nvCxnSpPr>
        <p:spPr>
          <a:xfrm>
            <a:off x="3942000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ovéPole 150"/>
          <p:cNvSpPr txBox="1"/>
          <p:nvPr/>
        </p:nvSpPr>
        <p:spPr>
          <a:xfrm rot="5400000">
            <a:off x="4086093" y="4464000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2" name="Zaoblený obdélník 151"/>
          <p:cNvSpPr/>
          <p:nvPr/>
        </p:nvSpPr>
        <p:spPr>
          <a:xfrm>
            <a:off x="4355976" y="4077072"/>
            <a:ext cx="68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53" name="Přímá spojovací šipka 152"/>
          <p:cNvCxnSpPr>
            <a:endCxn id="102" idx="0"/>
          </p:cNvCxnSpPr>
          <p:nvPr/>
        </p:nvCxnSpPr>
        <p:spPr>
          <a:xfrm>
            <a:off x="4860032" y="4581128"/>
            <a:ext cx="16153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ovéPole 153"/>
          <p:cNvSpPr txBox="1"/>
          <p:nvPr/>
        </p:nvSpPr>
        <p:spPr>
          <a:xfrm rot="21050346">
            <a:off x="4693804" y="4845883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6" name="Přímá spojovací šipka 155"/>
          <p:cNvCxnSpPr/>
          <p:nvPr/>
        </p:nvCxnSpPr>
        <p:spPr>
          <a:xfrm flipH="1">
            <a:off x="4572016" y="4581128"/>
            <a:ext cx="144000" cy="2880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Zaoblený obdélník 158"/>
          <p:cNvSpPr/>
          <p:nvPr/>
        </p:nvSpPr>
        <p:spPr>
          <a:xfrm>
            <a:off x="507605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60" name="Přímá spojovací šipka 159"/>
          <p:cNvCxnSpPr>
            <a:endCxn id="102" idx="0"/>
          </p:cNvCxnSpPr>
          <p:nvPr/>
        </p:nvCxnSpPr>
        <p:spPr>
          <a:xfrm flipH="1">
            <a:off x="5021568" y="4581128"/>
            <a:ext cx="27051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Zaoblený obdélník 162"/>
          <p:cNvSpPr/>
          <p:nvPr/>
        </p:nvSpPr>
        <p:spPr>
          <a:xfrm>
            <a:off x="5076056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cxnSp>
        <p:nvCxnSpPr>
          <p:cNvPr id="164" name="Přímá spojovací šipka 163"/>
          <p:cNvCxnSpPr/>
          <p:nvPr/>
        </p:nvCxnSpPr>
        <p:spPr>
          <a:xfrm>
            <a:off x="3275856" y="1988840"/>
            <a:ext cx="1944216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ovéPole 165"/>
          <p:cNvSpPr txBox="1"/>
          <p:nvPr/>
        </p:nvSpPr>
        <p:spPr>
          <a:xfrm rot="1012466">
            <a:off x="4166387" y="204525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67" name="Přímá spojovací šipka 166"/>
          <p:cNvCxnSpPr/>
          <p:nvPr/>
        </p:nvCxnSpPr>
        <p:spPr>
          <a:xfrm>
            <a:off x="5508104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ovéPole 167"/>
          <p:cNvSpPr txBox="1"/>
          <p:nvPr/>
        </p:nvSpPr>
        <p:spPr>
          <a:xfrm rot="16200000">
            <a:off x="5276981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9" name="TextovéPole 168"/>
          <p:cNvSpPr txBox="1"/>
          <p:nvPr/>
        </p:nvSpPr>
        <p:spPr>
          <a:xfrm rot="11682863">
            <a:off x="5101941" y="4835609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0" name="Přímá spojovací šipka 169"/>
          <p:cNvCxnSpPr/>
          <p:nvPr/>
        </p:nvCxnSpPr>
        <p:spPr>
          <a:xfrm>
            <a:off x="547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ovéPole 170"/>
          <p:cNvSpPr txBox="1"/>
          <p:nvPr/>
        </p:nvSpPr>
        <p:spPr>
          <a:xfrm rot="10800000">
            <a:off x="5385574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2" name="Zaoblený obdélník 171"/>
          <p:cNvSpPr/>
          <p:nvPr/>
        </p:nvSpPr>
        <p:spPr>
          <a:xfrm>
            <a:off x="5868144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73" name="Přímá spojovací šipka 172"/>
          <p:cNvCxnSpPr>
            <a:endCxn id="104" idx="0"/>
          </p:cNvCxnSpPr>
          <p:nvPr/>
        </p:nvCxnSpPr>
        <p:spPr>
          <a:xfrm flipH="1">
            <a:off x="5921712" y="4581128"/>
            <a:ext cx="904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ovéPole 173"/>
          <p:cNvSpPr txBox="1"/>
          <p:nvPr/>
        </p:nvSpPr>
        <p:spPr>
          <a:xfrm rot="299125">
            <a:off x="5707939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7" name="Přímá spojovací šipka 176"/>
          <p:cNvCxnSpPr>
            <a:endCxn id="105" idx="0"/>
          </p:cNvCxnSpPr>
          <p:nvPr/>
        </p:nvCxnSpPr>
        <p:spPr>
          <a:xfrm flipH="1">
            <a:off x="6371528" y="4581128"/>
            <a:ext cx="67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ovéPole 178"/>
          <p:cNvSpPr txBox="1"/>
          <p:nvPr/>
        </p:nvSpPr>
        <p:spPr>
          <a:xfrm rot="10800000">
            <a:off x="6300192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0" name="Zaoblený obdélník 179"/>
          <p:cNvSpPr/>
          <p:nvPr/>
        </p:nvSpPr>
        <p:spPr>
          <a:xfrm>
            <a:off x="5940248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81" name="TextovéPole 180"/>
          <p:cNvSpPr txBox="1"/>
          <p:nvPr/>
        </p:nvSpPr>
        <p:spPr>
          <a:xfrm rot="2301422">
            <a:off x="5921229" y="2965399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2" name="Přímá spojovací šipka 181"/>
          <p:cNvCxnSpPr/>
          <p:nvPr/>
        </p:nvCxnSpPr>
        <p:spPr>
          <a:xfrm>
            <a:off x="6300192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ovéPole 182"/>
          <p:cNvSpPr txBox="1"/>
          <p:nvPr/>
        </p:nvSpPr>
        <p:spPr>
          <a:xfrm>
            <a:off x="5796136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4" name="Přímá spojovací šipka 183"/>
          <p:cNvCxnSpPr>
            <a:endCxn id="211" idx="0"/>
          </p:cNvCxnSpPr>
          <p:nvPr/>
        </p:nvCxnSpPr>
        <p:spPr>
          <a:xfrm>
            <a:off x="6588224" y="3789040"/>
            <a:ext cx="36004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ovéPole 184"/>
          <p:cNvSpPr txBox="1"/>
          <p:nvPr/>
        </p:nvSpPr>
        <p:spPr>
          <a:xfrm>
            <a:off x="6868321" y="3789040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6" name="Přímá spojovací šipka 185"/>
          <p:cNvCxnSpPr/>
          <p:nvPr/>
        </p:nvCxnSpPr>
        <p:spPr>
          <a:xfrm>
            <a:off x="5724128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Zaoblený obdélník 186"/>
          <p:cNvSpPr/>
          <p:nvPr/>
        </p:nvSpPr>
        <p:spPr>
          <a:xfrm>
            <a:off x="7380312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88" name="Přímá spojovací šipka 187"/>
          <p:cNvCxnSpPr/>
          <p:nvPr/>
        </p:nvCxnSpPr>
        <p:spPr>
          <a:xfrm>
            <a:off x="6012160" y="2996952"/>
            <a:ext cx="144016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ovéPole 189"/>
          <p:cNvSpPr txBox="1"/>
          <p:nvPr/>
        </p:nvSpPr>
        <p:spPr>
          <a:xfrm rot="639236">
            <a:off x="6483907" y="2924225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3" name="Zaoblený obdélník 192"/>
          <p:cNvSpPr/>
          <p:nvPr/>
        </p:nvSpPr>
        <p:spPr>
          <a:xfrm>
            <a:off x="75239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94" name="Zaoblený obdélník 193"/>
          <p:cNvSpPr/>
          <p:nvPr/>
        </p:nvSpPr>
        <p:spPr>
          <a:xfrm>
            <a:off x="70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211" name="Zaoblený obdélník 210"/>
          <p:cNvSpPr/>
          <p:nvPr/>
        </p:nvSpPr>
        <p:spPr>
          <a:xfrm>
            <a:off x="65882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2" name="Přímá spojovací šipka 211"/>
          <p:cNvCxnSpPr/>
          <p:nvPr/>
        </p:nvCxnSpPr>
        <p:spPr>
          <a:xfrm>
            <a:off x="68042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ovéPole 212"/>
          <p:cNvSpPr txBox="1"/>
          <p:nvPr/>
        </p:nvSpPr>
        <p:spPr>
          <a:xfrm>
            <a:off x="6537702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14" name="Přímá spojovací šipka 213"/>
          <p:cNvCxnSpPr>
            <a:endCxn id="194" idx="0"/>
          </p:cNvCxnSpPr>
          <p:nvPr/>
        </p:nvCxnSpPr>
        <p:spPr>
          <a:xfrm>
            <a:off x="7182312" y="4581128"/>
            <a:ext cx="8921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ovéPole 214"/>
          <p:cNvSpPr txBox="1"/>
          <p:nvPr/>
        </p:nvSpPr>
        <p:spPr>
          <a:xfrm rot="10561092">
            <a:off x="7161181" y="4753179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6" name="Zaoblený obdélník 215"/>
          <p:cNvSpPr/>
          <p:nvPr/>
        </p:nvSpPr>
        <p:spPr>
          <a:xfrm>
            <a:off x="7380312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17" name="Zaoblený obdélník 216"/>
          <p:cNvSpPr/>
          <p:nvPr/>
        </p:nvSpPr>
        <p:spPr>
          <a:xfrm>
            <a:off x="817240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9" name="Přímá spojovací šipka 218"/>
          <p:cNvCxnSpPr/>
          <p:nvPr/>
        </p:nvCxnSpPr>
        <p:spPr>
          <a:xfrm>
            <a:off x="7740351" y="3789041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ovéPole 219"/>
          <p:cNvSpPr txBox="1"/>
          <p:nvPr/>
        </p:nvSpPr>
        <p:spPr>
          <a:xfrm>
            <a:off x="7236295" y="3789041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1" name="Přímá spojovací šipka 220"/>
          <p:cNvCxnSpPr/>
          <p:nvPr/>
        </p:nvCxnSpPr>
        <p:spPr>
          <a:xfrm>
            <a:off x="8028383" y="3789041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ovéPole 221"/>
          <p:cNvSpPr txBox="1"/>
          <p:nvPr/>
        </p:nvSpPr>
        <p:spPr>
          <a:xfrm>
            <a:off x="8316416" y="375884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4" name="Přímá spojovací šipka 223"/>
          <p:cNvCxnSpPr/>
          <p:nvPr/>
        </p:nvCxnSpPr>
        <p:spPr>
          <a:xfrm flipH="1">
            <a:off x="8172400" y="4581128"/>
            <a:ext cx="30605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Přímá spojovací šipka 224"/>
          <p:cNvCxnSpPr/>
          <p:nvPr/>
        </p:nvCxnSpPr>
        <p:spPr>
          <a:xfrm>
            <a:off x="7866400" y="4581128"/>
            <a:ext cx="306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Přímá spojovací šipka 226"/>
          <p:cNvCxnSpPr/>
          <p:nvPr/>
        </p:nvCxnSpPr>
        <p:spPr>
          <a:xfrm>
            <a:off x="86044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ovéPole 227"/>
          <p:cNvSpPr txBox="1"/>
          <p:nvPr/>
        </p:nvSpPr>
        <p:spPr>
          <a:xfrm rot="10800000">
            <a:off x="853244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9" name="Přímá spojovací šipka 228"/>
          <p:cNvCxnSpPr/>
          <p:nvPr/>
        </p:nvCxnSpPr>
        <p:spPr>
          <a:xfrm>
            <a:off x="77403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ovéPole 229"/>
          <p:cNvSpPr txBox="1"/>
          <p:nvPr/>
        </p:nvSpPr>
        <p:spPr>
          <a:xfrm>
            <a:off x="74523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4" name="TextovéPole 243"/>
          <p:cNvSpPr txBox="1"/>
          <p:nvPr/>
        </p:nvSpPr>
        <p:spPr>
          <a:xfrm rot="5400000">
            <a:off x="7949840" y="4527269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46" name="Přímá spojovací šipka 245"/>
          <p:cNvCxnSpPr/>
          <p:nvPr/>
        </p:nvCxnSpPr>
        <p:spPr>
          <a:xfrm>
            <a:off x="539552" y="1124744"/>
            <a:ext cx="216024" cy="57606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ovéPole 156"/>
          <p:cNvSpPr txBox="1"/>
          <p:nvPr/>
        </p:nvSpPr>
        <p:spPr>
          <a:xfrm>
            <a:off x="2627784" y="2494637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95000"/>
                  </a:schemeClr>
                </a:solidFill>
              </a:rPr>
              <a:t>Parametrické testy</a:t>
            </a:r>
            <a:endParaRPr lang="cs-CZ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1" name="Zaoblený obdélníkový popisek 160"/>
          <p:cNvSpPr/>
          <p:nvPr/>
        </p:nvSpPr>
        <p:spPr>
          <a:xfrm>
            <a:off x="1547664" y="2348880"/>
            <a:ext cx="1080120" cy="432048"/>
          </a:xfrm>
          <a:prstGeom prst="wedgeRoundRectCallout">
            <a:avLst>
              <a:gd name="adj1" fmla="val -69602"/>
              <a:gd name="adj2" fmla="val -1076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Kolomogorovův</a:t>
            </a:r>
            <a:r>
              <a:rPr lang="cs-CZ" sz="800" i="0" dirty="0" smtClean="0">
                <a:solidFill>
                  <a:schemeClr val="bg1"/>
                </a:solidFill>
              </a:rPr>
              <a:t>-</a:t>
            </a:r>
            <a:r>
              <a:rPr lang="cs-CZ" sz="800" i="0" dirty="0" err="1" smtClean="0">
                <a:solidFill>
                  <a:schemeClr val="bg1"/>
                </a:solidFill>
              </a:rPr>
              <a:t>Smirnovův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</a:p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Shapiro</a:t>
            </a:r>
            <a:r>
              <a:rPr lang="cs-CZ" sz="800" i="0" dirty="0" smtClean="0">
                <a:solidFill>
                  <a:schemeClr val="bg1"/>
                </a:solidFill>
              </a:rPr>
              <a:t>-</a:t>
            </a:r>
            <a:r>
              <a:rPr lang="cs-CZ" sz="800" i="0" dirty="0" err="1" smtClean="0">
                <a:solidFill>
                  <a:schemeClr val="bg1"/>
                </a:solidFill>
              </a:rPr>
              <a:t>Wilkův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62" name="Zaoblený obdélníkový popisek 161"/>
          <p:cNvSpPr/>
          <p:nvPr/>
        </p:nvSpPr>
        <p:spPr>
          <a:xfrm>
            <a:off x="3203848" y="5085184"/>
            <a:ext cx="360040" cy="144016"/>
          </a:xfrm>
          <a:prstGeom prst="wedgeRoundRectCallout">
            <a:avLst>
              <a:gd name="adj1" fmla="val -98753"/>
              <a:gd name="adj2" fmla="val 9399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smtClean="0">
                <a:solidFill>
                  <a:schemeClr val="bg1"/>
                </a:solidFill>
              </a:rPr>
              <a:t>F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65" name="Zaoblený obdélníkový popisek 164"/>
          <p:cNvSpPr/>
          <p:nvPr/>
        </p:nvSpPr>
        <p:spPr>
          <a:xfrm>
            <a:off x="3203848" y="4653136"/>
            <a:ext cx="504056" cy="288032"/>
          </a:xfrm>
          <a:prstGeom prst="wedgeRoundRectCallout">
            <a:avLst>
              <a:gd name="adj1" fmla="val 130747"/>
              <a:gd name="adj2" fmla="val 460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Levenův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38" name="Zaoblený obdélník 137"/>
          <p:cNvSpPr/>
          <p:nvPr/>
        </p:nvSpPr>
        <p:spPr>
          <a:xfrm>
            <a:off x="363589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145" name="TextovéPole 144"/>
          <p:cNvSpPr txBox="1"/>
          <p:nvPr/>
        </p:nvSpPr>
        <p:spPr>
          <a:xfrm rot="502825">
            <a:off x="3532052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5" name="Zaoblený obdélníkový popisek 174"/>
          <p:cNvSpPr/>
          <p:nvPr/>
        </p:nvSpPr>
        <p:spPr>
          <a:xfrm>
            <a:off x="3635896" y="1556792"/>
            <a:ext cx="432048" cy="288032"/>
          </a:xfrm>
          <a:prstGeom prst="wedgeRoundRectCallout">
            <a:avLst>
              <a:gd name="adj1" fmla="val -156655"/>
              <a:gd name="adj2" fmla="val 72026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smtClean="0">
                <a:solidFill>
                  <a:schemeClr val="bg1"/>
                </a:solidFill>
              </a:rPr>
              <a:t>log</a:t>
            </a:r>
          </a:p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arcsin</a:t>
            </a:r>
            <a:endParaRPr lang="cs-CZ" sz="800" i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err="1" smtClean="0"/>
              <a:t>Mann</a:t>
            </a:r>
            <a:r>
              <a:rPr lang="cs-CZ" dirty="0" smtClean="0"/>
              <a:t>-</a:t>
            </a:r>
            <a:r>
              <a:rPr lang="cs-CZ" dirty="0" err="1" smtClean="0"/>
              <a:t>Whitneyův</a:t>
            </a:r>
            <a:r>
              <a:rPr lang="cs-CZ" dirty="0" smtClean="0"/>
              <a:t> U 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412776"/>
            <a:ext cx="856895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u="sng" dirty="0" err="1" smtClean="0">
                <a:latin typeface="Arial" pitchFamily="34" charset="0"/>
                <a:cs typeface="Arial" pitchFamily="34" charset="0"/>
              </a:rPr>
              <a:t>Neparametrická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varianta t-testu se skoro stejnou silou v případě normálně rozdělených dat. Vždy pro dvě skupiny naměřených hodnot.</a:t>
            </a:r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 smtClean="0">
                <a:latin typeface="Arial" pitchFamily="34" charset="0"/>
                <a:cs typeface="Arial" pitchFamily="34" charset="0"/>
              </a:rPr>
              <a:t>Předpoklad: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Pravděpodobnost že X &gt; Y = pravděpodobnosti, že Y &gt; X.</a:t>
            </a:r>
          </a:p>
          <a:p>
            <a:pPr eaLnBrk="0" hangingPunct="0"/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	↓</a:t>
            </a:r>
          </a:p>
          <a:p>
            <a:pPr eaLnBrk="0" hangingPunct="0">
              <a:spcAft>
                <a:spcPts val="600"/>
              </a:spcAft>
            </a:pPr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Vypočtená U statistika má přibližně normální rozdělení (pro 		malé počty jsou hodnoty tabelovány zvlášť).</a:t>
            </a:r>
          </a:p>
          <a:p>
            <a:pPr eaLnBrk="0" hangingPunct="0"/>
            <a:r>
              <a:rPr lang="cs-CZ" i="0" dirty="0" smtClean="0">
                <a:latin typeface="Arial" pitchFamily="34" charset="0"/>
                <a:cs typeface="Arial" pitchFamily="34" charset="0"/>
              </a:rPr>
              <a:t>Postup:	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Hodnoty z obou sad měření se seřadí podle velikosti.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Počítá se U statistika pro první nebo druhou sadu (obvykle pro 			tu s nižšími hodnotami)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U</a:t>
            </a:r>
            <a:r>
              <a:rPr lang="cs-CZ" b="0" i="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je součet počtů hodnot ze sady 2 nižších než jednotlivé prvky 		sady 1 (postupně se sčítá pro všechny prvky ze sady 1).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Alternativní výpočet:</a:t>
            </a:r>
          </a:p>
          <a:p>
            <a:pPr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  <a:endParaRPr lang="cs-CZ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07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5229200"/>
            <a:ext cx="2448272" cy="652873"/>
          </a:xfrm>
          <a:prstGeom prst="rect">
            <a:avLst/>
          </a:prstGeom>
          <a:noFill/>
        </p:spPr>
      </p:pic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5508104" y="5949280"/>
            <a:ext cx="334888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součet pořadí skupiny 1.</a:t>
            </a:r>
            <a:r>
              <a:rPr lang="cs-CZ" sz="140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sz="1400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err="1" smtClean="0"/>
              <a:t>Mann</a:t>
            </a:r>
            <a:r>
              <a:rPr lang="cs-CZ" dirty="0" smtClean="0"/>
              <a:t>-</a:t>
            </a:r>
            <a:r>
              <a:rPr lang="cs-CZ" dirty="0" err="1" smtClean="0"/>
              <a:t>Whitneyův</a:t>
            </a:r>
            <a:r>
              <a:rPr lang="cs-CZ" dirty="0" smtClean="0"/>
              <a:t> U 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628800"/>
            <a:ext cx="856895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 eaLnBrk="0" hangingPunct="0"/>
            <a:r>
              <a:rPr lang="cs-CZ" i="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Provede se normalizace:</a:t>
            </a: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	Vypočtená statistika z se porovná s tabelovanými hodnotami normálního 	rozdělení resp. pro nižší počty s tabelovanými hodnotami pro Mann-	</a:t>
            </a:r>
            <a:r>
              <a:rPr lang="cs-CZ" b="0" i="0" dirty="0" err="1" smtClean="0">
                <a:latin typeface="Arial" pitchFamily="34" charset="0"/>
                <a:cs typeface="Arial" pitchFamily="34" charset="0"/>
              </a:rPr>
              <a:t>Whitneův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U test.</a:t>
            </a:r>
          </a:p>
          <a:p>
            <a:pPr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  <a:endParaRPr lang="cs-CZ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0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2204864"/>
            <a:ext cx="1296144" cy="673995"/>
          </a:xfrm>
          <a:prstGeom prst="rect">
            <a:avLst/>
          </a:prstGeom>
          <a:noFill/>
        </p:spPr>
      </p:pic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0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1988840"/>
            <a:ext cx="2841043" cy="1008112"/>
          </a:xfrm>
          <a:prstGeom prst="rect">
            <a:avLst/>
          </a:prstGeom>
          <a:noFill/>
        </p:spPr>
      </p:pic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1907704" y="2996952"/>
            <a:ext cx="334888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 je normalizovaná statistika</a:t>
            </a:r>
          </a:p>
          <a:p>
            <a:pPr eaLnBrk="0" hangingPunct="0"/>
            <a:r>
              <a:rPr lang="cs-CZ" sz="1400" b="0" i="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cs-CZ" sz="1400" b="0" i="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průměr statistiky U</a:t>
            </a:r>
          </a:p>
          <a:p>
            <a:pPr eaLnBrk="0" hangingPunct="0"/>
            <a:r>
              <a:rPr lang="cs-CZ" sz="1400" b="0" i="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σ</a:t>
            </a:r>
            <a:r>
              <a:rPr lang="cs-CZ" sz="1400" b="0" i="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směrodatná odchylka statistiky U</a:t>
            </a:r>
            <a:r>
              <a:rPr lang="cs-CZ" sz="140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sz="1400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32097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2207950"/>
            <a:ext cx="1368152" cy="644986"/>
          </a:xfrm>
          <a:prstGeom prst="rect">
            <a:avLst/>
          </a:prstGeom>
          <a:noFill/>
        </p:spPr>
      </p:pic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53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Neparametrická</a:t>
            </a:r>
            <a:r>
              <a:rPr lang="cs-CZ" dirty="0" smtClean="0"/>
              <a:t> obdoba párového t-testu</a:t>
            </a:r>
          </a:p>
        </p:txBody>
      </p:sp>
      <p:sp>
        <p:nvSpPr>
          <p:cNvPr id="55301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22400"/>
            <a:ext cx="8534400" cy="459898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2000" b="1" dirty="0" err="1" smtClean="0"/>
              <a:t>Wilcoxon</a:t>
            </a:r>
            <a:r>
              <a:rPr lang="cs-CZ" sz="2000" b="1" dirty="0" smtClean="0"/>
              <a:t> test</a:t>
            </a:r>
          </a:p>
          <a:p>
            <a:r>
              <a:rPr lang="cs-CZ" sz="1600" dirty="0" smtClean="0"/>
              <a:t>Jsou </a:t>
            </a:r>
            <a:r>
              <a:rPr lang="cs-CZ" sz="1600" dirty="0" smtClean="0"/>
              <a:t>vytvořeny diference mezi soubory, </a:t>
            </a:r>
            <a:r>
              <a:rPr lang="cs-CZ" sz="1600" dirty="0" smtClean="0"/>
              <a:t>nulové jsou vyloučeny, dále je </a:t>
            </a:r>
            <a:r>
              <a:rPr lang="cs-CZ" sz="1600" dirty="0" smtClean="0"/>
              <a:t>vytvořeno jejich pořadí bez ohledu na znaménko a poté je sečteno pořadí kladných a pořadí záporných rozdílů. Menší z těchto dvou hodnot je srovnána s kritickou hodnotou testu a pokud je menší než kritická hodnota testu, pak zamítáme hypotézu shody obou souborů hodnot. Pro test existuje aproximace na normální rozložení, ale pouze pro velká n&gt;25.</a:t>
            </a:r>
          </a:p>
        </p:txBody>
      </p:sp>
      <p:graphicFrame>
        <p:nvGraphicFramePr>
          <p:cNvPr id="471112" name="Group 72"/>
          <p:cNvGraphicFramePr>
            <a:graphicFrameLocks noGrp="1"/>
          </p:cNvGraphicFramePr>
          <p:nvPr/>
        </p:nvGraphicFramePr>
        <p:xfrm>
          <a:off x="4757738" y="2979738"/>
          <a:ext cx="3630612" cy="3200400"/>
        </p:xfrm>
        <a:graphic>
          <a:graphicData uri="http://schemas.openxmlformats.org/drawingml/2006/table">
            <a:tbl>
              <a:tblPr/>
              <a:tblGrid>
                <a:gridCol w="1041400"/>
                <a:gridCol w="809625"/>
                <a:gridCol w="627062"/>
                <a:gridCol w="1152525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Před zásahem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Po zásahu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Změna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Absolutní pořadí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6,3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8,1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-0,9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3,4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-0,6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1,11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0,89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2,6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-1,4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-2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sp>
        <p:nvSpPr>
          <p:cNvPr id="55364" name="Rectangle 66"/>
          <p:cNvSpPr>
            <a:spLocks noChangeArrowheads="1"/>
          </p:cNvSpPr>
          <p:nvPr/>
        </p:nvSpPr>
        <p:spPr bwMode="auto">
          <a:xfrm>
            <a:off x="0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5298" name="Object 67"/>
          <p:cNvGraphicFramePr>
            <a:graphicFrameLocks noChangeAspect="1"/>
          </p:cNvGraphicFramePr>
          <p:nvPr/>
        </p:nvGraphicFramePr>
        <p:xfrm>
          <a:off x="539750" y="3500438"/>
          <a:ext cx="3600450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195" r:id="rId3" imgW="2438400" imgH="850900" progId="">
                  <p:embed/>
                </p:oleObj>
              </mc:Choice>
              <mc:Fallback>
                <p:oleObj r:id="rId3" imgW="2438400" imgH="850900" progId="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500438"/>
                        <a:ext cx="3600450" cy="1250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3715" name="Rectangle 2"/>
          <p:cNvSpPr>
            <a:spLocks noGrp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smtClean="0"/>
              <a:t>Wilcoxonův test – příklad I</a:t>
            </a:r>
          </a:p>
        </p:txBody>
      </p:sp>
      <p:graphicFrame>
        <p:nvGraphicFramePr>
          <p:cNvPr id="472149" name="Group 85"/>
          <p:cNvGraphicFramePr>
            <a:graphicFrameLocks noGrp="1"/>
          </p:cNvGraphicFramePr>
          <p:nvPr/>
        </p:nvGraphicFramePr>
        <p:xfrm>
          <a:off x="450850" y="1311275"/>
          <a:ext cx="8153400" cy="2693991"/>
        </p:xfrm>
        <a:graphic>
          <a:graphicData uri="http://schemas.openxmlformats.org/drawingml/2006/table">
            <a:tbl>
              <a:tblPr/>
              <a:tblGrid>
                <a:gridCol w="1630363"/>
                <a:gridCol w="1631950"/>
                <a:gridCol w="1628775"/>
                <a:gridCol w="1631950"/>
                <a:gridCol w="1630362"/>
              </a:tblGrid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člověk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diference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pořadí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138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139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149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148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3790" name="Text Box 77"/>
          <p:cNvSpPr txBox="1">
            <a:spLocks noChangeArrowheads="1"/>
          </p:cNvSpPr>
          <p:nvPr/>
        </p:nvSpPr>
        <p:spPr bwMode="auto">
          <a:xfrm>
            <a:off x="238125" y="4087813"/>
            <a:ext cx="88392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…….parametr krve před podáním léku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…….parametr krve po podání léku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cs-CZ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…… </a:t>
            </a:r>
            <a:r>
              <a:rPr lang="cs-CZ" sz="1400" dirty="0" smtClean="0">
                <a:solidFill>
                  <a:prstClr val="black"/>
                </a:solidFill>
                <a:latin typeface="Symbol" pitchFamily="18" charset="2"/>
                <a:cs typeface="Arial" pitchFamily="34" charset="0"/>
                <a:sym typeface="Symbol"/>
              </a:rPr>
              <a:t></a:t>
            </a:r>
            <a:r>
              <a:rPr lang="cs-CZ" sz="1400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pořadí kladných rozdílů = 51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…… = 4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 = min(W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;W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= 4</a:t>
            </a:r>
            <a:b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počet párů = n = 10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Pokud je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menší než kritická hodnota testu, pak zamítáme hypotézu shody distribučních funkcí obou skupin.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cs-CZ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473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Wilcoxonův test – příklad II</a:t>
            </a:r>
          </a:p>
        </p:txBody>
      </p:sp>
      <p:sp>
        <p:nvSpPr>
          <p:cNvPr id="24474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81000" indent="-381000">
              <a:buFont typeface="Wingdings 2" pitchFamily="18" charset="2"/>
              <a:buNone/>
            </a:pPr>
            <a:r>
              <a:rPr lang="cs-CZ" sz="1900" dirty="0" smtClean="0"/>
              <a:t>Byla testována nová dieta pro laboratorní krysy, při pokusu byl zjišťován její vliv na různých liniích krys, bylo proto zvoleno párové uspořádání kdy krysy v obou dietách jsou spojeny přes svoji linii, tj. na začátku byly dvojice krys stejné linie, jedna z nich byla náhodně přiřazena k dietě, druhá z dvojice pak do druhé diety.</a:t>
            </a:r>
          </a:p>
          <a:p>
            <a:pPr marL="381000" indent="-381000">
              <a:buFont typeface="Wingdings 2" pitchFamily="18" charset="2"/>
              <a:buNone/>
            </a:pPr>
            <a:endParaRPr lang="cs-CZ" sz="1900" dirty="0" smtClean="0"/>
          </a:p>
          <a:p>
            <a:pPr marL="381000" indent="-381000">
              <a:buFontTx/>
              <a:buAutoNum type="arabicPeriod"/>
            </a:pPr>
            <a:r>
              <a:rPr lang="cs-CZ" sz="1900" dirty="0" smtClean="0"/>
              <a:t>nulová hypotéza je, že váha krys není ovlivněna použitou dietou, alternativní, že ovlivnění dietou existuje</a:t>
            </a:r>
          </a:p>
          <a:p>
            <a:pPr marL="381000" indent="-381000">
              <a:buFontTx/>
              <a:buAutoNum type="arabicPeriod"/>
            </a:pPr>
            <a:r>
              <a:rPr lang="cs-CZ" sz="1900" dirty="0" smtClean="0"/>
              <a:t>spočítáme diference – tyto diference jsou nenormální a proto je vhodné využít </a:t>
            </a:r>
            <a:r>
              <a:rPr lang="cs-CZ" sz="1900" dirty="0" err="1" smtClean="0"/>
              <a:t>neparametrický</a:t>
            </a:r>
            <a:r>
              <a:rPr lang="cs-CZ" sz="1900" dirty="0" smtClean="0"/>
              <a:t> test</a:t>
            </a:r>
          </a:p>
          <a:p>
            <a:pPr marL="381000" indent="-381000">
              <a:buFontTx/>
              <a:buAutoNum type="arabicPeriod"/>
            </a:pPr>
            <a:r>
              <a:rPr lang="cs-CZ" sz="1900" dirty="0" smtClean="0"/>
              <a:t>Spočítáme sumu pořadí kladných a záporných diferencí, zde je menší suma záporných diferencí – 31</a:t>
            </a:r>
          </a:p>
          <a:p>
            <a:pPr marL="381000" indent="-381000">
              <a:buFontTx/>
              <a:buAutoNum type="arabicPeriod"/>
            </a:pPr>
            <a:r>
              <a:rPr lang="cs-CZ" sz="1900" dirty="0" smtClean="0"/>
              <a:t>výsledkem výpočtu je p&gt;0,05 a tedy nemáme dostatečné důkazy pro zamítnutí nulové hypotézy, nelze říci, že by nová dieta byla efektivnější než stará</a:t>
            </a:r>
          </a:p>
          <a:p>
            <a:pPr marL="381000" indent="-381000">
              <a:buFontTx/>
              <a:buAutoNum type="arabicPeriod"/>
            </a:pPr>
            <a:r>
              <a:rPr lang="cs-CZ" sz="1900" dirty="0" smtClean="0"/>
              <a:t>pro doplnění výsledků je vhodné zjistit také skutečnou velikost rozdílu hmotností ve skupinách, např. ve formě mediánu</a:t>
            </a:r>
          </a:p>
          <a:p>
            <a:pPr marL="381000" indent="-381000"/>
            <a:endParaRPr lang="cs-CZ" sz="1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smtClean="0"/>
              <a:t>Test dobré shody - základní teorie</a:t>
            </a:r>
          </a:p>
        </p:txBody>
      </p:sp>
      <p:sp>
        <p:nvSpPr>
          <p:cNvPr id="40" name="Zástupný symbol pro obsah 3"/>
          <p:cNvSpPr txBox="1">
            <a:spLocks/>
          </p:cNvSpPr>
          <p:nvPr/>
        </p:nvSpPr>
        <p:spPr>
          <a:xfrm>
            <a:off x="301625" y="1524000"/>
            <a:ext cx="8534400" cy="459898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Testuje shodu reálné distribuce hodnot do n skupin s teoretickou distribucí.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 smtClean="0">
                <a:latin typeface="+mj-lt"/>
              </a:rPr>
              <a:t>Předpokladem je, že velikost rozdílu mezi očekávaným a skutečným počtem hodnot v každé skupině je náhodně rozdělená → </a:t>
            </a:r>
            <a:r>
              <a:rPr lang="cs-CZ" sz="2000" kern="0" dirty="0" err="1" smtClean="0">
                <a:latin typeface="+mj-lt"/>
              </a:rPr>
              <a:t>multinomické</a:t>
            </a:r>
            <a:r>
              <a:rPr lang="cs-CZ" sz="2000" kern="0" dirty="0" smtClean="0">
                <a:latin typeface="+mj-lt"/>
              </a:rPr>
              <a:t> rozdělení.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 smtClean="0">
                <a:latin typeface="+mj-lt"/>
              </a:rPr>
              <a:t>Součet druhých mocnin relativních rozdílů očekávaného a skutečného počtu hodnot  má přibližně </a:t>
            </a:r>
            <a:r>
              <a:rPr lang="el-GR" sz="2000" dirty="0" smtClean="0">
                <a:latin typeface="+mj-lt"/>
              </a:rPr>
              <a:t>χ</a:t>
            </a:r>
            <a:r>
              <a:rPr lang="el-GR" sz="2000" baseline="30000" dirty="0" smtClean="0">
                <a:latin typeface="+mj-lt"/>
              </a:rPr>
              <a:t>2</a:t>
            </a:r>
            <a:r>
              <a:rPr lang="cs-CZ" sz="2000" dirty="0" smtClean="0">
                <a:latin typeface="+mj-lt"/>
              </a:rPr>
              <a:t> rozdělení.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48" name="Obrázek 47" descr="ch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2972950"/>
            <a:ext cx="4896544" cy="3264362"/>
          </a:xfrm>
          <a:prstGeom prst="rect">
            <a:avLst/>
          </a:prstGeom>
        </p:spPr>
      </p:pic>
      <p:sp>
        <p:nvSpPr>
          <p:cNvPr id="50" name="Zástupný symbol pro obsah 3"/>
          <p:cNvSpPr txBox="1">
            <a:spLocks/>
          </p:cNvSpPr>
          <p:nvPr/>
        </p:nvSpPr>
        <p:spPr>
          <a:xfrm>
            <a:off x="323528" y="3438524"/>
            <a:ext cx="3672408" cy="4598988"/>
          </a:xfrm>
          <a:prstGeom prst="rect">
            <a:avLst/>
          </a:prstGeom>
        </p:spPr>
        <p:txBody>
          <a:bodyPr/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el-GR" sz="2000" dirty="0" smtClean="0">
                <a:latin typeface="+mj-lt"/>
              </a:rPr>
              <a:t>χ</a:t>
            </a:r>
            <a:r>
              <a:rPr lang="el-GR" sz="2000" baseline="30000" dirty="0" smtClean="0">
                <a:latin typeface="+mj-lt"/>
              </a:rPr>
              <a:t>2</a:t>
            </a:r>
            <a:r>
              <a:rPr lang="cs-CZ" sz="2000" dirty="0" smtClean="0">
                <a:latin typeface="+mj-lt"/>
              </a:rPr>
              <a:t> rozdělení pro kladné hodnoty (suma čtverců) se liší podle počtu stupňů volnosti </a:t>
            </a:r>
            <a:r>
              <a:rPr lang="cs-CZ" sz="2000" i="1" dirty="0" smtClean="0">
                <a:latin typeface="+mj-lt"/>
              </a:rPr>
              <a:t>k</a:t>
            </a:r>
            <a:r>
              <a:rPr lang="cs-CZ" sz="2000" dirty="0" smtClean="0">
                <a:latin typeface="+mj-lt"/>
              </a:rPr>
              <a:t> (počtu skupin) - se zvyšujícím se </a:t>
            </a:r>
            <a:r>
              <a:rPr lang="cs-CZ" sz="2000" i="1" dirty="0" smtClean="0">
                <a:latin typeface="+mj-lt"/>
              </a:rPr>
              <a:t>k</a:t>
            </a:r>
            <a:r>
              <a:rPr lang="cs-CZ" sz="2000" dirty="0" smtClean="0">
                <a:latin typeface="+mj-lt"/>
              </a:rPr>
              <a:t> přechází v normální rozdělení.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51" name="Object 4"/>
          <p:cNvGraphicFramePr>
            <a:graphicFrameLocks noChangeAspect="1"/>
          </p:cNvGraphicFramePr>
          <p:nvPr/>
        </p:nvGraphicFramePr>
        <p:xfrm>
          <a:off x="284088" y="5403701"/>
          <a:ext cx="627063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19" name="Rovnice" r:id="rId5" imgW="393480" imgH="342720" progId="Equation.3">
                  <p:embed/>
                </p:oleObj>
              </mc:Choice>
              <mc:Fallback>
                <p:oleObj name="Rovnice" r:id="rId5" imgW="393480" imgH="3427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088" y="5403701"/>
                        <a:ext cx="627063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1547664" y="5229200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2699792" y="5229200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1547664" y="5876900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55" name="Text Box 8"/>
          <p:cNvSpPr txBox="1">
            <a:spLocks noChangeArrowheads="1"/>
          </p:cNvSpPr>
          <p:nvPr/>
        </p:nvSpPr>
        <p:spPr bwMode="auto">
          <a:xfrm>
            <a:off x="810816" y="5546601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56" name="Text Box 10"/>
          <p:cNvSpPr txBox="1">
            <a:spLocks noChangeArrowheads="1"/>
          </p:cNvSpPr>
          <p:nvPr/>
        </p:nvSpPr>
        <p:spPr bwMode="auto">
          <a:xfrm>
            <a:off x="3635896" y="5013176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57" name="Line 22"/>
          <p:cNvSpPr>
            <a:spLocks noChangeShapeType="1"/>
          </p:cNvSpPr>
          <p:nvPr/>
        </p:nvSpPr>
        <p:spPr bwMode="auto">
          <a:xfrm flipV="1">
            <a:off x="1511052" y="5874618"/>
            <a:ext cx="2484884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AutoShape 23"/>
          <p:cNvSpPr>
            <a:spLocks/>
          </p:cNvSpPr>
          <p:nvPr/>
        </p:nvSpPr>
        <p:spPr bwMode="auto">
          <a:xfrm>
            <a:off x="1554014" y="5181575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AutoShape 24"/>
          <p:cNvSpPr>
            <a:spLocks/>
          </p:cNvSpPr>
          <p:nvPr/>
        </p:nvSpPr>
        <p:spPr bwMode="auto">
          <a:xfrm>
            <a:off x="3635896" y="5181575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 Box 26"/>
          <p:cNvSpPr txBox="1">
            <a:spLocks noChangeArrowheads="1"/>
          </p:cNvSpPr>
          <p:nvPr/>
        </p:nvSpPr>
        <p:spPr bwMode="auto">
          <a:xfrm>
            <a:off x="2555776" y="5254600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1043608" y="537056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∑</a:t>
            </a:r>
            <a:endParaRPr lang="cs-CZ" sz="3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084168" y="3645024"/>
            <a:ext cx="2304256" cy="93610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n=1</a:t>
            </a:r>
          </a:p>
          <a:p>
            <a:r>
              <a:rPr lang="cs-CZ" dirty="0" smtClean="0">
                <a:solidFill>
                  <a:srgbClr val="E02202"/>
                </a:solidFill>
              </a:rPr>
              <a:t>n=2</a:t>
            </a:r>
          </a:p>
          <a:p>
            <a:r>
              <a:rPr lang="cs-CZ" dirty="0" smtClean="0">
                <a:solidFill>
                  <a:srgbClr val="990033"/>
                </a:solidFill>
              </a:rPr>
              <a:t>n=4</a:t>
            </a:r>
            <a:endParaRPr lang="cs-CZ" dirty="0" smtClean="0"/>
          </a:p>
          <a:p>
            <a:r>
              <a:rPr lang="cs-CZ" dirty="0" smtClean="0">
                <a:solidFill>
                  <a:srgbClr val="AA385B"/>
                </a:solidFill>
              </a:rPr>
              <a:t>n=6</a:t>
            </a:r>
          </a:p>
          <a:p>
            <a:r>
              <a:rPr lang="cs-CZ" dirty="0" smtClean="0">
                <a:solidFill>
                  <a:srgbClr val="86379B"/>
                </a:solidFill>
              </a:rPr>
              <a:t>n=12</a:t>
            </a:r>
          </a:p>
          <a:p>
            <a:r>
              <a:rPr lang="cs-CZ" dirty="0" smtClean="0">
                <a:solidFill>
                  <a:srgbClr val="40319B"/>
                </a:solidFill>
              </a:rPr>
              <a:t>n=20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10547</TotalTime>
  <Words>1086</Words>
  <Application>Microsoft Office PowerPoint</Application>
  <PresentationFormat>Předvádění na obrazovce (4:3)</PresentationFormat>
  <Paragraphs>420</Paragraphs>
  <Slides>13</Slides>
  <Notes>6</Notes>
  <HiddenSlides>0</HiddenSlides>
  <MMClips>0</MMClips>
  <ScaleCrop>false</ScaleCrop>
  <HeadingPairs>
    <vt:vector size="6" baseType="variant"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Administrativní</vt:lpstr>
      <vt:lpstr>2_Administrativní</vt:lpstr>
      <vt:lpstr>7_Administrativní</vt:lpstr>
      <vt:lpstr>Rovnice</vt:lpstr>
      <vt:lpstr>10. Neparametrické testy</vt:lpstr>
      <vt:lpstr>Shrnutí statistických testů</vt:lpstr>
      <vt:lpstr>Shrnutí statistických testů</vt:lpstr>
      <vt:lpstr>Mann-Whitneyův U test</vt:lpstr>
      <vt:lpstr>Mann-Whitneyův U test</vt:lpstr>
      <vt:lpstr>Neparametrická obdoba párového t-testu</vt:lpstr>
      <vt:lpstr>Wilcoxonův test – příklad I</vt:lpstr>
      <vt:lpstr>Wilcoxonův test – příklad II</vt:lpstr>
      <vt:lpstr>Test dobré shody - základní teorie</vt:lpstr>
      <vt:lpstr>Test dobré shody - základní teorie</vt:lpstr>
      <vt:lpstr>Očekávané četnosti</vt:lpstr>
      <vt:lpstr>Test dobré shody - základní teorie</vt:lpstr>
      <vt:lpstr>Znaménkový test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kalina</cp:lastModifiedBy>
  <cp:revision>706</cp:revision>
  <dcterms:created xsi:type="dcterms:W3CDTF">2008-06-20T05:41:33Z</dcterms:created>
  <dcterms:modified xsi:type="dcterms:W3CDTF">2016-04-20T11:55:50Z</dcterms:modified>
</cp:coreProperties>
</file>