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18"/>
  </p:notesMasterIdLst>
  <p:sldIdLst>
    <p:sldId id="269" r:id="rId2"/>
    <p:sldId id="271" r:id="rId3"/>
    <p:sldId id="272" r:id="rId4"/>
    <p:sldId id="274" r:id="rId5"/>
    <p:sldId id="276" r:id="rId6"/>
    <p:sldId id="278" r:id="rId7"/>
    <p:sldId id="280" r:id="rId8"/>
    <p:sldId id="281" r:id="rId9"/>
    <p:sldId id="291" r:id="rId10"/>
    <p:sldId id="282" r:id="rId11"/>
    <p:sldId id="283" r:id="rId12"/>
    <p:sldId id="284" r:id="rId13"/>
    <p:sldId id="285" r:id="rId14"/>
    <p:sldId id="287" r:id="rId15"/>
    <p:sldId id="288" r:id="rId16"/>
    <p:sldId id="29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199" autoAdjust="0"/>
  </p:normalViewPr>
  <p:slideViewPr>
    <p:cSldViewPr>
      <p:cViewPr varScale="1">
        <p:scale>
          <a:sx n="46" d="100"/>
          <a:sy n="46" d="100"/>
        </p:scale>
        <p:origin x="-185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lIns="91440" tIns="45720" rIns="91440" bIns="45720"/>
          <a:lstStyle>
            <a:lvl1pPr lvl="0" algn="l">
              <a:defRPr sz="1200"/>
            </a:lvl1pPr>
          </a:lstStyle>
          <a:p>
            <a:endParaRPr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lIns="91440" tIns="45720" rIns="91440" bIns="45720"/>
          <a:lstStyle>
            <a:lvl1pPr lvl="0" algn="r">
              <a:defRPr sz="1200"/>
            </a:lvl1pPr>
          </a:lstStyle>
          <a:p>
            <a:endParaRPr/>
          </a:p>
        </p:txBody>
      </p:sp>
      <p:sp>
        <p:nvSpPr>
          <p:cNvPr id="4" name="Zástupný symbol pro obrázek snímku 3"/>
          <p:cNvSpPr txBox="1"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poznámky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40" tIns="45720" rIns="91440" bIns="45720"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lIns="91440" tIns="45720" rIns="91440" bIns="45720" anchor="b"/>
          <a:lstStyle>
            <a:lvl1pPr lvl="0" algn="l">
              <a:defRPr sz="1200"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lIns="91440" tIns="45720" rIns="91440" bIns="45720" anchor="b"/>
          <a:lstStyle>
            <a:lvl1pPr lvl="0" algn="r">
              <a:defRPr sz="1200"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145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Medical</a:t>
            </a:r>
            <a:r>
              <a:rPr lang="cs-CZ" baseline="0"/>
              <a:t> Subject Headings</a:t>
            </a:r>
            <a:r>
              <a:rPr lang="cs-CZ"/>
              <a:t> (MeSH)</a:t>
            </a:r>
            <a:r>
              <a:rPr lang="cs-CZ" baseline="0"/>
              <a:t> </a:t>
            </a:r>
            <a:r>
              <a:rPr lang="cs-CZ"/>
              <a:t>definice:</a:t>
            </a:r>
            <a:r>
              <a:rPr lang="cs-CZ" baseline="0"/>
              <a:t> </a:t>
            </a:r>
            <a:r>
              <a:rPr/>
              <a:t>The external elements and conditions which surround, influence, and affect the life and development of an organism or population.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endParaRPr lang="cs-CZ" baseline="0" dirty="0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Synantropní</a:t>
            </a:r>
            <a:r>
              <a:rPr lang="cs-CZ" baseline="0"/>
              <a:t> živočichové – zdroj nákaz!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/>
              <a:t>The Human Development Index (HDI) is a summary measure of average achievement in key dimensions of human development: a long and healthy life, being knowledgeable and have a decent standard of living. The HDI is the geometric mean of normalized indices for each of the three dimensions.</a:t>
            </a:r>
          </a:p>
          <a:p>
            <a:pPr lvl="0"/>
            <a:r>
              <a:rPr lang="cs-CZ" i="1"/>
              <a:t>HDI nabývá hodnot 0 až 1, země s nízkým indexem kolem 0,5</a:t>
            </a:r>
            <a:r>
              <a:rPr lang="cs-CZ" i="1" baseline="0"/>
              <a:t> (Afrika), země s vysokým indexem 0,9 (USA, Evropa). Více na http://hdr.undp.org/en/content/human-development-index-hdi. 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Vysvětlete,</a:t>
            </a:r>
            <a:r>
              <a:rPr lang="cs-CZ" baseline="0"/>
              <a:t> že:</a:t>
            </a:r>
          </a:p>
          <a:p>
            <a:pPr marL="171450" lvl="0" indent="-171450">
              <a:buChar char="-"/>
            </a:pPr>
            <a:r>
              <a:rPr lang="cs-CZ" baseline="0"/>
              <a:t>nedostupnost dat za některé země souvisí s odlišným způsobem monitoringu</a:t>
            </a:r>
          </a:p>
          <a:p>
            <a:pPr marL="171450" lvl="0" indent="-171450">
              <a:buChar char="-"/>
            </a:pPr>
            <a:r>
              <a:rPr lang="cs-CZ" baseline="0"/>
              <a:t>Větěí výskyt PM2,5 souvisí s větší technizací: naše životní prostředí se od minulosti kvalitativně změnilo!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13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Polemika: vždyť malé částice jsou stejně škodlivé! Review z roku 2013 nepotvrdilo příznivý efekt záporně nabitých částic.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15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lvl="0"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1" cy="1500187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4"/>
          </a:xfrm>
          <a:prstGeom prst="rect">
            <a:avLst/>
          </a:prstGeom>
        </p:spPr>
        <p:txBody>
          <a:bodyPr/>
          <a:lstStyle>
            <a:lvl1pPr lvl="0">
              <a:defRPr sz="32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lvl="0"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text 5"/>
          <p:cNvSpPr txBox="1">
            <a:spLocks noGrp="1"/>
          </p:cNvSpPr>
          <p:nvPr>
            <p:ph type="body"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 lvl="0"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3200"/>
            </a:lvl1pPr>
          </a:lstStyle>
          <a:p>
            <a:endParaRPr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1792288" y="5367338"/>
            <a:ext cx="5486401" cy="804862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440" tIns="45720" rIns="91440" bIns="45720"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</p:sldLayoutIdLst>
  <p:txStyles>
    <p:titleStyle>
      <a:lvl1pPr lvl="0" algn="ctr">
        <a:buNone/>
        <a:defRPr sz="4400">
          <a:solidFill>
            <a:schemeClr val="tx1"/>
          </a:solidFill>
          <a:latin typeface="Calibri"/>
        </a:defRPr>
      </a:lvl1pPr>
    </p:titleStyle>
    <p:bodyStyle>
      <a:lvl1pPr marL="342900" lvl="0" indent="-342900" algn="l">
        <a:spcBef>
          <a:spcPct val="20000"/>
        </a:spcBef>
        <a:buFont typeface="Arial"/>
        <a:buChar char="•"/>
        <a:defRPr sz="3200">
          <a:solidFill>
            <a:schemeClr val="tx1"/>
          </a:solidFill>
          <a:latin typeface="Calibri"/>
        </a:defRPr>
      </a:lvl1pPr>
      <a:lvl2pPr marL="742950" lvl="0" indent="-285750" algn="l">
        <a:spcBef>
          <a:spcPct val="20000"/>
        </a:spcBef>
        <a:buFont typeface="Arial"/>
        <a:buChar char="–"/>
        <a:defRPr sz="2800">
          <a:solidFill>
            <a:schemeClr val="tx1"/>
          </a:solidFill>
          <a:latin typeface="Calibri"/>
        </a:defRPr>
      </a:lvl2pPr>
      <a:lvl3pPr marL="1143000" lvl="0" indent="-228600" algn="l">
        <a:spcBef>
          <a:spcPct val="20000"/>
        </a:spcBef>
        <a:buFont typeface="Arial"/>
        <a:buChar char="•"/>
        <a:defRPr sz="2400">
          <a:solidFill>
            <a:schemeClr val="tx1"/>
          </a:solidFill>
          <a:latin typeface="Calibri"/>
        </a:defRPr>
      </a:lvl3pPr>
      <a:lvl4pPr marL="1600200" lvl="0" indent="-228600" algn="l">
        <a:spcBef>
          <a:spcPct val="20000"/>
        </a:spcBef>
        <a:buFont typeface="Arial"/>
        <a:buChar char="–"/>
        <a:defRPr sz="2000">
          <a:solidFill>
            <a:schemeClr val="tx1"/>
          </a:solidFill>
          <a:latin typeface="Calibri"/>
        </a:defRPr>
      </a:lvl4pPr>
      <a:lvl5pPr marL="2057400" lvl="0" indent="-228600" algn="l">
        <a:spcBef>
          <a:spcPct val="20000"/>
        </a:spcBef>
        <a:buFont typeface="Arial"/>
        <a:buChar char="»"/>
        <a:defRPr sz="2000">
          <a:solidFill>
            <a:schemeClr val="tx1"/>
          </a:solidFill>
          <a:latin typeface="Calibri"/>
        </a:defRPr>
      </a:lvl5pPr>
      <a:lvl6pPr marL="25146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6pPr>
      <a:lvl7pPr marL="29718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7pPr>
      <a:lvl8pPr marL="34290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8pPr>
      <a:lvl9pPr marL="38862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9pPr>
    </p:bodyStyle>
    <p:otherStyle>
      <a:lvl1pPr marL="0" lvl="0" algn="l">
        <a:defRPr sz="1800">
          <a:solidFill>
            <a:schemeClr val="tx1"/>
          </a:solidFill>
          <a:latin typeface="Calibri"/>
        </a:defRPr>
      </a:lvl1pPr>
      <a:lvl2pPr marL="457200" lvl="0" algn="l">
        <a:defRPr sz="1800">
          <a:solidFill>
            <a:schemeClr val="tx1"/>
          </a:solidFill>
          <a:latin typeface="Calibri"/>
        </a:defRPr>
      </a:lvl2pPr>
      <a:lvl3pPr marL="914400" lvl="0" algn="l">
        <a:defRPr sz="1800">
          <a:solidFill>
            <a:schemeClr val="tx1"/>
          </a:solidFill>
          <a:latin typeface="Calibri"/>
        </a:defRPr>
      </a:lvl3pPr>
      <a:lvl4pPr marL="1371600" lvl="0" algn="l">
        <a:defRPr sz="1800">
          <a:solidFill>
            <a:schemeClr val="tx1"/>
          </a:solidFill>
          <a:latin typeface="Calibri"/>
        </a:defRPr>
      </a:lvl4pPr>
      <a:lvl5pPr marL="1828800" lvl="0" algn="l">
        <a:defRPr sz="1800">
          <a:solidFill>
            <a:schemeClr val="tx1"/>
          </a:solidFill>
          <a:latin typeface="Calibri"/>
        </a:defRPr>
      </a:lvl5pPr>
      <a:lvl6pPr marL="2286000" lvl="0" algn="l">
        <a:defRPr sz="1800">
          <a:solidFill>
            <a:schemeClr val="tx1"/>
          </a:solidFill>
          <a:latin typeface="Calibri"/>
        </a:defRPr>
      </a:lvl6pPr>
      <a:lvl7pPr marL="2743200" lvl="0" algn="l">
        <a:defRPr sz="1800">
          <a:solidFill>
            <a:schemeClr val="tx1"/>
          </a:solidFill>
          <a:latin typeface="Calibri"/>
        </a:defRPr>
      </a:lvl7pPr>
      <a:lvl8pPr marL="3200400" lvl="0" algn="l">
        <a:defRPr sz="1800">
          <a:solidFill>
            <a:schemeClr val="tx1"/>
          </a:solidFill>
          <a:latin typeface="Calibri"/>
        </a:defRPr>
      </a:lvl8pPr>
      <a:lvl9pPr marL="3657600" lvl="0" algn="l">
        <a:defRPr sz="1800">
          <a:solidFill>
            <a:schemeClr val="tx1"/>
          </a:solidFill>
          <a:latin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2800" dirty="0" smtClean="0"/>
              <a:t>VLOZ0241p – Ochrana veřejného zdraví, přednáška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dirty="0" smtClean="0"/>
              <a:t>Životní prostředí a zdraví</a:t>
            </a:r>
            <a:endParaRPr lang="cs-CZ" dirty="0"/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dirty="0" smtClean="0">
                <a:solidFill>
                  <a:schemeClr val="tx1"/>
                </a:solidFill>
              </a:rPr>
              <a:t>Mgr. Aleš Peřina, </a:t>
            </a:r>
            <a:r>
              <a:rPr lang="cs-CZ" dirty="0" err="1" smtClean="0">
                <a:solidFill>
                  <a:schemeClr val="tx1"/>
                </a:solidFill>
              </a:rPr>
              <a:t>Ph</a:t>
            </a:r>
            <a:r>
              <a:rPr lang="cs-CZ" dirty="0" smtClean="0">
                <a:solidFill>
                  <a:schemeClr val="tx1"/>
                </a:solidFill>
              </a:rPr>
              <a:t>. D.</a:t>
            </a:r>
          </a:p>
          <a:p>
            <a:pPr lvl="0"/>
            <a:r>
              <a:rPr lang="cs-CZ" sz="1600" dirty="0" smtClean="0">
                <a:solidFill>
                  <a:schemeClr val="tx1"/>
                </a:solidFill>
              </a:rPr>
              <a:t>Ústav ochrany a podpory zdraví LF MU</a:t>
            </a:r>
          </a:p>
          <a:p>
            <a:pPr lvl="0"/>
            <a:r>
              <a:rPr lang="cs-CZ" sz="1600" dirty="0" smtClean="0">
                <a:solidFill>
                  <a:schemeClr val="tx1"/>
                </a:solidFill>
              </a:rPr>
              <a:t>Kamenice 5/ A21-316</a:t>
            </a:r>
          </a:p>
          <a:p>
            <a:pPr lvl="0"/>
            <a:r>
              <a:rPr lang="cs-CZ" sz="1600" dirty="0" smtClean="0">
                <a:solidFill>
                  <a:schemeClr val="tx1"/>
                </a:solidFill>
              </a:rPr>
              <a:t>18452@mail.muni.cz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cs-CZ"/>
              <a:t>Vlivy na zdraví – mechanismus účinku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000" lnSpcReduction="10000"/>
          </a:bodyPr>
          <a:lstStyle>
            <a:lvl1pPr lvl="0">
              <a:defRPr/>
            </a:lvl1pPr>
          </a:lstStyle>
          <a:p>
            <a:pPr lvl="0"/>
            <a:r>
              <a:rPr lang="cs-CZ" b="1" dirty="0"/>
              <a:t>Krátkodobá expozice: </a:t>
            </a:r>
            <a:r>
              <a:rPr lang="cs-CZ" b="0" dirty="0"/>
              <a:t>iniciace</a:t>
            </a:r>
            <a:r>
              <a:rPr lang="cs-CZ" dirty="0"/>
              <a:t> primární </a:t>
            </a:r>
            <a:r>
              <a:rPr lang="cs-CZ" dirty="0" smtClean="0"/>
              <a:t>zánětliv</a:t>
            </a:r>
            <a:r>
              <a:rPr lang="cs-CZ" dirty="0"/>
              <a:t>é</a:t>
            </a:r>
            <a:r>
              <a:rPr lang="cs-CZ" dirty="0" smtClean="0"/>
              <a:t> odpovědi </a:t>
            </a:r>
            <a:r>
              <a:rPr lang="cs-CZ" dirty="0"/>
              <a:t>organismu.</a:t>
            </a:r>
          </a:p>
          <a:p>
            <a:pPr lvl="0"/>
            <a:r>
              <a:rPr lang="cs-CZ" b="1" dirty="0"/>
              <a:t>Dlouhodobá expozice: </a:t>
            </a:r>
            <a:r>
              <a:rPr lang="cs-CZ" dirty="0"/>
              <a:t>chronická zánětlivá reakce způsobuje aktivaci agresivních volných radikálů a vede k tzv. oxidativnímu stresu.</a:t>
            </a:r>
          </a:p>
          <a:p>
            <a:pPr lvl="0"/>
            <a:r>
              <a:rPr lang="cs-CZ" b="1" dirty="0"/>
              <a:t>Důsledky: </a:t>
            </a:r>
            <a:r>
              <a:rPr lang="cs-CZ" dirty="0"/>
              <a:t>nárůst nemocnosti, úmrtnosti, zkracování délky plnohodnotného života, větší incidence chorob, přibývají důkazy o vlivu na kardiovaskulární onemocnění, metabolická onemocnění, poruchy reprodukce...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/>
              <a:t>Nehody a kastrofy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2400" b="1" dirty="0" smtClean="0"/>
              <a:t>Londýn (UK), 1952:</a:t>
            </a:r>
            <a:r>
              <a:rPr lang="cs-CZ" sz="2400" dirty="0" smtClean="0"/>
              <a:t> toxický účinek smogu, odhad až12.000 úmrtí, hlavně osob </a:t>
            </a:r>
            <a:r>
              <a:rPr lang="cs-CZ" sz="2400" dirty="0" smtClean="0"/>
              <a:t>s chronickým </a:t>
            </a:r>
            <a:r>
              <a:rPr lang="cs-CZ" sz="2400" dirty="0" smtClean="0"/>
              <a:t>onemocněním kardiovaskulárního a </a:t>
            </a:r>
            <a:r>
              <a:rPr lang="cs-CZ" sz="2400" dirty="0" smtClean="0"/>
              <a:t>respiračního </a:t>
            </a:r>
            <a:r>
              <a:rPr lang="cs-CZ" sz="2400" dirty="0" smtClean="0"/>
              <a:t>systému; též londýnský či redukční typ smogu</a:t>
            </a:r>
          </a:p>
          <a:p>
            <a:pPr lvl="0"/>
            <a:r>
              <a:rPr lang="cs-CZ" sz="2400" b="1" dirty="0" err="1" smtClean="0"/>
              <a:t>Sveso</a:t>
            </a:r>
            <a:r>
              <a:rPr lang="cs-CZ" sz="2400" b="1" dirty="0" smtClean="0"/>
              <a:t> (Itálie), 1976:</a:t>
            </a:r>
            <a:r>
              <a:rPr lang="cs-CZ" sz="2400" dirty="0" smtClean="0"/>
              <a:t> exploze reaktoru s dioxiny, kontaminace potravních řetězců, lékařskou pomoc vyhledalo vice než 400 osob</a:t>
            </a:r>
          </a:p>
          <a:p>
            <a:pPr lvl="0"/>
            <a:r>
              <a:rPr lang="cs-CZ" sz="2400" b="1" dirty="0" err="1" smtClean="0"/>
              <a:t>Bhopál</a:t>
            </a:r>
            <a:r>
              <a:rPr lang="cs-CZ" sz="2400" b="1" dirty="0" smtClean="0"/>
              <a:t> (Indie), 1984: </a:t>
            </a:r>
            <a:r>
              <a:rPr lang="cs-CZ" sz="2400" dirty="0" smtClean="0"/>
              <a:t>exploze reaktoru s </a:t>
            </a:r>
            <a:r>
              <a:rPr lang="cs-CZ" sz="2400" dirty="0" err="1" smtClean="0"/>
              <a:t>methyisokyanátem</a:t>
            </a:r>
            <a:r>
              <a:rPr lang="cs-CZ" sz="2400" dirty="0" smtClean="0"/>
              <a:t>, 4.000 akutních a nejméně 50.000 chronických otrav</a:t>
            </a:r>
          </a:p>
          <a:p>
            <a:pPr lvl="0"/>
            <a:r>
              <a:rPr lang="cs-CZ" sz="2400" b="1" dirty="0" smtClean="0"/>
              <a:t>Černobyl (Ukrajina), 1986:</a:t>
            </a:r>
            <a:r>
              <a:rPr lang="cs-CZ" sz="2400" dirty="0" smtClean="0"/>
              <a:t> exploze jaderného reaktoru, </a:t>
            </a:r>
            <a:r>
              <a:rPr lang="cs-CZ" sz="2800" dirty="0" smtClean="0"/>
              <a:t> </a:t>
            </a:r>
            <a:r>
              <a:rPr lang="cs-CZ" sz="2400" dirty="0" smtClean="0"/>
              <a:t>41 smrtelných úrazů, nejasný </a:t>
            </a:r>
            <a:r>
              <a:rPr lang="cs-CZ" sz="2400" dirty="0" smtClean="0"/>
              <a:t> počet chronických </a:t>
            </a:r>
            <a:r>
              <a:rPr lang="cs-CZ" sz="2400" dirty="0" smtClean="0"/>
              <a:t>následků</a:t>
            </a:r>
          </a:p>
          <a:p>
            <a:pPr lvl="0"/>
            <a:r>
              <a:rPr lang="cs-CZ" sz="2800" b="1" dirty="0" smtClean="0"/>
              <a:t>Případy nejsou časté, ale jsou zdrojem poznatků.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Problémy a výzvy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000"/>
          </a:bodyPr>
          <a:lstStyle>
            <a:lvl1pPr lvl="0">
              <a:defRPr/>
            </a:lvl1pPr>
          </a:lstStyle>
          <a:p>
            <a:pPr lvl="0"/>
            <a:r>
              <a:rPr lang="cs-CZ" b="1" dirty="0"/>
              <a:t>Suspendované částice (</a:t>
            </a:r>
            <a:r>
              <a:rPr lang="cs-CZ" b="1" dirty="0" err="1"/>
              <a:t>Particulate</a:t>
            </a:r>
            <a:r>
              <a:rPr lang="cs-CZ" b="1" dirty="0"/>
              <a:t> </a:t>
            </a:r>
            <a:r>
              <a:rPr lang="cs-CZ" b="1" dirty="0" err="1"/>
              <a:t>Matter</a:t>
            </a:r>
            <a:r>
              <a:rPr lang="cs-CZ" b="1" dirty="0"/>
              <a:t>, PM): </a:t>
            </a:r>
            <a:r>
              <a:rPr lang="cs-CZ" dirty="0"/>
              <a:t>plošná expozice komplexní směsi látek nárůst jemných (2,5 µm)  a </a:t>
            </a:r>
            <a:r>
              <a:rPr lang="cs-CZ" dirty="0" err="1"/>
              <a:t>ultrajemných</a:t>
            </a:r>
            <a:r>
              <a:rPr lang="cs-CZ" dirty="0"/>
              <a:t> frakcí (&lt; 1µm), nejvíce  vlivem  dopravy; zřejmě nejvýznamnější environmentální faktor ovlivňující úmrtnost lidí!</a:t>
            </a:r>
          </a:p>
          <a:p>
            <a:pPr lvl="0"/>
            <a:r>
              <a:rPr lang="cs-CZ" b="1" dirty="0"/>
              <a:t>Perzistentní organické látky: </a:t>
            </a:r>
            <a:r>
              <a:rPr lang="cs-CZ" dirty="0" err="1"/>
              <a:t>bioakumulativní</a:t>
            </a:r>
            <a:r>
              <a:rPr lang="cs-CZ" dirty="0"/>
              <a:t> látky (tuková tkáň) přetrvávající v životním prostředí s pozdními účinky (reprodukční toxicita, </a:t>
            </a:r>
            <a:r>
              <a:rPr lang="cs-CZ" dirty="0" err="1"/>
              <a:t>karcinogenita</a:t>
            </a:r>
            <a:r>
              <a:rPr lang="cs-CZ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dirty="0" smtClean="0"/>
              <a:t>PM</a:t>
            </a:r>
            <a:r>
              <a:rPr lang="cs-CZ" baseline="-25000" dirty="0" smtClean="0"/>
              <a:t>2,5</a:t>
            </a:r>
            <a:r>
              <a:rPr lang="cs-CZ" dirty="0" smtClean="0"/>
              <a:t>, srovnání se světem</a:t>
            </a:r>
            <a:endParaRPr lang="cs-CZ" dirty="0"/>
          </a:p>
        </p:txBody>
      </p:sp>
      <p:pic>
        <p:nvPicPr>
          <p:cNvPr id="3" name="Obrázek 2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95537" y="1916831"/>
            <a:ext cx="5904656" cy="4354625"/>
          </a:xfrm>
          <a:prstGeom prst="rect">
            <a:avLst/>
          </a:prstGeom>
        </p:spPr>
      </p:pic>
      <p:pic>
        <p:nvPicPr>
          <p:cNvPr id="4" name="Obrázek 3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56176" y="2060848"/>
            <a:ext cx="2940888" cy="221186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Problémy a výzvy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lvl="0">
              <a:defRPr/>
            </a:lvl1pPr>
          </a:lstStyle>
          <a:p>
            <a:pPr lvl="0"/>
            <a:r>
              <a:rPr lang="cs-CZ" b="1" dirty="0"/>
              <a:t>Odpady: </a:t>
            </a:r>
            <a:r>
              <a:rPr lang="cs-CZ" dirty="0"/>
              <a:t>narůstající problém ve společnosti s vyšší životní úrovní, rtuť (elektronika, elektrotechnika, svítidla, herbicidy...). Expoziční dávky jsou chronické, kumulativní účinek, neurotoxin, riziko  v období nejrychlejšího růstu a vývoje CNS (ženy fertilního věku → plod)</a:t>
            </a:r>
          </a:p>
          <a:p>
            <a:pPr lvl="0"/>
            <a:r>
              <a:rPr lang="cs-CZ" b="1" dirty="0"/>
              <a:t>Jiné: </a:t>
            </a:r>
            <a:r>
              <a:rPr lang="cs-CZ" dirty="0"/>
              <a:t>hormony v pitné vodě, kontaminace potravin, mobilní sítě, lékařská expozice ionizujícímu záření, účinnost domácích přístrojů pro zlepšení </a:t>
            </a:r>
            <a:r>
              <a:rPr lang="cs-CZ" dirty="0" err="1"/>
              <a:t>indooru</a:t>
            </a:r>
            <a:r>
              <a:rPr lang="cs-CZ" dirty="0"/>
              <a:t> (záporně nabité ionty malých rozměrů jako úspěšný komerční trik?)...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67544" y="548680"/>
            <a:ext cx="8352928" cy="5594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/>
              <a:t>Závěr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/>
              <a:t>Důsledně rozlišujme pojmy </a:t>
            </a:r>
            <a:r>
              <a:rPr b="1"/>
              <a:t>nebezpečí</a:t>
            </a:r>
            <a:r>
              <a:rPr/>
              <a:t> a </a:t>
            </a:r>
            <a:r>
              <a:rPr b="1"/>
              <a:t>riziko: </a:t>
            </a:r>
            <a:r>
              <a:rPr b="0"/>
              <a:t>může nás to ochránit před závažnými nedorozuměními.</a:t>
            </a:r>
          </a:p>
          <a:p>
            <a:pPr lvl="0"/>
            <a:r>
              <a:rPr b="0"/>
              <a:t>Až na výjimky, životní prostředí nebývá příčinou rozsáhlých katadtrof. Denně jsme však exponování koncentracím, které mohou vést k pozdním následkům, hlavně u rizikových skupin obyvatelstva.</a:t>
            </a:r>
          </a:p>
          <a:p>
            <a:pPr lvl="0"/>
            <a:r>
              <a:rPr b="1"/>
              <a:t>Chráním životní prostředí, vytvářím zdraví!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Proč se má lékař zabývat otázkami životního prostředí?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000" lnSpcReduction="200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„Zdraví je stav úplné tělesné, duševní a sociální pohody a nejen nepřítomnost nemoci nebo vady“ (WHO, 1948)</a:t>
            </a:r>
          </a:p>
          <a:p>
            <a:pPr lvl="0"/>
            <a:r>
              <a:rPr lang="cs-CZ" dirty="0"/>
              <a:t>„Zdraví nevzniká v nemocnicích, ale všude tam, kde lidé žijí a pracují, odpočívají a stárnou.... Úlohou lékařů je nejen léčit nemoci, ale i připomínat hodnotu zdraví, posilovat je, rozvíjet a chránit“ (Zdraví 2020)</a:t>
            </a:r>
          </a:p>
          <a:p>
            <a:pPr marL="0" lvl="0" indent="0">
              <a:buNone/>
            </a:pPr>
            <a:r>
              <a:rPr lang="cs-CZ" dirty="0"/>
              <a:t>Rozhodující pro vytváření a upevňování zdraví je </a:t>
            </a:r>
            <a:r>
              <a:rPr lang="cs-CZ" b="1" dirty="0"/>
              <a:t>primární prevence, </a:t>
            </a:r>
            <a:r>
              <a:rPr lang="cs-CZ" dirty="0"/>
              <a:t>disciplína charakterizována převážně komunitním zaměřením.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dirty="0"/>
              <a:t>Vymezení životního prostředí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dirty="0"/>
              <a:t>Vnější prvky a podmínky, které obklopují člověka a vytvářejí podmínky pro život a vývoj jedince nebo populace </a:t>
            </a:r>
            <a:r>
              <a:rPr lang="cs-CZ" i="1" dirty="0"/>
              <a:t>(</a:t>
            </a:r>
            <a:r>
              <a:rPr lang="cs-CZ" i="1" dirty="0" err="1"/>
              <a:t>MeSH</a:t>
            </a:r>
            <a:r>
              <a:rPr lang="cs-CZ" i="1" dirty="0"/>
              <a:t>)</a:t>
            </a:r>
          </a:p>
          <a:p>
            <a:pPr lvl="0"/>
            <a:r>
              <a:rPr lang="cs-CZ" dirty="0"/>
              <a:t>Člověk a prostředí vytváří dynamický systém.</a:t>
            </a:r>
          </a:p>
          <a:p>
            <a:pPr lvl="1"/>
            <a:r>
              <a:rPr lang="cs-CZ" dirty="0"/>
              <a:t>podmínka i příležitost pro ochranu a tvorbu životního prostředí v pozitivním i negativním smyslu.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Vymezení životního prostředí - </a:t>
            </a:r>
            <a:r>
              <a:rPr lang="cs-CZ" b="1" dirty="0"/>
              <a:t>složky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95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Přírodní</a:t>
            </a:r>
          </a:p>
          <a:p>
            <a:pPr lvl="1"/>
            <a:r>
              <a:rPr lang="cs-CZ" dirty="0"/>
              <a:t>Ovzduší, voda, půda</a:t>
            </a:r>
          </a:p>
          <a:p>
            <a:pPr lvl="1"/>
            <a:r>
              <a:rPr lang="cs-CZ" dirty="0"/>
              <a:t>Vnitřní prostředí (</a:t>
            </a:r>
            <a:r>
              <a:rPr lang="cs-CZ" dirty="0" err="1"/>
              <a:t>indoor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Fauna a flóra</a:t>
            </a:r>
          </a:p>
          <a:p>
            <a:pPr lvl="0"/>
            <a:r>
              <a:rPr lang="cs-CZ" dirty="0"/>
              <a:t>Antropogenní a sociální</a:t>
            </a:r>
          </a:p>
          <a:p>
            <a:pPr lvl="1"/>
            <a:r>
              <a:rPr lang="cs-CZ" dirty="0"/>
              <a:t>Infrastruktura  má účel a vytváří </a:t>
            </a:r>
            <a:r>
              <a:rPr lang="cs-CZ" b="1" dirty="0"/>
              <a:t>funkční celek, </a:t>
            </a:r>
            <a:r>
              <a:rPr lang="cs-CZ" dirty="0"/>
              <a:t>z pohledu antropocentrického.</a:t>
            </a:r>
          </a:p>
          <a:p>
            <a:pPr lvl="2"/>
            <a:r>
              <a:rPr lang="cs-CZ" dirty="0"/>
              <a:t>Sídla, města, obytné zóny, rekreační oblasti, nákupní centra…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cs-CZ"/>
              <a:t>Vymezení životního prostředí - </a:t>
            </a:r>
            <a:r>
              <a:rPr lang="cs-CZ" b="1"/>
              <a:t>faktory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Biologické</a:t>
            </a:r>
          </a:p>
          <a:p>
            <a:pPr lvl="1"/>
            <a:r>
              <a:rPr lang="cs-CZ" dirty="0"/>
              <a:t>Mikroorganismy: viry, bakterie, plísně…</a:t>
            </a:r>
          </a:p>
          <a:p>
            <a:pPr lvl="1"/>
            <a:r>
              <a:rPr lang="cs-CZ" dirty="0"/>
              <a:t>Makroorganismy: </a:t>
            </a:r>
            <a:r>
              <a:rPr lang="cs-CZ" dirty="0" err="1"/>
              <a:t>synantropní</a:t>
            </a:r>
            <a:r>
              <a:rPr lang="cs-CZ" dirty="0"/>
              <a:t> živočichové</a:t>
            </a:r>
          </a:p>
          <a:p>
            <a:pPr lvl="0"/>
            <a:r>
              <a:rPr lang="cs-CZ" dirty="0"/>
              <a:t>Chemické</a:t>
            </a:r>
          </a:p>
          <a:p>
            <a:pPr lvl="1"/>
            <a:r>
              <a:rPr lang="cs-CZ" dirty="0"/>
              <a:t>Kontaminující látky, přídatné látky</a:t>
            </a:r>
          </a:p>
          <a:p>
            <a:pPr lvl="2"/>
            <a:r>
              <a:rPr lang="cs-CZ" dirty="0"/>
              <a:t>Původ v rozvoji technologií, spotřebního průmyslu, potravinářství, farmacie…</a:t>
            </a:r>
          </a:p>
          <a:p>
            <a:pPr lvl="0"/>
            <a:r>
              <a:rPr lang="cs-CZ" dirty="0"/>
              <a:t>Fyzikální</a:t>
            </a:r>
          </a:p>
          <a:p>
            <a:pPr lvl="1"/>
            <a:r>
              <a:rPr lang="cs-CZ" dirty="0"/>
              <a:t>Záření neionizující a ionizující, hluk…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Vztah </a:t>
            </a:r>
          </a:p>
          <a:p>
            <a:pPr lvl="0"/>
            <a:r>
              <a:rPr lang="cs-CZ"/>
              <a:t>životního prostředí a zdraví?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HDI Evropy v posledním desetiletí stagnuje, nebo se dokonce snižuje. To souvisí s nižší ochranou životního prostředí a růstem problémů, které souvisejí se životním prostředím. </a:t>
            </a:r>
          </a:p>
          <a:p>
            <a:pPr lvl="0"/>
            <a:r>
              <a:rPr lang="cs-CZ" dirty="0"/>
              <a:t>Nemoci spjaté se životním prostředím se na celkové úmrtnosti podílejí asi z 20 % (</a:t>
            </a:r>
            <a:r>
              <a:rPr lang="cs-CZ" dirty="0" err="1"/>
              <a:t>int</a:t>
            </a:r>
            <a:r>
              <a:rPr lang="cs-CZ" dirty="0"/>
              <a:t>. 14 – 54 %)</a:t>
            </a:r>
          </a:p>
          <a:p>
            <a:pPr marL="514350" lvl="0" indent="-457200"/>
            <a:r>
              <a:rPr lang="cs-CZ" sz="3100" b="1" dirty="0"/>
              <a:t>Riziko</a:t>
            </a:r>
            <a:r>
              <a:rPr lang="cs-CZ" sz="3100" dirty="0"/>
              <a:t> je až 5x větší pro osoby s nízkými příjmy.</a:t>
            </a:r>
          </a:p>
          <a:p>
            <a:pPr marL="0" lvl="0" indent="0">
              <a:buNone/>
            </a:pPr>
            <a:r>
              <a:rPr lang="cs-CZ" sz="2600" i="1" dirty="0"/>
              <a:t>Index lidského rozvoje (HDI, </a:t>
            </a:r>
            <a:r>
              <a:rPr lang="cs-CZ" sz="2600" i="1" dirty="0" err="1"/>
              <a:t>Human</a:t>
            </a:r>
            <a:r>
              <a:rPr lang="cs-CZ" sz="2600" i="1" dirty="0"/>
              <a:t> </a:t>
            </a:r>
            <a:r>
              <a:rPr lang="cs-CZ" sz="2600" i="1" dirty="0" err="1"/>
              <a:t>Development</a:t>
            </a:r>
            <a:r>
              <a:rPr lang="cs-CZ" sz="2600" i="1" dirty="0"/>
              <a:t> Index): souhrnná míra klíčových dimenzí lidského rozvoje: dlouhý a zdravý život, znalosti, životní úroveň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Nebezpečí vs. riziko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sz="half" idx="1"/>
          </p:nvPr>
        </p:nvSpPr>
        <p:spPr>
          <a:xfrm>
            <a:off x="457200" y="1628800"/>
            <a:ext cx="4038600" cy="4497364"/>
          </a:xfrm>
          <a:prstGeom prst="rect">
            <a:avLst/>
          </a:prstGeom>
        </p:spPr>
        <p:txBody>
          <a:bodyPr>
            <a:normAutofit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Nebezpečí</a:t>
            </a:r>
          </a:p>
          <a:p>
            <a:pPr lvl="1"/>
            <a:r>
              <a:rPr lang="cs-CZ" dirty="0"/>
              <a:t>Charakterizuje vlastnosti škodliviny</a:t>
            </a:r>
          </a:p>
          <a:p>
            <a:pPr lvl="2"/>
            <a:r>
              <a:rPr lang="cs-CZ" dirty="0"/>
              <a:t>Mikroorganismus je patogenní</a:t>
            </a:r>
          </a:p>
          <a:p>
            <a:pPr lvl="2"/>
            <a:r>
              <a:rPr lang="cs-CZ" dirty="0"/>
              <a:t>Látka je toxická</a:t>
            </a:r>
          </a:p>
          <a:p>
            <a:pPr lvl="2"/>
            <a:r>
              <a:rPr lang="cs-CZ" dirty="0"/>
              <a:t>Záření je biocidní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Riziko</a:t>
            </a:r>
          </a:p>
          <a:p>
            <a:pPr lvl="1"/>
            <a:r>
              <a:rPr lang="cs-CZ" dirty="0"/>
              <a:t>Určuje pravděpodobnost či šanci změny zdravotního stavu</a:t>
            </a:r>
          </a:p>
          <a:p>
            <a:pPr lvl="1"/>
            <a:r>
              <a:rPr lang="cs-CZ" dirty="0"/>
              <a:t>Je mat. funkcí nebezpečí</a:t>
            </a:r>
          </a:p>
          <a:p>
            <a:pPr lvl="1"/>
            <a:r>
              <a:rPr lang="cs-CZ" dirty="0"/>
              <a:t>Závisí na okolnostech expozice (pohlaví, životní styl, povolání) a imisních koncentracích</a:t>
            </a:r>
          </a:p>
          <a:p>
            <a:pPr lvl="1"/>
            <a:r>
              <a:rPr lang="cs-CZ" dirty="0"/>
              <a:t>Matematické vyjádření</a:t>
            </a:r>
          </a:p>
          <a:p>
            <a:pPr lvl="2"/>
            <a:r>
              <a:rPr lang="cs-CZ" dirty="0"/>
              <a:t>P = 0 … 1</a:t>
            </a:r>
          </a:p>
          <a:p>
            <a:pPr lvl="2"/>
            <a:r>
              <a:rPr lang="cs-CZ" dirty="0"/>
              <a:t>P = 0 % … 100 %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1791581" y="5036249"/>
            <a:ext cx="3168353" cy="1512170"/>
          </a:xfrm>
          <a:prstGeom prst="rightArrow">
            <a:avLst/>
          </a:prstGeom>
          <a:solidFill>
            <a:schemeClr val="lt1"/>
          </a:solidFill>
          <a:ln w="25400" cap="flat">
            <a:solidFill>
              <a:schemeClr val="dk1"/>
            </a:solidFill>
          </a:ln>
        </p:spPr>
        <p:txBody>
          <a:bodyPr anchor="ctr"/>
          <a:lstStyle>
            <a:lvl1pPr lvl="0">
              <a:defRPr/>
            </a:lvl1pPr>
          </a:lstStyle>
          <a:p>
            <a:pPr lvl="0" algn="ctr"/>
            <a:r>
              <a:rPr lang="cs-CZ" b="1"/>
              <a:t>Může znamenat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Vlivy na 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84500" lnSpcReduction="20000"/>
          </a:bodyPr>
          <a:lstStyle>
            <a:lvl1pPr lvl="0">
              <a:defRPr/>
            </a:lvl1pPr>
          </a:lstStyle>
          <a:p>
            <a:pPr lvl="0"/>
            <a:r>
              <a:rPr lang="cs-CZ" dirty="0"/>
              <a:t>Typy účinků podle mechanismu – obecně:</a:t>
            </a:r>
          </a:p>
          <a:p>
            <a:pPr lvl="1"/>
            <a:r>
              <a:rPr lang="cs-CZ" dirty="0"/>
              <a:t>Inertní</a:t>
            </a:r>
          </a:p>
          <a:p>
            <a:pPr lvl="1"/>
            <a:r>
              <a:rPr lang="cs-CZ" dirty="0"/>
              <a:t>Iritační, patogenní, toxické --&gt; závislé na dávce, deterministické</a:t>
            </a:r>
          </a:p>
          <a:p>
            <a:pPr lvl="1"/>
            <a:r>
              <a:rPr lang="cs-CZ" dirty="0"/>
              <a:t>Mutagenní, karcinogenní, teratogenní --&gt; nezávislé na dávce, stochastické</a:t>
            </a:r>
          </a:p>
          <a:p>
            <a:pPr lvl="0"/>
            <a:r>
              <a:rPr lang="cs-CZ" dirty="0"/>
              <a:t>Podmínkou účinku je expozice dostatečné dávce po dostatečně dlouhou dobu</a:t>
            </a:r>
          </a:p>
          <a:p>
            <a:pPr lvl="0"/>
            <a:r>
              <a:rPr lang="cs-CZ" b="1" dirty="0"/>
              <a:t>Emise</a:t>
            </a:r>
            <a:r>
              <a:rPr lang="cs-CZ" dirty="0"/>
              <a:t> uvolněná ze zdroje proniká do životního prostředí, podléhá prostorovému rozptylu a vyvolává interakce se životním prostředím. Působí na receptor, stává se </a:t>
            </a:r>
            <a:r>
              <a:rPr lang="cs-CZ" b="1" dirty="0"/>
              <a:t>imisí</a:t>
            </a:r>
            <a:r>
              <a:rPr lang="cs-CZ" dirty="0"/>
              <a:t> a může ovlivnit zdraví lidí.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dirty="0" smtClean="0"/>
              <a:t>Deterministické (A) a stochastické (B) účinky</a:t>
            </a:r>
            <a:endParaRPr lang="cs-CZ" dirty="0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1792288" y="5367338"/>
            <a:ext cx="5486401" cy="804862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i="1" dirty="0" err="1" smtClean="0"/>
              <a:t>Anzai</a:t>
            </a:r>
            <a:r>
              <a:rPr lang="cs-CZ" i="1" dirty="0" smtClean="0"/>
              <a:t> et al., 2011</a:t>
            </a:r>
            <a:endParaRPr lang="cs-CZ" i="1" dirty="0"/>
          </a:p>
        </p:txBody>
      </p:sp>
      <p:pic>
        <p:nvPicPr>
          <p:cNvPr id="5" name="Obrázek 4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04874" y="549797"/>
            <a:ext cx="7586110" cy="36059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</TotalTime>
  <Words>1048</Words>
  <Application>Microsoft Office PowerPoint</Application>
  <PresentationFormat>Předvádění na obrazovce (4:3)</PresentationFormat>
  <Paragraphs>94</Paragraphs>
  <Slides>16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VLOZ0241p – Ochrana veřejného zdraví, přednáška Životní prostředí a zdraví</vt:lpstr>
      <vt:lpstr>Proč se má lékař zabývat otázkami životního prostředí?</vt:lpstr>
      <vt:lpstr>Vymezení životního prostředí</vt:lpstr>
      <vt:lpstr>Vymezení životního prostředí - složky</vt:lpstr>
      <vt:lpstr>Vymezení životního prostředí - faktory</vt:lpstr>
      <vt:lpstr>Vztah  životního prostředí a zdraví?</vt:lpstr>
      <vt:lpstr>Nebezpečí vs. riziko</vt:lpstr>
      <vt:lpstr>Vlivy na zdraví</vt:lpstr>
      <vt:lpstr>Deterministické (A) a stochastické (B) účinky</vt:lpstr>
      <vt:lpstr>Vlivy na zdraví – mechanismus účinku</vt:lpstr>
      <vt:lpstr>Nehody a kastrofy</vt:lpstr>
      <vt:lpstr>Problémy a výzvy</vt:lpstr>
      <vt:lpstr>PM2,5, srovnání se světem</vt:lpstr>
      <vt:lpstr>Problémy a výzvy</vt:lpstr>
      <vt:lpstr>Prezentace aplikace PowerPoint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Aleš Peřina</cp:lastModifiedBy>
  <cp:revision>2</cp:revision>
  <dcterms:modified xsi:type="dcterms:W3CDTF">2016-02-24T10:12:33Z</dcterms:modified>
</cp:coreProperties>
</file>