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6" r:id="rId2"/>
    <p:sldId id="257" r:id="rId3"/>
    <p:sldId id="258" r:id="rId4"/>
    <p:sldId id="259" r:id="rId5"/>
    <p:sldId id="260" r:id="rId6"/>
    <p:sldId id="261" r:id="rId7"/>
    <p:sldId id="340" r:id="rId8"/>
    <p:sldId id="358" r:id="rId9"/>
    <p:sldId id="342" r:id="rId10"/>
    <p:sldId id="262" r:id="rId11"/>
    <p:sldId id="263" r:id="rId12"/>
    <p:sldId id="343" r:id="rId13"/>
    <p:sldId id="359" r:id="rId14"/>
    <p:sldId id="344" r:id="rId15"/>
    <p:sldId id="265" r:id="rId16"/>
    <p:sldId id="266" r:id="rId17"/>
    <p:sldId id="345" r:id="rId18"/>
    <p:sldId id="346" r:id="rId19"/>
    <p:sldId id="360" r:id="rId20"/>
    <p:sldId id="267" r:id="rId21"/>
    <p:sldId id="268" r:id="rId22"/>
    <p:sldId id="361" r:id="rId23"/>
    <p:sldId id="269" r:id="rId24"/>
    <p:sldId id="270" r:id="rId25"/>
    <p:sldId id="347" r:id="rId26"/>
    <p:sldId id="362" r:id="rId27"/>
    <p:sldId id="271" r:id="rId28"/>
    <p:sldId id="272" r:id="rId29"/>
    <p:sldId id="349" r:id="rId30"/>
    <p:sldId id="348" r:id="rId31"/>
    <p:sldId id="273" r:id="rId32"/>
    <p:sldId id="274" r:id="rId33"/>
    <p:sldId id="275" r:id="rId34"/>
    <p:sldId id="276" r:id="rId35"/>
    <p:sldId id="277" r:id="rId36"/>
    <p:sldId id="278" r:id="rId37"/>
    <p:sldId id="279" r:id="rId38"/>
    <p:sldId id="280" r:id="rId39"/>
    <p:sldId id="281" r:id="rId40"/>
    <p:sldId id="282" r:id="rId41"/>
    <p:sldId id="283" r:id="rId42"/>
    <p:sldId id="284" r:id="rId43"/>
    <p:sldId id="285" r:id="rId44"/>
    <p:sldId id="286" r:id="rId45"/>
    <p:sldId id="287" r:id="rId46"/>
    <p:sldId id="288" r:id="rId47"/>
    <p:sldId id="289" r:id="rId48"/>
    <p:sldId id="290" r:id="rId49"/>
    <p:sldId id="291" r:id="rId50"/>
    <p:sldId id="292" r:id="rId51"/>
    <p:sldId id="293" r:id="rId52"/>
    <p:sldId id="294" r:id="rId53"/>
    <p:sldId id="295" r:id="rId54"/>
    <p:sldId id="297" r:id="rId55"/>
    <p:sldId id="298" r:id="rId56"/>
    <p:sldId id="299" r:id="rId57"/>
    <p:sldId id="300" r:id="rId58"/>
    <p:sldId id="301" r:id="rId59"/>
    <p:sldId id="302" r:id="rId60"/>
    <p:sldId id="303" r:id="rId61"/>
    <p:sldId id="304" r:id="rId62"/>
    <p:sldId id="305" r:id="rId63"/>
    <p:sldId id="306" r:id="rId64"/>
    <p:sldId id="307" r:id="rId65"/>
    <p:sldId id="308" r:id="rId66"/>
    <p:sldId id="310" r:id="rId67"/>
    <p:sldId id="311" r:id="rId68"/>
    <p:sldId id="312" r:id="rId69"/>
    <p:sldId id="313" r:id="rId70"/>
    <p:sldId id="314" r:id="rId71"/>
    <p:sldId id="315" r:id="rId72"/>
    <p:sldId id="316" r:id="rId73"/>
    <p:sldId id="317" r:id="rId74"/>
    <p:sldId id="318" r:id="rId75"/>
    <p:sldId id="319" r:id="rId76"/>
    <p:sldId id="320" r:id="rId77"/>
    <p:sldId id="321" r:id="rId78"/>
    <p:sldId id="322" r:id="rId79"/>
    <p:sldId id="323" r:id="rId80"/>
    <p:sldId id="324" r:id="rId81"/>
    <p:sldId id="325" r:id="rId82"/>
    <p:sldId id="326" r:id="rId83"/>
    <p:sldId id="327" r:id="rId84"/>
    <p:sldId id="328" r:id="rId85"/>
    <p:sldId id="329" r:id="rId86"/>
    <p:sldId id="330" r:id="rId87"/>
    <p:sldId id="331" r:id="rId88"/>
    <p:sldId id="332" r:id="rId89"/>
    <p:sldId id="333" r:id="rId90"/>
    <p:sldId id="334" r:id="rId91"/>
    <p:sldId id="335" r:id="rId92"/>
    <p:sldId id="350" r:id="rId93"/>
    <p:sldId id="363" r:id="rId94"/>
    <p:sldId id="351" r:id="rId95"/>
    <p:sldId id="352" r:id="rId96"/>
    <p:sldId id="353" r:id="rId97"/>
    <p:sldId id="354" r:id="rId98"/>
    <p:sldId id="355" r:id="rId99"/>
    <p:sldId id="336" r:id="rId100"/>
    <p:sldId id="337" r:id="rId101"/>
    <p:sldId id="338" r:id="rId102"/>
    <p:sldId id="339" r:id="rId103"/>
    <p:sldId id="356" r:id="rId104"/>
    <p:sldId id="357" r:id="rId105"/>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viewProps" Target="view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lvl1pPr>
              <a:defRPr/>
            </a:lvl1pPr>
          </a:lstStyle>
          <a:p>
            <a:pPr>
              <a:defRPr/>
            </a:pPr>
            <a:fld id="{E4B598DB-3CD5-4DEB-8855-F693D6944E44}" type="datetimeFigureOut">
              <a:rPr lang="cs-CZ"/>
              <a:pPr>
                <a:defRPr/>
              </a:pPr>
              <a:t>28.9.2014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27033E-2D97-48DB-B919-7608B9C5F2C5}"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7641109A-8D37-4371-BD49-F917F940C27F}" type="datetimeFigureOut">
              <a:rPr lang="cs-CZ"/>
              <a:pPr>
                <a:defRPr/>
              </a:pPr>
              <a:t>28.9.2014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CFF588CE-D13F-4CA0-B43D-1DFDC8CFBACC}"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B41B8DF2-1121-4445-BBE2-C53817B2981C}" type="datetimeFigureOut">
              <a:rPr lang="cs-CZ"/>
              <a:pPr>
                <a:defRPr/>
              </a:pPr>
              <a:t>28.9.2014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1887260-C891-436E-873B-2F3022EEEE2B}"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48231C9A-6EF8-4B04-B105-291343241519}" type="datetimeFigureOut">
              <a:rPr lang="cs-CZ"/>
              <a:pPr>
                <a:defRPr/>
              </a:pPr>
              <a:t>28.9.2014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E752E4-596E-430E-8E19-77835C299A0A}"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010D9A52-B261-403F-BC19-5E73F6B23657}" type="datetimeFigureOut">
              <a:rPr lang="cs-CZ"/>
              <a:pPr>
                <a:defRPr/>
              </a:pPr>
              <a:t>28.9.2014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EE3CF217-DACE-4C6B-A5FC-D308B563B6D7}"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E02F5F13-0F50-442E-8ABC-2C0C44BDDECE}" type="datetimeFigureOut">
              <a:rPr lang="cs-CZ"/>
              <a:pPr>
                <a:defRPr/>
              </a:pPr>
              <a:t>28.9.2014</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CAE0A40-B8AE-41F8-AB94-B406CFE32962}"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70EFE500-1D6C-496C-963E-C91C3F4813DB}" type="datetimeFigureOut">
              <a:rPr lang="cs-CZ"/>
              <a:pPr>
                <a:defRPr/>
              </a:pPr>
              <a:t>28.9.2014</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8C94571C-1892-4DA2-83E1-E2D08EEE7B3A}"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3"/>
          <p:cNvSpPr>
            <a:spLocks noGrp="1"/>
          </p:cNvSpPr>
          <p:nvPr>
            <p:ph type="dt" sz="half" idx="10"/>
          </p:nvPr>
        </p:nvSpPr>
        <p:spPr/>
        <p:txBody>
          <a:bodyPr/>
          <a:lstStyle>
            <a:lvl1pPr>
              <a:defRPr/>
            </a:lvl1pPr>
          </a:lstStyle>
          <a:p>
            <a:pPr>
              <a:defRPr/>
            </a:pPr>
            <a:fld id="{12BE028E-BD5C-4FE8-B255-DCF21E9149F6}" type="datetimeFigureOut">
              <a:rPr lang="cs-CZ"/>
              <a:pPr>
                <a:defRPr/>
              </a:pPr>
              <a:t>28.9.2014</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E824961-1A8B-4575-9AEF-A06AB1742CC3}"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9DFEE34A-1060-42E3-832A-D7E41C3F360A}" type="datetimeFigureOut">
              <a:rPr lang="cs-CZ"/>
              <a:pPr>
                <a:defRPr/>
              </a:pPr>
              <a:t>28.9.2014</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D7F25C5E-F0D5-4763-A1C6-E54230A2D314}"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72C15B76-4CBE-4C4D-A3F3-94BADC6AD70C}" type="datetimeFigureOut">
              <a:rPr lang="cs-CZ"/>
              <a:pPr>
                <a:defRPr/>
              </a:pPr>
              <a:t>28.9.2014</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CAAB92EA-0BEF-4420-AF9E-57DC686844FF}"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98ECE755-5909-4A7B-913F-3E7B6B3626AA}" type="datetimeFigureOut">
              <a:rPr lang="cs-CZ"/>
              <a:pPr>
                <a:defRPr/>
              </a:pPr>
              <a:t>28.9.2014</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8D6F7C10-4F3E-432B-88D1-10048820DAD2}"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63490"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63491"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2B6E43DA-C0F8-4722-9AC5-DEDC4C8FD8B2}" type="datetimeFigureOut">
              <a:rPr lang="cs-CZ"/>
              <a:pPr>
                <a:defRPr/>
              </a:pPr>
              <a:t>28.9.2014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cs typeface="+mn-cs"/>
              </a:defRPr>
            </a:lvl1pPr>
          </a:lstStyle>
          <a:p>
            <a:pPr>
              <a:defRPr/>
            </a:pPr>
            <a:fld id="{593BCE3E-0970-490E-B1B4-F7A83CA99339}" type="slidenum">
              <a:rPr lang="cs-CZ"/>
              <a:pPr>
                <a:defRPr/>
              </a:pPr>
              <a:t>‹#›</a:t>
            </a:fld>
            <a:endParaRPr lang="cs-CZ"/>
          </a:p>
        </p:txBody>
      </p:sp>
    </p:spTree>
  </p:cSld>
  <p:clrMap bg1="dk1" tx1="lt1" bg2="dk2" tx2="lt2" accent1="accent1" accent2="accent2" accent3="accent3" accent4="accent4" accent5="accent5" accent6="accent6" hlink="hlink" folHlink="folHlink"/>
  <p:sldLayoutIdLst>
    <p:sldLayoutId id="2147483674" r:id="rId1"/>
    <p:sldLayoutId id="2147483673" r:id="rId2"/>
    <p:sldLayoutId id="2147483672" r:id="rId3"/>
    <p:sldLayoutId id="2147483671" r:id="rId4"/>
    <p:sldLayoutId id="2147483670" r:id="rId5"/>
    <p:sldLayoutId id="2147483669" r:id="rId6"/>
    <p:sldLayoutId id="2147483668" r:id="rId7"/>
    <p:sldLayoutId id="2147483667" r:id="rId8"/>
    <p:sldLayoutId id="2147483666" r:id="rId9"/>
    <p:sldLayoutId id="2147483665" r:id="rId10"/>
    <p:sldLayoutId id="2147483664"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0" fontAlgn="base" hangingPunct="0">
        <a:spcBef>
          <a:spcPct val="0"/>
        </a:spcBef>
        <a:spcAft>
          <a:spcPct val="0"/>
        </a:spcAft>
        <a:defRPr sz="4400">
          <a:solidFill>
            <a:schemeClr val="tx1"/>
          </a:solidFill>
          <a:latin typeface="Calibri" pitchFamily="34" charset="0"/>
        </a:defRPr>
      </a:lvl6pPr>
      <a:lvl7pPr marL="914400" algn="ctr" rtl="0" eaLnBrk="0" fontAlgn="base" hangingPunct="0">
        <a:spcBef>
          <a:spcPct val="0"/>
        </a:spcBef>
        <a:spcAft>
          <a:spcPct val="0"/>
        </a:spcAft>
        <a:defRPr sz="4400">
          <a:solidFill>
            <a:schemeClr val="tx1"/>
          </a:solidFill>
          <a:latin typeface="Calibri" pitchFamily="34" charset="0"/>
        </a:defRPr>
      </a:lvl7pPr>
      <a:lvl8pPr marL="1371600" algn="ctr" rtl="0" eaLnBrk="0" fontAlgn="base" hangingPunct="0">
        <a:spcBef>
          <a:spcPct val="0"/>
        </a:spcBef>
        <a:spcAft>
          <a:spcPct val="0"/>
        </a:spcAft>
        <a:defRPr sz="4400">
          <a:solidFill>
            <a:schemeClr val="tx1"/>
          </a:solidFill>
          <a:latin typeface="Calibri" pitchFamily="34" charset="0"/>
        </a:defRPr>
      </a:lvl8pPr>
      <a:lvl9pPr marL="1828800" algn="ctr" rtl="0" eaLnBrk="0" fontAlgn="base" hangingPunct="0">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idx="4294967295"/>
          </p:nvPr>
        </p:nvSpPr>
        <p:spPr>
          <a:xfrm>
            <a:off x="685800" y="2130425"/>
            <a:ext cx="7772400" cy="1470025"/>
          </a:xfrm>
        </p:spPr>
        <p:txBody>
          <a:bodyPr rtlCol="0">
            <a:normAutofit fontScale="90000"/>
          </a:bodyPr>
          <a:lstStyle/>
          <a:p>
            <a:pPr eaLnBrk="1" fontAlgn="auto" hangingPunct="1">
              <a:spcAft>
                <a:spcPts val="0"/>
              </a:spcAft>
              <a:defRPr/>
            </a:pPr>
            <a:r>
              <a:rPr lang="cs-CZ" kern="1200" dirty="0"/>
              <a:t>Organické duševní poruchy a somatická onemocnění s psychiatrickou problematikou</a:t>
            </a:r>
          </a:p>
        </p:txBody>
      </p:sp>
      <p:sp>
        <p:nvSpPr>
          <p:cNvPr id="3" name="Podnadpis 2"/>
          <p:cNvSpPr>
            <a:spLocks noGrp="1"/>
          </p:cNvSpPr>
          <p:nvPr>
            <p:ph type="subTitle" idx="4294967295"/>
          </p:nvPr>
        </p:nvSpPr>
        <p:spPr>
          <a:xfrm>
            <a:off x="1371600" y="3886200"/>
            <a:ext cx="6400800" cy="1752600"/>
          </a:xfrm>
        </p:spPr>
        <p:txBody>
          <a:bodyPr>
            <a:normAutofit/>
          </a:bodyPr>
          <a:lstStyle/>
          <a:p>
            <a:pPr marL="0" indent="0" algn="ctr" eaLnBrk="1" hangingPunct="1">
              <a:buFont typeface="Arial" charset="0"/>
              <a:buNone/>
            </a:pPr>
            <a:r>
              <a:rPr lang="cs-CZ" smtClean="0">
                <a:solidFill>
                  <a:srgbClr val="898989"/>
                </a:solidFill>
              </a:rPr>
              <a:t>Libor Ustohal</a:t>
            </a:r>
            <a:endParaRPr lang="cs-CZ" smtClean="0">
              <a:solidFill>
                <a:srgbClr val="898989"/>
              </a:solidFill>
              <a:latin typeface="Arial" charset="0"/>
            </a:endParaRPr>
          </a:p>
          <a:p>
            <a:pPr marL="0" indent="0" algn="ctr" eaLnBrk="1" hangingPunct="1">
              <a:buFont typeface="Arial" charset="0"/>
              <a:buNone/>
            </a:pPr>
            <a:r>
              <a:rPr lang="cs-CZ" sz="2400" smtClean="0">
                <a:solidFill>
                  <a:srgbClr val="898989"/>
                </a:solidFill>
                <a:latin typeface="Arial" charset="0"/>
              </a:rPr>
              <a:t>Psychiatrická klinika LF MU a FN Brno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idx="4294967295"/>
          </p:nvPr>
        </p:nvSpPr>
        <p:spPr/>
        <p:txBody>
          <a:bodyPr/>
          <a:lstStyle/>
          <a:p>
            <a:pPr eaLnBrk="1" hangingPunct="1"/>
            <a:r>
              <a:rPr lang="cs-CZ" smtClean="0"/>
              <a:t>Demence</a:t>
            </a:r>
          </a:p>
        </p:txBody>
      </p:sp>
      <p:sp>
        <p:nvSpPr>
          <p:cNvPr id="21506" name="Rectangle 3"/>
          <p:cNvSpPr>
            <a:spLocks noGrp="1" noChangeArrowheads="1"/>
          </p:cNvSpPr>
          <p:nvPr>
            <p:ph type="body" idx="4294967295"/>
          </p:nvPr>
        </p:nvSpPr>
        <p:spPr/>
        <p:txBody>
          <a:bodyPr/>
          <a:lstStyle/>
          <a:p>
            <a:pPr eaLnBrk="1" hangingPunct="1">
              <a:lnSpc>
                <a:spcPct val="90000"/>
              </a:lnSpc>
            </a:pPr>
            <a:r>
              <a:rPr lang="cs-CZ" sz="2800" smtClean="0"/>
              <a:t>Rozdělení demencí</a:t>
            </a:r>
          </a:p>
          <a:p>
            <a:pPr eaLnBrk="1" hangingPunct="1">
              <a:lnSpc>
                <a:spcPct val="90000"/>
              </a:lnSpc>
              <a:buFont typeface="Wingdings" pitchFamily="2" charset="2"/>
              <a:buNone/>
            </a:pPr>
            <a:r>
              <a:rPr lang="cs-CZ" sz="2800" smtClean="0"/>
              <a:t> - primárně degenerativní (atroficko-degenerativní, neurodegenerativní), např. demence u Alzheimerovy nemoci</a:t>
            </a:r>
          </a:p>
          <a:p>
            <a:pPr eaLnBrk="1" hangingPunct="1">
              <a:lnSpc>
                <a:spcPct val="90000"/>
              </a:lnSpc>
              <a:buFont typeface="Wingdings" pitchFamily="2" charset="2"/>
              <a:buNone/>
            </a:pPr>
            <a:r>
              <a:rPr lang="cs-CZ" sz="2800" smtClean="0"/>
              <a:t> - demence sekundární, symptomatické, způsobené jiným prim. onemocněním postihujícím CNS (např. vaskulárním onemocněním, neuroinfekcí, intoxikací CNS)</a:t>
            </a:r>
          </a:p>
          <a:p>
            <a:pPr eaLnBrk="1" hangingPunct="1">
              <a:lnSpc>
                <a:spcPct val="90000"/>
              </a:lnSpc>
            </a:pPr>
            <a:r>
              <a:rPr lang="cs-CZ" sz="2800" smtClean="0"/>
              <a:t>Epidemiologie: ve věku 65 let 5% populace, každých pět let zdvojnásobení počtu</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p:txBody>
          <a:bodyPr rtlCol="0">
            <a:normAutofit fontScale="90000"/>
          </a:bodyPr>
          <a:lstStyle/>
          <a:p>
            <a:pPr eaLnBrk="1" fontAlgn="auto" hangingPunct="1">
              <a:spcAft>
                <a:spcPts val="0"/>
              </a:spcAft>
              <a:defRPr/>
            </a:pPr>
            <a:r>
              <a:rPr lang="cs-CZ" sz="3600" kern="1200" dirty="0"/>
              <a:t>Některé látky a léčebné postupy spojené se vznikem mánie</a:t>
            </a:r>
          </a:p>
        </p:txBody>
      </p:sp>
      <p:sp>
        <p:nvSpPr>
          <p:cNvPr id="111618" name="Rectangle 3"/>
          <p:cNvSpPr>
            <a:spLocks noGrp="1" noChangeArrowheads="1"/>
          </p:cNvSpPr>
          <p:nvPr>
            <p:ph type="body" idx="4294967295"/>
          </p:nvPr>
        </p:nvSpPr>
        <p:spPr>
          <a:xfrm>
            <a:off x="1042988" y="1844675"/>
            <a:ext cx="7543800" cy="4608513"/>
          </a:xfrm>
        </p:spPr>
        <p:txBody>
          <a:bodyPr/>
          <a:lstStyle/>
          <a:p>
            <a:pPr eaLnBrk="1" hangingPunct="1">
              <a:lnSpc>
                <a:spcPct val="80000"/>
              </a:lnSpc>
            </a:pPr>
            <a:r>
              <a:rPr lang="cs-CZ" sz="2000" b="1" smtClean="0"/>
              <a:t>Antidepresiva (TCA, IMAO)</a:t>
            </a:r>
          </a:p>
          <a:p>
            <a:pPr eaLnBrk="1" hangingPunct="1">
              <a:lnSpc>
                <a:spcPct val="80000"/>
              </a:lnSpc>
            </a:pPr>
            <a:r>
              <a:rPr lang="cs-CZ" sz="2000" b="1" smtClean="0"/>
              <a:t>Fototerapie</a:t>
            </a:r>
          </a:p>
          <a:p>
            <a:pPr eaLnBrk="1" hangingPunct="1">
              <a:lnSpc>
                <a:spcPct val="80000"/>
              </a:lnSpc>
            </a:pPr>
            <a:r>
              <a:rPr lang="cs-CZ" sz="2000" b="1" smtClean="0"/>
              <a:t>ECT</a:t>
            </a:r>
          </a:p>
          <a:p>
            <a:pPr eaLnBrk="1" hangingPunct="1">
              <a:lnSpc>
                <a:spcPct val="80000"/>
              </a:lnSpc>
            </a:pPr>
            <a:r>
              <a:rPr lang="cs-CZ" sz="2000" b="1" smtClean="0"/>
              <a:t>rTMS, VNS, DBS</a:t>
            </a:r>
          </a:p>
          <a:p>
            <a:pPr eaLnBrk="1" hangingPunct="1">
              <a:lnSpc>
                <a:spcPct val="80000"/>
              </a:lnSpc>
            </a:pPr>
            <a:r>
              <a:rPr lang="cs-CZ" sz="2000" b="1" smtClean="0"/>
              <a:t>Adrenergní látky</a:t>
            </a:r>
          </a:p>
          <a:p>
            <a:pPr eaLnBrk="1" hangingPunct="1">
              <a:lnSpc>
                <a:spcPct val="80000"/>
              </a:lnSpc>
              <a:buFontTx/>
              <a:buChar char="-"/>
            </a:pPr>
            <a:r>
              <a:rPr lang="cs-CZ" sz="2000" smtClean="0"/>
              <a:t>bronchodilatancia</a:t>
            </a:r>
          </a:p>
          <a:p>
            <a:pPr eaLnBrk="1" hangingPunct="1">
              <a:lnSpc>
                <a:spcPct val="80000"/>
              </a:lnSpc>
              <a:buFontTx/>
              <a:buChar char="-"/>
            </a:pPr>
            <a:r>
              <a:rPr lang="cs-CZ" sz="2000" smtClean="0"/>
              <a:t>anorektika (stimulancia)</a:t>
            </a:r>
          </a:p>
          <a:p>
            <a:pPr eaLnBrk="1" hangingPunct="1">
              <a:lnSpc>
                <a:spcPct val="80000"/>
              </a:lnSpc>
            </a:pPr>
            <a:r>
              <a:rPr lang="cs-CZ" sz="2000" b="1" smtClean="0"/>
              <a:t>Dopaminergní látky</a:t>
            </a:r>
          </a:p>
          <a:p>
            <a:pPr eaLnBrk="1" hangingPunct="1">
              <a:lnSpc>
                <a:spcPct val="80000"/>
              </a:lnSpc>
              <a:buFontTx/>
              <a:buChar char="-"/>
            </a:pPr>
            <a:r>
              <a:rPr lang="cs-CZ" sz="2000" smtClean="0"/>
              <a:t>levodopa</a:t>
            </a:r>
          </a:p>
          <a:p>
            <a:pPr eaLnBrk="1" hangingPunct="1">
              <a:lnSpc>
                <a:spcPct val="80000"/>
              </a:lnSpc>
            </a:pPr>
            <a:r>
              <a:rPr lang="cs-CZ" sz="2000" b="1" smtClean="0"/>
              <a:t>Jiná farmaka</a:t>
            </a:r>
          </a:p>
          <a:p>
            <a:pPr eaLnBrk="1" hangingPunct="1">
              <a:lnSpc>
                <a:spcPct val="80000"/>
              </a:lnSpc>
              <a:buFontTx/>
              <a:buChar char="-"/>
            </a:pPr>
            <a:r>
              <a:rPr lang="cs-CZ" sz="2000" smtClean="0"/>
              <a:t>isoniazid</a:t>
            </a:r>
          </a:p>
          <a:p>
            <a:pPr eaLnBrk="1" hangingPunct="1">
              <a:lnSpc>
                <a:spcPct val="80000"/>
              </a:lnSpc>
              <a:buFontTx/>
              <a:buChar char="-"/>
            </a:pPr>
            <a:r>
              <a:rPr lang="cs-CZ" sz="2000" smtClean="0"/>
              <a:t>kortikosteroidy</a:t>
            </a:r>
          </a:p>
          <a:p>
            <a:pPr eaLnBrk="1" hangingPunct="1">
              <a:lnSpc>
                <a:spcPct val="80000"/>
              </a:lnSpc>
              <a:buFontTx/>
              <a:buChar char="-"/>
            </a:pPr>
            <a:r>
              <a:rPr lang="cs-CZ" sz="2000" smtClean="0"/>
              <a:t>anabolické steroidy</a:t>
            </a:r>
          </a:p>
          <a:p>
            <a:pPr eaLnBrk="1" hangingPunct="1">
              <a:lnSpc>
                <a:spcPct val="80000"/>
              </a:lnSpc>
              <a:buFontTx/>
              <a:buChar char="-"/>
            </a:pPr>
            <a:r>
              <a:rPr lang="cs-CZ" sz="2000" smtClean="0"/>
              <a:t>Disulfiram</a:t>
            </a:r>
          </a:p>
          <a:p>
            <a:pPr eaLnBrk="1" hangingPunct="1">
              <a:lnSpc>
                <a:spcPct val="80000"/>
              </a:lnSpc>
              <a:buFontTx/>
              <a:buNone/>
            </a:pPr>
            <a:endParaRPr lang="cs-CZ" sz="1800" smtClean="0"/>
          </a:p>
          <a:p>
            <a:pPr eaLnBrk="1" hangingPunct="1">
              <a:lnSpc>
                <a:spcPct val="80000"/>
              </a:lnSpc>
            </a:pPr>
            <a:endParaRPr lang="cs-CZ" sz="1800" smtClean="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p:txBody>
          <a:bodyPr rtlCol="0">
            <a:normAutofit fontScale="90000"/>
          </a:bodyPr>
          <a:lstStyle/>
          <a:p>
            <a:pPr eaLnBrk="1" fontAlgn="auto" hangingPunct="1">
              <a:spcAft>
                <a:spcPts val="0"/>
              </a:spcAft>
              <a:defRPr/>
            </a:pPr>
            <a:r>
              <a:rPr lang="cs-CZ" sz="4000" kern="1200" dirty="0"/>
              <a:t>Somatické nemoci spojené se vznikem deprese</a:t>
            </a:r>
          </a:p>
        </p:txBody>
      </p:sp>
      <p:sp>
        <p:nvSpPr>
          <p:cNvPr id="112642" name="Rectangle 3"/>
          <p:cNvSpPr>
            <a:spLocks noGrp="1" noChangeArrowheads="1"/>
          </p:cNvSpPr>
          <p:nvPr>
            <p:ph type="body" idx="4294967295"/>
          </p:nvPr>
        </p:nvSpPr>
        <p:spPr>
          <a:xfrm>
            <a:off x="1042988" y="1628775"/>
            <a:ext cx="7543800" cy="5157788"/>
          </a:xfrm>
        </p:spPr>
        <p:txBody>
          <a:bodyPr/>
          <a:lstStyle/>
          <a:p>
            <a:pPr eaLnBrk="1" hangingPunct="1">
              <a:lnSpc>
                <a:spcPct val="80000"/>
              </a:lnSpc>
            </a:pPr>
            <a:r>
              <a:rPr lang="cs-CZ" sz="1700" b="1" smtClean="0"/>
              <a:t>Neurologické nemoci</a:t>
            </a:r>
            <a:endParaRPr lang="cs-CZ" sz="1700" smtClean="0"/>
          </a:p>
          <a:p>
            <a:pPr eaLnBrk="1" hangingPunct="1">
              <a:lnSpc>
                <a:spcPct val="80000"/>
              </a:lnSpc>
              <a:buFontTx/>
              <a:buChar char="-"/>
            </a:pPr>
            <a:r>
              <a:rPr lang="cs-CZ" sz="1700" smtClean="0"/>
              <a:t>Cévní mozkové příhody</a:t>
            </a:r>
          </a:p>
          <a:p>
            <a:pPr eaLnBrk="1" hangingPunct="1">
              <a:lnSpc>
                <a:spcPct val="80000"/>
              </a:lnSpc>
              <a:buFontTx/>
              <a:buChar char="-"/>
            </a:pPr>
            <a:r>
              <a:rPr lang="cs-CZ" sz="1700" smtClean="0"/>
              <a:t>Úrazy hlavy s poškozením mozku</a:t>
            </a:r>
          </a:p>
          <a:p>
            <a:pPr eaLnBrk="1" hangingPunct="1">
              <a:lnSpc>
                <a:spcPct val="80000"/>
              </a:lnSpc>
              <a:buFontTx/>
              <a:buChar char="-"/>
            </a:pPr>
            <a:r>
              <a:rPr lang="cs-CZ" sz="1700" smtClean="0"/>
              <a:t>Epilepsie</a:t>
            </a:r>
          </a:p>
          <a:p>
            <a:pPr eaLnBrk="1" hangingPunct="1">
              <a:lnSpc>
                <a:spcPct val="80000"/>
              </a:lnSpc>
              <a:buFontTx/>
              <a:buChar char="-"/>
            </a:pPr>
            <a:r>
              <a:rPr lang="cs-CZ" sz="1700" smtClean="0"/>
              <a:t>Demence</a:t>
            </a:r>
          </a:p>
          <a:p>
            <a:pPr eaLnBrk="1" hangingPunct="1">
              <a:lnSpc>
                <a:spcPct val="80000"/>
              </a:lnSpc>
              <a:buFontTx/>
              <a:buChar char="-"/>
            </a:pPr>
            <a:r>
              <a:rPr lang="cs-CZ" sz="1700" smtClean="0"/>
              <a:t>Mozkové nádory</a:t>
            </a:r>
          </a:p>
          <a:p>
            <a:pPr eaLnBrk="1" hangingPunct="1">
              <a:lnSpc>
                <a:spcPct val="80000"/>
              </a:lnSpc>
              <a:buFontTx/>
              <a:buChar char="-"/>
            </a:pPr>
            <a:r>
              <a:rPr lang="cs-CZ" sz="1700" smtClean="0"/>
              <a:t>Infekční záněty CNS (včetně HIV)</a:t>
            </a:r>
          </a:p>
          <a:p>
            <a:pPr eaLnBrk="1" hangingPunct="1">
              <a:lnSpc>
                <a:spcPct val="80000"/>
              </a:lnSpc>
              <a:buFontTx/>
              <a:buChar char="-"/>
            </a:pPr>
            <a:r>
              <a:rPr lang="cs-CZ" sz="1700" smtClean="0"/>
              <a:t>Sclerosis multiplex</a:t>
            </a:r>
          </a:p>
          <a:p>
            <a:pPr eaLnBrk="1" hangingPunct="1">
              <a:lnSpc>
                <a:spcPct val="80000"/>
              </a:lnSpc>
              <a:buFontTx/>
              <a:buChar char="-"/>
            </a:pPr>
            <a:r>
              <a:rPr lang="cs-CZ" sz="1700" smtClean="0"/>
              <a:t>Huntingtonova nemoc</a:t>
            </a:r>
          </a:p>
          <a:p>
            <a:pPr eaLnBrk="1" hangingPunct="1">
              <a:lnSpc>
                <a:spcPct val="80000"/>
              </a:lnSpc>
              <a:buFontTx/>
              <a:buChar char="-"/>
            </a:pPr>
            <a:r>
              <a:rPr lang="cs-CZ" sz="1700" smtClean="0"/>
              <a:t>Parkinsonova nemoc</a:t>
            </a:r>
          </a:p>
          <a:p>
            <a:pPr eaLnBrk="1" hangingPunct="1">
              <a:lnSpc>
                <a:spcPct val="80000"/>
              </a:lnSpc>
            </a:pPr>
            <a:r>
              <a:rPr lang="cs-CZ" sz="1700" b="1" smtClean="0"/>
              <a:t>Endokrinní poruchy</a:t>
            </a:r>
          </a:p>
          <a:p>
            <a:pPr eaLnBrk="1" hangingPunct="1">
              <a:lnSpc>
                <a:spcPct val="80000"/>
              </a:lnSpc>
              <a:buFontTx/>
              <a:buChar char="-"/>
            </a:pPr>
            <a:r>
              <a:rPr lang="cs-CZ" sz="1700" smtClean="0"/>
              <a:t>Addisonova nemoc</a:t>
            </a:r>
          </a:p>
          <a:p>
            <a:pPr eaLnBrk="1" hangingPunct="1">
              <a:lnSpc>
                <a:spcPct val="80000"/>
              </a:lnSpc>
              <a:buFontTx/>
              <a:buChar char="-"/>
            </a:pPr>
            <a:r>
              <a:rPr lang="cs-CZ" sz="1700" smtClean="0"/>
              <a:t>Cushingova nemoc</a:t>
            </a:r>
          </a:p>
          <a:p>
            <a:pPr eaLnBrk="1" hangingPunct="1">
              <a:lnSpc>
                <a:spcPct val="80000"/>
              </a:lnSpc>
              <a:buFontTx/>
              <a:buChar char="-"/>
            </a:pPr>
            <a:r>
              <a:rPr lang="cs-CZ" sz="1700" smtClean="0"/>
              <a:t>Hypotyreóza</a:t>
            </a:r>
          </a:p>
          <a:p>
            <a:pPr eaLnBrk="1" hangingPunct="1">
              <a:lnSpc>
                <a:spcPct val="80000"/>
              </a:lnSpc>
              <a:buFontTx/>
              <a:buChar char="-"/>
            </a:pPr>
            <a:r>
              <a:rPr lang="cs-CZ" sz="1700" smtClean="0"/>
              <a:t>Poporodní období</a:t>
            </a:r>
          </a:p>
          <a:p>
            <a:pPr eaLnBrk="1" hangingPunct="1">
              <a:lnSpc>
                <a:spcPct val="80000"/>
              </a:lnSpc>
            </a:pPr>
            <a:r>
              <a:rPr lang="cs-CZ" sz="1700" b="1" smtClean="0"/>
              <a:t>Karcinom pankreatu</a:t>
            </a:r>
          </a:p>
          <a:p>
            <a:pPr eaLnBrk="1" hangingPunct="1">
              <a:lnSpc>
                <a:spcPct val="80000"/>
              </a:lnSpc>
            </a:pPr>
            <a:r>
              <a:rPr lang="cs-CZ" sz="1700" b="1" smtClean="0"/>
              <a:t>Deficit vitaminu B12, kyseliny listové</a:t>
            </a:r>
          </a:p>
          <a:p>
            <a:pPr eaLnBrk="1" hangingPunct="1">
              <a:lnSpc>
                <a:spcPct val="80000"/>
              </a:lnSpc>
            </a:pPr>
            <a:r>
              <a:rPr lang="cs-CZ" sz="1700" b="1" smtClean="0"/>
              <a:t>Jakákoli tělesná nemoc vedoucí k významnému narušení sebehodnocení a obecného fungování </a:t>
            </a:r>
            <a:r>
              <a:rPr lang="cs-CZ" sz="1200" b="1" smtClean="0"/>
              <a:t> </a:t>
            </a:r>
          </a:p>
          <a:p>
            <a:pPr eaLnBrk="1" hangingPunct="1">
              <a:lnSpc>
                <a:spcPct val="80000"/>
              </a:lnSpc>
              <a:buFont typeface="Wingdings" pitchFamily="2" charset="2"/>
              <a:buNone/>
            </a:pPr>
            <a:endParaRPr lang="cs-CZ" sz="1200" b="1" smtClean="0">
              <a:solidFill>
                <a:srgbClr val="FFFF00"/>
              </a:solidFill>
            </a:endParaRP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p:txBody>
          <a:bodyPr rtlCol="0">
            <a:normAutofit fontScale="90000"/>
          </a:bodyPr>
          <a:lstStyle/>
          <a:p>
            <a:pPr eaLnBrk="1" fontAlgn="auto" hangingPunct="1">
              <a:spcAft>
                <a:spcPts val="0"/>
              </a:spcAft>
              <a:defRPr/>
            </a:pPr>
            <a:r>
              <a:rPr lang="cs-CZ" kern="1200" dirty="0"/>
              <a:t>Některé látky spojené se vznikem deprese</a:t>
            </a:r>
          </a:p>
        </p:txBody>
      </p:sp>
      <p:sp>
        <p:nvSpPr>
          <p:cNvPr id="113666" name="Rectangle 3"/>
          <p:cNvSpPr>
            <a:spLocks noGrp="1" noChangeArrowheads="1"/>
          </p:cNvSpPr>
          <p:nvPr>
            <p:ph type="body" idx="4294967295"/>
          </p:nvPr>
        </p:nvSpPr>
        <p:spPr>
          <a:xfrm>
            <a:off x="590550" y="1600200"/>
            <a:ext cx="8229600" cy="4525963"/>
          </a:xfrm>
        </p:spPr>
        <p:txBody>
          <a:bodyPr/>
          <a:lstStyle/>
          <a:p>
            <a:pPr eaLnBrk="1" hangingPunct="1">
              <a:lnSpc>
                <a:spcPct val="80000"/>
              </a:lnSpc>
            </a:pPr>
            <a:r>
              <a:rPr lang="cs-CZ" sz="2000" b="1" smtClean="0"/>
              <a:t>Antihypertenziva</a:t>
            </a:r>
          </a:p>
          <a:p>
            <a:pPr eaLnBrk="1" hangingPunct="1">
              <a:lnSpc>
                <a:spcPct val="80000"/>
              </a:lnSpc>
              <a:buFontTx/>
              <a:buChar char="-"/>
            </a:pPr>
            <a:r>
              <a:rPr lang="cs-CZ" sz="2000" smtClean="0"/>
              <a:t>alfa-metyldopa</a:t>
            </a:r>
          </a:p>
          <a:p>
            <a:pPr eaLnBrk="1" hangingPunct="1">
              <a:lnSpc>
                <a:spcPct val="80000"/>
              </a:lnSpc>
              <a:buFontTx/>
              <a:buChar char="-"/>
            </a:pPr>
            <a:r>
              <a:rPr lang="cs-CZ" sz="2000" smtClean="0"/>
              <a:t>clonidin</a:t>
            </a:r>
          </a:p>
          <a:p>
            <a:pPr eaLnBrk="1" hangingPunct="1">
              <a:lnSpc>
                <a:spcPct val="80000"/>
              </a:lnSpc>
            </a:pPr>
            <a:r>
              <a:rPr lang="cs-CZ" sz="2000" b="1" smtClean="0"/>
              <a:t>Blokátory H2 receptorů</a:t>
            </a:r>
          </a:p>
          <a:p>
            <a:pPr eaLnBrk="1" hangingPunct="1">
              <a:lnSpc>
                <a:spcPct val="80000"/>
              </a:lnSpc>
              <a:buFontTx/>
              <a:buChar char="-"/>
            </a:pPr>
            <a:r>
              <a:rPr lang="cs-CZ" sz="2000" smtClean="0"/>
              <a:t>Cimetidin</a:t>
            </a:r>
          </a:p>
          <a:p>
            <a:pPr eaLnBrk="1" hangingPunct="1">
              <a:lnSpc>
                <a:spcPct val="80000"/>
              </a:lnSpc>
              <a:buFontTx/>
              <a:buChar char="-"/>
            </a:pPr>
            <a:r>
              <a:rPr lang="cs-CZ" sz="2000" smtClean="0"/>
              <a:t>Ranitidin</a:t>
            </a:r>
          </a:p>
          <a:p>
            <a:pPr eaLnBrk="1" hangingPunct="1">
              <a:lnSpc>
                <a:spcPct val="80000"/>
              </a:lnSpc>
            </a:pPr>
            <a:r>
              <a:rPr lang="cs-CZ" sz="2000" b="1" smtClean="0"/>
              <a:t>Hormony</a:t>
            </a:r>
          </a:p>
          <a:p>
            <a:pPr eaLnBrk="1" hangingPunct="1">
              <a:lnSpc>
                <a:spcPct val="80000"/>
              </a:lnSpc>
              <a:buFontTx/>
              <a:buChar char="-"/>
            </a:pPr>
            <a:r>
              <a:rPr lang="cs-CZ" sz="2000" smtClean="0"/>
              <a:t>Kortikosteroidy</a:t>
            </a:r>
          </a:p>
          <a:p>
            <a:pPr eaLnBrk="1" hangingPunct="1">
              <a:lnSpc>
                <a:spcPct val="80000"/>
              </a:lnSpc>
              <a:buFontTx/>
              <a:buChar char="-"/>
            </a:pPr>
            <a:r>
              <a:rPr lang="cs-CZ" sz="2000" smtClean="0"/>
              <a:t>Perorální kontraceptiva</a:t>
            </a:r>
          </a:p>
          <a:p>
            <a:pPr eaLnBrk="1" hangingPunct="1">
              <a:lnSpc>
                <a:spcPct val="80000"/>
              </a:lnSpc>
              <a:buFontTx/>
              <a:buChar char="-"/>
            </a:pPr>
            <a:r>
              <a:rPr lang="cs-CZ" sz="2000" smtClean="0"/>
              <a:t>Anabolické steroidy</a:t>
            </a:r>
          </a:p>
          <a:p>
            <a:pPr eaLnBrk="1" hangingPunct="1">
              <a:lnSpc>
                <a:spcPct val="80000"/>
              </a:lnSpc>
            </a:pPr>
            <a:r>
              <a:rPr lang="cs-CZ" sz="2000" b="1" smtClean="0"/>
              <a:t>Psychofarmaka</a:t>
            </a:r>
          </a:p>
          <a:p>
            <a:pPr eaLnBrk="1" hangingPunct="1">
              <a:lnSpc>
                <a:spcPct val="80000"/>
              </a:lnSpc>
              <a:buFontTx/>
              <a:buChar char="-"/>
            </a:pPr>
            <a:r>
              <a:rPr lang="cs-CZ" sz="2000" smtClean="0"/>
              <a:t>BZD</a:t>
            </a:r>
          </a:p>
          <a:p>
            <a:pPr eaLnBrk="1" hangingPunct="1">
              <a:lnSpc>
                <a:spcPct val="80000"/>
              </a:lnSpc>
              <a:buFontTx/>
              <a:buChar char="-"/>
            </a:pPr>
            <a:r>
              <a:rPr lang="cs-CZ" sz="2000" smtClean="0"/>
              <a:t>Antipsychotika</a:t>
            </a:r>
          </a:p>
          <a:p>
            <a:pPr eaLnBrk="1" hangingPunct="1">
              <a:lnSpc>
                <a:spcPct val="80000"/>
              </a:lnSpc>
              <a:buFontTx/>
              <a:buNone/>
            </a:pPr>
            <a:endParaRPr lang="cs-CZ" sz="1800" smtClean="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2"/>
          <p:cNvSpPr>
            <a:spLocks noGrp="1"/>
          </p:cNvSpPr>
          <p:nvPr>
            <p:ph type="title" idx="4294967295"/>
          </p:nvPr>
        </p:nvSpPr>
        <p:spPr/>
        <p:txBody>
          <a:bodyPr/>
          <a:lstStyle/>
          <a:p>
            <a:pPr eaLnBrk="1" hangingPunct="1"/>
            <a:r>
              <a:rPr lang="cs-CZ" sz="4000" smtClean="0">
                <a:latin typeface="Arial" charset="0"/>
              </a:rPr>
              <a:t>Některé látky spojené se vznikem psychotických symptomů</a:t>
            </a:r>
          </a:p>
        </p:txBody>
      </p:sp>
      <p:sp>
        <p:nvSpPr>
          <p:cNvPr id="114690" name="Rectangle 3"/>
          <p:cNvSpPr>
            <a:spLocks noGrp="1"/>
          </p:cNvSpPr>
          <p:nvPr>
            <p:ph type="body" idx="4294967295"/>
          </p:nvPr>
        </p:nvSpPr>
        <p:spPr>
          <a:xfrm>
            <a:off x="457200" y="1711325"/>
            <a:ext cx="8229600" cy="4525963"/>
          </a:xfrm>
        </p:spPr>
        <p:txBody>
          <a:bodyPr/>
          <a:lstStyle/>
          <a:p>
            <a:pPr eaLnBrk="1" hangingPunct="1">
              <a:lnSpc>
                <a:spcPct val="80000"/>
              </a:lnSpc>
            </a:pPr>
            <a:r>
              <a:rPr lang="cs-CZ" sz="2000" smtClean="0"/>
              <a:t>Pravé halucinogeny (LSD, meskalin, psilocybin)</a:t>
            </a:r>
          </a:p>
          <a:p>
            <a:pPr eaLnBrk="1" hangingPunct="1">
              <a:lnSpc>
                <a:spcPct val="80000"/>
              </a:lnSpc>
            </a:pPr>
            <a:r>
              <a:rPr lang="cs-CZ" sz="2000" smtClean="0"/>
              <a:t>Delirogeny (způsobují kvalitatitní poruchy vědomí – fencyklidin, ketamin, ditran)</a:t>
            </a:r>
          </a:p>
          <a:p>
            <a:pPr eaLnBrk="1" hangingPunct="1">
              <a:lnSpc>
                <a:spcPct val="80000"/>
              </a:lnSpc>
            </a:pPr>
            <a:r>
              <a:rPr lang="cs-CZ" sz="2000" smtClean="0"/>
              <a:t>Psychostimulancia (amfetamin, metylfenidát)</a:t>
            </a:r>
          </a:p>
          <a:p>
            <a:pPr eaLnBrk="1" hangingPunct="1">
              <a:lnSpc>
                <a:spcPct val="80000"/>
              </a:lnSpc>
            </a:pPr>
            <a:r>
              <a:rPr lang="cs-CZ" sz="2000" smtClean="0"/>
              <a:t>Anticholinergní látky (atropin, benztropin)</a:t>
            </a:r>
          </a:p>
          <a:p>
            <a:pPr eaLnBrk="1" hangingPunct="1">
              <a:lnSpc>
                <a:spcPct val="80000"/>
              </a:lnSpc>
            </a:pPr>
            <a:r>
              <a:rPr lang="cs-CZ" sz="2000" smtClean="0"/>
              <a:t>Dopaminergika (levodopa, amantadin, lisurid, bromokriptin)</a:t>
            </a:r>
          </a:p>
          <a:p>
            <a:pPr eaLnBrk="1" hangingPunct="1">
              <a:lnSpc>
                <a:spcPct val="80000"/>
              </a:lnSpc>
            </a:pPr>
            <a:r>
              <a:rPr lang="cs-CZ" sz="2000" smtClean="0"/>
              <a:t>Analgetika a opiáty (morfin, metadon, buprenorfin)</a:t>
            </a:r>
            <a:endParaRPr lang="cs-CZ" sz="2000" smtClean="0">
              <a:latin typeface="Arial" charset="0"/>
            </a:endParaRPr>
          </a:p>
          <a:p>
            <a:pPr eaLnBrk="1" hangingPunct="1">
              <a:lnSpc>
                <a:spcPct val="80000"/>
              </a:lnSpc>
            </a:pPr>
            <a:r>
              <a:rPr lang="cs-CZ" sz="2000" smtClean="0"/>
              <a:t>Antikonvulziva (fenytoin)</a:t>
            </a:r>
          </a:p>
          <a:p>
            <a:pPr eaLnBrk="1" hangingPunct="1">
              <a:lnSpc>
                <a:spcPct val="80000"/>
              </a:lnSpc>
            </a:pPr>
            <a:r>
              <a:rPr lang="cs-CZ" sz="2000" smtClean="0"/>
              <a:t>Kardiovaskulární léky (digoxin, metyldopa, klonidin, beta blokátory)</a:t>
            </a:r>
          </a:p>
          <a:p>
            <a:pPr eaLnBrk="1" hangingPunct="1">
              <a:lnSpc>
                <a:spcPct val="80000"/>
              </a:lnSpc>
            </a:pPr>
            <a:r>
              <a:rPr lang="cs-CZ" sz="2000" smtClean="0"/>
              <a:t>Protizánětlivá farmaka (salicyláty, indometacin, kortikosteroidy)</a:t>
            </a:r>
          </a:p>
          <a:p>
            <a:pPr eaLnBrk="1" hangingPunct="1">
              <a:lnSpc>
                <a:spcPct val="80000"/>
              </a:lnSpc>
            </a:pPr>
            <a:r>
              <a:rPr lang="cs-CZ" sz="2000" smtClean="0"/>
              <a:t>Antimikrobiální medikamenty (antimalarika, isoniazid, sulfonamidy, tetracykliny)</a:t>
            </a:r>
          </a:p>
          <a:p>
            <a:pPr eaLnBrk="1" hangingPunct="1">
              <a:lnSpc>
                <a:spcPct val="80000"/>
              </a:lnSpc>
            </a:pPr>
            <a:r>
              <a:rPr lang="cs-CZ" sz="2000" smtClean="0"/>
              <a:t>Ostatní (cimetidin, ranitidin, disulfiram)</a:t>
            </a:r>
            <a:endParaRPr lang="cs-CZ" sz="2000" smtClean="0">
              <a:latin typeface="Arial" charset="0"/>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p:cNvSpPr>
            <a:spLocks noGrp="1"/>
          </p:cNvSpPr>
          <p:nvPr>
            <p:ph type="title" idx="4294967295"/>
          </p:nvPr>
        </p:nvSpPr>
        <p:spPr/>
        <p:txBody>
          <a:bodyPr/>
          <a:lstStyle/>
          <a:p>
            <a:pPr eaLnBrk="1" hangingPunct="1"/>
            <a:r>
              <a:rPr lang="cs-CZ" smtClean="0">
                <a:latin typeface="Arial" charset="0"/>
              </a:rPr>
              <a:t>Literatura</a:t>
            </a:r>
          </a:p>
        </p:txBody>
      </p:sp>
      <p:sp>
        <p:nvSpPr>
          <p:cNvPr id="115714" name="Rectangle 3"/>
          <p:cNvSpPr>
            <a:spLocks noGrp="1"/>
          </p:cNvSpPr>
          <p:nvPr>
            <p:ph type="body" idx="4294967295"/>
          </p:nvPr>
        </p:nvSpPr>
        <p:spPr/>
        <p:txBody>
          <a:bodyPr/>
          <a:lstStyle/>
          <a:p>
            <a:pPr eaLnBrk="1" hangingPunct="1"/>
            <a:r>
              <a:rPr lang="cs-CZ" smtClean="0">
                <a:latin typeface="Arial" charset="0"/>
              </a:rPr>
              <a:t>Herman et al. Konziliární psychiatrie, Praha 2007, Medical tribune a Galén.</a:t>
            </a:r>
          </a:p>
          <a:p>
            <a:pPr eaLnBrk="1" hangingPunct="1"/>
            <a:r>
              <a:rPr lang="cs-CZ" smtClean="0">
                <a:latin typeface="Arial" charset="0"/>
              </a:rPr>
              <a:t>Jirák et al. Gerontopsychiatrie, Praha 2013, Galén. </a:t>
            </a:r>
          </a:p>
          <a:p>
            <a:pPr eaLnBrk="1" hangingPunct="1"/>
            <a:r>
              <a:rPr lang="cs-CZ" smtClean="0">
                <a:latin typeface="Arial" charset="0"/>
              </a:rPr>
              <a:t>Smolík: Duševní a behaviorální poruchy, Praha 1996, Maxdorf Jessenius.</a:t>
            </a:r>
          </a:p>
          <a:p>
            <a:pPr eaLnBrk="1" hangingPunct="1"/>
            <a:endParaRPr lang="cs-CZ" smtClean="0">
              <a:latin typeface="Arial"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idx="4294967295"/>
          </p:nvPr>
        </p:nvSpPr>
        <p:spPr/>
        <p:txBody>
          <a:bodyPr/>
          <a:lstStyle/>
          <a:p>
            <a:pPr eaLnBrk="1" hangingPunct="1"/>
            <a:r>
              <a:rPr lang="cs-CZ" smtClean="0"/>
              <a:t>Demence</a:t>
            </a:r>
          </a:p>
        </p:txBody>
      </p:sp>
      <p:sp>
        <p:nvSpPr>
          <p:cNvPr id="22530" name="Rectangle 3"/>
          <p:cNvSpPr>
            <a:spLocks noGrp="1" noChangeArrowheads="1"/>
          </p:cNvSpPr>
          <p:nvPr>
            <p:ph type="body" idx="4294967295"/>
          </p:nvPr>
        </p:nvSpPr>
        <p:spPr/>
        <p:txBody>
          <a:bodyPr/>
          <a:lstStyle/>
          <a:p>
            <a:pPr eaLnBrk="1" hangingPunct="1">
              <a:lnSpc>
                <a:spcPct val="90000"/>
              </a:lnSpc>
            </a:pPr>
            <a:r>
              <a:rPr lang="cs-CZ" sz="2400" b="1" smtClean="0"/>
              <a:t>Alzheimerova choroba</a:t>
            </a:r>
          </a:p>
          <a:p>
            <a:pPr eaLnBrk="1" hangingPunct="1">
              <a:lnSpc>
                <a:spcPct val="90000"/>
              </a:lnSpc>
            </a:pPr>
            <a:r>
              <a:rPr lang="cs-CZ" sz="2400" smtClean="0"/>
              <a:t>S časným začátkem (před 65. rokem)</a:t>
            </a:r>
          </a:p>
          <a:p>
            <a:pPr eaLnBrk="1" hangingPunct="1">
              <a:lnSpc>
                <a:spcPct val="90000"/>
              </a:lnSpc>
            </a:pPr>
            <a:r>
              <a:rPr lang="cs-CZ" sz="2400" smtClean="0"/>
              <a:t>S pozdním začátkem (v 65 letech a později)</a:t>
            </a:r>
          </a:p>
          <a:p>
            <a:pPr eaLnBrk="1" hangingPunct="1">
              <a:lnSpc>
                <a:spcPct val="90000"/>
              </a:lnSpc>
            </a:pPr>
            <a:r>
              <a:rPr lang="cs-CZ" sz="2400" smtClean="0"/>
              <a:t>Plíživý začátek, nejprve zhoršování paměti a dalších kognitivních funkcí, poměrně časně však dochází i k poruchám nekognitivních funkcí – tzv. BPSD</a:t>
            </a:r>
          </a:p>
          <a:p>
            <a:pPr eaLnBrk="1" hangingPunct="1">
              <a:lnSpc>
                <a:spcPct val="90000"/>
              </a:lnSpc>
            </a:pPr>
            <a:r>
              <a:rPr lang="cs-CZ" sz="2400" smtClean="0"/>
              <a:t>Neurobiologie – ukládání beta-amyloidu, abnormální fosforylace tau-proteinu tvořící tzv. tangles, nedostatek nervových růstových faktorů, postižen centrální acetylcholinergní systém, zmnožení enzymu MAO-B odbourávající dopamin, což vede k nahromadění kyslíkových radikálů</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Nadpis 1"/>
          <p:cNvSpPr>
            <a:spLocks noGrp="1"/>
          </p:cNvSpPr>
          <p:nvPr>
            <p:ph type="title" idx="4294967295"/>
          </p:nvPr>
        </p:nvSpPr>
        <p:spPr/>
        <p:txBody>
          <a:bodyPr/>
          <a:lstStyle/>
          <a:p>
            <a:pPr eaLnBrk="1" hangingPunct="1"/>
            <a:r>
              <a:rPr lang="cs-CZ" smtClean="0"/>
              <a:t>Demence</a:t>
            </a:r>
          </a:p>
        </p:txBody>
      </p:sp>
      <p:sp>
        <p:nvSpPr>
          <p:cNvPr id="3" name="Zástupný symbol pro obsah 2"/>
          <p:cNvSpPr>
            <a:spLocks noGrp="1"/>
          </p:cNvSpPr>
          <p:nvPr>
            <p:ph idx="4294967295"/>
          </p:nvPr>
        </p:nvSpPr>
        <p:spPr/>
        <p:txBody>
          <a:bodyPr>
            <a:normAutofit/>
          </a:bodyPr>
          <a:lstStyle/>
          <a:p>
            <a:pPr eaLnBrk="1" hangingPunct="1">
              <a:lnSpc>
                <a:spcPct val="80000"/>
              </a:lnSpc>
            </a:pPr>
            <a:r>
              <a:rPr lang="cs-CZ" sz="2400" smtClean="0"/>
              <a:t>Diagnostická kritéria MKN-10 pro F00 Demence u Alzheimerovy choroby</a:t>
            </a:r>
          </a:p>
          <a:p>
            <a:pPr eaLnBrk="1" hangingPunct="1">
              <a:lnSpc>
                <a:spcPct val="80000"/>
              </a:lnSpc>
              <a:buFont typeface="Arial" charset="0"/>
              <a:buAutoNum type="alphaUcPeriod"/>
            </a:pPr>
            <a:r>
              <a:rPr lang="cs-CZ" sz="2400" smtClean="0"/>
              <a:t>Musí být splněna obecná kritéria G1-G2 pro demenci.</a:t>
            </a:r>
          </a:p>
          <a:p>
            <a:pPr eaLnBrk="1" hangingPunct="1">
              <a:lnSpc>
                <a:spcPct val="80000"/>
              </a:lnSpc>
              <a:buFont typeface="Arial" charset="0"/>
              <a:buAutoNum type="alphaUcPeriod"/>
            </a:pPr>
            <a:r>
              <a:rPr lang="cs-CZ" sz="2400" smtClean="0"/>
              <a:t>Anamnéza ani somatické nebo zvláštní laboratorní vyšetření nesvědčí pro žádnou jinou možnou příčinu demence (např. cerebrovaskulární choroba, infekce HIV, Parkinsonova choroba, Huntingtonova choroba, normotonický hydrocefalus), systémovou poruchu (např. hypotyreóza, nedostatek vitaminu B12 nebo kyseliny listové, hyperkalcémie) nebo abusus alkoholu nebo návykových látek.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p:cNvSpPr>
          <p:nvPr>
            <p:ph type="title"/>
          </p:nvPr>
        </p:nvSpPr>
        <p:spPr/>
        <p:txBody>
          <a:bodyPr/>
          <a:lstStyle/>
          <a:p>
            <a:r>
              <a:rPr lang="cs-CZ" smtClean="0"/>
              <a:t>Demence</a:t>
            </a:r>
          </a:p>
        </p:txBody>
      </p:sp>
      <p:sp>
        <p:nvSpPr>
          <p:cNvPr id="117763" name="Rectangle 3"/>
          <p:cNvSpPr>
            <a:spLocks noGrp="1"/>
          </p:cNvSpPr>
          <p:nvPr>
            <p:ph type="body" idx="1"/>
          </p:nvPr>
        </p:nvSpPr>
        <p:spPr/>
        <p:txBody>
          <a:bodyPr/>
          <a:lstStyle/>
          <a:p>
            <a:pPr eaLnBrk="1" hangingPunct="1">
              <a:lnSpc>
                <a:spcPct val="80000"/>
              </a:lnSpc>
            </a:pPr>
            <a:r>
              <a:rPr lang="cs-CZ" sz="2400" smtClean="0"/>
              <a:t>Diagnostická kritéria MKN-10 pro F00.0 Demence u Alzheimerovy choroby s časným začátkem</a:t>
            </a:r>
          </a:p>
          <a:p>
            <a:pPr eaLnBrk="1" hangingPunct="1">
              <a:lnSpc>
                <a:spcPct val="80000"/>
              </a:lnSpc>
              <a:buFont typeface="Arial" charset="0"/>
              <a:buNone/>
            </a:pPr>
            <a:r>
              <a:rPr lang="cs-CZ" sz="2400" smtClean="0"/>
              <a:t>     1. Musí být splněna kritéria pro Demenci u Alzheimerovy choroby a věk začátku musí být nižší než 65 let.</a:t>
            </a:r>
          </a:p>
          <a:p>
            <a:pPr eaLnBrk="1" hangingPunct="1">
              <a:lnSpc>
                <a:spcPct val="80000"/>
              </a:lnSpc>
              <a:buFont typeface="Arial" charset="0"/>
              <a:buNone/>
            </a:pPr>
            <a:r>
              <a:rPr lang="cs-CZ" sz="2400" smtClean="0"/>
              <a:t>     2. Navíc musí být splněno nejméně jedno z následujících kritérií:</a:t>
            </a:r>
          </a:p>
          <a:p>
            <a:pPr eaLnBrk="1" hangingPunct="1">
              <a:lnSpc>
                <a:spcPct val="80000"/>
              </a:lnSpc>
              <a:buFont typeface="Arial" charset="0"/>
              <a:buNone/>
            </a:pPr>
            <a:r>
              <a:rPr lang="cs-CZ" sz="2400" smtClean="0"/>
              <a:t>       (a) známky relativně rychlého začátku a postupu;</a:t>
            </a:r>
          </a:p>
          <a:p>
            <a:pPr eaLnBrk="1" hangingPunct="1">
              <a:lnSpc>
                <a:spcPct val="80000"/>
              </a:lnSpc>
              <a:buFont typeface="Arial" charset="0"/>
              <a:buNone/>
            </a:pPr>
            <a:r>
              <a:rPr lang="cs-CZ" sz="2400" smtClean="0"/>
              <a:t>       (b) navíc k zhoršení paměti musí být afázie, agrafie, alexie, akalkulie nebo apraxie (ukazující na přítomnost postižení temporálního, parietálního a/nebo týlního laloku).</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Nadpis 1"/>
          <p:cNvSpPr>
            <a:spLocks noGrp="1"/>
          </p:cNvSpPr>
          <p:nvPr>
            <p:ph type="title" idx="4294967295"/>
          </p:nvPr>
        </p:nvSpPr>
        <p:spPr/>
        <p:txBody>
          <a:bodyPr/>
          <a:lstStyle/>
          <a:p>
            <a:pPr eaLnBrk="1" hangingPunct="1"/>
            <a:r>
              <a:rPr lang="cs-CZ" smtClean="0"/>
              <a:t>Demence</a:t>
            </a:r>
          </a:p>
        </p:txBody>
      </p:sp>
      <p:sp>
        <p:nvSpPr>
          <p:cNvPr id="3" name="Zástupný symbol pro obsah 2"/>
          <p:cNvSpPr>
            <a:spLocks noGrp="1"/>
          </p:cNvSpPr>
          <p:nvPr>
            <p:ph idx="4294967295"/>
          </p:nvPr>
        </p:nvSpPr>
        <p:spPr/>
        <p:txBody>
          <a:bodyPr rtlCol="0">
            <a:normAutofit fontScale="70000" lnSpcReduction="20000"/>
          </a:bodyPr>
          <a:lstStyle/>
          <a:p>
            <a:pPr eaLnBrk="1" fontAlgn="auto" hangingPunct="1">
              <a:spcAft>
                <a:spcPts val="0"/>
              </a:spcAft>
              <a:buFont typeface="Arial" pitchFamily="34" charset="0"/>
              <a:buChar char="•"/>
              <a:defRPr/>
            </a:pPr>
            <a:r>
              <a:rPr lang="cs-CZ" kern="1200" dirty="0"/>
              <a:t>Diagnostická kritéria MKN-10 pro F00.1 Demence u Alzheimerovy choroby s pozdním začátkem</a:t>
            </a:r>
          </a:p>
          <a:p>
            <a:pPr eaLnBrk="1" fontAlgn="auto" hangingPunct="1">
              <a:spcAft>
                <a:spcPts val="0"/>
              </a:spcAft>
              <a:buFont typeface="Arial" pitchFamily="34" charset="0"/>
              <a:buNone/>
              <a:defRPr/>
            </a:pPr>
            <a:r>
              <a:rPr lang="cs-CZ" kern="1200" dirty="0"/>
              <a:t>     1. Musí být splněna kritéria pro Demenci u Alzheimerovy choroby a věk začátku musí být 65 let nebo více.</a:t>
            </a:r>
          </a:p>
          <a:p>
            <a:pPr eaLnBrk="1" fontAlgn="auto" hangingPunct="1">
              <a:spcAft>
                <a:spcPts val="0"/>
              </a:spcAft>
              <a:buFont typeface="Arial" pitchFamily="34" charset="0"/>
              <a:buNone/>
              <a:defRPr/>
            </a:pPr>
            <a:r>
              <a:rPr lang="cs-CZ" kern="1200" dirty="0"/>
              <a:t>     2. Navíc musí být splněno nejméně jedno z následujících kritérií:</a:t>
            </a:r>
          </a:p>
          <a:p>
            <a:pPr eaLnBrk="1" fontAlgn="auto" hangingPunct="1">
              <a:spcAft>
                <a:spcPts val="0"/>
              </a:spcAft>
              <a:buFont typeface="Arial" pitchFamily="34" charset="0"/>
              <a:buNone/>
              <a:defRPr/>
            </a:pPr>
            <a:r>
              <a:rPr lang="cs-CZ" kern="1200" dirty="0"/>
              <a:t>       (a) známky velmi pomalého, postupného začátku a postupu</a:t>
            </a:r>
          </a:p>
          <a:p>
            <a:pPr eaLnBrk="1" fontAlgn="auto" hangingPunct="1">
              <a:spcAft>
                <a:spcPts val="0"/>
              </a:spcAft>
              <a:buFont typeface="Arial" pitchFamily="34" charset="0"/>
              <a:buNone/>
              <a:defRPr/>
            </a:pPr>
            <a:r>
              <a:rPr lang="cs-CZ" kern="1200" dirty="0"/>
              <a:t>       (b) převládá zhoršení paměti G1(1) nad zhoršením intelektu G1(2)</a:t>
            </a:r>
          </a:p>
          <a:p>
            <a:pPr eaLnBrk="1" fontAlgn="auto" hangingPunct="1">
              <a:spcAft>
                <a:spcPts val="0"/>
              </a:spcAft>
              <a:buFont typeface="Arial" pitchFamily="34" charset="0"/>
              <a:buChar char="•"/>
              <a:defRPr/>
            </a:pPr>
            <a:r>
              <a:rPr lang="cs-CZ" kern="1200" dirty="0"/>
              <a:t>Diagnostická kritéria MKN-10 pro F00.2 Demence u Alzheimerovy choroby, atypický nebo smíšený typ</a:t>
            </a:r>
          </a:p>
          <a:p>
            <a:pPr eaLnBrk="1" fontAlgn="auto" hangingPunct="1">
              <a:spcAft>
                <a:spcPts val="0"/>
              </a:spcAft>
              <a:buFont typeface="Arial" pitchFamily="34" charset="0"/>
              <a:buNone/>
              <a:defRPr/>
            </a:pPr>
            <a:r>
              <a:rPr lang="cs-CZ" kern="1200" dirty="0"/>
              <a:t>     Používat pro demence, které mají výrazné atypické rysy, nebo které splňují kritéria jak pro časný, tak pro pozdní typ Alzheimerovy choroby. Patří sem také smíšená Alzheimerova a vaskulární demence a také Demence s </a:t>
            </a:r>
            <a:r>
              <a:rPr lang="cs-CZ" kern="1200" dirty="0" err="1"/>
              <a:t>Lewyho</a:t>
            </a:r>
            <a:r>
              <a:rPr lang="cs-CZ" kern="1200" dirty="0"/>
              <a:t> tělísky (</a:t>
            </a:r>
            <a:r>
              <a:rPr lang="cs-CZ" kern="1200" dirty="0" err="1"/>
              <a:t>Lewy</a:t>
            </a:r>
            <a:r>
              <a:rPr lang="cs-CZ" kern="1200" dirty="0"/>
              <a:t> body </a:t>
            </a:r>
            <a:r>
              <a:rPr lang="cs-CZ" kern="1200" dirty="0" err="1"/>
              <a:t>disease</a:t>
            </a:r>
            <a:r>
              <a:rPr lang="cs-CZ" kern="1200" dirty="0"/>
              <a:t>), u které nalézáme známky parkinsonismu (mírnější než u Parkinsonovy nemoci), časté jsou u ní i zrakové halucinace a nasedající deliria.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idx="4294967295"/>
          </p:nvPr>
        </p:nvSpPr>
        <p:spPr/>
        <p:txBody>
          <a:bodyPr/>
          <a:lstStyle/>
          <a:p>
            <a:pPr eaLnBrk="1" hangingPunct="1"/>
            <a:r>
              <a:rPr lang="cs-CZ" smtClean="0"/>
              <a:t>Demence</a:t>
            </a:r>
          </a:p>
        </p:txBody>
      </p:sp>
      <p:sp>
        <p:nvSpPr>
          <p:cNvPr id="25602" name="Rectangle 3"/>
          <p:cNvSpPr>
            <a:spLocks noGrp="1" noChangeArrowheads="1"/>
          </p:cNvSpPr>
          <p:nvPr>
            <p:ph type="body" idx="4294967295"/>
          </p:nvPr>
        </p:nvSpPr>
        <p:spPr/>
        <p:txBody>
          <a:bodyPr/>
          <a:lstStyle/>
          <a:p>
            <a:pPr eaLnBrk="1" hangingPunct="1">
              <a:lnSpc>
                <a:spcPct val="80000"/>
              </a:lnSpc>
            </a:pPr>
            <a:r>
              <a:rPr lang="cs-CZ" sz="2200" b="1" smtClean="0"/>
              <a:t>Frontální a frontotemporální demence včetně Pickovy choroby (F02.0)</a:t>
            </a:r>
          </a:p>
          <a:p>
            <a:pPr eaLnBrk="1" hangingPunct="1">
              <a:lnSpc>
                <a:spcPct val="80000"/>
              </a:lnSpc>
            </a:pPr>
            <a:r>
              <a:rPr lang="cs-CZ" sz="2200" smtClean="0"/>
              <a:t>V 5. a 6. deceniu, pomalu progredientní</a:t>
            </a:r>
          </a:p>
          <a:p>
            <a:pPr eaLnBrk="1" hangingPunct="1">
              <a:lnSpc>
                <a:spcPct val="80000"/>
              </a:lnSpc>
            </a:pPr>
            <a:r>
              <a:rPr lang="cs-CZ" sz="2200" smtClean="0"/>
              <a:t>Atrofie frontálních a temporálních laloků s výskytem tzv. Pickových tělísek, dále atrofie pyramidových buněk, zduření neuronů, glióza</a:t>
            </a:r>
          </a:p>
          <a:p>
            <a:pPr eaLnBrk="1" hangingPunct="1">
              <a:lnSpc>
                <a:spcPct val="80000"/>
              </a:lnSpc>
            </a:pPr>
            <a:r>
              <a:rPr lang="cs-CZ" sz="2200" smtClean="0"/>
              <a:t>Prvními projevy jsou obvykle změny v oblasti emotivity a osobnosti, hypersexualita, hyperorexie</a:t>
            </a:r>
          </a:p>
          <a:p>
            <a:pPr eaLnBrk="1" hangingPunct="1">
              <a:lnSpc>
                <a:spcPct val="80000"/>
              </a:lnSpc>
            </a:pPr>
            <a:r>
              <a:rPr lang="cs-CZ" sz="2200" b="1" smtClean="0"/>
              <a:t>Demence u Huntigtonovy choroby (F02.2)</a:t>
            </a:r>
          </a:p>
          <a:p>
            <a:pPr eaLnBrk="1" hangingPunct="1">
              <a:lnSpc>
                <a:spcPct val="80000"/>
              </a:lnSpc>
            </a:pPr>
            <a:r>
              <a:rPr lang="cs-CZ" sz="2200" smtClean="0"/>
              <a:t>AD přenosná, ve 4. nebo 5. deceniu, předchází zpravidla neurologické příznaky (choreatiformní pohyby, poruchy chůze, rigidita); demence má tzv. podkorový charakter  - v popředí celková zpomalenost, pomalá progrese poruch myšlení, depresivní nálada, někdy paranoidita</a:t>
            </a:r>
          </a:p>
          <a:p>
            <a:pPr eaLnBrk="1" hangingPunct="1">
              <a:lnSpc>
                <a:spcPct val="80000"/>
              </a:lnSpc>
            </a:pPr>
            <a:r>
              <a:rPr lang="cs-CZ" sz="2200" b="1" smtClean="0"/>
              <a:t>Demence u Parkinsonovy nemoci (F02.3)</a:t>
            </a:r>
          </a:p>
          <a:p>
            <a:pPr eaLnBrk="1" hangingPunct="1">
              <a:lnSpc>
                <a:spcPct val="80000"/>
              </a:lnSpc>
            </a:pPr>
            <a:r>
              <a:rPr lang="cs-CZ" sz="2200" smtClean="0"/>
              <a:t>Není specifická</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eaLnBrk="1" hangingPunct="1"/>
            <a:r>
              <a:rPr lang="cs-CZ" smtClean="0"/>
              <a:t>Demence</a:t>
            </a:r>
          </a:p>
        </p:txBody>
      </p:sp>
      <p:sp>
        <p:nvSpPr>
          <p:cNvPr id="26626" name="Rectangle 3"/>
          <p:cNvSpPr>
            <a:spLocks noGrp="1" noChangeArrowheads="1"/>
          </p:cNvSpPr>
          <p:nvPr>
            <p:ph type="body" idx="4294967295"/>
          </p:nvPr>
        </p:nvSpPr>
        <p:spPr/>
        <p:txBody>
          <a:bodyPr/>
          <a:lstStyle/>
          <a:p>
            <a:pPr eaLnBrk="1" hangingPunct="1">
              <a:lnSpc>
                <a:spcPct val="80000"/>
              </a:lnSpc>
            </a:pPr>
            <a:r>
              <a:rPr lang="cs-CZ" sz="2400" b="1" smtClean="0"/>
              <a:t>Symptomatické (sekundární) demence</a:t>
            </a:r>
          </a:p>
          <a:p>
            <a:pPr eaLnBrk="1" hangingPunct="1">
              <a:lnSpc>
                <a:spcPct val="80000"/>
              </a:lnSpc>
              <a:buFontTx/>
              <a:buChar char="-"/>
            </a:pPr>
            <a:r>
              <a:rPr lang="cs-CZ" sz="2400" b="1" smtClean="0"/>
              <a:t>Demence ischemicko-vaskulárního typu</a:t>
            </a:r>
          </a:p>
          <a:p>
            <a:pPr eaLnBrk="1" hangingPunct="1">
              <a:lnSpc>
                <a:spcPct val="80000"/>
              </a:lnSpc>
              <a:buFontTx/>
              <a:buChar char="-"/>
            </a:pPr>
            <a:r>
              <a:rPr lang="cs-CZ" sz="2400" smtClean="0"/>
              <a:t>vznikají náhle a poměrně rychle, průběh schodovitý, zůstává relativně zachována osobnost pacienta, častá je deprese, vyskytují se neurologické příznaky, důležité jsou nálezy na zobrazovacích metodách</a:t>
            </a:r>
          </a:p>
          <a:p>
            <a:pPr eaLnBrk="1" hangingPunct="1">
              <a:lnSpc>
                <a:spcPct val="80000"/>
              </a:lnSpc>
              <a:buFontTx/>
              <a:buChar char="-"/>
            </a:pPr>
            <a:r>
              <a:rPr lang="cs-CZ" sz="2400" smtClean="0"/>
              <a:t>S náhlým začátkem, Multiinfarktové demence, Převážně podkorová vaskulární demence (na podkladě hypertenzních encefalopatií), Smíšená kortikální a subkortikální vaskulární demence, smíšené demence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Nadpis 1"/>
          <p:cNvSpPr>
            <a:spLocks noGrp="1"/>
          </p:cNvSpPr>
          <p:nvPr>
            <p:ph type="title" idx="4294967295"/>
          </p:nvPr>
        </p:nvSpPr>
        <p:spPr/>
        <p:txBody>
          <a:bodyPr/>
          <a:lstStyle/>
          <a:p>
            <a:pPr eaLnBrk="1" hangingPunct="1"/>
            <a:r>
              <a:rPr lang="cs-CZ" smtClean="0"/>
              <a:t>Demence</a:t>
            </a:r>
          </a:p>
        </p:txBody>
      </p:sp>
      <p:sp>
        <p:nvSpPr>
          <p:cNvPr id="3" name="Zástupný symbol pro obsah 2"/>
          <p:cNvSpPr>
            <a:spLocks noGrp="1"/>
          </p:cNvSpPr>
          <p:nvPr>
            <p:ph idx="4294967295"/>
          </p:nvPr>
        </p:nvSpPr>
        <p:spPr/>
        <p:txBody>
          <a:bodyPr>
            <a:normAutofit/>
          </a:bodyPr>
          <a:lstStyle/>
          <a:p>
            <a:pPr eaLnBrk="1" hangingPunct="1">
              <a:lnSpc>
                <a:spcPct val="80000"/>
              </a:lnSpc>
            </a:pPr>
            <a:r>
              <a:rPr lang="cs-CZ" sz="2000" smtClean="0"/>
              <a:t>Obecná diagnostická kritéria MKN-10 pro F01 Vaskulární demence</a:t>
            </a:r>
          </a:p>
          <a:p>
            <a:pPr eaLnBrk="1" hangingPunct="1">
              <a:lnSpc>
                <a:spcPct val="80000"/>
              </a:lnSpc>
              <a:buFont typeface="Arial" charset="0"/>
              <a:buNone/>
            </a:pPr>
            <a:r>
              <a:rPr lang="cs-CZ" sz="2000" smtClean="0"/>
              <a:t>G1. Musí být splněna všeobecná kritéria pro demenci (G1-G4).</a:t>
            </a:r>
          </a:p>
          <a:p>
            <a:pPr eaLnBrk="1" hangingPunct="1">
              <a:lnSpc>
                <a:spcPct val="80000"/>
              </a:lnSpc>
              <a:buFont typeface="Arial" charset="0"/>
              <a:buNone/>
            </a:pPr>
            <a:r>
              <a:rPr lang="cs-CZ" sz="2000" smtClean="0"/>
              <a:t>G2. Deficity vyšších kognitivních funkcí jsou rozloženy nerovnoměrně, některé jsou postiženy, jiné relativně zachovány. Zatímco paměť může být zřetelně postižena, myšlení, logika a zpracování informací mohou vykazovat pouze mírné zhoršení.</a:t>
            </a:r>
          </a:p>
          <a:p>
            <a:pPr eaLnBrk="1" hangingPunct="1">
              <a:lnSpc>
                <a:spcPct val="80000"/>
              </a:lnSpc>
              <a:buFont typeface="Arial" charset="0"/>
              <a:buNone/>
            </a:pPr>
            <a:r>
              <a:rPr lang="cs-CZ" sz="2000" smtClean="0"/>
              <a:t>G3. Jsou zřetelné známky fokálního poškození mozku, projevující se nejméně jedním z následujících příznaků:</a:t>
            </a:r>
          </a:p>
          <a:p>
            <a:pPr eaLnBrk="1" hangingPunct="1">
              <a:lnSpc>
                <a:spcPct val="80000"/>
              </a:lnSpc>
              <a:buFont typeface="Arial" charset="0"/>
              <a:buNone/>
            </a:pPr>
            <a:r>
              <a:rPr lang="cs-CZ" sz="2000" smtClean="0"/>
              <a:t>     (1) unilaterální spastická slabost končetin;</a:t>
            </a:r>
          </a:p>
          <a:p>
            <a:pPr eaLnBrk="1" hangingPunct="1">
              <a:lnSpc>
                <a:spcPct val="80000"/>
              </a:lnSpc>
              <a:buFont typeface="Arial" charset="0"/>
              <a:buNone/>
            </a:pPr>
            <a:r>
              <a:rPr lang="cs-CZ" sz="2000" smtClean="0"/>
              <a:t>     (2) unilaterální zvýšení šlachosvalových reflexů;</a:t>
            </a:r>
          </a:p>
          <a:p>
            <a:pPr eaLnBrk="1" hangingPunct="1">
              <a:lnSpc>
                <a:spcPct val="80000"/>
              </a:lnSpc>
              <a:buFont typeface="Arial" charset="0"/>
              <a:buNone/>
            </a:pPr>
            <a:r>
              <a:rPr lang="cs-CZ" sz="2000" smtClean="0"/>
              <a:t>     (3) reflex extenzoru planty (Babinského);</a:t>
            </a:r>
          </a:p>
          <a:p>
            <a:pPr eaLnBrk="1" hangingPunct="1">
              <a:lnSpc>
                <a:spcPct val="80000"/>
              </a:lnSpc>
              <a:buFont typeface="Arial" charset="0"/>
              <a:buNone/>
            </a:pPr>
            <a:r>
              <a:rPr lang="cs-CZ" sz="2000" smtClean="0"/>
              <a:t>     (4) pseudobulbární paralýza</a:t>
            </a:r>
          </a:p>
          <a:p>
            <a:pPr eaLnBrk="1" hangingPunct="1">
              <a:lnSpc>
                <a:spcPct val="80000"/>
              </a:lnSpc>
              <a:buFont typeface="Arial" charset="0"/>
              <a:buNone/>
            </a:pPr>
            <a:r>
              <a:rPr lang="cs-CZ" sz="2000" smtClean="0"/>
              <a:t>G4. Anamnéza, vyšetření nebo testy prokazují zřetelné cerebrovaskulární onemocnění, které může být logicky považováno za etiologickou příčinu demence (např. anamnéza mozkové příhody; průkaz infarktu mozku).</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Nadpis 1"/>
          <p:cNvSpPr>
            <a:spLocks noGrp="1"/>
          </p:cNvSpPr>
          <p:nvPr>
            <p:ph type="title" idx="4294967295"/>
          </p:nvPr>
        </p:nvSpPr>
        <p:spPr/>
        <p:txBody>
          <a:bodyPr/>
          <a:lstStyle/>
          <a:p>
            <a:pPr eaLnBrk="1" hangingPunct="1"/>
            <a:r>
              <a:rPr lang="cs-CZ" smtClean="0"/>
              <a:t>Demence</a:t>
            </a:r>
          </a:p>
        </p:txBody>
      </p:sp>
      <p:sp>
        <p:nvSpPr>
          <p:cNvPr id="28674" name="Zástupný symbol pro obsah 2"/>
          <p:cNvSpPr>
            <a:spLocks noGrp="1"/>
          </p:cNvSpPr>
          <p:nvPr>
            <p:ph idx="4294967295"/>
          </p:nvPr>
        </p:nvSpPr>
        <p:spPr/>
        <p:txBody>
          <a:bodyPr/>
          <a:lstStyle/>
          <a:p>
            <a:pPr eaLnBrk="1" hangingPunct="1"/>
            <a:r>
              <a:rPr lang="cs-CZ" sz="2200" smtClean="0"/>
              <a:t>Diagnostická kritéria MKN-10 pro F01.0 Vaskulární demence s akutním začátkem</a:t>
            </a:r>
          </a:p>
          <a:p>
            <a:pPr eaLnBrk="1" hangingPunct="1">
              <a:buFont typeface="Arial" charset="0"/>
              <a:buNone/>
            </a:pPr>
            <a:r>
              <a:rPr lang="cs-CZ" sz="2200" smtClean="0"/>
              <a:t>     A. Musí být splněna všeobecná kritéria pro vaskulární demenci (F01).</a:t>
            </a:r>
          </a:p>
          <a:p>
            <a:pPr eaLnBrk="1" hangingPunct="1">
              <a:buFont typeface="Arial" charset="0"/>
              <a:buNone/>
            </a:pPr>
            <a:r>
              <a:rPr lang="cs-CZ" sz="2200" smtClean="0"/>
              <a:t>     B. Demence vzniká rychle (tj. obvykle během 1 měsíce, ale ne déle než 3 měsíce) po několika mozkových příhodách, nebo (zřídka) po jediné rozsáhlé mozkové příhodě.</a:t>
            </a:r>
          </a:p>
          <a:p>
            <a:pPr eaLnBrk="1" hangingPunct="1"/>
            <a:r>
              <a:rPr lang="cs-CZ" sz="2200" smtClean="0"/>
              <a:t>Diagnostická kritéria MKN-10 pro F01.1 Multiinfarktová demence</a:t>
            </a:r>
          </a:p>
          <a:p>
            <a:pPr eaLnBrk="1" hangingPunct="1">
              <a:buFont typeface="Arial" charset="0"/>
              <a:buNone/>
            </a:pPr>
            <a:r>
              <a:rPr lang="cs-CZ" sz="2200" smtClean="0"/>
              <a:t>     A. Musí být splněna všeobecná kritéria pro vaskulární demenci (F01).</a:t>
            </a:r>
          </a:p>
          <a:p>
            <a:pPr eaLnBrk="1" hangingPunct="1">
              <a:buFont typeface="Arial" charset="0"/>
              <a:buNone/>
            </a:pPr>
            <a:r>
              <a:rPr lang="cs-CZ" sz="2200" smtClean="0"/>
              <a:t>     B. Začátek demence je postupný (v průběhu 3-6 měsíců) a následuje po mnoha malých ischemických epizodách.</a:t>
            </a:r>
          </a:p>
          <a:p>
            <a:pPr eaLnBrk="1" hangingPunct="1"/>
            <a:endParaRPr lang="cs-CZ" sz="22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p:cNvSpPr>
          <p:nvPr>
            <p:ph type="title"/>
          </p:nvPr>
        </p:nvSpPr>
        <p:spPr/>
        <p:txBody>
          <a:bodyPr/>
          <a:lstStyle/>
          <a:p>
            <a:r>
              <a:rPr lang="cs-CZ" smtClean="0"/>
              <a:t>Demence</a:t>
            </a:r>
          </a:p>
        </p:txBody>
      </p:sp>
      <p:sp>
        <p:nvSpPr>
          <p:cNvPr id="118787" name="Rectangle 3"/>
          <p:cNvSpPr>
            <a:spLocks noGrp="1"/>
          </p:cNvSpPr>
          <p:nvPr>
            <p:ph type="body" idx="1"/>
          </p:nvPr>
        </p:nvSpPr>
        <p:spPr/>
        <p:txBody>
          <a:bodyPr/>
          <a:lstStyle/>
          <a:p>
            <a:pPr eaLnBrk="1" hangingPunct="1"/>
            <a:r>
              <a:rPr lang="cs-CZ" sz="2200" smtClean="0"/>
              <a:t>Diagnostická kritéria MKN-10 pro F01.2 Subkortikální vaskulární demence</a:t>
            </a:r>
          </a:p>
          <a:p>
            <a:pPr eaLnBrk="1" hangingPunct="1">
              <a:buFont typeface="Arial" charset="0"/>
              <a:buNone/>
            </a:pPr>
            <a:r>
              <a:rPr lang="cs-CZ" sz="2200" smtClean="0"/>
              <a:t>     A. Musí být splněna všeobecná kritéria pro vaskulární demenci (F01).</a:t>
            </a:r>
          </a:p>
          <a:p>
            <a:pPr eaLnBrk="1" hangingPunct="1">
              <a:buFont typeface="Arial" charset="0"/>
              <a:buNone/>
            </a:pPr>
            <a:r>
              <a:rPr lang="cs-CZ" sz="2200" smtClean="0"/>
              <a:t>     B. V anamnéze je hypertenze.</a:t>
            </a:r>
          </a:p>
          <a:p>
            <a:pPr eaLnBrk="1" hangingPunct="1">
              <a:buFont typeface="Arial" charset="0"/>
              <a:buNone/>
            </a:pPr>
            <a:r>
              <a:rPr lang="cs-CZ" sz="2200" smtClean="0"/>
              <a:t>     C. Klinické nebo laboratorní vyšetření svědčí pro vaskulární onemocnění, lokalizované hluboko v bílé hmotě mozkových hemisfér, se zachováním nepoškozené mozkové kůry.</a:t>
            </a:r>
          </a:p>
          <a:p>
            <a:pPr eaLnBrk="1" hangingPunct="1">
              <a:buFont typeface="Arial" charset="0"/>
              <a:buNone/>
            </a:pPr>
            <a:r>
              <a:rPr lang="cs-CZ" sz="2200" smtClean="0"/>
              <a:t>     Je-li možné prokázat difuzní demyelinizaci bílé hmoty, může se užít termín Binswangerova encefalopatie.</a:t>
            </a:r>
          </a:p>
          <a:p>
            <a:pPr eaLnBrk="1" hangingPunct="1"/>
            <a:r>
              <a:rPr lang="cs-CZ" sz="2200" smtClean="0"/>
              <a:t>F01.3 Smíšená kortikální a subkortikální vaskulární demence</a:t>
            </a:r>
          </a:p>
          <a:p>
            <a:pPr eaLnBrk="1" hangingPunct="1">
              <a:buFont typeface="Arial" charset="0"/>
              <a:buNone/>
            </a:pPr>
            <a:r>
              <a:rPr lang="cs-CZ" sz="2200" smtClean="0"/>
              <a:t>     Přítomny korové i podkorové komponenty vaskulární demence.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4"/>
          <p:cNvSpPr>
            <a:spLocks noGrp="1" noChangeArrowheads="1"/>
          </p:cNvSpPr>
          <p:nvPr>
            <p:ph type="ctrTitle" idx="4294967295"/>
          </p:nvPr>
        </p:nvSpPr>
        <p:spPr>
          <a:xfrm>
            <a:off x="685800" y="2130425"/>
            <a:ext cx="7772400" cy="1470025"/>
          </a:xfrm>
        </p:spPr>
        <p:txBody>
          <a:bodyPr/>
          <a:lstStyle/>
          <a:p>
            <a:pPr eaLnBrk="1" hangingPunct="1"/>
            <a:r>
              <a:rPr lang="cs-CZ" smtClean="0"/>
              <a:t>I. Organické duševní poruchy</a:t>
            </a:r>
          </a:p>
        </p:txBody>
      </p:sp>
      <p:sp>
        <p:nvSpPr>
          <p:cNvPr id="82949" name="Rectangle 5"/>
          <p:cNvSpPr>
            <a:spLocks noGrp="1" noChangeArrowheads="1"/>
          </p:cNvSpPr>
          <p:nvPr>
            <p:ph type="subTitle" idx="4294967295"/>
          </p:nvPr>
        </p:nvSpPr>
        <p:spPr>
          <a:xfrm>
            <a:off x="1371600" y="3886200"/>
            <a:ext cx="6400800" cy="1752600"/>
          </a:xfrm>
        </p:spPr>
        <p:txBody>
          <a:bodyPr rtlCol="0">
            <a:normAutofit/>
          </a:bodyPr>
          <a:lstStyle/>
          <a:p>
            <a:pPr marL="0" indent="0" algn="ctr" eaLnBrk="1" fontAlgn="auto" hangingPunct="1">
              <a:spcAft>
                <a:spcPts val="0"/>
              </a:spcAft>
              <a:buFont typeface="Arial" pitchFamily="34" charset="0"/>
              <a:buNone/>
              <a:defRPr/>
            </a:pPr>
            <a:endParaRPr lang="cs-CZ" kern="1200">
              <a:solidFill>
                <a:schemeClr val="tx1">
                  <a:tint val="7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idx="4294967295"/>
          </p:nvPr>
        </p:nvSpPr>
        <p:spPr/>
        <p:txBody>
          <a:bodyPr/>
          <a:lstStyle/>
          <a:p>
            <a:pPr eaLnBrk="1" hangingPunct="1"/>
            <a:r>
              <a:rPr lang="cs-CZ" smtClean="0"/>
              <a:t>Demence</a:t>
            </a:r>
          </a:p>
        </p:txBody>
      </p:sp>
      <p:sp>
        <p:nvSpPr>
          <p:cNvPr id="90115" name="Rectangle 3"/>
          <p:cNvSpPr>
            <a:spLocks noGrp="1" noChangeArrowheads="1"/>
          </p:cNvSpPr>
          <p:nvPr>
            <p:ph type="body" idx="4294967295"/>
          </p:nvPr>
        </p:nvSpPr>
        <p:spPr/>
        <p:txBody>
          <a:bodyPr rtlCol="0">
            <a:normAutofit fontScale="85000" lnSpcReduction="20000"/>
          </a:bodyPr>
          <a:lstStyle/>
          <a:p>
            <a:pPr eaLnBrk="1" fontAlgn="auto" hangingPunct="1">
              <a:spcAft>
                <a:spcPts val="0"/>
              </a:spcAft>
              <a:buFontTx/>
              <a:buChar char="-"/>
              <a:defRPr/>
            </a:pPr>
            <a:r>
              <a:rPr lang="cs-CZ" sz="2800" b="1" kern="1200" dirty="0"/>
              <a:t>Demence infekční etiologie (při AIDS, luetickém postižení CNS, </a:t>
            </a:r>
            <a:r>
              <a:rPr lang="cs-CZ" sz="2800" b="1" kern="1200" dirty="0" err="1"/>
              <a:t>Creutzfeldt</a:t>
            </a:r>
            <a:r>
              <a:rPr lang="cs-CZ" sz="2800" b="1" kern="1200" dirty="0"/>
              <a:t>-Jakobova choroba)</a:t>
            </a:r>
          </a:p>
          <a:p>
            <a:pPr eaLnBrk="1" fontAlgn="auto" hangingPunct="1">
              <a:lnSpc>
                <a:spcPct val="80000"/>
              </a:lnSpc>
              <a:spcAft>
                <a:spcPts val="0"/>
              </a:spcAft>
              <a:buFont typeface="Arial" pitchFamily="34" charset="0"/>
              <a:buNone/>
              <a:defRPr/>
            </a:pPr>
            <a:r>
              <a:rPr lang="cs-CZ" sz="2800" b="1" kern="1200" dirty="0"/>
              <a:t>     Ad. Demence u </a:t>
            </a:r>
            <a:r>
              <a:rPr lang="cs-CZ" sz="2800" b="1" kern="1200" dirty="0" err="1"/>
              <a:t>Creutzfeldt</a:t>
            </a:r>
            <a:r>
              <a:rPr lang="cs-CZ" sz="2800" b="1" kern="1200" dirty="0"/>
              <a:t>-Jakobovy choroby (F02.1)</a:t>
            </a:r>
          </a:p>
          <a:p>
            <a:pPr eaLnBrk="1" fontAlgn="auto" hangingPunct="1">
              <a:lnSpc>
                <a:spcPct val="80000"/>
              </a:lnSpc>
              <a:spcAft>
                <a:spcPts val="0"/>
              </a:spcAft>
              <a:buFont typeface="Arial" pitchFamily="34" charset="0"/>
              <a:buNone/>
              <a:defRPr/>
            </a:pPr>
            <a:r>
              <a:rPr lang="cs-CZ" sz="2800" kern="1200" dirty="0"/>
              <a:t>     rychlá progrese demence s dezintegrací prakticky všech vyšších mozkových funkcí, přítomen jeden nebo více neurologických příznaků (pyramidové příznaky, </a:t>
            </a:r>
            <a:r>
              <a:rPr lang="cs-CZ" sz="2800" kern="1200" dirty="0" err="1"/>
              <a:t>extrapyramidové</a:t>
            </a:r>
            <a:r>
              <a:rPr lang="cs-CZ" sz="2800" kern="1200" dirty="0"/>
              <a:t> příznaky, mozečkové příznaky, afázie, zhoršení zraku), </a:t>
            </a:r>
            <a:r>
              <a:rPr lang="cs-CZ" sz="2800" kern="1200" dirty="0" err="1"/>
              <a:t>termínálním</a:t>
            </a:r>
            <a:r>
              <a:rPr lang="cs-CZ" sz="2800" kern="1200" dirty="0"/>
              <a:t> stadiem akinetický a </a:t>
            </a:r>
            <a:r>
              <a:rPr lang="cs-CZ" sz="2800" kern="1200" dirty="0" err="1"/>
              <a:t>mutistický</a:t>
            </a:r>
            <a:r>
              <a:rPr lang="cs-CZ" sz="2800" kern="1200" dirty="0"/>
              <a:t> stav. Nalézán charakteristický EEG záznam (periodické hroty na podkladě pomalých vln s nízkou voltáží), neuropatologicky úbytek neuronů, </a:t>
            </a:r>
            <a:r>
              <a:rPr lang="cs-CZ" sz="2800" kern="1200" dirty="0" err="1"/>
              <a:t>astrocytóza</a:t>
            </a:r>
            <a:r>
              <a:rPr lang="cs-CZ" sz="2800" kern="1200" dirty="0"/>
              <a:t> a spongiformní změny.</a:t>
            </a:r>
            <a:endParaRPr lang="cs-CZ" sz="2800" b="1" kern="1200" dirty="0"/>
          </a:p>
          <a:p>
            <a:pPr eaLnBrk="1" fontAlgn="auto" hangingPunct="1">
              <a:spcAft>
                <a:spcPts val="0"/>
              </a:spcAft>
              <a:buFontTx/>
              <a:buChar char="-"/>
              <a:defRPr/>
            </a:pPr>
            <a:r>
              <a:rPr lang="cs-CZ" sz="2800" b="1" kern="1200" dirty="0"/>
              <a:t>Metabolické demence (</a:t>
            </a:r>
            <a:r>
              <a:rPr lang="cs-CZ" sz="2800" b="1" kern="1200" dirty="0" err="1"/>
              <a:t>pellagra</a:t>
            </a:r>
            <a:r>
              <a:rPr lang="cs-CZ" sz="2800" b="1" kern="1200" dirty="0"/>
              <a:t> – demence, dermatitis, diarea, léčba niacinem; hypotyreóza, </a:t>
            </a:r>
            <a:r>
              <a:rPr lang="cs-CZ" sz="2800" b="1" kern="1200" dirty="0" err="1"/>
              <a:t>hypo</a:t>
            </a:r>
            <a:r>
              <a:rPr lang="cs-CZ" sz="2800" b="1" kern="1200" dirty="0"/>
              <a:t>- </a:t>
            </a:r>
            <a:r>
              <a:rPr lang="cs-CZ" sz="2800" b="1" kern="1200" dirty="0" err="1"/>
              <a:t>hyperparatyreoidizmus</a:t>
            </a:r>
            <a:r>
              <a:rPr lang="cs-CZ" sz="2800" b="1" kern="1200" dirty="0"/>
              <a:t>, Wilsonova choroba, u akutní </a:t>
            </a:r>
            <a:r>
              <a:rPr lang="cs-CZ" sz="2800" b="1" kern="1200" dirty="0" err="1"/>
              <a:t>intermit</a:t>
            </a:r>
            <a:r>
              <a:rPr lang="cs-CZ" sz="2800" b="1" kern="1200" dirty="0"/>
              <a:t>. porfyrie, u </a:t>
            </a:r>
            <a:r>
              <a:rPr lang="cs-CZ" sz="2800" b="1" kern="1200" dirty="0" err="1"/>
              <a:t>metachromat</a:t>
            </a:r>
            <a:r>
              <a:rPr lang="cs-CZ" sz="2800" b="1" kern="1200" dirty="0"/>
              <a:t>. </a:t>
            </a:r>
            <a:r>
              <a:rPr lang="cs-CZ" sz="2800" b="1" kern="1200" dirty="0" err="1"/>
              <a:t>leukodystrofie</a:t>
            </a:r>
            <a:r>
              <a:rPr lang="cs-CZ" sz="2800" b="1" kern="1200" dirty="0"/>
              <a:t>)</a:t>
            </a:r>
            <a:endParaRPr lang="cs-CZ" sz="2800" kern="1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p:txBody>
          <a:bodyPr/>
          <a:lstStyle/>
          <a:p>
            <a:pPr eaLnBrk="1" hangingPunct="1"/>
            <a:r>
              <a:rPr lang="cs-CZ" smtClean="0"/>
              <a:t>Organický amnestický syndrom</a:t>
            </a:r>
          </a:p>
        </p:txBody>
      </p:sp>
      <p:sp>
        <p:nvSpPr>
          <p:cNvPr id="11267" name="Rectangle 3"/>
          <p:cNvSpPr>
            <a:spLocks noGrp="1" noChangeArrowheads="1"/>
          </p:cNvSpPr>
          <p:nvPr>
            <p:ph type="body" idx="4294967295"/>
          </p:nvPr>
        </p:nvSpPr>
        <p:spPr/>
        <p:txBody>
          <a:bodyPr>
            <a:normAutofit/>
          </a:bodyPr>
          <a:lstStyle/>
          <a:p>
            <a:pPr eaLnBrk="1" hangingPunct="1">
              <a:lnSpc>
                <a:spcPct val="90000"/>
              </a:lnSpc>
            </a:pPr>
            <a:r>
              <a:rPr lang="cs-CZ" sz="2400" smtClean="0"/>
              <a:t>Pacienti si nejsou schopni vštípit nové paměťové obsahy</a:t>
            </a:r>
          </a:p>
          <a:p>
            <a:pPr eaLnBrk="1" hangingPunct="1">
              <a:lnSpc>
                <a:spcPct val="90000"/>
              </a:lnSpc>
            </a:pPr>
            <a:r>
              <a:rPr lang="cs-CZ" sz="2400" smtClean="0"/>
              <a:t>Amnézie má anterográdní charakter</a:t>
            </a:r>
          </a:p>
          <a:p>
            <a:pPr eaLnBrk="1" hangingPunct="1">
              <a:lnSpc>
                <a:spcPct val="90000"/>
              </a:lnSpc>
            </a:pPr>
            <a:r>
              <a:rPr lang="cs-CZ" sz="2400" smtClean="0"/>
              <a:t>Někdy přítomny konfabulace</a:t>
            </a:r>
          </a:p>
          <a:p>
            <a:pPr eaLnBrk="1" hangingPunct="1">
              <a:lnSpc>
                <a:spcPct val="90000"/>
              </a:lnSpc>
            </a:pPr>
            <a:r>
              <a:rPr lang="cs-CZ" sz="2400" smtClean="0"/>
              <a:t>Etiologie: u alkoholismu nebo po traumatech mozku</a:t>
            </a:r>
          </a:p>
          <a:p>
            <a:pPr eaLnBrk="1" hangingPunct="1">
              <a:lnSpc>
                <a:spcPct val="90000"/>
              </a:lnSpc>
            </a:pPr>
            <a:r>
              <a:rPr lang="cs-CZ" sz="2400" smtClean="0"/>
              <a:t>Diagnostická kritéria MKN-10 pro F04 Organický amnestický syndrom jiný než vyvolaný alkoholem a jinými psychoaktivními látkami:</a:t>
            </a:r>
          </a:p>
          <a:p>
            <a:pPr eaLnBrk="1" hangingPunct="1">
              <a:lnSpc>
                <a:spcPct val="90000"/>
              </a:lnSpc>
              <a:buFont typeface="Arial" charset="0"/>
              <a:buNone/>
            </a:pPr>
            <a:r>
              <a:rPr lang="cs-CZ" sz="2400" smtClean="0"/>
              <a:t>   A. Zhoršení paměti se projevuje oběma příznaky:</a:t>
            </a:r>
          </a:p>
          <a:p>
            <a:pPr eaLnBrk="1" hangingPunct="1">
              <a:lnSpc>
                <a:spcPct val="90000"/>
              </a:lnSpc>
              <a:buFont typeface="Arial" charset="0"/>
              <a:buNone/>
            </a:pPr>
            <a:r>
              <a:rPr lang="cs-CZ" sz="2400" smtClean="0"/>
              <a:t>     (1) defektem recentní paměti takového stupně, že je na překážku dennímu životu;</a:t>
            </a:r>
          </a:p>
          <a:p>
            <a:pPr eaLnBrk="1" hangingPunct="1">
              <a:lnSpc>
                <a:spcPct val="90000"/>
              </a:lnSpc>
              <a:buFont typeface="Arial" charset="0"/>
              <a:buNone/>
            </a:pPr>
            <a:r>
              <a:rPr lang="cs-CZ" sz="2400" smtClean="0"/>
              <a:t>     (2) sníženou schopností vybavit si minulé zkušenosti.</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p:cNvSpPr>
          <p:nvPr>
            <p:ph type="title"/>
          </p:nvPr>
        </p:nvSpPr>
        <p:spPr/>
        <p:txBody>
          <a:bodyPr/>
          <a:lstStyle/>
          <a:p>
            <a:r>
              <a:rPr lang="cs-CZ" smtClean="0"/>
              <a:t>Organický amnestický syndrom</a:t>
            </a:r>
          </a:p>
        </p:txBody>
      </p:sp>
      <p:sp>
        <p:nvSpPr>
          <p:cNvPr id="119811" name="Rectangle 3"/>
          <p:cNvSpPr>
            <a:spLocks noGrp="1"/>
          </p:cNvSpPr>
          <p:nvPr>
            <p:ph type="body" idx="1"/>
          </p:nvPr>
        </p:nvSpPr>
        <p:spPr/>
        <p:txBody>
          <a:bodyPr/>
          <a:lstStyle/>
          <a:p>
            <a:pPr eaLnBrk="1" hangingPunct="1">
              <a:lnSpc>
                <a:spcPct val="90000"/>
              </a:lnSpc>
              <a:buFont typeface="Arial" charset="0"/>
              <a:buNone/>
            </a:pPr>
            <a:r>
              <a:rPr lang="cs-CZ" sz="2400" smtClean="0"/>
              <a:t> B. Nejsou přítomny:</a:t>
            </a:r>
          </a:p>
          <a:p>
            <a:pPr eaLnBrk="1" hangingPunct="1">
              <a:lnSpc>
                <a:spcPct val="90000"/>
              </a:lnSpc>
              <a:buFont typeface="Arial" charset="0"/>
              <a:buNone/>
            </a:pPr>
            <a:r>
              <a:rPr lang="cs-CZ" sz="2400" smtClean="0"/>
              <a:t>     (1) defekt bezprostřední paměti;</a:t>
            </a:r>
          </a:p>
          <a:p>
            <a:pPr eaLnBrk="1" hangingPunct="1">
              <a:lnSpc>
                <a:spcPct val="90000"/>
              </a:lnSpc>
              <a:buFont typeface="Arial" charset="0"/>
              <a:buNone/>
            </a:pPr>
            <a:r>
              <a:rPr lang="cs-CZ" sz="2400" smtClean="0"/>
              <a:t>     (2) zastřené vědomí a poruchy pozornosti, jak jsou definovány v F05.-, kritériu A</a:t>
            </a:r>
          </a:p>
          <a:p>
            <a:pPr eaLnBrk="1" hangingPunct="1">
              <a:lnSpc>
                <a:spcPct val="90000"/>
              </a:lnSpc>
              <a:buFont typeface="Arial" charset="0"/>
              <a:buNone/>
            </a:pPr>
            <a:r>
              <a:rPr lang="cs-CZ" sz="2400" smtClean="0"/>
              <a:t>     (3) celkový pokles intelektu (demence).</a:t>
            </a:r>
          </a:p>
          <a:p>
            <a:pPr eaLnBrk="1" hangingPunct="1">
              <a:lnSpc>
                <a:spcPct val="90000"/>
              </a:lnSpc>
              <a:buFont typeface="Arial" charset="0"/>
              <a:buNone/>
            </a:pPr>
            <a:r>
              <a:rPr lang="cs-CZ" sz="2400" smtClean="0"/>
              <a:t>   C. Existuje objektivní důkaz a/nebo anamnéza poškození nebo onemocnění mozku (zahrnující zvláště bilaterálně diencefalické a mediálně temporální struktury, avšak jiného původu než alkoholická encefalopatie), o nichž je možné právem předpokládat, že jsou odpovědné za klinické projevy popsané v kritériu 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idx="4294967295"/>
          </p:nvPr>
        </p:nvSpPr>
        <p:spPr/>
        <p:txBody>
          <a:bodyPr/>
          <a:lstStyle/>
          <a:p>
            <a:pPr eaLnBrk="1" hangingPunct="1"/>
            <a:r>
              <a:rPr lang="cs-CZ" smtClean="0"/>
              <a:t>Deliria</a:t>
            </a:r>
          </a:p>
        </p:txBody>
      </p:sp>
      <p:sp>
        <p:nvSpPr>
          <p:cNvPr id="31746" name="Rectangle 3"/>
          <p:cNvSpPr>
            <a:spLocks noGrp="1" noChangeArrowheads="1"/>
          </p:cNvSpPr>
          <p:nvPr>
            <p:ph type="body" idx="4294967295"/>
          </p:nvPr>
        </p:nvSpPr>
        <p:spPr/>
        <p:txBody>
          <a:bodyPr/>
          <a:lstStyle/>
          <a:p>
            <a:pPr eaLnBrk="1" hangingPunct="1">
              <a:lnSpc>
                <a:spcPct val="80000"/>
              </a:lnSpc>
            </a:pPr>
            <a:r>
              <a:rPr lang="cs-CZ" sz="2800" smtClean="0"/>
              <a:t>Diagnostika: přítomno zhoršení vědomí a pozornosti, celková porucha poznávání a chápání, poruchy vnímání, zhoršené chápání, narušení abstrakce, nesouvislost myšlení, poruchy paměti a orientace, poruchy PM (bradypsychismus, zvýšená aktivita, kolísání aktivity), poruchy cyklu spánek-bdění, poruchy emocí</a:t>
            </a:r>
          </a:p>
          <a:p>
            <a:pPr eaLnBrk="1" hangingPunct="1">
              <a:lnSpc>
                <a:spcPct val="80000"/>
              </a:lnSpc>
            </a:pPr>
            <a:r>
              <a:rPr lang="cs-CZ" sz="2800" smtClean="0"/>
              <a:t>Blandní, furibundní, musitující</a:t>
            </a:r>
          </a:p>
          <a:p>
            <a:pPr eaLnBrk="1" hangingPunct="1">
              <a:lnSpc>
                <a:spcPct val="80000"/>
              </a:lnSpc>
            </a:pPr>
            <a:r>
              <a:rPr lang="cs-CZ" sz="2800" smtClean="0"/>
              <a:t>Hypoaktivní, hyperaktivní</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idx="4294967295"/>
          </p:nvPr>
        </p:nvSpPr>
        <p:spPr/>
        <p:txBody>
          <a:bodyPr/>
          <a:lstStyle/>
          <a:p>
            <a:pPr eaLnBrk="1" hangingPunct="1"/>
            <a:r>
              <a:rPr lang="cs-CZ" smtClean="0"/>
              <a:t>Deliria</a:t>
            </a:r>
          </a:p>
        </p:txBody>
      </p:sp>
      <p:sp>
        <p:nvSpPr>
          <p:cNvPr id="32770" name="Rectangle 3"/>
          <p:cNvSpPr>
            <a:spLocks noGrp="1" noChangeArrowheads="1"/>
          </p:cNvSpPr>
          <p:nvPr>
            <p:ph type="body" idx="4294967295"/>
          </p:nvPr>
        </p:nvSpPr>
        <p:spPr/>
        <p:txBody>
          <a:bodyPr/>
          <a:lstStyle/>
          <a:p>
            <a:pPr eaLnBrk="1" hangingPunct="1">
              <a:lnSpc>
                <a:spcPct val="80000"/>
              </a:lnSpc>
            </a:pPr>
            <a:r>
              <a:rPr lang="cs-CZ" sz="2400" smtClean="0"/>
              <a:t>Etiologie – možná celá řada příčin; </a:t>
            </a:r>
            <a:r>
              <a:rPr lang="cs-CZ" sz="2400" b="1" smtClean="0"/>
              <a:t>organické faktory</a:t>
            </a:r>
            <a:r>
              <a:rPr lang="cs-CZ" sz="2400" smtClean="0"/>
              <a:t> (vaskulární poruchy, tumory, traumata); </a:t>
            </a:r>
            <a:r>
              <a:rPr lang="cs-CZ" sz="2400" b="1" smtClean="0"/>
              <a:t>somatogenní faktory</a:t>
            </a:r>
            <a:r>
              <a:rPr lang="cs-CZ" sz="2400" smtClean="0"/>
              <a:t> – faktory vedoucí k </a:t>
            </a:r>
            <a:r>
              <a:rPr lang="cs-CZ" sz="2400" b="1" smtClean="0"/>
              <a:t>hypoxii CNS </a:t>
            </a:r>
            <a:r>
              <a:rPr lang="cs-CZ" sz="2400" smtClean="0"/>
              <a:t>(ICHS, arterioskleróza, anémie, chronické plicní záněty), majících vliv na </a:t>
            </a:r>
            <a:r>
              <a:rPr lang="cs-CZ" sz="2400" b="1" smtClean="0"/>
              <a:t>metabolismus</a:t>
            </a:r>
            <a:r>
              <a:rPr lang="cs-CZ" sz="2400" smtClean="0"/>
              <a:t> (</a:t>
            </a:r>
            <a:r>
              <a:rPr lang="cs-CZ" sz="2400" b="1" smtClean="0"/>
              <a:t>iontový rozvrat</a:t>
            </a:r>
            <a:r>
              <a:rPr lang="cs-CZ" sz="2400" smtClean="0"/>
              <a:t>, </a:t>
            </a:r>
            <a:r>
              <a:rPr lang="cs-CZ" sz="2400" b="1" smtClean="0"/>
              <a:t>hypoglykemie, jaterní a ledvinné selhání</a:t>
            </a:r>
            <a:r>
              <a:rPr lang="cs-CZ" sz="2400" smtClean="0"/>
              <a:t>, pankreatitidy, endokrinopatie), často </a:t>
            </a:r>
            <a:r>
              <a:rPr lang="cs-CZ" sz="2400" b="1" smtClean="0"/>
              <a:t>dehydratace a poruchy výživy; infekční faktory </a:t>
            </a:r>
            <a:r>
              <a:rPr lang="cs-CZ" sz="2400" smtClean="0"/>
              <a:t>(někdy stačí jen vysoká teplota, ale spolupodílí se i další faktory); </a:t>
            </a:r>
            <a:r>
              <a:rPr lang="cs-CZ" sz="2400" b="1" smtClean="0"/>
              <a:t>intoxikační faktory</a:t>
            </a:r>
            <a:r>
              <a:rPr lang="cs-CZ" sz="2400" smtClean="0"/>
              <a:t> (delirium tremens, deliria při užívání anticholinergik); </a:t>
            </a:r>
            <a:r>
              <a:rPr lang="cs-CZ" sz="2400" b="1" smtClean="0"/>
              <a:t>poruchy adaptace </a:t>
            </a:r>
            <a:r>
              <a:rPr lang="cs-CZ" sz="2400" smtClean="0"/>
              <a:t>(na predisponovaném terénu)</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Nadpis 1"/>
          <p:cNvSpPr>
            <a:spLocks noGrp="1"/>
          </p:cNvSpPr>
          <p:nvPr>
            <p:ph type="title" idx="4294967295"/>
          </p:nvPr>
        </p:nvSpPr>
        <p:spPr/>
        <p:txBody>
          <a:bodyPr/>
          <a:lstStyle/>
          <a:p>
            <a:pPr eaLnBrk="1" hangingPunct="1"/>
            <a:r>
              <a:rPr lang="cs-CZ" smtClean="0"/>
              <a:t>Deliria</a:t>
            </a:r>
          </a:p>
        </p:txBody>
      </p:sp>
      <p:sp>
        <p:nvSpPr>
          <p:cNvPr id="3" name="Zástupný symbol pro obsah 2"/>
          <p:cNvSpPr>
            <a:spLocks noGrp="1"/>
          </p:cNvSpPr>
          <p:nvPr>
            <p:ph idx="4294967295"/>
          </p:nvPr>
        </p:nvSpPr>
        <p:spPr>
          <a:xfrm>
            <a:off x="457200" y="1500188"/>
            <a:ext cx="8229600" cy="4525962"/>
          </a:xfrm>
        </p:spPr>
        <p:txBody>
          <a:bodyPr>
            <a:noAutofit/>
          </a:bodyPr>
          <a:lstStyle/>
          <a:p>
            <a:pPr eaLnBrk="1" hangingPunct="1"/>
            <a:r>
              <a:rPr lang="cs-CZ" sz="2000" smtClean="0"/>
              <a:t>Diagnostická kritéria MKN-10 pro F05 Delirium jiné než vyvolané alkoholem nebo jinými psychoaktivními látkami</a:t>
            </a:r>
          </a:p>
          <a:p>
            <a:pPr eaLnBrk="1" hangingPunct="1">
              <a:buFont typeface="Arial" charset="0"/>
              <a:buNone/>
            </a:pPr>
            <a:r>
              <a:rPr lang="cs-CZ" sz="2000" smtClean="0"/>
              <a:t>A.   Zastřené vědomí, tj. snížená jasnost uvědomování si okolí se sníženou schopností zaostřit, udržet nebo přesunout pozornost.</a:t>
            </a:r>
          </a:p>
          <a:p>
            <a:pPr eaLnBrk="1" hangingPunct="1">
              <a:buFont typeface="Arial" charset="0"/>
              <a:buNone/>
            </a:pPr>
            <a:r>
              <a:rPr lang="cs-CZ" sz="2000" smtClean="0"/>
              <a:t>B.   Narušení poznávacích schopností se projevuje oběma příznaky:</a:t>
            </a:r>
          </a:p>
          <a:p>
            <a:pPr eaLnBrk="1" hangingPunct="1">
              <a:buFont typeface="Arial" charset="0"/>
              <a:buNone/>
            </a:pPr>
            <a:r>
              <a:rPr lang="cs-CZ" sz="2000" smtClean="0"/>
              <a:t>       (1) zhoršení bezprostřední a recentní paměti s relativně zachovanou staropamětí;</a:t>
            </a:r>
          </a:p>
          <a:p>
            <a:pPr eaLnBrk="1" hangingPunct="1">
              <a:buFont typeface="Arial" charset="0"/>
              <a:buNone/>
            </a:pPr>
            <a:r>
              <a:rPr lang="cs-CZ" sz="2000" smtClean="0"/>
              <a:t>       (2) dezorientace časem, místem nebo osobou.</a:t>
            </a:r>
          </a:p>
          <a:p>
            <a:pPr eaLnBrk="1" hangingPunct="1">
              <a:buFont typeface="Arial" charset="0"/>
              <a:buNone/>
            </a:pPr>
            <a:r>
              <a:rPr lang="cs-CZ" sz="2000" smtClean="0"/>
              <a:t>C.   Je přítomen nejméně jeden z následujících psychomotorických rušivých příznaků:</a:t>
            </a:r>
          </a:p>
          <a:p>
            <a:pPr eaLnBrk="1" hangingPunct="1">
              <a:buFont typeface="Arial" charset="0"/>
              <a:buNone/>
            </a:pPr>
            <a:r>
              <a:rPr lang="cs-CZ" sz="2000" smtClean="0"/>
              <a:t>       (1) rychlé, nepředvídatelné přechody z hypoaktivity do hyperaktivity;</a:t>
            </a:r>
          </a:p>
          <a:p>
            <a:pPr eaLnBrk="1" hangingPunct="1">
              <a:buFont typeface="Arial" charset="0"/>
              <a:buNone/>
            </a:pPr>
            <a:r>
              <a:rPr lang="cs-CZ" sz="2000" smtClean="0"/>
              <a:t>       (2) prodloužený reakční čas;</a:t>
            </a:r>
          </a:p>
          <a:p>
            <a:pPr eaLnBrk="1" hangingPunct="1">
              <a:buFont typeface="Arial" charset="0"/>
              <a:buNone/>
            </a:pPr>
            <a:r>
              <a:rPr lang="cs-CZ" sz="2000" smtClean="0"/>
              <a:t>       (3) zvýšený nebo snížený proud řeči;</a:t>
            </a:r>
          </a:p>
          <a:p>
            <a:pPr eaLnBrk="1" hangingPunct="1">
              <a:buFont typeface="Arial" charset="0"/>
              <a:buNone/>
            </a:pPr>
            <a:r>
              <a:rPr lang="cs-CZ" sz="2000" smtClean="0"/>
              <a:t>       (4) prodloužená úleková reakce.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p:cNvSpPr>
          <p:nvPr>
            <p:ph type="title"/>
          </p:nvPr>
        </p:nvSpPr>
        <p:spPr/>
        <p:txBody>
          <a:bodyPr/>
          <a:lstStyle/>
          <a:p>
            <a:r>
              <a:rPr lang="cs-CZ" smtClean="0"/>
              <a:t>Deliria</a:t>
            </a:r>
          </a:p>
        </p:txBody>
      </p:sp>
      <p:sp>
        <p:nvSpPr>
          <p:cNvPr id="120835" name="Rectangle 3"/>
          <p:cNvSpPr>
            <a:spLocks noGrp="1"/>
          </p:cNvSpPr>
          <p:nvPr>
            <p:ph type="body" idx="1"/>
          </p:nvPr>
        </p:nvSpPr>
        <p:spPr/>
        <p:txBody>
          <a:bodyPr/>
          <a:lstStyle/>
          <a:p>
            <a:pPr eaLnBrk="1" hangingPunct="1">
              <a:buFont typeface="Arial" charset="0"/>
              <a:buNone/>
            </a:pPr>
            <a:r>
              <a:rPr lang="cs-CZ" sz="2000" smtClean="0"/>
              <a:t>D.   Narušení spánku nebo cyklu spánek-bdění se projevuje nejméně jedním z následujících příznaků:</a:t>
            </a:r>
          </a:p>
          <a:p>
            <a:pPr eaLnBrk="1" hangingPunct="1">
              <a:buFont typeface="Arial" charset="0"/>
              <a:buNone/>
            </a:pPr>
            <a:r>
              <a:rPr lang="cs-CZ" sz="2000" smtClean="0"/>
              <a:t>       (1) insomnie, která u těžších případů může znamenat úplnou ztrátu spánku, s následnou ospalostí ve dne nebo bez ní, nebo inverzi cyklu spánek-bdění;</a:t>
            </a:r>
          </a:p>
          <a:p>
            <a:pPr eaLnBrk="1" hangingPunct="1">
              <a:buFont typeface="Arial" charset="0"/>
              <a:buNone/>
            </a:pPr>
            <a:r>
              <a:rPr lang="cs-CZ" sz="2000" smtClean="0"/>
              <a:t>       (2) zhoršování příznaků v noci;</a:t>
            </a:r>
          </a:p>
          <a:p>
            <a:pPr eaLnBrk="1" hangingPunct="1">
              <a:buFont typeface="Arial" charset="0"/>
              <a:buNone/>
            </a:pPr>
            <a:r>
              <a:rPr lang="cs-CZ" sz="2000" smtClean="0"/>
              <a:t>       (3) rušivé sny a noční můry, které mohou pokračovat jako halucinace nebo iluze po probuzení.</a:t>
            </a:r>
          </a:p>
          <a:p>
            <a:pPr eaLnBrk="1" hangingPunct="1">
              <a:buFont typeface="Arial" charset="0"/>
              <a:buNone/>
            </a:pPr>
            <a:r>
              <a:rPr lang="cs-CZ" sz="2000" smtClean="0"/>
              <a:t>E.   Příznaky začínají rychle a jsou měnlivé v průběhu dne.</a:t>
            </a:r>
          </a:p>
          <a:p>
            <a:pPr eaLnBrk="1" hangingPunct="1">
              <a:buFont typeface="Arial" charset="0"/>
              <a:buNone/>
            </a:pPr>
            <a:r>
              <a:rPr lang="cs-CZ" sz="2000" smtClean="0"/>
              <a:t>F.   Anamnéza, somatické a neurologické vyšetření nebo laboratorní testy svědčí pro základní mozkové nebo systémové onemocnění (jiné než související s psychoaktivními látkami), které je možné považovat za příčinu klinických projevů podle kritérií A-D.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idx="4294967295"/>
          </p:nvPr>
        </p:nvSpPr>
        <p:spPr/>
        <p:txBody>
          <a:bodyPr/>
          <a:lstStyle/>
          <a:p>
            <a:pPr eaLnBrk="1" hangingPunct="1"/>
            <a:r>
              <a:rPr lang="cs-CZ" smtClean="0"/>
              <a:t>Deliria</a:t>
            </a:r>
          </a:p>
        </p:txBody>
      </p:sp>
      <p:sp>
        <p:nvSpPr>
          <p:cNvPr id="34818" name="Rectangle 3"/>
          <p:cNvSpPr>
            <a:spLocks noGrp="1" noChangeArrowheads="1"/>
          </p:cNvSpPr>
          <p:nvPr>
            <p:ph type="body" idx="4294967295"/>
          </p:nvPr>
        </p:nvSpPr>
        <p:spPr/>
        <p:txBody>
          <a:bodyPr/>
          <a:lstStyle/>
          <a:p>
            <a:pPr eaLnBrk="1" hangingPunct="1"/>
            <a:r>
              <a:rPr lang="cs-CZ" smtClean="0"/>
              <a:t>Dělí se na deliria nenasedající na demenci (F05.0) a nasedající na demenci (F05.1), jiná deliria (F05.8) a nespecifikovaná deliria (F05.9)</a:t>
            </a:r>
          </a:p>
          <a:p>
            <a:pPr eaLnBrk="1" hangingPunct="1"/>
            <a:r>
              <a:rPr lang="cs-CZ" smtClean="0"/>
              <a:t>Léčba – vždy je třeba odhalit a léčit příčinu deliria na příslušném oddělení (na psychiatrii tedy patří v podstatě jen delirium tremens, popř. delirium nasedající na demenci bez jiného spolupůsobícího faktoru)</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rtlCol="0">
            <a:normAutofit fontScale="90000"/>
          </a:bodyPr>
          <a:lstStyle/>
          <a:p>
            <a:pPr eaLnBrk="1" fontAlgn="auto" hangingPunct="1">
              <a:spcAft>
                <a:spcPts val="0"/>
              </a:spcAft>
              <a:defRPr/>
            </a:pPr>
            <a:r>
              <a:rPr lang="cs-CZ" sz="3600" kern="1200" dirty="0"/>
              <a:t>Další organicky a </a:t>
            </a:r>
            <a:r>
              <a:rPr lang="cs-CZ" sz="3600" kern="1200" dirty="0" err="1"/>
              <a:t>somatogenně</a:t>
            </a:r>
            <a:r>
              <a:rPr lang="cs-CZ" sz="3600" kern="1200" dirty="0"/>
              <a:t> podmíněné psychické poruchy</a:t>
            </a:r>
          </a:p>
        </p:txBody>
      </p:sp>
      <p:sp>
        <p:nvSpPr>
          <p:cNvPr id="35842" name="Rectangle 3"/>
          <p:cNvSpPr>
            <a:spLocks noGrp="1" noChangeArrowheads="1"/>
          </p:cNvSpPr>
          <p:nvPr>
            <p:ph type="body" idx="4294967295"/>
          </p:nvPr>
        </p:nvSpPr>
        <p:spPr/>
        <p:txBody>
          <a:bodyPr/>
          <a:lstStyle/>
          <a:p>
            <a:pPr eaLnBrk="1" hangingPunct="1">
              <a:lnSpc>
                <a:spcPct val="70000"/>
              </a:lnSpc>
            </a:pPr>
            <a:r>
              <a:rPr lang="cs-CZ" sz="2100" smtClean="0"/>
              <a:t>Organická halucinóza (F06.0; halucinóza, která se vyskytuje v souvislosti s onemocněním, poraněním nebo dysfunkcí mozku nebo systémovým somatickým onemocněním)</a:t>
            </a:r>
          </a:p>
          <a:p>
            <a:pPr eaLnBrk="1" hangingPunct="1">
              <a:lnSpc>
                <a:spcPct val="70000"/>
              </a:lnSpc>
            </a:pPr>
            <a:r>
              <a:rPr lang="cs-CZ" sz="2100" smtClean="0"/>
              <a:t>Organická katatonní porucha (F06.1; porucha se sníženou (stupor) nebo zvýšenou (neklid) psychomotorickou aktivitou spojenou s katatonními příznaky; je důsledkem mozkového onemocnění, poranění nebo dysfunkce)</a:t>
            </a:r>
          </a:p>
          <a:p>
            <a:pPr eaLnBrk="1" hangingPunct="1">
              <a:lnSpc>
                <a:spcPct val="70000"/>
              </a:lnSpc>
            </a:pPr>
            <a:r>
              <a:rPr lang="cs-CZ" sz="2100" smtClean="0"/>
              <a:t>Organický syndrom s bludy (podobný schizofrenii) (F06.2; dominují trvalé nebo rekurentní bludy, bludy mohou být doprovázeny halucinacemi; některé rysy mohou připomínat schizofrenii; stav vyplývá ze souvislosti s onemocněním, poškozením nebo dysfunkcí mozku, zvláště častý je při epilepsii)</a:t>
            </a:r>
          </a:p>
          <a:p>
            <a:pPr eaLnBrk="1" hangingPunct="1">
              <a:lnSpc>
                <a:spcPct val="70000"/>
              </a:lnSpc>
            </a:pPr>
            <a:r>
              <a:rPr lang="cs-CZ" sz="2100" smtClean="0"/>
              <a:t>Organické afektivní poruchy (F06.3; poruchy charakterizované změnou nálad nebo afektivity, obvykle doprovázené změnou všeobecné úrovně aktivity; předpokládá se souvislost s nezávisle prokázanou organickou mozkovou poruchou nebo s jiným somatickým postižením; dělí se na organickou manickou poruchu, organickou bipolární poruchu, organickou depresivní poruchu a organickou smíšenou poruchu)</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p:cNvSpPr>
          <p:nvPr>
            <p:ph type="title" idx="4294967295"/>
          </p:nvPr>
        </p:nvSpPr>
        <p:spPr/>
        <p:txBody>
          <a:bodyPr/>
          <a:lstStyle/>
          <a:p>
            <a:pPr eaLnBrk="1" hangingPunct="1"/>
            <a:r>
              <a:rPr lang="cs-CZ" sz="3200" smtClean="0"/>
              <a:t>Další organicky a somatogenně podmíněné psychické poruchy</a:t>
            </a:r>
          </a:p>
        </p:txBody>
      </p:sp>
      <p:sp>
        <p:nvSpPr>
          <p:cNvPr id="36866" name="Rectangle 3"/>
          <p:cNvSpPr>
            <a:spLocks noGrp="1"/>
          </p:cNvSpPr>
          <p:nvPr>
            <p:ph type="body" idx="4294967295"/>
          </p:nvPr>
        </p:nvSpPr>
        <p:spPr/>
        <p:txBody>
          <a:bodyPr/>
          <a:lstStyle/>
          <a:p>
            <a:pPr eaLnBrk="1" hangingPunct="1">
              <a:lnSpc>
                <a:spcPct val="70000"/>
              </a:lnSpc>
            </a:pPr>
            <a:r>
              <a:rPr lang="cs-CZ" sz="2200" smtClean="0"/>
              <a:t>Organická úzkostná porucha (F06.4; porucha je charakterizovaná hlavními popisnými rysy Generalizované úzkostné poruchy, Panické poruchy nebo kombinací obou a vyplývá ze souvislosti s organickou poruchou mozku, např. temporální epilepsií, tyreotoxikózou nebo feochromocytomem)</a:t>
            </a:r>
          </a:p>
          <a:p>
            <a:pPr eaLnBrk="1" hangingPunct="1">
              <a:lnSpc>
                <a:spcPct val="70000"/>
              </a:lnSpc>
            </a:pPr>
            <a:r>
              <a:rPr lang="cs-CZ" sz="2200" smtClean="0"/>
              <a:t>Organická dissociativní porucha (F06.5; dissociativní porucha vyplývající ze souvislosti s organickou duševní poruchou charakteristická částečnou nebo úplnou ztrátou normální integrace mezi staropamětí, vědomím identity, okamžitými podněty a kontrolou tělesných pohybů)</a:t>
            </a:r>
          </a:p>
          <a:p>
            <a:pPr eaLnBrk="1" hangingPunct="1">
              <a:lnSpc>
                <a:spcPct val="70000"/>
              </a:lnSpc>
            </a:pPr>
            <a:r>
              <a:rPr lang="cs-CZ" sz="2200" smtClean="0"/>
              <a:t>Organická emoční labilita nebo astenická porucha (F06.6; emoční inkontinence nebo labilita, únavnost a množství nepříjemných tělesných pocitů, které vyplývají ze souvislosti s organickou poruchou mozku)</a:t>
            </a:r>
          </a:p>
          <a:p>
            <a:pPr eaLnBrk="1" hangingPunct="1">
              <a:lnSpc>
                <a:spcPct val="70000"/>
              </a:lnSpc>
            </a:pPr>
            <a:r>
              <a:rPr lang="cs-CZ" sz="2200" smtClean="0"/>
              <a:t>Mírná kognitivní porucha (F06.7; hlavním rysem je snížení kognitivního výkonu; může se jednat o zhoršení paměti, o obtíže při učení nebo koncentraci; objektivní testy obvykle vykazují abnormitu; příznaky jsou takového typu, že nelze stanovit diagnózu demence, organického amnestického syndromu nebo deliria)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p:txBody>
          <a:bodyPr/>
          <a:lstStyle/>
          <a:p>
            <a:pPr eaLnBrk="1" hangingPunct="1"/>
            <a:r>
              <a:rPr lang="cs-CZ" smtClean="0"/>
              <a:t>Organické duševní poruchy</a:t>
            </a:r>
          </a:p>
        </p:txBody>
      </p:sp>
      <p:sp>
        <p:nvSpPr>
          <p:cNvPr id="15362" name="Rectangle 3"/>
          <p:cNvSpPr>
            <a:spLocks noGrp="1" noChangeArrowheads="1"/>
          </p:cNvSpPr>
          <p:nvPr>
            <p:ph type="body" idx="4294967295"/>
          </p:nvPr>
        </p:nvSpPr>
        <p:spPr/>
        <p:txBody>
          <a:bodyPr/>
          <a:lstStyle/>
          <a:p>
            <a:pPr eaLnBrk="1" hangingPunct="1">
              <a:lnSpc>
                <a:spcPct val="80000"/>
              </a:lnSpc>
            </a:pPr>
            <a:r>
              <a:rPr lang="cs-CZ" sz="2000" smtClean="0"/>
              <a:t>Organické duševní poruchy vznikají na podkladě makroskopického či mikroskopického morfologického postižení mozku, např. infarkty mozkové tkáně, jejími záněty, ukládáním patol. proteinů atd.</a:t>
            </a:r>
          </a:p>
          <a:p>
            <a:pPr eaLnBrk="1" hangingPunct="1">
              <a:lnSpc>
                <a:spcPct val="80000"/>
              </a:lnSpc>
              <a:buFont typeface="Wingdings" pitchFamily="2" charset="2"/>
              <a:buNone/>
            </a:pPr>
            <a:endParaRPr lang="cs-CZ" sz="800" smtClean="0"/>
          </a:p>
          <a:p>
            <a:pPr eaLnBrk="1" hangingPunct="1">
              <a:lnSpc>
                <a:spcPct val="80000"/>
              </a:lnSpc>
            </a:pPr>
            <a:r>
              <a:rPr lang="cs-CZ" sz="2000" smtClean="0"/>
              <a:t>Jako symptomatické jsou označovány ty psychické poruchy, jejichž příčinou je systémové onemocnění postihující také CNS nebo onem. primárně jiné lokalizace vedoucí také k alteraci funkce CNS, náleží sem i intoxikace CNS</a:t>
            </a:r>
          </a:p>
          <a:p>
            <a:pPr eaLnBrk="1" hangingPunct="1">
              <a:lnSpc>
                <a:spcPct val="80000"/>
              </a:lnSpc>
              <a:buFont typeface="Wingdings" pitchFamily="2" charset="2"/>
              <a:buNone/>
            </a:pPr>
            <a:endParaRPr lang="cs-CZ" sz="800" smtClean="0"/>
          </a:p>
          <a:p>
            <a:pPr eaLnBrk="1" hangingPunct="1">
              <a:lnSpc>
                <a:spcPct val="80000"/>
              </a:lnSpc>
            </a:pPr>
            <a:r>
              <a:rPr lang="cs-CZ" sz="2000" smtClean="0"/>
              <a:t>Organické a symptomatické příčiny duševních poruch se navzájem prolínají</a:t>
            </a:r>
          </a:p>
          <a:p>
            <a:pPr eaLnBrk="1" hangingPunct="1">
              <a:lnSpc>
                <a:spcPct val="80000"/>
              </a:lnSpc>
              <a:buFont typeface="Wingdings" pitchFamily="2" charset="2"/>
              <a:buNone/>
            </a:pPr>
            <a:endParaRPr lang="cs-CZ" sz="800" smtClean="0"/>
          </a:p>
          <a:p>
            <a:pPr eaLnBrk="1" hangingPunct="1">
              <a:lnSpc>
                <a:spcPct val="80000"/>
              </a:lnSpc>
            </a:pPr>
            <a:r>
              <a:rPr lang="cs-CZ" sz="2000" smtClean="0"/>
              <a:t>Patří sem skupina demencí, amnestických syndromů, delirií, lehká porucha poznávání, organicky podmíněné emoční poruchy, organické psychotické poruchy, organické poruchy chování a organické změny osobnosti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ormAutofit/>
          </a:bodyPr>
          <a:lstStyle/>
          <a:p>
            <a:pPr eaLnBrk="1" hangingPunct="1"/>
            <a:r>
              <a:rPr lang="cs-CZ" sz="3200" smtClean="0">
                <a:latin typeface="Arial" charset="0"/>
              </a:rPr>
              <a:t>Další organicky a somatogenně podmíněné psychické poruchy</a:t>
            </a:r>
          </a:p>
        </p:txBody>
      </p:sp>
      <p:sp>
        <p:nvSpPr>
          <p:cNvPr id="37890" name="Zástupný symbol pro obsah 2"/>
          <p:cNvSpPr>
            <a:spLocks noGrp="1"/>
          </p:cNvSpPr>
          <p:nvPr>
            <p:ph idx="4294967295"/>
          </p:nvPr>
        </p:nvSpPr>
        <p:spPr/>
        <p:txBody>
          <a:bodyPr/>
          <a:lstStyle/>
          <a:p>
            <a:pPr eaLnBrk="1" hangingPunct="1">
              <a:lnSpc>
                <a:spcPct val="70000"/>
              </a:lnSpc>
            </a:pPr>
            <a:r>
              <a:rPr lang="cs-CZ" sz="2400" smtClean="0"/>
              <a:t>Organicky podmíněná porucha osobnosti (F07.0; porucha charakteristická zřetelnou změnou navyklých vzorců chování s abnormálními projevy emocí, potřeb a impulzů (včetně sexuálních), stejně jako poznávání a myšlení; je reziduální nebo souběžnou poruchou doprovázející nebo následující po onemocnění, poškození nebo dysfunkci mozku)</a:t>
            </a:r>
          </a:p>
          <a:p>
            <a:pPr eaLnBrk="1" hangingPunct="1">
              <a:lnSpc>
                <a:spcPct val="70000"/>
              </a:lnSpc>
            </a:pPr>
            <a:r>
              <a:rPr lang="cs-CZ" sz="2400" smtClean="0"/>
              <a:t>Postencefalitický syndrom (F07.1; změna chování jako reziduální stav po proběhlé encefalitidě; příznaky nespecifické, u různých osob různé; liší se podle infekčního činitele a věku nemocného v době infekce; syndrom je reverzibilní, čímž se liší od většiny organických poruch osobnosti)</a:t>
            </a:r>
          </a:p>
          <a:p>
            <a:pPr eaLnBrk="1" hangingPunct="1">
              <a:lnSpc>
                <a:spcPct val="70000"/>
              </a:lnSpc>
            </a:pPr>
            <a:r>
              <a:rPr lang="cs-CZ" sz="2400" smtClean="0"/>
              <a:t>Postkomoční syndrom (F07.2; syndrom vzniká po poranění hlavy a zahrnuje řadu nesourodých příznaků, jako jsou bolesti hlavy, závrať, únava, podrážděnost, poruchy koncentrace a potíže s řešením duševních úkonů, zhoršení paměti, nespavost a snížená tolerance stresu, emočního vzrušení nebo alkoholu)</a:t>
            </a:r>
          </a:p>
          <a:p>
            <a:pPr eaLnBrk="1" hangingPunct="1">
              <a:lnSpc>
                <a:spcPct val="80000"/>
              </a:lnSpc>
            </a:pPr>
            <a:endParaRPr lang="cs-CZ" sz="240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4"/>
          <p:cNvSpPr>
            <a:spLocks noGrp="1"/>
          </p:cNvSpPr>
          <p:nvPr>
            <p:ph type="ctrTitle" idx="4294967295"/>
          </p:nvPr>
        </p:nvSpPr>
        <p:spPr>
          <a:xfrm>
            <a:off x="685800" y="2130425"/>
            <a:ext cx="7772400" cy="1470025"/>
          </a:xfrm>
        </p:spPr>
        <p:txBody>
          <a:bodyPr/>
          <a:lstStyle/>
          <a:p>
            <a:pPr eaLnBrk="1" hangingPunct="1"/>
            <a:r>
              <a:rPr lang="cs-CZ" smtClean="0">
                <a:latin typeface="Arial" charset="0"/>
              </a:rPr>
              <a:t>Hodnocení psychických funkcí</a:t>
            </a:r>
          </a:p>
        </p:txBody>
      </p:sp>
      <p:sp>
        <p:nvSpPr>
          <p:cNvPr id="38914" name="Rectangle 5"/>
          <p:cNvSpPr>
            <a:spLocks noGrp="1"/>
          </p:cNvSpPr>
          <p:nvPr>
            <p:ph type="subTitle" idx="4294967295"/>
          </p:nvPr>
        </p:nvSpPr>
        <p:spPr>
          <a:xfrm>
            <a:off x="1371600" y="3886200"/>
            <a:ext cx="6400800" cy="1752600"/>
          </a:xfrm>
        </p:spPr>
        <p:txBody>
          <a:bodyPr/>
          <a:lstStyle/>
          <a:p>
            <a:pPr marL="0" indent="0" algn="ctr" eaLnBrk="1" hangingPunct="1">
              <a:buFont typeface="Arial" charset="0"/>
              <a:buNone/>
            </a:pPr>
            <a:endParaRPr lang="cs-CZ"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p:cNvSpPr>
          <p:nvPr>
            <p:ph type="title" idx="4294967295"/>
          </p:nvPr>
        </p:nvSpPr>
        <p:spPr/>
        <p:txBody>
          <a:bodyPr/>
          <a:lstStyle/>
          <a:p>
            <a:pPr eaLnBrk="1" hangingPunct="1"/>
            <a:r>
              <a:rPr lang="cs-CZ" smtClean="0">
                <a:latin typeface="Arial" charset="0"/>
              </a:rPr>
              <a:t>Hodnocení psychických funkcí</a:t>
            </a:r>
          </a:p>
        </p:txBody>
      </p:sp>
      <p:sp>
        <p:nvSpPr>
          <p:cNvPr id="10243" name="Rectangle 3"/>
          <p:cNvSpPr>
            <a:spLocks noGrp="1"/>
          </p:cNvSpPr>
          <p:nvPr>
            <p:ph type="body" idx="4294967295"/>
          </p:nvPr>
        </p:nvSpPr>
        <p:spPr/>
        <p:txBody>
          <a:bodyPr rtlCol="0">
            <a:normAutofit lnSpcReduction="10000"/>
          </a:bodyPr>
          <a:lstStyle/>
          <a:p>
            <a:pPr eaLnBrk="1" fontAlgn="auto" hangingPunct="1">
              <a:lnSpc>
                <a:spcPct val="80000"/>
              </a:lnSpc>
              <a:spcAft>
                <a:spcPts val="0"/>
              </a:spcAft>
              <a:buFont typeface="Arial" pitchFamily="34" charset="0"/>
              <a:buChar char="•"/>
              <a:defRPr/>
            </a:pPr>
            <a:r>
              <a:rPr lang="cs-CZ" sz="2000" kern="1200">
                <a:latin typeface="Arial" charset="0"/>
              </a:rPr>
              <a:t>Využívá se psychiatrické vyšetření, psychologické vyšetření a řada standardizovaných vyšetřovacích postupů a testů zaměřených na kognitivní i nekognitivní funkce</a:t>
            </a:r>
          </a:p>
          <a:p>
            <a:pPr eaLnBrk="1" fontAlgn="auto" hangingPunct="1">
              <a:lnSpc>
                <a:spcPct val="80000"/>
              </a:lnSpc>
              <a:spcAft>
                <a:spcPts val="0"/>
              </a:spcAft>
              <a:buFont typeface="Arial" pitchFamily="34" charset="0"/>
              <a:buChar char="•"/>
              <a:defRPr/>
            </a:pPr>
            <a:r>
              <a:rPr lang="cs-CZ" sz="2000" kern="1200">
                <a:latin typeface="Arial" charset="0"/>
              </a:rPr>
              <a:t>Nezbytné hodnotit psychický stav ve vztahu k psychosociálnímu prostředí, somatickému stavu a také jeho dynamiku, změny funkce, které nastaly oproti premorbidní úrovni</a:t>
            </a:r>
          </a:p>
          <a:p>
            <a:pPr eaLnBrk="1" fontAlgn="auto" hangingPunct="1">
              <a:lnSpc>
                <a:spcPct val="80000"/>
              </a:lnSpc>
              <a:spcAft>
                <a:spcPts val="0"/>
              </a:spcAft>
              <a:buFont typeface="Arial" pitchFamily="34" charset="0"/>
              <a:buChar char="•"/>
              <a:defRPr/>
            </a:pPr>
            <a:r>
              <a:rPr lang="cs-CZ" sz="2000" kern="1200">
                <a:latin typeface="Arial" charset="0"/>
              </a:rPr>
              <a:t>Hodnotit lze jednotlivé základní psychické funkce nebo celkovou schopnost fungování, schopnost integrace všech základních psychických funkcí</a:t>
            </a:r>
          </a:p>
          <a:p>
            <a:pPr eaLnBrk="1" fontAlgn="auto" hangingPunct="1">
              <a:lnSpc>
                <a:spcPct val="80000"/>
              </a:lnSpc>
              <a:spcAft>
                <a:spcPts val="0"/>
              </a:spcAft>
              <a:buFont typeface="Arial" pitchFamily="34" charset="0"/>
              <a:buChar char="•"/>
              <a:defRPr/>
            </a:pPr>
            <a:r>
              <a:rPr lang="cs-CZ" sz="2000" kern="1200">
                <a:latin typeface="Arial" charset="0"/>
              </a:rPr>
              <a:t>Obtížné bývá hodnocení kvality života, funkční úrovně a subjektivního pocitu spokojenosti</a:t>
            </a:r>
          </a:p>
          <a:p>
            <a:pPr eaLnBrk="1" fontAlgn="auto" hangingPunct="1">
              <a:lnSpc>
                <a:spcPct val="80000"/>
              </a:lnSpc>
              <a:spcAft>
                <a:spcPts val="0"/>
              </a:spcAft>
              <a:buFont typeface="Arial" pitchFamily="34" charset="0"/>
              <a:buChar char="•"/>
              <a:defRPr/>
            </a:pPr>
            <a:r>
              <a:rPr lang="cs-CZ" sz="2000" kern="1200">
                <a:latin typeface="Arial" charset="0"/>
              </a:rPr>
              <a:t>Při vyšetření se zvláště zaměřujeme na odhalování časných příznaků organických mozkových poruch a to z oblasti kognitivních funkcí, funkčních schopností a také behaviorálních příznaků včetně poruch funkcí emočních</a:t>
            </a:r>
          </a:p>
          <a:p>
            <a:pPr eaLnBrk="1" fontAlgn="auto" hangingPunct="1">
              <a:lnSpc>
                <a:spcPct val="80000"/>
              </a:lnSpc>
              <a:spcAft>
                <a:spcPts val="0"/>
              </a:spcAft>
              <a:buFont typeface="Arial" pitchFamily="34" charset="0"/>
              <a:buChar char="•"/>
              <a:defRPr/>
            </a:pPr>
            <a:r>
              <a:rPr lang="cs-CZ" sz="2000" kern="1200">
                <a:latin typeface="Arial" charset="0"/>
              </a:rPr>
              <a:t>Stejně důležitá jako detekce demencí je i detekce depresí, které navíc mohou demence napodobovat.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p:cNvSpPr>
          <p:nvPr>
            <p:ph type="title" idx="4294967295"/>
          </p:nvPr>
        </p:nvSpPr>
        <p:spPr/>
        <p:txBody>
          <a:bodyPr/>
          <a:lstStyle/>
          <a:p>
            <a:pPr eaLnBrk="1" hangingPunct="1"/>
            <a:r>
              <a:rPr lang="cs-CZ" smtClean="0">
                <a:latin typeface="Arial" charset="0"/>
              </a:rPr>
              <a:t>Anamnéza</a:t>
            </a:r>
          </a:p>
        </p:txBody>
      </p:sp>
      <p:sp>
        <p:nvSpPr>
          <p:cNvPr id="40962" name="Rectangle 3"/>
          <p:cNvSpPr>
            <a:spLocks noGrp="1"/>
          </p:cNvSpPr>
          <p:nvPr>
            <p:ph type="body" idx="4294967295"/>
          </p:nvPr>
        </p:nvSpPr>
        <p:spPr/>
        <p:txBody>
          <a:bodyPr/>
          <a:lstStyle/>
          <a:p>
            <a:pPr eaLnBrk="1" hangingPunct="1">
              <a:lnSpc>
                <a:spcPct val="90000"/>
              </a:lnSpc>
            </a:pPr>
            <a:r>
              <a:rPr lang="cs-CZ" sz="2800" smtClean="0">
                <a:latin typeface="Arial" charset="0"/>
              </a:rPr>
              <a:t>Důležitá důkladná anamnéza včetně psychosociálního vývoje, vzdělání, podrobné profesní kariéry, analýzy interpersonálních vztahů, somatické morbidity a sklonu ke zneužívání návykových látek.</a:t>
            </a:r>
          </a:p>
          <a:p>
            <a:pPr eaLnBrk="1" hangingPunct="1">
              <a:lnSpc>
                <a:spcPct val="90000"/>
              </a:lnSpc>
            </a:pPr>
            <a:r>
              <a:rPr lang="cs-CZ" sz="2800" smtClean="0">
                <a:latin typeface="Arial" charset="0"/>
              </a:rPr>
              <a:t>Hodnotíme jak údaje od pacienta, tak i od jeho blízkých (objektivní anamnéza)</a:t>
            </a:r>
          </a:p>
          <a:p>
            <a:pPr eaLnBrk="1" hangingPunct="1">
              <a:lnSpc>
                <a:spcPct val="90000"/>
              </a:lnSpc>
            </a:pPr>
            <a:r>
              <a:rPr lang="cs-CZ" sz="2800" smtClean="0">
                <a:latin typeface="Arial" charset="0"/>
              </a:rPr>
              <a:t>Potřebujeme získat obraz o vztazích i premorbidní úrovní pacienta včetně jeho základních dovedností, kognitivních funkcí, kulturní a jazykové úrovně</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p:cNvSpPr>
          <p:nvPr>
            <p:ph type="title" idx="4294967295"/>
          </p:nvPr>
        </p:nvSpPr>
        <p:spPr/>
        <p:txBody>
          <a:bodyPr/>
          <a:lstStyle/>
          <a:p>
            <a:pPr eaLnBrk="1" hangingPunct="1"/>
            <a:r>
              <a:rPr lang="cs-CZ" smtClean="0">
                <a:latin typeface="Arial" charset="0"/>
              </a:rPr>
              <a:t>Psychiatrické vyšetření</a:t>
            </a:r>
          </a:p>
        </p:txBody>
      </p:sp>
      <p:sp>
        <p:nvSpPr>
          <p:cNvPr id="41986" name="Rectangle 3"/>
          <p:cNvSpPr>
            <a:spLocks noGrp="1"/>
          </p:cNvSpPr>
          <p:nvPr>
            <p:ph type="body" idx="4294967295"/>
          </p:nvPr>
        </p:nvSpPr>
        <p:spPr/>
        <p:txBody>
          <a:bodyPr/>
          <a:lstStyle/>
          <a:p>
            <a:pPr eaLnBrk="1" hangingPunct="1"/>
            <a:r>
              <a:rPr lang="cs-CZ" sz="2800" smtClean="0">
                <a:latin typeface="Arial" charset="0"/>
              </a:rPr>
              <a:t>Při vyšetření je třeba posoudit zejména stav pacientova vědomí, jeho orientovanost, vzhled, chování a postoj k vyšetření, řeč, PM tempo, emotivitu, myšlení, vnímání, paměť a další kognitivní funkce, fyziologické funkce jako spánek a příjem stravy a tekutin, případné poruchy chování, suicidalitu, náhled.</a:t>
            </a:r>
          </a:p>
          <a:p>
            <a:pPr eaLnBrk="1" hangingPunct="1"/>
            <a:r>
              <a:rPr lang="cs-CZ" sz="2800" smtClean="0">
                <a:latin typeface="Arial" charset="0"/>
              </a:rPr>
              <a:t>Zejména je třeba se zaměřit na tři okruhy: kognitivní funkce, emoční funkce a behaviorální příznaky.</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p:cNvSpPr>
          <p:nvPr>
            <p:ph type="title" idx="4294967295"/>
          </p:nvPr>
        </p:nvSpPr>
        <p:spPr/>
        <p:txBody>
          <a:bodyPr/>
          <a:lstStyle/>
          <a:p>
            <a:pPr eaLnBrk="1" hangingPunct="1"/>
            <a:r>
              <a:rPr lang="cs-CZ" smtClean="0">
                <a:latin typeface="Arial" charset="0"/>
              </a:rPr>
              <a:t>Hodnocení kognitivních funkcí</a:t>
            </a:r>
          </a:p>
        </p:txBody>
      </p:sp>
      <p:sp>
        <p:nvSpPr>
          <p:cNvPr id="13315" name="Rectangle 3"/>
          <p:cNvSpPr>
            <a:spLocks noGrp="1"/>
          </p:cNvSpPr>
          <p:nvPr>
            <p:ph type="body" idx="4294967295"/>
          </p:nvPr>
        </p:nvSpPr>
        <p:spPr/>
        <p:txBody>
          <a:bodyPr rtlCol="0">
            <a:normAutofit lnSpcReduction="10000"/>
          </a:bodyPr>
          <a:lstStyle/>
          <a:p>
            <a:pPr eaLnBrk="1" fontAlgn="auto" hangingPunct="1">
              <a:lnSpc>
                <a:spcPct val="80000"/>
              </a:lnSpc>
              <a:spcAft>
                <a:spcPts val="0"/>
              </a:spcAft>
              <a:buFont typeface="Arial" pitchFamily="34" charset="0"/>
              <a:buChar char="•"/>
              <a:defRPr/>
            </a:pPr>
            <a:r>
              <a:rPr lang="cs-CZ" sz="2200" kern="1200">
                <a:latin typeface="Arial" charset="0"/>
              </a:rPr>
              <a:t>Kognitivní (poznávací) funkce – funkce umožňující výběr a zpracování informací tak, abychom se přizpůsobili svému prostředí. Náleží mezi ně recepce – příjem informací, jejich podržení, třídění a integrace, dále paměť a učení, myšlení, expresivní funkce – řeč, kreslení, mimické vyjadřování.</a:t>
            </a:r>
          </a:p>
          <a:p>
            <a:pPr eaLnBrk="1" fontAlgn="auto" hangingPunct="1">
              <a:lnSpc>
                <a:spcPct val="80000"/>
              </a:lnSpc>
              <a:spcAft>
                <a:spcPts val="0"/>
              </a:spcAft>
              <a:buFont typeface="Arial" pitchFamily="34" charset="0"/>
              <a:buChar char="•"/>
              <a:defRPr/>
            </a:pPr>
            <a:r>
              <a:rPr lang="cs-CZ" sz="2200" kern="1200">
                <a:latin typeface="Arial" charset="0"/>
              </a:rPr>
              <a:t>Porucha kognitivních funkcí vede k poruše exekutivních funkcí, k nimž patří motivace a vůle, plánování činnosti a provádění úkonů – jednání.</a:t>
            </a:r>
          </a:p>
          <a:p>
            <a:pPr eaLnBrk="1" fontAlgn="auto" hangingPunct="1">
              <a:lnSpc>
                <a:spcPct val="80000"/>
              </a:lnSpc>
              <a:spcAft>
                <a:spcPts val="0"/>
              </a:spcAft>
              <a:buFont typeface="Arial" pitchFamily="34" charset="0"/>
              <a:buChar char="•"/>
              <a:defRPr/>
            </a:pPr>
            <a:r>
              <a:rPr lang="cs-CZ" sz="2200" kern="1200">
                <a:latin typeface="Arial" charset="0"/>
              </a:rPr>
              <a:t>Důležité uvědomit si, které faktory a situace mohou signalizovat poruchy kognitivních funkcí.</a:t>
            </a:r>
          </a:p>
          <a:p>
            <a:pPr eaLnBrk="1" fontAlgn="auto" hangingPunct="1">
              <a:lnSpc>
                <a:spcPct val="80000"/>
              </a:lnSpc>
              <a:spcAft>
                <a:spcPts val="0"/>
              </a:spcAft>
              <a:buFont typeface="Arial" pitchFamily="34" charset="0"/>
              <a:buChar char="•"/>
              <a:defRPr/>
            </a:pPr>
            <a:r>
              <a:rPr lang="cs-CZ" sz="2200" kern="1200">
                <a:latin typeface="Arial" charset="0"/>
              </a:rPr>
              <a:t>V první řadě jde o poruchy paměti. Nejčastěji narušena vštípivost, zapamatování nových paměťových obsahů, porušena může být i výbavnost, zejména její přesnost. Mohou se objevit paramnézie (zkreslení vybavovaných vzpomínek), ekmnézie (špatně časově lokalizované vzpomínky), kryptomnézie (neúmyslné paměťové plagiáty)</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p:cNvSpPr>
          <p:nvPr>
            <p:ph type="title" idx="4294967295"/>
          </p:nvPr>
        </p:nvSpPr>
        <p:spPr/>
        <p:txBody>
          <a:bodyPr/>
          <a:lstStyle/>
          <a:p>
            <a:pPr eaLnBrk="1" hangingPunct="1"/>
            <a:r>
              <a:rPr lang="cs-CZ" smtClean="0">
                <a:latin typeface="Arial" charset="0"/>
              </a:rPr>
              <a:t>Hodnocení kognitivních funkcí</a:t>
            </a:r>
          </a:p>
        </p:txBody>
      </p:sp>
      <p:sp>
        <p:nvSpPr>
          <p:cNvPr id="44034" name="Rectangle 3"/>
          <p:cNvSpPr>
            <a:spLocks noGrp="1"/>
          </p:cNvSpPr>
          <p:nvPr>
            <p:ph type="body" idx="4294967295"/>
          </p:nvPr>
        </p:nvSpPr>
        <p:spPr/>
        <p:txBody>
          <a:bodyPr/>
          <a:lstStyle/>
          <a:p>
            <a:pPr eaLnBrk="1" hangingPunct="1">
              <a:lnSpc>
                <a:spcPct val="80000"/>
              </a:lnSpc>
            </a:pPr>
            <a:r>
              <a:rPr lang="cs-CZ" sz="2200" smtClean="0">
                <a:latin typeface="Arial" charset="0"/>
              </a:rPr>
              <a:t>U převážně kortikálních postižení dochází především k poruše deklarativní paměti (sémantická a epizodická).</a:t>
            </a:r>
          </a:p>
          <a:p>
            <a:pPr eaLnBrk="1" hangingPunct="1">
              <a:lnSpc>
                <a:spcPct val="80000"/>
              </a:lnSpc>
            </a:pPr>
            <a:r>
              <a:rPr lang="cs-CZ" sz="2200" smtClean="0">
                <a:latin typeface="Arial" charset="0"/>
              </a:rPr>
              <a:t>U převážně subkortikálního postižení dochází zpočátku především k postižení nedeklarativní  paměti.</a:t>
            </a:r>
          </a:p>
          <a:p>
            <a:pPr eaLnBrk="1" hangingPunct="1">
              <a:lnSpc>
                <a:spcPct val="80000"/>
              </a:lnSpc>
            </a:pPr>
            <a:r>
              <a:rPr lang="cs-CZ" sz="2200" smtClean="0">
                <a:latin typeface="Arial" charset="0"/>
              </a:rPr>
              <a:t>U těžkých demencí postiženy obě složky.</a:t>
            </a:r>
          </a:p>
          <a:p>
            <a:pPr eaLnBrk="1" hangingPunct="1">
              <a:lnSpc>
                <a:spcPct val="80000"/>
              </a:lnSpc>
            </a:pPr>
            <a:r>
              <a:rPr lang="cs-CZ" sz="2200" smtClean="0">
                <a:latin typeface="Arial" charset="0"/>
              </a:rPr>
              <a:t>Další významnou poruchou je porucha myšlení.</a:t>
            </a:r>
          </a:p>
          <a:p>
            <a:pPr eaLnBrk="1" hangingPunct="1">
              <a:lnSpc>
                <a:spcPct val="80000"/>
              </a:lnSpc>
            </a:pPr>
            <a:r>
              <a:rPr lang="cs-CZ" sz="2200" smtClean="0">
                <a:latin typeface="Arial" charset="0"/>
              </a:rPr>
              <a:t>V časných fázích kognitivní poruchy myšlení porušeno zejména v oblasti abstrakce a logického uvažování, ztrácí se soudnost.</a:t>
            </a:r>
          </a:p>
          <a:p>
            <a:pPr eaLnBrk="1" hangingPunct="1">
              <a:lnSpc>
                <a:spcPct val="80000"/>
              </a:lnSpc>
            </a:pPr>
            <a:r>
              <a:rPr lang="cs-CZ" sz="2200" smtClean="0">
                <a:latin typeface="Arial" charset="0"/>
              </a:rPr>
              <a:t>S poruchou myšlení souvisí porucha řečových funkcí. V incip. stadiích se objevují poruchy vyjadřování.</a:t>
            </a:r>
          </a:p>
          <a:p>
            <a:pPr eaLnBrk="1" hangingPunct="1">
              <a:lnSpc>
                <a:spcPct val="80000"/>
              </a:lnSpc>
            </a:pPr>
            <a:r>
              <a:rPr lang="cs-CZ" sz="2200" smtClean="0">
                <a:latin typeface="Arial" charset="0"/>
              </a:rPr>
              <a:t>Později dochází k rozvoji fatických poruch. Nejprve se objevuje parafázie (komolení slov, používání nesprávných předložek, přípon), později plná afázie, která má dva typy.</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p:cNvSpPr>
          <p:nvPr>
            <p:ph type="title" idx="4294967295"/>
          </p:nvPr>
        </p:nvSpPr>
        <p:spPr/>
        <p:txBody>
          <a:bodyPr/>
          <a:lstStyle/>
          <a:p>
            <a:pPr eaLnBrk="1" hangingPunct="1"/>
            <a:r>
              <a:rPr lang="cs-CZ" smtClean="0">
                <a:latin typeface="Arial" charset="0"/>
              </a:rPr>
              <a:t>Hodnocení kognitivních funkcí</a:t>
            </a:r>
          </a:p>
        </p:txBody>
      </p:sp>
      <p:sp>
        <p:nvSpPr>
          <p:cNvPr id="45058" name="Rectangle 3"/>
          <p:cNvSpPr>
            <a:spLocks noGrp="1"/>
          </p:cNvSpPr>
          <p:nvPr>
            <p:ph type="body" idx="4294967295"/>
          </p:nvPr>
        </p:nvSpPr>
        <p:spPr/>
        <p:txBody>
          <a:bodyPr/>
          <a:lstStyle/>
          <a:p>
            <a:pPr eaLnBrk="1" hangingPunct="1">
              <a:lnSpc>
                <a:spcPct val="80000"/>
              </a:lnSpc>
            </a:pPr>
            <a:r>
              <a:rPr lang="cs-CZ" sz="2400" smtClean="0">
                <a:latin typeface="Arial" charset="0"/>
              </a:rPr>
              <a:t>Motorická (expresivní) afázie se vyznačuje tím, že řeč je zkomolená, slova nejsou srozumitelná, jsou závažné poruchy gramatiky.</a:t>
            </a:r>
          </a:p>
          <a:p>
            <a:pPr eaLnBrk="1" hangingPunct="1">
              <a:lnSpc>
                <a:spcPct val="80000"/>
              </a:lnSpc>
            </a:pPr>
            <a:r>
              <a:rPr lang="cs-CZ" sz="2400" smtClean="0">
                <a:latin typeface="Arial" charset="0"/>
              </a:rPr>
              <a:t>Senzorická afázie se rozvíjí v důsledku poruchy detekce zvukového signálu v kortexu, postižený nerozumí řečenému.</a:t>
            </a:r>
          </a:p>
          <a:p>
            <a:pPr eaLnBrk="1" hangingPunct="1">
              <a:lnSpc>
                <a:spcPct val="80000"/>
              </a:lnSpc>
            </a:pPr>
            <a:r>
              <a:rPr lang="cs-CZ" sz="2400" smtClean="0">
                <a:latin typeface="Arial" charset="0"/>
              </a:rPr>
              <a:t>S poruchou paměti úzce souvisí porucha orientace. Porucha orientace v prostoru a obecněji porucha vizuospaciálních funkcí může být časný příznak Alzheimerovy demence.</a:t>
            </a:r>
          </a:p>
          <a:p>
            <a:pPr eaLnBrk="1" hangingPunct="1">
              <a:lnSpc>
                <a:spcPct val="80000"/>
              </a:lnSpc>
            </a:pPr>
            <a:r>
              <a:rPr lang="cs-CZ" sz="2400" smtClean="0">
                <a:latin typeface="Arial" charset="0"/>
              </a:rPr>
              <a:t>Porucha exekutivních funkcí se projevuje poruchou schopnosti naplánovat a vykonat jakékoli složitější úkony.</a:t>
            </a:r>
          </a:p>
          <a:p>
            <a:pPr eaLnBrk="1" hangingPunct="1">
              <a:lnSpc>
                <a:spcPct val="80000"/>
              </a:lnSpc>
            </a:pPr>
            <a:r>
              <a:rPr lang="cs-CZ" sz="2400" smtClean="0">
                <a:latin typeface="Arial" charset="0"/>
              </a:rPr>
              <a:t>K hodnocení se používá řada testů (viz dále)</a:t>
            </a:r>
            <a:endParaRPr lang="cs-CZ" sz="240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p:cNvSpPr>
          <p:nvPr>
            <p:ph type="title" idx="4294967295"/>
          </p:nvPr>
        </p:nvSpPr>
        <p:spPr/>
        <p:txBody>
          <a:bodyPr/>
          <a:lstStyle/>
          <a:p>
            <a:pPr eaLnBrk="1" hangingPunct="1"/>
            <a:r>
              <a:rPr lang="cs-CZ" smtClean="0">
                <a:latin typeface="Arial" charset="0"/>
              </a:rPr>
              <a:t>Hodnocení emočních funkcí</a:t>
            </a:r>
          </a:p>
        </p:txBody>
      </p:sp>
      <p:sp>
        <p:nvSpPr>
          <p:cNvPr id="46082" name="Rectangle 3"/>
          <p:cNvSpPr>
            <a:spLocks noGrp="1"/>
          </p:cNvSpPr>
          <p:nvPr>
            <p:ph type="body" idx="4294967295"/>
          </p:nvPr>
        </p:nvSpPr>
        <p:spPr/>
        <p:txBody>
          <a:bodyPr/>
          <a:lstStyle/>
          <a:p>
            <a:pPr eaLnBrk="1" hangingPunct="1">
              <a:lnSpc>
                <a:spcPct val="90000"/>
              </a:lnSpc>
            </a:pPr>
            <a:r>
              <a:rPr lang="cs-CZ" sz="2400" smtClean="0">
                <a:latin typeface="Arial" charset="0"/>
              </a:rPr>
              <a:t>Poruchy afektů, nálad, vyšších citů.</a:t>
            </a:r>
          </a:p>
          <a:p>
            <a:pPr eaLnBrk="1" hangingPunct="1">
              <a:lnSpc>
                <a:spcPct val="90000"/>
              </a:lnSpc>
            </a:pPr>
            <a:r>
              <a:rPr lang="cs-CZ" sz="2400" smtClean="0">
                <a:latin typeface="Arial" charset="0"/>
              </a:rPr>
              <a:t>Afekty – krátké emoční odpovědi na zevní i vnitřní stimuly, ve stáří často dochází k jejich nahromadění, afektivní inkontinenci, jejich nezvládání. Projevuje se afekty zlosti, lítosti, někdy i radosti.</a:t>
            </a:r>
          </a:p>
          <a:p>
            <a:pPr eaLnBrk="1" hangingPunct="1">
              <a:lnSpc>
                <a:spcPct val="90000"/>
              </a:lnSpc>
            </a:pPr>
            <a:r>
              <a:rPr lang="cs-CZ" sz="2400" smtClean="0">
                <a:latin typeface="Arial" charset="0"/>
              </a:rPr>
              <a:t>Nálada – vyladění k afektům jednoho typu. Často se v seniu vyskytují patické nálady, např. depresivní, úzkostná či dysforická.</a:t>
            </a:r>
          </a:p>
          <a:p>
            <a:pPr eaLnBrk="1" hangingPunct="1">
              <a:lnSpc>
                <a:spcPct val="90000"/>
              </a:lnSpc>
            </a:pPr>
            <a:r>
              <a:rPr lang="cs-CZ" sz="2400" smtClean="0">
                <a:latin typeface="Arial" charset="0"/>
              </a:rPr>
              <a:t>Obtížné je odlišení deprese od demence.</a:t>
            </a:r>
          </a:p>
          <a:p>
            <a:pPr eaLnBrk="1" hangingPunct="1">
              <a:lnSpc>
                <a:spcPct val="90000"/>
              </a:lnSpc>
            </a:pPr>
            <a:r>
              <a:rPr lang="cs-CZ" sz="2400" smtClean="0">
                <a:latin typeface="Arial" charset="0"/>
              </a:rPr>
              <a:t>K hodnocení emočních funkcí se používají různé škály.</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idx="4294967295"/>
          </p:nvPr>
        </p:nvSpPr>
        <p:spPr/>
        <p:txBody>
          <a:bodyPr rtlCol="0">
            <a:normAutofit fontScale="90000"/>
          </a:bodyPr>
          <a:lstStyle/>
          <a:p>
            <a:pPr eaLnBrk="1" fontAlgn="auto" hangingPunct="1">
              <a:spcAft>
                <a:spcPts val="0"/>
              </a:spcAft>
              <a:defRPr/>
            </a:pPr>
            <a:r>
              <a:rPr lang="cs-CZ" sz="4000" kern="1200">
                <a:latin typeface="Arial" charset="0"/>
              </a:rPr>
              <a:t>Hodnocení poruch chování a jiných behaviorálních příznaků</a:t>
            </a:r>
          </a:p>
        </p:txBody>
      </p:sp>
      <p:sp>
        <p:nvSpPr>
          <p:cNvPr id="47106" name="Rectangle 3"/>
          <p:cNvSpPr>
            <a:spLocks noGrp="1"/>
          </p:cNvSpPr>
          <p:nvPr>
            <p:ph type="body" idx="4294967295"/>
          </p:nvPr>
        </p:nvSpPr>
        <p:spPr/>
        <p:txBody>
          <a:bodyPr/>
          <a:lstStyle/>
          <a:p>
            <a:pPr eaLnBrk="1" hangingPunct="1">
              <a:lnSpc>
                <a:spcPct val="80000"/>
              </a:lnSpc>
            </a:pPr>
            <a:r>
              <a:rPr lang="cs-CZ" sz="2200" smtClean="0">
                <a:latin typeface="Arial" charset="0"/>
              </a:rPr>
              <a:t>U starých lidí s organickou mozkovou poruchou spojenou se syndromem demence se mohou vyskytovat poruchy chování, které jsou společensky nevhodné až nepřijatelné. Četnost poruch chování i jejich intenzita roste s tíží demence.</a:t>
            </a:r>
          </a:p>
          <a:p>
            <a:pPr eaLnBrk="1" hangingPunct="1">
              <a:lnSpc>
                <a:spcPct val="80000"/>
              </a:lnSpc>
            </a:pPr>
            <a:r>
              <a:rPr lang="cs-CZ" sz="2200" smtClean="0">
                <a:latin typeface="Arial" charset="0"/>
              </a:rPr>
              <a:t>Nutné po nich pátrat.</a:t>
            </a:r>
          </a:p>
          <a:p>
            <a:pPr eaLnBrk="1" hangingPunct="1">
              <a:lnSpc>
                <a:spcPct val="80000"/>
              </a:lnSpc>
            </a:pPr>
            <a:r>
              <a:rPr lang="cs-CZ" sz="2200" smtClean="0">
                <a:latin typeface="Arial" charset="0"/>
              </a:rPr>
              <a:t>Mohou se vyskytnout poruchy chování bez agresivity, s verbální agresivitou nebo s brachiální agresivitou.</a:t>
            </a:r>
          </a:p>
          <a:p>
            <a:pPr eaLnBrk="1" hangingPunct="1">
              <a:lnSpc>
                <a:spcPct val="80000"/>
              </a:lnSpc>
            </a:pPr>
            <a:r>
              <a:rPr lang="cs-CZ" sz="2200" smtClean="0">
                <a:latin typeface="Arial" charset="0"/>
              </a:rPr>
              <a:t>Může se vyskytnout pasivita, podrážděnost, také však paranoidita.</a:t>
            </a:r>
          </a:p>
          <a:p>
            <a:pPr eaLnBrk="1" hangingPunct="1">
              <a:lnSpc>
                <a:spcPct val="80000"/>
              </a:lnSpc>
            </a:pPr>
            <a:r>
              <a:rPr lang="cs-CZ" sz="2200" smtClean="0">
                <a:latin typeface="Arial" charset="0"/>
              </a:rPr>
              <a:t>Mohou se vyskytnout poruchy myšlení typu bludů nebo poruchy vnímání typu halucinací či iluzí.</a:t>
            </a:r>
          </a:p>
          <a:p>
            <a:pPr eaLnBrk="1" hangingPunct="1">
              <a:lnSpc>
                <a:spcPct val="80000"/>
              </a:lnSpc>
            </a:pPr>
            <a:r>
              <a:rPr lang="cs-CZ" sz="2200" smtClean="0">
                <a:latin typeface="Arial" charset="0"/>
              </a:rPr>
              <a:t>Jindy bývá přítomen výskyt tranzitorních delirií.</a:t>
            </a:r>
          </a:p>
          <a:p>
            <a:pPr eaLnBrk="1" hangingPunct="1">
              <a:lnSpc>
                <a:spcPct val="80000"/>
              </a:lnSpc>
            </a:pPr>
            <a:r>
              <a:rPr lang="cs-CZ" sz="2200" smtClean="0">
                <a:latin typeface="Arial" charset="0"/>
              </a:rPr>
              <a:t>Časté jsou poruchy spánku, zejména posunutí cyklu spánek/bdění.</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idx="4294967295"/>
          </p:nvPr>
        </p:nvSpPr>
        <p:spPr/>
        <p:txBody>
          <a:bodyPr/>
          <a:lstStyle/>
          <a:p>
            <a:pPr eaLnBrk="1" hangingPunct="1"/>
            <a:r>
              <a:rPr lang="cs-CZ" smtClean="0"/>
              <a:t>Demence</a:t>
            </a:r>
          </a:p>
        </p:txBody>
      </p:sp>
      <p:sp>
        <p:nvSpPr>
          <p:cNvPr id="16386" name="Rectangle 3"/>
          <p:cNvSpPr>
            <a:spLocks noGrp="1" noChangeArrowheads="1"/>
          </p:cNvSpPr>
          <p:nvPr>
            <p:ph type="body" idx="4294967295"/>
          </p:nvPr>
        </p:nvSpPr>
        <p:spPr/>
        <p:txBody>
          <a:bodyPr/>
          <a:lstStyle/>
          <a:p>
            <a:pPr eaLnBrk="1" hangingPunct="1">
              <a:lnSpc>
                <a:spcPct val="90000"/>
              </a:lnSpc>
            </a:pPr>
            <a:r>
              <a:rPr lang="cs-CZ" sz="2800" smtClean="0"/>
              <a:t>Demence jsou závažné duševní poruchy, jejichž základními projevy jsou příznaky úbytku kognitivních funkcí (paměti, intelektu, pozornosti, motivace)</a:t>
            </a:r>
          </a:p>
          <a:p>
            <a:pPr eaLnBrk="1" hangingPunct="1">
              <a:lnSpc>
                <a:spcPct val="90000"/>
              </a:lnSpc>
            </a:pPr>
            <a:r>
              <a:rPr lang="cs-CZ" sz="2800" smtClean="0"/>
              <a:t>Vývoj kognitivních funkcí ukončen do 2-4 let věku dítěte, pozdější úbytek kognit. funkcí označován jako demence</a:t>
            </a:r>
          </a:p>
          <a:p>
            <a:pPr eaLnBrk="1" hangingPunct="1">
              <a:lnSpc>
                <a:spcPct val="90000"/>
              </a:lnSpc>
            </a:pPr>
            <a:r>
              <a:rPr lang="cs-CZ" sz="2800" smtClean="0"/>
              <a:t>U demencí většinou nejprve postižena paměť, později narušena soudnost, logické uvažování, exekutivní funkce, orientace a dochází k celkové těžké intelektové deterioraci</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idx="4294967295"/>
          </p:nvPr>
        </p:nvSpPr>
        <p:spPr/>
        <p:txBody>
          <a:bodyPr rtlCol="0">
            <a:normAutofit fontScale="90000"/>
          </a:bodyPr>
          <a:lstStyle/>
          <a:p>
            <a:pPr eaLnBrk="1" fontAlgn="auto" hangingPunct="1">
              <a:spcAft>
                <a:spcPts val="0"/>
              </a:spcAft>
              <a:defRPr/>
            </a:pPr>
            <a:r>
              <a:rPr lang="cs-CZ" sz="4000" kern="1200">
                <a:latin typeface="Arial" charset="0"/>
              </a:rPr>
              <a:t>Hodnocení schopnosti vykonávat běžné denní aktivity</a:t>
            </a:r>
          </a:p>
        </p:txBody>
      </p:sp>
      <p:sp>
        <p:nvSpPr>
          <p:cNvPr id="48130" name="Rectangle 3"/>
          <p:cNvSpPr>
            <a:spLocks noGrp="1"/>
          </p:cNvSpPr>
          <p:nvPr>
            <p:ph type="body" idx="4294967295"/>
          </p:nvPr>
        </p:nvSpPr>
        <p:spPr/>
        <p:txBody>
          <a:bodyPr/>
          <a:lstStyle/>
          <a:p>
            <a:pPr eaLnBrk="1" hangingPunct="1">
              <a:lnSpc>
                <a:spcPct val="80000"/>
              </a:lnSpc>
            </a:pPr>
            <a:r>
              <a:rPr lang="cs-CZ" sz="2400" smtClean="0">
                <a:latin typeface="Arial" charset="0"/>
              </a:rPr>
              <a:t>Při běžném stárnutí zůstává schopnost zachována, i když pomaleji než dříve.</a:t>
            </a:r>
          </a:p>
          <a:p>
            <a:pPr eaLnBrk="1" hangingPunct="1">
              <a:lnSpc>
                <a:spcPct val="80000"/>
              </a:lnSpc>
            </a:pPr>
            <a:r>
              <a:rPr lang="cs-CZ" sz="2400" smtClean="0">
                <a:latin typeface="Arial" charset="0"/>
              </a:rPr>
              <a:t>U mírné kognitivní poruchy dochází k výraznějšímu zpomalení, avšak aktivity zůstávají stále zachovány.</a:t>
            </a:r>
          </a:p>
          <a:p>
            <a:pPr eaLnBrk="1" hangingPunct="1">
              <a:lnSpc>
                <a:spcPct val="80000"/>
              </a:lnSpc>
            </a:pPr>
            <a:r>
              <a:rPr lang="cs-CZ" sz="2400" smtClean="0">
                <a:latin typeface="Arial" charset="0"/>
              </a:rPr>
              <a:t>U počínajících demencí již dochází ke snížení úrovně provádění a s postupující demencí se tato schopnost dále zhoršuje. Nejprve vypadávají složitější činnosti (např. schopnost manipulovat s penězi), později i jednodušší činnosti (např. jednoduchý nákup, telefonování) a nakonec nejsou dementní pacienti schopni ani bazálních aktivit (např. oblékání, udržování osobní hygieny).</a:t>
            </a:r>
          </a:p>
          <a:p>
            <a:pPr eaLnBrk="1" hangingPunct="1">
              <a:lnSpc>
                <a:spcPct val="80000"/>
              </a:lnSpc>
            </a:pPr>
            <a:r>
              <a:rPr lang="cs-CZ" sz="2400" smtClean="0">
                <a:latin typeface="Arial" charset="0"/>
              </a:rPr>
              <a:t>Existují různé škály k posouzení schopnosti vykonávat běžné denní aktivity</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p:cNvSpPr>
          <p:nvPr>
            <p:ph type="title" idx="4294967295"/>
          </p:nvPr>
        </p:nvSpPr>
        <p:spPr/>
        <p:txBody>
          <a:bodyPr/>
          <a:lstStyle/>
          <a:p>
            <a:pPr eaLnBrk="1" hangingPunct="1"/>
            <a:r>
              <a:rPr lang="cs-CZ" smtClean="0">
                <a:latin typeface="Arial" charset="0"/>
              </a:rPr>
              <a:t>Pomocné vyšetřovací metody</a:t>
            </a:r>
          </a:p>
        </p:txBody>
      </p:sp>
      <p:sp>
        <p:nvSpPr>
          <p:cNvPr id="49154" name="Rectangle 3"/>
          <p:cNvSpPr>
            <a:spLocks noGrp="1"/>
          </p:cNvSpPr>
          <p:nvPr>
            <p:ph type="body" idx="4294967295"/>
          </p:nvPr>
        </p:nvSpPr>
        <p:spPr/>
        <p:txBody>
          <a:bodyPr/>
          <a:lstStyle/>
          <a:p>
            <a:pPr eaLnBrk="1" hangingPunct="1">
              <a:lnSpc>
                <a:spcPct val="90000"/>
              </a:lnSpc>
            </a:pPr>
            <a:r>
              <a:rPr lang="cs-CZ" sz="2400" smtClean="0">
                <a:latin typeface="Arial" charset="0"/>
              </a:rPr>
              <a:t>Používají se metody laboratorní, zobrazovací, případně elektrofyziologické apod.</a:t>
            </a:r>
          </a:p>
          <a:p>
            <a:pPr eaLnBrk="1" hangingPunct="1">
              <a:lnSpc>
                <a:spcPct val="90000"/>
              </a:lnSpc>
            </a:pPr>
            <a:r>
              <a:rPr lang="cs-CZ" sz="2400" smtClean="0">
                <a:latin typeface="Arial" charset="0"/>
              </a:rPr>
              <a:t>Nutné provést základní laboratorní vyšetření biochemické (iontogram, kalcemie, glykemie, TSH, albuminemie, urea, kreatinin, jaterní enzymy, CRP, lipidogram) doplněné o stanovení vitamínu B12, kyseliny listové a hormonů štítné žlázy, hematologické vyšetření (KO+dif), vyšetření moči (chemicky + sediment) a příp. serologické vyšetření (lues, Lymeská borelióza, HIV), INR u warfarinizovaných, hemokultura, toxikologické vyšetření.</a:t>
            </a:r>
          </a:p>
          <a:p>
            <a:pPr eaLnBrk="1" hangingPunct="1">
              <a:lnSpc>
                <a:spcPct val="90000"/>
              </a:lnSpc>
            </a:pPr>
            <a:r>
              <a:rPr lang="cs-CZ" sz="2400" smtClean="0">
                <a:latin typeface="Arial" charset="0"/>
              </a:rPr>
              <a:t>Dále je třeba provést RTG S+P a EKG.</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p:cNvSpPr>
          <p:nvPr>
            <p:ph type="title" idx="4294967295"/>
          </p:nvPr>
        </p:nvSpPr>
        <p:spPr/>
        <p:txBody>
          <a:bodyPr/>
          <a:lstStyle/>
          <a:p>
            <a:pPr eaLnBrk="1" hangingPunct="1"/>
            <a:r>
              <a:rPr lang="cs-CZ" smtClean="0">
                <a:latin typeface="Arial" charset="0"/>
              </a:rPr>
              <a:t>Pomocné vyšetřovací metody</a:t>
            </a:r>
          </a:p>
        </p:txBody>
      </p:sp>
      <p:sp>
        <p:nvSpPr>
          <p:cNvPr id="50178" name="Rectangle 3"/>
          <p:cNvSpPr>
            <a:spLocks noGrp="1"/>
          </p:cNvSpPr>
          <p:nvPr>
            <p:ph type="body" idx="4294967295"/>
          </p:nvPr>
        </p:nvSpPr>
        <p:spPr/>
        <p:txBody>
          <a:bodyPr/>
          <a:lstStyle/>
          <a:p>
            <a:pPr eaLnBrk="1" hangingPunct="1">
              <a:lnSpc>
                <a:spcPct val="90000"/>
              </a:lnSpc>
            </a:pPr>
            <a:r>
              <a:rPr lang="cs-CZ" sz="2400" smtClean="0">
                <a:latin typeface="Arial" charset="0"/>
              </a:rPr>
              <a:t>Důležité je vyšetření pomocí zobrazovacích metod. Každý pacient v rámci dif. dg. vyšetřování demence by měl podstoupit CT nebo MR mozku. Ve speciálních případech lze použít i funkční zobrazovací vyšetření jako SPECT nebo PET.</a:t>
            </a:r>
          </a:p>
          <a:p>
            <a:pPr eaLnBrk="1" hangingPunct="1">
              <a:lnSpc>
                <a:spcPct val="90000"/>
              </a:lnSpc>
            </a:pPr>
            <a:r>
              <a:rPr lang="cs-CZ" sz="2400" smtClean="0">
                <a:latin typeface="Arial" charset="0"/>
              </a:rPr>
              <a:t>Vyšetření likvoru – standardní vyšetření (glukóza, celková bílkovina, cytologie), speciální vyšetření (triplet: tau celkový, tau fosforylovaný, beta amyloid a protein 14-3-3).</a:t>
            </a:r>
          </a:p>
          <a:p>
            <a:pPr eaLnBrk="1" hangingPunct="1">
              <a:lnSpc>
                <a:spcPct val="90000"/>
              </a:lnSpc>
            </a:pPr>
            <a:r>
              <a:rPr lang="cs-CZ" sz="2400" smtClean="0">
                <a:latin typeface="Arial" charset="0"/>
              </a:rPr>
              <a:t>Význam EEG je oproti tomu v gerontopsychiatrii marginální (vyloučení epilepsie, podezření na Creutzfeldt-Jakobovu nemoc).</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p:cNvSpPr>
          <p:nvPr>
            <p:ph type="title" idx="4294967295"/>
          </p:nvPr>
        </p:nvSpPr>
        <p:spPr/>
        <p:txBody>
          <a:bodyPr/>
          <a:lstStyle/>
          <a:p>
            <a:pPr eaLnBrk="1" hangingPunct="1"/>
            <a:r>
              <a:rPr lang="cs-CZ" smtClean="0">
                <a:latin typeface="Arial" charset="0"/>
              </a:rPr>
              <a:t>Somatické vyšetření</a:t>
            </a:r>
          </a:p>
        </p:txBody>
      </p:sp>
      <p:sp>
        <p:nvSpPr>
          <p:cNvPr id="51202" name="Rectangle 3"/>
          <p:cNvSpPr>
            <a:spLocks noGrp="1"/>
          </p:cNvSpPr>
          <p:nvPr>
            <p:ph type="body" idx="4294967295"/>
          </p:nvPr>
        </p:nvSpPr>
        <p:spPr/>
        <p:txBody>
          <a:bodyPr/>
          <a:lstStyle/>
          <a:p>
            <a:pPr eaLnBrk="1" hangingPunct="1"/>
            <a:r>
              <a:rPr lang="cs-CZ" smtClean="0">
                <a:latin typeface="Arial" charset="0"/>
              </a:rPr>
              <a:t>Psychiatrické vyšetření je třeba doplnit i o somatické vyšetření včetně zhodnocení neurologického</a:t>
            </a:r>
          </a:p>
          <a:p>
            <a:pPr eaLnBrk="1" hangingPunct="1"/>
            <a:r>
              <a:rPr lang="cs-CZ" smtClean="0">
                <a:latin typeface="Arial" charset="0"/>
              </a:rPr>
              <a:t>V geriatrii se užívá tzv. CGA neboli komplexní geriatrické vyšetření. Kompletní CGA využívá multidisciplinární přístup nebo může být chápáno jako klinické geriatrické vyšetření</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4"/>
          <p:cNvSpPr>
            <a:spLocks noGrp="1"/>
          </p:cNvSpPr>
          <p:nvPr>
            <p:ph type="ctrTitle" idx="4294967295"/>
          </p:nvPr>
        </p:nvSpPr>
        <p:spPr>
          <a:xfrm>
            <a:off x="685800" y="2130425"/>
            <a:ext cx="7772400" cy="1470025"/>
          </a:xfrm>
        </p:spPr>
        <p:txBody>
          <a:bodyPr/>
          <a:lstStyle/>
          <a:p>
            <a:pPr eaLnBrk="1" hangingPunct="1"/>
            <a:r>
              <a:rPr lang="cs-CZ" smtClean="0">
                <a:latin typeface="Arial" charset="0"/>
              </a:rPr>
              <a:t>Škály k hodnocení kognitivních funkcí</a:t>
            </a:r>
          </a:p>
        </p:txBody>
      </p:sp>
      <p:sp>
        <p:nvSpPr>
          <p:cNvPr id="52226" name="Rectangle 5"/>
          <p:cNvSpPr>
            <a:spLocks noGrp="1"/>
          </p:cNvSpPr>
          <p:nvPr>
            <p:ph type="subTitle" idx="4294967295"/>
          </p:nvPr>
        </p:nvSpPr>
        <p:spPr>
          <a:xfrm>
            <a:off x="1371600" y="3886200"/>
            <a:ext cx="6400800" cy="1752600"/>
          </a:xfrm>
        </p:spPr>
        <p:txBody>
          <a:bodyPr/>
          <a:lstStyle/>
          <a:p>
            <a:pPr marL="0" indent="0" algn="ctr" eaLnBrk="1" hangingPunct="1">
              <a:buFont typeface="Arial" charset="0"/>
              <a:buNone/>
            </a:pPr>
            <a:endParaRPr lang="cs-CZ"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idx="4294967295"/>
          </p:nvPr>
        </p:nvSpPr>
        <p:spPr/>
        <p:txBody>
          <a:bodyPr/>
          <a:lstStyle/>
          <a:p>
            <a:pPr eaLnBrk="1" hangingPunct="1"/>
            <a:r>
              <a:rPr lang="cs-CZ" b="1" smtClean="0">
                <a:latin typeface="Arial" charset="0"/>
              </a:rPr>
              <a:t>Clock drawing test</a:t>
            </a:r>
          </a:p>
        </p:txBody>
      </p:sp>
      <p:sp>
        <p:nvSpPr>
          <p:cNvPr id="53250" name="Rectangle 3"/>
          <p:cNvSpPr>
            <a:spLocks noGrp="1" noChangeArrowheads="1"/>
          </p:cNvSpPr>
          <p:nvPr>
            <p:ph type="body" idx="4294967295"/>
          </p:nvPr>
        </p:nvSpPr>
        <p:spPr>
          <a:xfrm>
            <a:off x="806450" y="1600200"/>
            <a:ext cx="8229600" cy="4525963"/>
          </a:xfrm>
        </p:spPr>
        <p:txBody>
          <a:bodyPr/>
          <a:lstStyle/>
          <a:p>
            <a:pPr marL="609600" indent="-609600" eaLnBrk="1" hangingPunct="1">
              <a:lnSpc>
                <a:spcPct val="80000"/>
              </a:lnSpc>
              <a:buFontTx/>
              <a:buNone/>
            </a:pPr>
            <a:r>
              <a:rPr lang="cs-CZ" sz="2800" b="1" smtClean="0"/>
              <a:t>Vyzveme pacienta, aby nakreslil ciferník hodin s určením přesného časového údaje, např. za 10 min. 2.</a:t>
            </a:r>
          </a:p>
          <a:p>
            <a:pPr marL="609600" indent="-609600" eaLnBrk="1" hangingPunct="1">
              <a:lnSpc>
                <a:spcPct val="80000"/>
              </a:lnSpc>
              <a:buFontTx/>
              <a:buNone/>
            </a:pPr>
            <a:r>
              <a:rPr lang="cs-CZ" sz="2800" b="1" smtClean="0"/>
              <a:t>Hodnocení:</a:t>
            </a:r>
          </a:p>
          <a:p>
            <a:pPr marL="609600" indent="-609600" eaLnBrk="1" hangingPunct="1">
              <a:lnSpc>
                <a:spcPct val="80000"/>
              </a:lnSpc>
              <a:buFontTx/>
              <a:buAutoNum type="arabicPeriod"/>
            </a:pPr>
            <a:r>
              <a:rPr lang="cs-CZ" sz="2800" b="1" smtClean="0"/>
              <a:t>Provedení bez chyby</a:t>
            </a:r>
          </a:p>
          <a:p>
            <a:pPr marL="609600" indent="-609600" eaLnBrk="1" hangingPunct="1">
              <a:lnSpc>
                <a:spcPct val="80000"/>
              </a:lnSpc>
              <a:buFontTx/>
              <a:buAutoNum type="arabicPeriod"/>
            </a:pPr>
            <a:r>
              <a:rPr lang="cs-CZ" sz="2800" b="1" smtClean="0"/>
              <a:t>Lehká prostorová chyba ciferníku</a:t>
            </a:r>
          </a:p>
          <a:p>
            <a:pPr marL="609600" indent="-609600" eaLnBrk="1" hangingPunct="1">
              <a:lnSpc>
                <a:spcPct val="80000"/>
              </a:lnSpc>
              <a:buFontTx/>
              <a:buNone/>
            </a:pPr>
            <a:r>
              <a:rPr lang="cs-CZ" sz="2800" b="1" smtClean="0"/>
              <a:t>        </a:t>
            </a:r>
            <a:r>
              <a:rPr lang="cs-CZ" sz="2800" smtClean="0"/>
              <a:t>nerovnoměrné vzdálenosti mezi číslicemi, pootočení číslic, číslice mimo kruh, použité pomocné čáry</a:t>
            </a:r>
          </a:p>
          <a:p>
            <a:pPr marL="609600" indent="-609600" eaLnBrk="1" hangingPunct="1">
              <a:lnSpc>
                <a:spcPct val="80000"/>
              </a:lnSpc>
              <a:buFontTx/>
              <a:buAutoNum type="arabicPeriod" startAt="3"/>
            </a:pPr>
            <a:r>
              <a:rPr lang="cs-CZ" sz="2800" b="1" smtClean="0"/>
              <a:t>Chyba v zaznamenání času při zachovalém</a:t>
            </a:r>
          </a:p>
          <a:p>
            <a:pPr marL="609600" indent="-609600" eaLnBrk="1" hangingPunct="1">
              <a:lnSpc>
                <a:spcPct val="80000"/>
              </a:lnSpc>
              <a:buFontTx/>
              <a:buNone/>
            </a:pPr>
            <a:r>
              <a:rPr lang="cs-CZ" sz="2800" b="1" smtClean="0"/>
              <a:t>        prostorovém uspořádání hodin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idx="4294967295"/>
          </p:nvPr>
        </p:nvSpPr>
        <p:spPr/>
        <p:txBody>
          <a:bodyPr/>
          <a:lstStyle/>
          <a:p>
            <a:pPr eaLnBrk="1" hangingPunct="1"/>
            <a:r>
              <a:rPr lang="cs-CZ" b="1" smtClean="0">
                <a:latin typeface="Arial" charset="0"/>
              </a:rPr>
              <a:t>Clock drawing test</a:t>
            </a:r>
          </a:p>
        </p:txBody>
      </p:sp>
      <p:sp>
        <p:nvSpPr>
          <p:cNvPr id="54274" name="Rectangle 3"/>
          <p:cNvSpPr>
            <a:spLocks noGrp="1" noChangeArrowheads="1"/>
          </p:cNvSpPr>
          <p:nvPr>
            <p:ph type="body" idx="4294967295"/>
          </p:nvPr>
        </p:nvSpPr>
        <p:spPr>
          <a:xfrm>
            <a:off x="806450" y="1600200"/>
            <a:ext cx="8229600" cy="4525963"/>
          </a:xfrm>
        </p:spPr>
        <p:txBody>
          <a:bodyPr/>
          <a:lstStyle/>
          <a:p>
            <a:pPr eaLnBrk="1" hangingPunct="1">
              <a:lnSpc>
                <a:spcPct val="90000"/>
              </a:lnSpc>
              <a:buFontTx/>
              <a:buNone/>
            </a:pPr>
            <a:r>
              <a:rPr lang="cs-CZ" sz="2800" b="1" smtClean="0"/>
              <a:t>     </a:t>
            </a:r>
            <a:r>
              <a:rPr lang="cs-CZ" sz="2800" smtClean="0"/>
              <a:t>Je pouze 1 ručička, čas není vůbec zaznamenán nebo je zaznamenán slovně</a:t>
            </a:r>
          </a:p>
          <a:p>
            <a:pPr eaLnBrk="1" hangingPunct="1">
              <a:lnSpc>
                <a:spcPct val="90000"/>
              </a:lnSpc>
              <a:buFontTx/>
              <a:buNone/>
            </a:pPr>
            <a:r>
              <a:rPr lang="cs-CZ" b="1" smtClean="0"/>
              <a:t>4. Střední stupeň prostorové dezorganizace, zaznamenání času není možné</a:t>
            </a:r>
          </a:p>
          <a:p>
            <a:pPr eaLnBrk="1" hangingPunct="1">
              <a:lnSpc>
                <a:spcPct val="90000"/>
              </a:lnSpc>
              <a:buFontTx/>
              <a:buNone/>
            </a:pPr>
            <a:r>
              <a:rPr lang="cs-CZ" b="1" smtClean="0"/>
              <a:t>    </a:t>
            </a:r>
            <a:r>
              <a:rPr lang="cs-CZ" sz="2800" smtClean="0"/>
              <a:t>Vynechání čísel, číslice jen na 1 stranu od 12, nepravidelné mezery, opakování číslic i kruhu, číslice proti směru, nečitelné číslice</a:t>
            </a:r>
          </a:p>
          <a:p>
            <a:pPr eaLnBrk="1" hangingPunct="1">
              <a:lnSpc>
                <a:spcPct val="90000"/>
              </a:lnSpc>
              <a:buFontTx/>
              <a:buNone/>
            </a:pPr>
            <a:r>
              <a:rPr lang="cs-CZ" b="1" smtClean="0"/>
              <a:t>5. Těžká prostorová dezorganizace</a:t>
            </a:r>
          </a:p>
          <a:p>
            <a:pPr eaLnBrk="1" hangingPunct="1">
              <a:lnSpc>
                <a:spcPct val="90000"/>
              </a:lnSpc>
              <a:buFontTx/>
              <a:buNone/>
            </a:pPr>
            <a:r>
              <a:rPr lang="cs-CZ" b="1" smtClean="0"/>
              <a:t>     </a:t>
            </a:r>
            <a:r>
              <a:rPr lang="cs-CZ" sz="2800" smtClean="0"/>
              <a:t>Silněji vyjádřeno než skóre 4</a:t>
            </a:r>
            <a:endParaRPr lang="cs-CZ"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idx="4294967295"/>
          </p:nvPr>
        </p:nvSpPr>
        <p:spPr/>
        <p:txBody>
          <a:bodyPr/>
          <a:lstStyle/>
          <a:p>
            <a:pPr eaLnBrk="1" hangingPunct="1"/>
            <a:r>
              <a:rPr lang="cs-CZ" b="1" smtClean="0">
                <a:latin typeface="Arial" charset="0"/>
              </a:rPr>
              <a:t>Clock drawing test</a:t>
            </a:r>
          </a:p>
        </p:txBody>
      </p:sp>
      <p:sp>
        <p:nvSpPr>
          <p:cNvPr id="55298" name="Rectangle 3"/>
          <p:cNvSpPr>
            <a:spLocks noGrp="1" noChangeArrowheads="1"/>
          </p:cNvSpPr>
          <p:nvPr>
            <p:ph type="body" idx="4294967295"/>
          </p:nvPr>
        </p:nvSpPr>
        <p:spPr>
          <a:xfrm>
            <a:off x="806450" y="1628775"/>
            <a:ext cx="8229600" cy="4525963"/>
          </a:xfrm>
        </p:spPr>
        <p:txBody>
          <a:bodyPr/>
          <a:lstStyle/>
          <a:p>
            <a:pPr eaLnBrk="1" hangingPunct="1">
              <a:buFontTx/>
              <a:buNone/>
            </a:pPr>
            <a:r>
              <a:rPr lang="cs-CZ" sz="2800" b="1" smtClean="0"/>
              <a:t>6. Zcela chybí zakreslení hodin</a:t>
            </a:r>
          </a:p>
          <a:p>
            <a:pPr eaLnBrk="1" hangingPunct="1">
              <a:buFontTx/>
              <a:buNone/>
            </a:pPr>
            <a:r>
              <a:rPr lang="cs-CZ" sz="2800" b="1" smtClean="0"/>
              <a:t>    </a:t>
            </a:r>
            <a:r>
              <a:rPr lang="cs-CZ" sz="2400" smtClean="0"/>
              <a:t>Např. nenakreslí vůbec nic, obrázek se ani vzdáleně nepodobá hodinám, jsou napsána slova místo číslic apod.</a:t>
            </a:r>
          </a:p>
          <a:p>
            <a:pPr eaLnBrk="1" hangingPunct="1">
              <a:buFontTx/>
              <a:buNone/>
            </a:pPr>
            <a:r>
              <a:rPr lang="cs-CZ" sz="2800" b="1" smtClean="0"/>
              <a:t>Hodnocení:</a:t>
            </a:r>
          </a:p>
          <a:p>
            <a:pPr eaLnBrk="1" hangingPunct="1">
              <a:buFontTx/>
              <a:buNone/>
            </a:pPr>
            <a:r>
              <a:rPr lang="cs-CZ" sz="2400" b="1" smtClean="0"/>
              <a:t>     </a:t>
            </a:r>
            <a:r>
              <a:rPr lang="cs-CZ" sz="2400" smtClean="0"/>
              <a:t>Skóre 3 a více je patologické.</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Nadpis 1"/>
          <p:cNvSpPr>
            <a:spLocks noGrp="1"/>
          </p:cNvSpPr>
          <p:nvPr>
            <p:ph type="title" idx="4294967295"/>
          </p:nvPr>
        </p:nvSpPr>
        <p:spPr/>
        <p:txBody>
          <a:bodyPr rtlCol="0">
            <a:normAutofit fontScale="90000"/>
          </a:bodyPr>
          <a:lstStyle/>
          <a:p>
            <a:pPr eaLnBrk="1" fontAlgn="auto" hangingPunct="1">
              <a:spcAft>
                <a:spcPts val="0"/>
              </a:spcAft>
              <a:defRPr/>
            </a:pPr>
            <a:r>
              <a:rPr lang="cs-CZ" sz="4000" kern="1200"/>
              <a:t>Další orientační zkoušky kognitivních funkcí</a:t>
            </a:r>
          </a:p>
        </p:txBody>
      </p:sp>
      <p:sp>
        <p:nvSpPr>
          <p:cNvPr id="48131" name="Zástupný symbol pro obsah 2"/>
          <p:cNvSpPr>
            <a:spLocks noGrp="1"/>
          </p:cNvSpPr>
          <p:nvPr>
            <p:ph idx="4294967295"/>
          </p:nvPr>
        </p:nvSpPr>
        <p:spPr/>
        <p:txBody>
          <a:bodyPr rtlCol="0">
            <a:normAutofit lnSpcReduction="10000"/>
          </a:bodyPr>
          <a:lstStyle/>
          <a:p>
            <a:pPr eaLnBrk="1" fontAlgn="auto" hangingPunct="1">
              <a:spcAft>
                <a:spcPts val="0"/>
              </a:spcAft>
              <a:buFont typeface="Arial" pitchFamily="34" charset="0"/>
              <a:buChar char="•"/>
              <a:defRPr/>
            </a:pPr>
            <a:r>
              <a:rPr lang="cs-CZ" sz="2000" kern="1200"/>
              <a:t>Časoprostorová orientace</a:t>
            </a:r>
          </a:p>
          <a:p>
            <a:pPr eaLnBrk="1" fontAlgn="auto" hangingPunct="1">
              <a:spcAft>
                <a:spcPts val="0"/>
              </a:spcAft>
              <a:buFont typeface="Arial" pitchFamily="34" charset="0"/>
              <a:buChar char="•"/>
              <a:defRPr/>
            </a:pPr>
            <a:r>
              <a:rPr lang="cs-CZ" sz="2000" kern="1200"/>
              <a:t>Sedmičkový test</a:t>
            </a:r>
          </a:p>
          <a:p>
            <a:pPr eaLnBrk="1" fontAlgn="auto" hangingPunct="1">
              <a:spcAft>
                <a:spcPts val="0"/>
              </a:spcAft>
              <a:buFont typeface="Arial" pitchFamily="34" charset="0"/>
              <a:buChar char="•"/>
              <a:defRPr/>
            </a:pPr>
            <a:r>
              <a:rPr lang="cs-CZ" sz="2000" kern="1200"/>
              <a:t>Jednoduché paměťové testy na anterográdní paměť (verbální informace – 3-5 nesouvisejících slov, jméno a adresa, delší věta; vizuální informace – zkopírovat geometrické tvary a pak si je vybavit, ukázat několik předmětů a pak si je vybavit) a retrográdní paměť (známé nebo významné události v rodině, nedávné politické dění nebo sportovní akce apod.)</a:t>
            </a:r>
          </a:p>
          <a:p>
            <a:pPr eaLnBrk="1" fontAlgn="auto" hangingPunct="1">
              <a:spcAft>
                <a:spcPts val="0"/>
              </a:spcAft>
              <a:buFont typeface="Arial" pitchFamily="34" charset="0"/>
              <a:buChar char="•"/>
              <a:defRPr/>
            </a:pPr>
            <a:r>
              <a:rPr lang="cs-CZ" sz="2000" kern="1200"/>
              <a:t>Testy řečových schopností – samotná anamnéza odhalí řadu poruch – plynulost, porozumění, zaměňování slov neboli parafázie (fonémické či sémantické), lze dále testovat produkci slov (pojmenování předmětů, opakování sousloví), porozumění (jednoduché či složitější pokyny a otázky), aplikovat test slovní produkce – verbální fluence (fonémické či lexikální – vyjmenovat co nejvíce slov na jedno písmeno, např. N či K; kategoriální či sémantická – vyjmenovat co nejvíce slov spadajících do určité kategorie, např. zvířata)</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idx="4294967295"/>
          </p:nvPr>
        </p:nvSpPr>
        <p:spPr/>
        <p:txBody>
          <a:bodyPr/>
          <a:lstStyle/>
          <a:p>
            <a:pPr eaLnBrk="1" hangingPunct="1"/>
            <a:r>
              <a:rPr lang="cs-CZ" sz="2800" b="1" smtClean="0"/>
              <a:t>Mini-mental State Examination (MMSE)</a:t>
            </a:r>
          </a:p>
        </p:txBody>
      </p:sp>
      <p:sp>
        <p:nvSpPr>
          <p:cNvPr id="57346" name="Rectangle 3"/>
          <p:cNvSpPr>
            <a:spLocks noGrp="1" noChangeArrowheads="1"/>
          </p:cNvSpPr>
          <p:nvPr>
            <p:ph type="body" idx="4294967295"/>
          </p:nvPr>
        </p:nvSpPr>
        <p:spPr>
          <a:xfrm>
            <a:off x="806450" y="1628775"/>
            <a:ext cx="8229600" cy="4525963"/>
          </a:xfrm>
        </p:spPr>
        <p:txBody>
          <a:bodyPr/>
          <a:lstStyle/>
          <a:p>
            <a:pPr eaLnBrk="1" hangingPunct="1">
              <a:lnSpc>
                <a:spcPct val="80000"/>
              </a:lnSpc>
              <a:buFontTx/>
              <a:buNone/>
            </a:pPr>
            <a:r>
              <a:rPr lang="cs-CZ" sz="2800" b="1" i="1" smtClean="0"/>
              <a:t>1. Orientace</a:t>
            </a:r>
          </a:p>
          <a:p>
            <a:pPr eaLnBrk="1" hangingPunct="1">
              <a:lnSpc>
                <a:spcPct val="80000"/>
              </a:lnSpc>
            </a:pPr>
            <a:r>
              <a:rPr lang="cs-CZ" sz="2400" b="1" smtClean="0"/>
              <a:t>Čas</a:t>
            </a:r>
          </a:p>
          <a:p>
            <a:pPr eaLnBrk="1" hangingPunct="1">
              <a:lnSpc>
                <a:spcPct val="80000"/>
              </a:lnSpc>
              <a:buFontTx/>
              <a:buNone/>
            </a:pPr>
            <a:r>
              <a:rPr lang="cs-CZ" sz="2000" smtClean="0"/>
              <a:t>    - Který je dnes den?                                            </a:t>
            </a:r>
          </a:p>
          <a:p>
            <a:pPr eaLnBrk="1" hangingPunct="1">
              <a:lnSpc>
                <a:spcPct val="80000"/>
              </a:lnSpc>
              <a:buFontTx/>
              <a:buNone/>
            </a:pPr>
            <a:r>
              <a:rPr lang="cs-CZ" sz="2000" smtClean="0"/>
              <a:t>    - Kolikátého je dnes?                                           </a:t>
            </a:r>
          </a:p>
          <a:p>
            <a:pPr eaLnBrk="1" hangingPunct="1">
              <a:lnSpc>
                <a:spcPct val="80000"/>
              </a:lnSpc>
              <a:buFontTx/>
              <a:buNone/>
            </a:pPr>
            <a:r>
              <a:rPr lang="cs-CZ" sz="2000" smtClean="0"/>
              <a:t>    - Který je měsíc?                                                   </a:t>
            </a:r>
          </a:p>
          <a:p>
            <a:pPr eaLnBrk="1" hangingPunct="1">
              <a:lnSpc>
                <a:spcPct val="80000"/>
              </a:lnSpc>
              <a:buFontTx/>
              <a:buNone/>
            </a:pPr>
            <a:r>
              <a:rPr lang="cs-CZ" sz="2000" smtClean="0"/>
              <a:t>    - Který je rok?                                                       </a:t>
            </a:r>
          </a:p>
          <a:p>
            <a:pPr eaLnBrk="1" hangingPunct="1">
              <a:lnSpc>
                <a:spcPct val="80000"/>
              </a:lnSpc>
              <a:buFontTx/>
              <a:buNone/>
            </a:pPr>
            <a:r>
              <a:rPr lang="cs-CZ" sz="2000" smtClean="0"/>
              <a:t>    - Které je roční období?                                        </a:t>
            </a:r>
          </a:p>
          <a:p>
            <a:pPr eaLnBrk="1" hangingPunct="1">
              <a:lnSpc>
                <a:spcPct val="80000"/>
              </a:lnSpc>
            </a:pPr>
            <a:r>
              <a:rPr lang="cs-CZ" sz="2000" b="1" smtClean="0"/>
              <a:t>Místo</a:t>
            </a:r>
          </a:p>
          <a:p>
            <a:pPr eaLnBrk="1" hangingPunct="1">
              <a:lnSpc>
                <a:spcPct val="80000"/>
              </a:lnSpc>
              <a:buFontTx/>
              <a:buNone/>
            </a:pPr>
            <a:r>
              <a:rPr lang="cs-CZ" sz="2000" smtClean="0"/>
              <a:t>    - V jakém státě žijeme?                                       </a:t>
            </a:r>
          </a:p>
          <a:p>
            <a:pPr eaLnBrk="1" hangingPunct="1">
              <a:lnSpc>
                <a:spcPct val="80000"/>
              </a:lnSpc>
              <a:buFontTx/>
              <a:buNone/>
            </a:pPr>
            <a:r>
              <a:rPr lang="cs-CZ" sz="2000" smtClean="0"/>
              <a:t>    - V kterém jsme okrese (části státu)?                  </a:t>
            </a:r>
          </a:p>
          <a:p>
            <a:pPr eaLnBrk="1" hangingPunct="1">
              <a:lnSpc>
                <a:spcPct val="80000"/>
              </a:lnSpc>
              <a:buFontTx/>
              <a:buNone/>
            </a:pPr>
            <a:r>
              <a:rPr lang="cs-CZ" sz="2000" smtClean="0"/>
              <a:t>    - V kterém jsme městě?                                         </a:t>
            </a:r>
          </a:p>
          <a:p>
            <a:pPr eaLnBrk="1" hangingPunct="1">
              <a:lnSpc>
                <a:spcPct val="80000"/>
              </a:lnSpc>
              <a:buFontTx/>
              <a:buNone/>
            </a:pPr>
            <a:r>
              <a:rPr lang="cs-CZ" sz="2000" smtClean="0"/>
              <a:t>    - Jak se jmenuje tato nemocnice (zařízení)?       </a:t>
            </a:r>
          </a:p>
          <a:p>
            <a:pPr eaLnBrk="1" hangingPunct="1">
              <a:lnSpc>
                <a:spcPct val="80000"/>
              </a:lnSpc>
              <a:buFontTx/>
              <a:buNone/>
            </a:pPr>
            <a:r>
              <a:rPr lang="cs-CZ" sz="2000" smtClean="0"/>
              <a:t>    - V kterém jsme poschodí?                                  </a:t>
            </a:r>
          </a:p>
          <a:p>
            <a:pPr eaLnBrk="1" hangingPunct="1">
              <a:lnSpc>
                <a:spcPct val="80000"/>
              </a:lnSpc>
              <a:buFontTx/>
              <a:buNone/>
            </a:pPr>
            <a:r>
              <a:rPr lang="cs-CZ" sz="200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idx="4294967295"/>
          </p:nvPr>
        </p:nvSpPr>
        <p:spPr/>
        <p:txBody>
          <a:bodyPr/>
          <a:lstStyle/>
          <a:p>
            <a:pPr eaLnBrk="1" hangingPunct="1"/>
            <a:r>
              <a:rPr lang="cs-CZ" smtClean="0"/>
              <a:t>Demence</a:t>
            </a:r>
          </a:p>
        </p:txBody>
      </p:sp>
      <p:sp>
        <p:nvSpPr>
          <p:cNvPr id="17410" name="Rectangle 3"/>
          <p:cNvSpPr>
            <a:spLocks noGrp="1" noChangeArrowheads="1"/>
          </p:cNvSpPr>
          <p:nvPr>
            <p:ph type="body" idx="4294967295"/>
          </p:nvPr>
        </p:nvSpPr>
        <p:spPr/>
        <p:txBody>
          <a:bodyPr/>
          <a:lstStyle/>
          <a:p>
            <a:pPr eaLnBrk="1" hangingPunct="1">
              <a:lnSpc>
                <a:spcPct val="80000"/>
              </a:lnSpc>
            </a:pPr>
            <a:r>
              <a:rPr lang="cs-CZ" sz="2800" smtClean="0"/>
              <a:t>Poškozeny jsou i nekognitivní funkce, vyskytují se poruchy emotivity jako patické nálady, afektivní labilita, oploštělost, úbytek vyšších citů. Nekonstantně a většinou přechodně se mohou vyskytnout poruchy myšlení (bludy) či poruchy vnímání. U některých typů demencí (např. u Alzheimerovy nemoci) se vyskytují i korové výpadky typu afázií, apraxií, agnózií. Závažné jsou poruchy chování vč. agresivních projevů, bloudění, nedodržování společenských konvencí atd. Často jsou přítomny poruchy spánku, zejména jeho inverze. V konečném důsledku dochází k těžkému úpadku osobnosti.</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idx="4294967295"/>
          </p:nvPr>
        </p:nvSpPr>
        <p:spPr/>
        <p:txBody>
          <a:bodyPr/>
          <a:lstStyle/>
          <a:p>
            <a:pPr eaLnBrk="1" hangingPunct="1"/>
            <a:r>
              <a:rPr lang="cs-CZ" sz="3200" b="1" smtClean="0">
                <a:latin typeface="Arial" charset="0"/>
              </a:rPr>
              <a:t>MMSE</a:t>
            </a:r>
          </a:p>
        </p:txBody>
      </p:sp>
      <p:sp>
        <p:nvSpPr>
          <p:cNvPr id="91139" name="Rectangle 3"/>
          <p:cNvSpPr>
            <a:spLocks noGrp="1" noChangeArrowheads="1"/>
          </p:cNvSpPr>
          <p:nvPr>
            <p:ph type="body" idx="4294967295"/>
          </p:nvPr>
        </p:nvSpPr>
        <p:spPr/>
        <p:txBody>
          <a:bodyPr rtlCol="0">
            <a:normAutofit lnSpcReduction="10000"/>
          </a:bodyPr>
          <a:lstStyle/>
          <a:p>
            <a:pPr eaLnBrk="1" fontAlgn="auto" hangingPunct="1">
              <a:spcAft>
                <a:spcPts val="0"/>
              </a:spcAft>
              <a:buFontTx/>
              <a:buNone/>
              <a:defRPr/>
            </a:pPr>
            <a:r>
              <a:rPr lang="cs-CZ" sz="2800" b="1" i="1" kern="1200"/>
              <a:t>2. Zapamatování</a:t>
            </a:r>
          </a:p>
          <a:p>
            <a:pPr eaLnBrk="1" fontAlgn="auto" hangingPunct="1">
              <a:spcAft>
                <a:spcPts val="0"/>
              </a:spcAft>
              <a:buFontTx/>
              <a:buNone/>
              <a:defRPr/>
            </a:pPr>
            <a:r>
              <a:rPr lang="cs-CZ" sz="2800" b="1" i="1" kern="1200"/>
              <a:t>    </a:t>
            </a:r>
            <a:r>
              <a:rPr lang="cs-CZ" sz="2400" kern="1200"/>
              <a:t>- Vyjmenování a zapamatování si tří slov</a:t>
            </a:r>
          </a:p>
          <a:p>
            <a:pPr eaLnBrk="1" fontAlgn="auto" hangingPunct="1">
              <a:spcAft>
                <a:spcPts val="0"/>
              </a:spcAft>
              <a:buFontTx/>
              <a:buNone/>
              <a:defRPr/>
            </a:pPr>
            <a:r>
              <a:rPr lang="cs-CZ" sz="2400" kern="1200"/>
              <a:t>       (lopata, šátek, váza)</a:t>
            </a:r>
          </a:p>
          <a:p>
            <a:pPr eaLnBrk="1" fontAlgn="auto" hangingPunct="1">
              <a:spcAft>
                <a:spcPts val="0"/>
              </a:spcAft>
              <a:buFontTx/>
              <a:buNone/>
              <a:defRPr/>
            </a:pPr>
            <a:r>
              <a:rPr lang="cs-CZ" sz="2800" b="1" i="1" kern="1200"/>
              <a:t>3. Pozornost a počítání</a:t>
            </a:r>
          </a:p>
          <a:p>
            <a:pPr eaLnBrk="1" fontAlgn="auto" hangingPunct="1">
              <a:spcAft>
                <a:spcPts val="0"/>
              </a:spcAft>
              <a:buFontTx/>
              <a:buNone/>
              <a:defRPr/>
            </a:pPr>
            <a:r>
              <a:rPr lang="cs-CZ" sz="2400" b="1" kern="1200"/>
              <a:t>    </a:t>
            </a:r>
            <a:r>
              <a:rPr lang="cs-CZ" sz="2400" kern="1200"/>
              <a:t>- Odečítání 100 – 7, 5 po sobě následujících </a:t>
            </a:r>
          </a:p>
          <a:p>
            <a:pPr eaLnBrk="1" fontAlgn="auto" hangingPunct="1">
              <a:spcAft>
                <a:spcPts val="0"/>
              </a:spcAft>
              <a:buFontTx/>
              <a:buNone/>
              <a:defRPr/>
            </a:pPr>
            <a:r>
              <a:rPr lang="cs-CZ" sz="2400" kern="1200"/>
              <a:t>      odečtů</a:t>
            </a:r>
          </a:p>
          <a:p>
            <a:pPr eaLnBrk="1" fontAlgn="auto" hangingPunct="1">
              <a:spcAft>
                <a:spcPts val="0"/>
              </a:spcAft>
              <a:buFontTx/>
              <a:buNone/>
              <a:defRPr/>
            </a:pPr>
            <a:r>
              <a:rPr lang="cs-CZ" sz="2400" kern="1200"/>
              <a:t>      </a:t>
            </a:r>
            <a:r>
              <a:rPr lang="cs-CZ" sz="2800" kern="1200"/>
              <a:t>X</a:t>
            </a:r>
          </a:p>
          <a:p>
            <a:pPr eaLnBrk="1" fontAlgn="auto" hangingPunct="1">
              <a:spcAft>
                <a:spcPts val="0"/>
              </a:spcAft>
              <a:buFontTx/>
              <a:buNone/>
              <a:defRPr/>
            </a:pPr>
            <a:r>
              <a:rPr lang="cs-CZ" sz="2400" b="1" kern="1200"/>
              <a:t>    </a:t>
            </a:r>
            <a:r>
              <a:rPr lang="cs-CZ" sz="2400" kern="1200"/>
              <a:t>- V případě, že pacient není schopen odečítat,       </a:t>
            </a:r>
          </a:p>
          <a:p>
            <a:pPr eaLnBrk="1" fontAlgn="auto" hangingPunct="1">
              <a:spcAft>
                <a:spcPts val="0"/>
              </a:spcAft>
              <a:buFontTx/>
              <a:buNone/>
              <a:defRPr/>
            </a:pPr>
            <a:r>
              <a:rPr lang="cs-CZ" sz="2400" kern="1200"/>
              <a:t>      provádí se hláskování slova o pěti písmenech </a:t>
            </a:r>
          </a:p>
          <a:p>
            <a:pPr eaLnBrk="1" fontAlgn="auto" hangingPunct="1">
              <a:spcAft>
                <a:spcPts val="0"/>
              </a:spcAft>
              <a:buFontTx/>
              <a:buNone/>
              <a:defRPr/>
            </a:pPr>
            <a:r>
              <a:rPr lang="cs-CZ" sz="2400" kern="1200"/>
              <a:t>      pozpátku (např. slovo „POKRM“)</a:t>
            </a:r>
            <a:r>
              <a:rPr lang="cs-CZ" sz="2400" b="1" kern="1200"/>
              <a:t>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idx="4294967295"/>
          </p:nvPr>
        </p:nvSpPr>
        <p:spPr/>
        <p:txBody>
          <a:bodyPr/>
          <a:lstStyle/>
          <a:p>
            <a:pPr eaLnBrk="1" hangingPunct="1"/>
            <a:r>
              <a:rPr lang="cs-CZ" sz="3600" b="1" smtClean="0">
                <a:latin typeface="Arial" charset="0"/>
              </a:rPr>
              <a:t>MMSE</a:t>
            </a:r>
          </a:p>
        </p:txBody>
      </p:sp>
      <p:sp>
        <p:nvSpPr>
          <p:cNvPr id="59394" name="Rectangle 3"/>
          <p:cNvSpPr>
            <a:spLocks noGrp="1" noChangeArrowheads="1"/>
          </p:cNvSpPr>
          <p:nvPr>
            <p:ph type="body" idx="4294967295"/>
          </p:nvPr>
        </p:nvSpPr>
        <p:spPr>
          <a:xfrm>
            <a:off x="806450" y="1600200"/>
            <a:ext cx="8229600" cy="4525963"/>
          </a:xfrm>
        </p:spPr>
        <p:txBody>
          <a:bodyPr/>
          <a:lstStyle/>
          <a:p>
            <a:pPr eaLnBrk="1" hangingPunct="1">
              <a:buFontTx/>
              <a:buNone/>
            </a:pPr>
            <a:r>
              <a:rPr lang="cs-CZ" sz="2800" b="1" smtClean="0"/>
              <a:t>4. Výbavnost</a:t>
            </a:r>
          </a:p>
          <a:p>
            <a:pPr eaLnBrk="1" hangingPunct="1">
              <a:buFontTx/>
              <a:buNone/>
            </a:pPr>
            <a:r>
              <a:rPr lang="cs-CZ" sz="2800" b="1" smtClean="0"/>
              <a:t>    </a:t>
            </a:r>
            <a:r>
              <a:rPr lang="cs-CZ" sz="2400" smtClean="0"/>
              <a:t>- Vybavují se 3 slova, která si měl proband </a:t>
            </a:r>
          </a:p>
          <a:p>
            <a:pPr eaLnBrk="1" hangingPunct="1">
              <a:buFontTx/>
              <a:buNone/>
            </a:pPr>
            <a:r>
              <a:rPr lang="cs-CZ" sz="2400" smtClean="0"/>
              <a:t>       zapamatovat (např. lopata, šátek, váza)</a:t>
            </a:r>
          </a:p>
          <a:p>
            <a:pPr eaLnBrk="1" hangingPunct="1">
              <a:buFontTx/>
              <a:buNone/>
            </a:pPr>
            <a:r>
              <a:rPr lang="cs-CZ" sz="2800" b="1" smtClean="0"/>
              <a:t>5. Pojmenování</a:t>
            </a:r>
          </a:p>
          <a:p>
            <a:pPr eaLnBrk="1" hangingPunct="1">
              <a:buFontTx/>
              <a:buNone/>
            </a:pPr>
            <a:r>
              <a:rPr lang="cs-CZ" sz="2800" b="1" smtClean="0"/>
              <a:t>    </a:t>
            </a:r>
            <a:r>
              <a:rPr lang="cs-CZ" sz="2400" smtClean="0"/>
              <a:t>- Pacienti mají pojmenovat správně 2 ukázané </a:t>
            </a:r>
          </a:p>
          <a:p>
            <a:pPr eaLnBrk="1" hangingPunct="1">
              <a:buFontTx/>
              <a:buNone/>
            </a:pPr>
            <a:r>
              <a:rPr lang="cs-CZ" sz="2400" smtClean="0"/>
              <a:t>       předměty, např. tužku a hodinky.</a:t>
            </a:r>
          </a:p>
          <a:p>
            <a:pPr eaLnBrk="1" hangingPunct="1">
              <a:buFontTx/>
              <a:buNone/>
            </a:pPr>
            <a:r>
              <a:rPr lang="cs-CZ" sz="2800" b="1" smtClean="0"/>
              <a:t>6. Opakování</a:t>
            </a:r>
          </a:p>
          <a:p>
            <a:pPr eaLnBrk="1" hangingPunct="1">
              <a:buFontTx/>
              <a:buNone/>
            </a:pPr>
            <a:r>
              <a:rPr lang="cs-CZ" sz="2800" b="1" smtClean="0"/>
              <a:t>    </a:t>
            </a:r>
            <a:r>
              <a:rPr lang="cs-CZ" sz="2400" smtClean="0"/>
              <a:t>- Pacienti dostanou instrukci: Opakujte po mně </a:t>
            </a:r>
          </a:p>
          <a:p>
            <a:pPr eaLnBrk="1" hangingPunct="1">
              <a:buFontTx/>
              <a:buNone/>
            </a:pPr>
            <a:r>
              <a:rPr lang="cs-CZ" sz="2400" smtClean="0"/>
              <a:t>      tuto větu: „Žádná kdyby, nebo, ale“. </a:t>
            </a:r>
            <a:endParaRPr lang="cs-CZ" sz="2800" b="1"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idx="4294967295"/>
          </p:nvPr>
        </p:nvSpPr>
        <p:spPr/>
        <p:txBody>
          <a:bodyPr/>
          <a:lstStyle/>
          <a:p>
            <a:pPr eaLnBrk="1" hangingPunct="1"/>
            <a:r>
              <a:rPr lang="cs-CZ" sz="3600" b="1" smtClean="0">
                <a:latin typeface="Arial" charset="0"/>
              </a:rPr>
              <a:t>MMSE</a:t>
            </a:r>
          </a:p>
        </p:txBody>
      </p:sp>
      <p:sp>
        <p:nvSpPr>
          <p:cNvPr id="93187" name="Rectangle 3"/>
          <p:cNvSpPr>
            <a:spLocks noGrp="1" noChangeArrowheads="1"/>
          </p:cNvSpPr>
          <p:nvPr>
            <p:ph type="body" idx="4294967295"/>
          </p:nvPr>
        </p:nvSpPr>
        <p:spPr/>
        <p:txBody>
          <a:bodyPr rtlCol="0">
            <a:normAutofit lnSpcReduction="10000"/>
          </a:bodyPr>
          <a:lstStyle/>
          <a:p>
            <a:pPr eaLnBrk="1" fontAlgn="auto" hangingPunct="1">
              <a:lnSpc>
                <a:spcPct val="90000"/>
              </a:lnSpc>
              <a:spcAft>
                <a:spcPts val="0"/>
              </a:spcAft>
              <a:buFontTx/>
              <a:buNone/>
              <a:defRPr/>
            </a:pPr>
            <a:r>
              <a:rPr lang="cs-CZ" sz="2400" b="1" kern="1200"/>
              <a:t>7. Třístupňový příkaz</a:t>
            </a:r>
          </a:p>
          <a:p>
            <a:pPr eaLnBrk="1" fontAlgn="auto" hangingPunct="1">
              <a:lnSpc>
                <a:spcPct val="90000"/>
              </a:lnSpc>
              <a:spcAft>
                <a:spcPts val="0"/>
              </a:spcAft>
              <a:buFontTx/>
              <a:buNone/>
              <a:defRPr/>
            </a:pPr>
            <a:r>
              <a:rPr lang="cs-CZ" sz="2400" b="1" kern="1200"/>
              <a:t>    </a:t>
            </a:r>
            <a:r>
              <a:rPr lang="cs-CZ" sz="2000" kern="1200"/>
              <a:t>- Pacienti dostanou instrukci: Vezměte, prosím , </a:t>
            </a:r>
          </a:p>
          <a:p>
            <a:pPr eaLnBrk="1" fontAlgn="auto" hangingPunct="1">
              <a:lnSpc>
                <a:spcPct val="90000"/>
              </a:lnSpc>
              <a:spcAft>
                <a:spcPts val="0"/>
              </a:spcAft>
              <a:buFontTx/>
              <a:buNone/>
              <a:defRPr/>
            </a:pPr>
            <a:r>
              <a:rPr lang="cs-CZ" sz="2000" kern="1200"/>
              <a:t>      do pravé ruky tento papír (obdélníkový list </a:t>
            </a:r>
          </a:p>
          <a:p>
            <a:pPr eaLnBrk="1" fontAlgn="auto" hangingPunct="1">
              <a:lnSpc>
                <a:spcPct val="90000"/>
              </a:lnSpc>
              <a:spcAft>
                <a:spcPts val="0"/>
              </a:spcAft>
              <a:buFontTx/>
              <a:buNone/>
              <a:defRPr/>
            </a:pPr>
            <a:r>
              <a:rPr lang="cs-CZ" sz="2000" kern="1200"/>
              <a:t>      papíru), přeložte ho na polovinu a položte na </a:t>
            </a:r>
          </a:p>
          <a:p>
            <a:pPr eaLnBrk="1" fontAlgn="auto" hangingPunct="1">
              <a:lnSpc>
                <a:spcPct val="90000"/>
              </a:lnSpc>
              <a:spcAft>
                <a:spcPts val="0"/>
              </a:spcAft>
              <a:buFontTx/>
              <a:buNone/>
              <a:defRPr/>
            </a:pPr>
            <a:r>
              <a:rPr lang="cs-CZ" sz="2000" kern="1200"/>
              <a:t>      zem.</a:t>
            </a:r>
          </a:p>
          <a:p>
            <a:pPr eaLnBrk="1" fontAlgn="auto" hangingPunct="1">
              <a:lnSpc>
                <a:spcPct val="90000"/>
              </a:lnSpc>
              <a:spcAft>
                <a:spcPts val="0"/>
              </a:spcAft>
              <a:buFontTx/>
              <a:buNone/>
              <a:defRPr/>
            </a:pPr>
            <a:r>
              <a:rPr lang="cs-CZ" sz="2400" b="1" kern="1200"/>
              <a:t>8. Čtení a splnění příkazu</a:t>
            </a:r>
          </a:p>
          <a:p>
            <a:pPr eaLnBrk="1" fontAlgn="auto" hangingPunct="1">
              <a:lnSpc>
                <a:spcPct val="90000"/>
              </a:lnSpc>
              <a:spcAft>
                <a:spcPts val="0"/>
              </a:spcAft>
              <a:buFontTx/>
              <a:buNone/>
              <a:defRPr/>
            </a:pPr>
            <a:r>
              <a:rPr lang="cs-CZ" sz="2400" b="1" kern="1200"/>
              <a:t>    </a:t>
            </a:r>
            <a:r>
              <a:rPr lang="cs-CZ" sz="2000" kern="1200"/>
              <a:t>- Ukážeme pacientovi nápis „Zavřete oči“, </a:t>
            </a:r>
          </a:p>
          <a:p>
            <a:pPr eaLnBrk="1" fontAlgn="auto" hangingPunct="1">
              <a:lnSpc>
                <a:spcPct val="90000"/>
              </a:lnSpc>
              <a:spcAft>
                <a:spcPts val="0"/>
              </a:spcAft>
              <a:buFontTx/>
              <a:buNone/>
              <a:defRPr/>
            </a:pPr>
            <a:r>
              <a:rPr lang="cs-CZ" sz="2400" b="1" kern="1200"/>
              <a:t>     </a:t>
            </a:r>
            <a:r>
              <a:rPr lang="cs-CZ" sz="2000" kern="1200"/>
              <a:t>vyzveme jej, aby tento nápis přečetl a udělal,</a:t>
            </a:r>
            <a:r>
              <a:rPr lang="cs-CZ" sz="2400" b="1" kern="1200"/>
              <a:t> </a:t>
            </a:r>
          </a:p>
          <a:p>
            <a:pPr eaLnBrk="1" fontAlgn="auto" hangingPunct="1">
              <a:lnSpc>
                <a:spcPct val="90000"/>
              </a:lnSpc>
              <a:spcAft>
                <a:spcPts val="0"/>
              </a:spcAft>
              <a:buFontTx/>
              <a:buNone/>
              <a:defRPr/>
            </a:pPr>
            <a:r>
              <a:rPr lang="cs-CZ" sz="2000" kern="1200"/>
              <a:t>      co je napsáno.</a:t>
            </a:r>
          </a:p>
          <a:p>
            <a:pPr eaLnBrk="1" fontAlgn="auto" hangingPunct="1">
              <a:lnSpc>
                <a:spcPct val="90000"/>
              </a:lnSpc>
              <a:spcAft>
                <a:spcPts val="0"/>
              </a:spcAft>
              <a:buFontTx/>
              <a:buNone/>
              <a:defRPr/>
            </a:pPr>
            <a:r>
              <a:rPr lang="cs-CZ" sz="2400" b="1" kern="1200"/>
              <a:t>9. Psaní</a:t>
            </a:r>
          </a:p>
          <a:p>
            <a:pPr eaLnBrk="1" fontAlgn="auto" hangingPunct="1">
              <a:lnSpc>
                <a:spcPct val="90000"/>
              </a:lnSpc>
              <a:spcAft>
                <a:spcPts val="0"/>
              </a:spcAft>
              <a:buFontTx/>
              <a:buNone/>
              <a:defRPr/>
            </a:pPr>
            <a:r>
              <a:rPr lang="cs-CZ" sz="2400" b="1" kern="1200"/>
              <a:t>    </a:t>
            </a:r>
            <a:r>
              <a:rPr lang="cs-CZ" sz="2000" kern="1200"/>
              <a:t>- Vyzveme pacienta, aby napsal jakoukoli větu, která jej </a:t>
            </a:r>
          </a:p>
          <a:p>
            <a:pPr eaLnBrk="1" fontAlgn="auto" hangingPunct="1">
              <a:lnSpc>
                <a:spcPct val="90000"/>
              </a:lnSpc>
              <a:spcAft>
                <a:spcPts val="0"/>
              </a:spcAft>
              <a:buFontTx/>
              <a:buNone/>
              <a:defRPr/>
            </a:pPr>
            <a:r>
              <a:rPr lang="cs-CZ" sz="2400" b="1" kern="1200"/>
              <a:t>      </a:t>
            </a:r>
            <a:r>
              <a:rPr lang="cs-CZ" sz="2000" kern="1200"/>
              <a:t>napadne.</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idx="4294967295"/>
          </p:nvPr>
        </p:nvSpPr>
        <p:spPr/>
        <p:txBody>
          <a:bodyPr/>
          <a:lstStyle/>
          <a:p>
            <a:pPr eaLnBrk="1" hangingPunct="1"/>
            <a:r>
              <a:rPr lang="cs-CZ" sz="3600" b="1" smtClean="0">
                <a:latin typeface="Arial" charset="0"/>
              </a:rPr>
              <a:t>MMSE</a:t>
            </a:r>
          </a:p>
        </p:txBody>
      </p:sp>
      <p:sp>
        <p:nvSpPr>
          <p:cNvPr id="94211" name="Rectangle 3"/>
          <p:cNvSpPr>
            <a:spLocks noGrp="1" noChangeArrowheads="1"/>
          </p:cNvSpPr>
          <p:nvPr>
            <p:ph type="body" idx="4294967295"/>
          </p:nvPr>
        </p:nvSpPr>
        <p:spPr/>
        <p:txBody>
          <a:bodyPr rtlCol="0">
            <a:normAutofit lnSpcReduction="10000"/>
          </a:bodyPr>
          <a:lstStyle/>
          <a:p>
            <a:pPr eaLnBrk="1" fontAlgn="auto" hangingPunct="1">
              <a:lnSpc>
                <a:spcPct val="90000"/>
              </a:lnSpc>
              <a:spcAft>
                <a:spcPts val="0"/>
              </a:spcAft>
              <a:buFontTx/>
              <a:buNone/>
              <a:defRPr/>
            </a:pPr>
            <a:r>
              <a:rPr lang="cs-CZ" sz="2800" b="1" kern="1200" dirty="0"/>
              <a:t>10.</a:t>
            </a:r>
            <a:r>
              <a:rPr lang="cs-CZ" sz="2400" b="1" kern="1200" dirty="0"/>
              <a:t> </a:t>
            </a:r>
            <a:r>
              <a:rPr lang="cs-CZ" sz="2800" b="1" kern="1200" dirty="0"/>
              <a:t>0bkreslení obrazce</a:t>
            </a:r>
          </a:p>
          <a:p>
            <a:pPr eaLnBrk="1" fontAlgn="auto" hangingPunct="1">
              <a:lnSpc>
                <a:spcPct val="90000"/>
              </a:lnSpc>
              <a:spcAft>
                <a:spcPts val="0"/>
              </a:spcAft>
              <a:buFontTx/>
              <a:buNone/>
              <a:defRPr/>
            </a:pPr>
            <a:r>
              <a:rPr lang="cs-CZ" sz="2400" kern="1200" dirty="0"/>
              <a:t>    - Vyzveme pacienta, aby podle předlohy obkreslil</a:t>
            </a:r>
          </a:p>
          <a:p>
            <a:pPr eaLnBrk="1" fontAlgn="auto" hangingPunct="1">
              <a:lnSpc>
                <a:spcPct val="90000"/>
              </a:lnSpc>
              <a:spcAft>
                <a:spcPts val="0"/>
              </a:spcAft>
              <a:buFontTx/>
              <a:buNone/>
              <a:defRPr/>
            </a:pPr>
            <a:r>
              <a:rPr lang="cs-CZ" sz="2400" kern="1200" dirty="0"/>
              <a:t>     obrazec. Ten se skládá ze dvou pravidelných a  </a:t>
            </a:r>
          </a:p>
          <a:p>
            <a:pPr eaLnBrk="1" fontAlgn="auto" hangingPunct="1">
              <a:lnSpc>
                <a:spcPct val="90000"/>
              </a:lnSpc>
              <a:spcAft>
                <a:spcPts val="0"/>
              </a:spcAft>
              <a:buFontTx/>
              <a:buNone/>
              <a:defRPr/>
            </a:pPr>
            <a:r>
              <a:rPr lang="cs-CZ" sz="2400" kern="1200" dirty="0"/>
              <a:t>     stejně velkých pětiúhelníků, protínajících se tak, </a:t>
            </a:r>
          </a:p>
          <a:p>
            <a:pPr eaLnBrk="1" fontAlgn="auto" hangingPunct="1">
              <a:lnSpc>
                <a:spcPct val="90000"/>
              </a:lnSpc>
              <a:spcAft>
                <a:spcPts val="0"/>
              </a:spcAft>
              <a:buFontTx/>
              <a:buNone/>
              <a:defRPr/>
            </a:pPr>
            <a:r>
              <a:rPr lang="cs-CZ" sz="2400" kern="1200" dirty="0"/>
              <a:t>     že průmět tvoří čtyřúhelník.</a:t>
            </a:r>
          </a:p>
          <a:p>
            <a:pPr eaLnBrk="1" fontAlgn="auto" hangingPunct="1">
              <a:lnSpc>
                <a:spcPct val="90000"/>
              </a:lnSpc>
              <a:spcAft>
                <a:spcPts val="0"/>
              </a:spcAft>
              <a:buFontTx/>
              <a:buNone/>
              <a:defRPr/>
            </a:pPr>
            <a:r>
              <a:rPr lang="cs-CZ" sz="2800" b="1" kern="1200" dirty="0"/>
              <a:t>Hodnocení:</a:t>
            </a:r>
          </a:p>
          <a:p>
            <a:pPr eaLnBrk="1" fontAlgn="auto" hangingPunct="1">
              <a:lnSpc>
                <a:spcPct val="90000"/>
              </a:lnSpc>
              <a:spcAft>
                <a:spcPts val="0"/>
              </a:spcAft>
              <a:buFontTx/>
              <a:buNone/>
              <a:defRPr/>
            </a:pPr>
            <a:r>
              <a:rPr lang="cs-CZ" sz="2400" kern="1200" dirty="0"/>
              <a:t>Normální výkon je 30-27 bodů.</a:t>
            </a:r>
          </a:p>
          <a:p>
            <a:pPr eaLnBrk="1" fontAlgn="auto" hangingPunct="1">
              <a:lnSpc>
                <a:spcPct val="90000"/>
              </a:lnSpc>
              <a:spcAft>
                <a:spcPts val="0"/>
              </a:spcAft>
              <a:buFontTx/>
              <a:buNone/>
              <a:defRPr/>
            </a:pPr>
            <a:r>
              <a:rPr lang="cs-CZ" sz="2400" kern="1200" dirty="0"/>
              <a:t>26-25 bodů – hraniční nález – MCI?</a:t>
            </a:r>
          </a:p>
          <a:p>
            <a:pPr eaLnBrk="1" fontAlgn="auto" hangingPunct="1">
              <a:lnSpc>
                <a:spcPct val="90000"/>
              </a:lnSpc>
              <a:spcAft>
                <a:spcPts val="0"/>
              </a:spcAft>
              <a:buFontTx/>
              <a:buNone/>
              <a:defRPr/>
            </a:pPr>
            <a:r>
              <a:rPr lang="cs-CZ" sz="2400" kern="1200" dirty="0"/>
              <a:t>24-18 bodů – lehká demence</a:t>
            </a:r>
          </a:p>
          <a:p>
            <a:pPr eaLnBrk="1" fontAlgn="auto" hangingPunct="1">
              <a:lnSpc>
                <a:spcPct val="90000"/>
              </a:lnSpc>
              <a:spcAft>
                <a:spcPts val="0"/>
              </a:spcAft>
              <a:buFontTx/>
              <a:buNone/>
              <a:defRPr/>
            </a:pPr>
            <a:r>
              <a:rPr lang="cs-CZ" sz="2400" kern="1200" dirty="0"/>
              <a:t>17-6 bodů – střední demence</a:t>
            </a:r>
          </a:p>
          <a:p>
            <a:pPr eaLnBrk="1" fontAlgn="auto" hangingPunct="1">
              <a:lnSpc>
                <a:spcPct val="90000"/>
              </a:lnSpc>
              <a:spcAft>
                <a:spcPts val="0"/>
              </a:spcAft>
              <a:buFontTx/>
              <a:buNone/>
              <a:defRPr/>
            </a:pPr>
            <a:r>
              <a:rPr lang="cs-CZ" sz="2400" kern="1200" dirty="0"/>
              <a:t>Pod 6 bodů těžká demence</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Nadpis 1"/>
          <p:cNvSpPr>
            <a:spLocks noGrp="1"/>
          </p:cNvSpPr>
          <p:nvPr>
            <p:ph type="title" idx="4294967295"/>
          </p:nvPr>
        </p:nvSpPr>
        <p:spPr/>
        <p:txBody>
          <a:bodyPr/>
          <a:lstStyle/>
          <a:p>
            <a:pPr eaLnBrk="1" hangingPunct="1"/>
            <a:r>
              <a:rPr lang="cs-CZ" smtClean="0"/>
              <a:t>Addenbrookský kognitivní test</a:t>
            </a:r>
          </a:p>
        </p:txBody>
      </p:sp>
      <p:pic>
        <p:nvPicPr>
          <p:cNvPr id="64514" name="Picture 2"/>
          <p:cNvPicPr>
            <a:picLocks noGrp="1" noChangeAspect="1" noChangeArrowheads="1"/>
          </p:cNvPicPr>
          <p:nvPr>
            <p:ph idx="4294967295"/>
          </p:nvPr>
        </p:nvPicPr>
        <p:blipFill>
          <a:blip r:embed="rId2"/>
          <a:srcRect/>
          <a:stretch>
            <a:fillRect/>
          </a:stretch>
        </p:blipFill>
        <p:spPr>
          <a:xfrm>
            <a:off x="2368550" y="1122363"/>
            <a:ext cx="4291013" cy="5691187"/>
          </a:xfrm>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Nadpis 1"/>
          <p:cNvSpPr>
            <a:spLocks noGrp="1"/>
          </p:cNvSpPr>
          <p:nvPr>
            <p:ph type="title" idx="4294967295"/>
          </p:nvPr>
        </p:nvSpPr>
        <p:spPr/>
        <p:txBody>
          <a:bodyPr/>
          <a:lstStyle/>
          <a:p>
            <a:pPr eaLnBrk="1" hangingPunct="1"/>
            <a:r>
              <a:rPr lang="cs-CZ" smtClean="0"/>
              <a:t>Addenbrookský kognitivní test</a:t>
            </a:r>
          </a:p>
        </p:txBody>
      </p:sp>
      <p:sp>
        <p:nvSpPr>
          <p:cNvPr id="65538" name="Zástupný symbol pro obsah 2"/>
          <p:cNvSpPr>
            <a:spLocks noGrp="1"/>
          </p:cNvSpPr>
          <p:nvPr>
            <p:ph idx="4294967295"/>
          </p:nvPr>
        </p:nvSpPr>
        <p:spPr/>
        <p:txBody>
          <a:bodyPr/>
          <a:lstStyle/>
          <a:p>
            <a:pPr marL="0" indent="0" eaLnBrk="1" hangingPunct="1">
              <a:lnSpc>
                <a:spcPct val="80000"/>
              </a:lnSpc>
              <a:buFont typeface="Arial" charset="0"/>
              <a:buNone/>
            </a:pPr>
            <a:r>
              <a:rPr lang="cs-CZ" sz="2400" smtClean="0"/>
              <a:t>Charakteristika testu:</a:t>
            </a:r>
          </a:p>
          <a:p>
            <a:pPr marL="0" indent="0" eaLnBrk="1" hangingPunct="1">
              <a:lnSpc>
                <a:spcPct val="80000"/>
              </a:lnSpc>
            </a:pPr>
            <a:r>
              <a:rPr lang="cs-CZ" sz="2400" smtClean="0"/>
              <a:t>polo-neuropsychologické vyšetření</a:t>
            </a:r>
          </a:p>
          <a:p>
            <a:pPr marL="0" indent="0" eaLnBrk="1" hangingPunct="1">
              <a:lnSpc>
                <a:spcPct val="80000"/>
              </a:lnSpc>
            </a:pPr>
            <a:r>
              <a:rPr lang="cs-CZ" sz="2400" smtClean="0"/>
              <a:t>6 stran záznamových archů, 26 úkolů na 5 kognitivních domén</a:t>
            </a:r>
          </a:p>
          <a:p>
            <a:pPr marL="0" indent="0" eaLnBrk="1" hangingPunct="1">
              <a:lnSpc>
                <a:spcPct val="80000"/>
              </a:lnSpc>
            </a:pPr>
            <a:r>
              <a:rPr lang="cs-CZ" sz="2400" smtClean="0"/>
              <a:t>kvantifikace kognitivního postižení s maximálním skórem 100 bodů</a:t>
            </a:r>
          </a:p>
          <a:p>
            <a:pPr marL="0" indent="0" eaLnBrk="1" hangingPunct="1">
              <a:lnSpc>
                <a:spcPct val="80000"/>
              </a:lnSpc>
            </a:pPr>
            <a:r>
              <a:rPr lang="cs-CZ" sz="2400" smtClean="0"/>
              <a:t>kvalita kognitivních funkcí: testuje se podrobněji a více kognitivních oblastí (proto lze zjistit kognitivní profil, nejen míru postižení)</a:t>
            </a:r>
          </a:p>
          <a:p>
            <a:pPr marL="0" indent="0" eaLnBrk="1" hangingPunct="1">
              <a:lnSpc>
                <a:spcPct val="80000"/>
              </a:lnSpc>
            </a:pPr>
            <a:r>
              <a:rPr lang="cs-CZ" sz="2400" smtClean="0"/>
              <a:t>více prověřována paměť (zejm. oddálené vybavení) a zrakově-prostorové funkce</a:t>
            </a:r>
          </a:p>
          <a:p>
            <a:pPr marL="0" indent="0" eaLnBrk="1" hangingPunct="1">
              <a:lnSpc>
                <a:spcPct val="80000"/>
              </a:lnSpc>
            </a:pPr>
            <a:r>
              <a:rPr lang="cs-CZ" sz="2400" smtClean="0"/>
              <a:t>navíc obsahuje vyšetřování exekutivních schopností</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p:cNvSpPr>
          <p:nvPr>
            <p:ph type="title" idx="4294967295"/>
          </p:nvPr>
        </p:nvSpPr>
        <p:spPr/>
        <p:txBody>
          <a:bodyPr/>
          <a:lstStyle/>
          <a:p>
            <a:pPr eaLnBrk="1" hangingPunct="1"/>
            <a:r>
              <a:rPr lang="cs-CZ" smtClean="0"/>
              <a:t>Addenbrookský kognitivní test</a:t>
            </a:r>
          </a:p>
        </p:txBody>
      </p:sp>
      <p:sp>
        <p:nvSpPr>
          <p:cNvPr id="66562" name="Rectangle 3"/>
          <p:cNvSpPr>
            <a:spLocks noGrp="1"/>
          </p:cNvSpPr>
          <p:nvPr>
            <p:ph type="body" idx="4294967295"/>
          </p:nvPr>
        </p:nvSpPr>
        <p:spPr/>
        <p:txBody>
          <a:bodyPr/>
          <a:lstStyle/>
          <a:p>
            <a:pPr eaLnBrk="1" hangingPunct="1">
              <a:lnSpc>
                <a:spcPct val="80000"/>
              </a:lnSpc>
            </a:pPr>
            <a:r>
              <a:rPr lang="cs-CZ" sz="2400" smtClean="0"/>
              <a:t>poskytuje samostatné podskóry pro každou kognitivní funkci: 1) pozornost a orientace (max. 18 bodů), 2) paměť (max. 26 bodů), 3) slovní produkce (max. 14 bodů), 4) jazyk (max. 26 bodů)a 5) zrakově-prostorové schopnosti (max. 16 bodů)</a:t>
            </a:r>
          </a:p>
          <a:p>
            <a:pPr eaLnBrk="1" hangingPunct="1">
              <a:lnSpc>
                <a:spcPct val="80000"/>
              </a:lnSpc>
            </a:pPr>
            <a:r>
              <a:rPr lang="cs-CZ" sz="2400" smtClean="0"/>
              <a:t>trvání: 12-30 minut</a:t>
            </a:r>
          </a:p>
          <a:p>
            <a:pPr eaLnBrk="1" hangingPunct="1">
              <a:lnSpc>
                <a:spcPct val="80000"/>
              </a:lnSpc>
            </a:pPr>
            <a:r>
              <a:rPr lang="cs-CZ" sz="2400" smtClean="0"/>
              <a:t>umožňuje třídit druhy demence</a:t>
            </a:r>
          </a:p>
          <a:p>
            <a:pPr eaLnBrk="1" hangingPunct="1">
              <a:lnSpc>
                <a:spcPct val="80000"/>
              </a:lnSpc>
            </a:pPr>
            <a:r>
              <a:rPr lang="cs-CZ" sz="2400" smtClean="0"/>
              <a:t>obsahuje v sobě Mini-Mental State Examination (MMSE), takže lze získat orientační skór MMSE (i když struktura není zcela identická s původním MMSE)</a:t>
            </a:r>
          </a:p>
          <a:p>
            <a:pPr eaLnBrk="1" hangingPunct="1">
              <a:lnSpc>
                <a:spcPct val="80000"/>
              </a:lnSpc>
            </a:pPr>
            <a:r>
              <a:rPr lang="cs-CZ" sz="2400" smtClean="0"/>
              <a:t>nový fenomén: i když je MMSE normální (29-30 bodů), tímto testem se přesto dokáže již zachytit zjevná kognitivní porucha</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Nadpis 1"/>
          <p:cNvSpPr>
            <a:spLocks noGrp="1"/>
          </p:cNvSpPr>
          <p:nvPr>
            <p:ph type="title" idx="4294967295"/>
          </p:nvPr>
        </p:nvSpPr>
        <p:spPr/>
        <p:txBody>
          <a:bodyPr/>
          <a:lstStyle/>
          <a:p>
            <a:pPr eaLnBrk="1" hangingPunct="1"/>
            <a:r>
              <a:rPr lang="cs-CZ" smtClean="0"/>
              <a:t>Addenbrookský kognitivní test</a:t>
            </a:r>
          </a:p>
        </p:txBody>
      </p:sp>
      <p:sp>
        <p:nvSpPr>
          <p:cNvPr id="3" name="Zástupný symbol pro obsah 2"/>
          <p:cNvSpPr>
            <a:spLocks noGrp="1"/>
          </p:cNvSpPr>
          <p:nvPr>
            <p:ph idx="4294967295"/>
          </p:nvPr>
        </p:nvSpPr>
        <p:spPr/>
        <p:txBody>
          <a:bodyPr rtlCol="0">
            <a:normAutofit fontScale="70000" lnSpcReduction="20000"/>
          </a:bodyPr>
          <a:lstStyle/>
          <a:p>
            <a:pPr eaLnBrk="1" fontAlgn="auto" hangingPunct="1">
              <a:spcAft>
                <a:spcPts val="0"/>
              </a:spcAft>
              <a:buFont typeface="Arial" pitchFamily="34" charset="0"/>
              <a:buChar char="•"/>
              <a:defRPr/>
            </a:pPr>
            <a:r>
              <a:rPr lang="cs-CZ" kern="1200" dirty="0"/>
              <a:t>Normální kognitivní výkon 89–100</a:t>
            </a:r>
          </a:p>
          <a:p>
            <a:pPr eaLnBrk="1" fontAlgn="auto" hangingPunct="1">
              <a:spcAft>
                <a:spcPts val="0"/>
              </a:spcAft>
              <a:buFont typeface="Arial" pitchFamily="34" charset="0"/>
              <a:buChar char="•"/>
              <a:defRPr/>
            </a:pPr>
            <a:r>
              <a:rPr lang="cs-CZ" kern="1200" dirty="0"/>
              <a:t>Mírná kognitivní porucha: 86 (50–59 let), 84–86 (60–69 let), 84 (70–75 let)</a:t>
            </a:r>
          </a:p>
          <a:p>
            <a:pPr eaLnBrk="1" fontAlgn="auto" hangingPunct="1">
              <a:spcAft>
                <a:spcPts val="0"/>
              </a:spcAft>
              <a:buFont typeface="Arial" pitchFamily="34" charset="0"/>
              <a:buChar char="•"/>
              <a:defRPr/>
            </a:pPr>
            <a:r>
              <a:rPr lang="cs-CZ" kern="1200" dirty="0"/>
              <a:t>Demence – mírnější kritérium: 88 (senzitivita 94%, specifita 89%)</a:t>
            </a:r>
          </a:p>
          <a:p>
            <a:pPr eaLnBrk="1" fontAlgn="auto" hangingPunct="1">
              <a:spcAft>
                <a:spcPts val="0"/>
              </a:spcAft>
              <a:buFont typeface="Arial" pitchFamily="34" charset="0"/>
              <a:buChar char="•"/>
              <a:defRPr/>
            </a:pPr>
            <a:r>
              <a:rPr lang="cs-CZ" kern="1200" dirty="0"/>
              <a:t>Demence – přísnější kritérium: 82 (senzitivita 84%, specifita 100%)</a:t>
            </a:r>
          </a:p>
          <a:p>
            <a:pPr eaLnBrk="1" fontAlgn="auto" hangingPunct="1">
              <a:spcAft>
                <a:spcPts val="0"/>
              </a:spcAft>
              <a:buFont typeface="Arial" pitchFamily="34" charset="0"/>
              <a:buChar char="•"/>
              <a:defRPr/>
            </a:pPr>
            <a:r>
              <a:rPr lang="cs-CZ" kern="1200" dirty="0"/>
              <a:t>Jednotlivé kognitivní domény: hraniční hodnoty (průměr – 2 směrodatné odchylky) a maximální možná skóre v ACE:</a:t>
            </a:r>
          </a:p>
          <a:p>
            <a:pPr marL="514350" indent="-514350" eaLnBrk="1" fontAlgn="auto" hangingPunct="1">
              <a:spcAft>
                <a:spcPts val="0"/>
              </a:spcAft>
              <a:buFont typeface="+mj-lt"/>
              <a:buAutoNum type="arabicPeriod"/>
              <a:defRPr/>
            </a:pPr>
            <a:r>
              <a:rPr lang="cs-CZ" kern="1200" dirty="0"/>
              <a:t>pozornost 17 /max. 18</a:t>
            </a:r>
          </a:p>
          <a:p>
            <a:pPr marL="514350" indent="-514350" eaLnBrk="1" fontAlgn="auto" hangingPunct="1">
              <a:spcAft>
                <a:spcPts val="0"/>
              </a:spcAft>
              <a:buFont typeface="+mj-lt"/>
              <a:buAutoNum type="arabicPeriod"/>
              <a:defRPr/>
            </a:pPr>
            <a:r>
              <a:rPr lang="cs-CZ" kern="1200" dirty="0"/>
              <a:t>paměť 18 /max. 26</a:t>
            </a:r>
          </a:p>
          <a:p>
            <a:pPr marL="514350" indent="-514350" eaLnBrk="1" fontAlgn="auto" hangingPunct="1">
              <a:spcAft>
                <a:spcPts val="0"/>
              </a:spcAft>
              <a:buFont typeface="+mj-lt"/>
              <a:buAutoNum type="arabicPeriod"/>
              <a:defRPr/>
            </a:pPr>
            <a:r>
              <a:rPr lang="cs-CZ" kern="1200" dirty="0"/>
              <a:t>slovní produkce 10 /max. 14</a:t>
            </a:r>
          </a:p>
          <a:p>
            <a:pPr marL="514350" indent="-514350" eaLnBrk="1" fontAlgn="auto" hangingPunct="1">
              <a:spcAft>
                <a:spcPts val="0"/>
              </a:spcAft>
              <a:buFont typeface="+mj-lt"/>
              <a:buAutoNum type="arabicPeriod"/>
              <a:defRPr/>
            </a:pPr>
            <a:r>
              <a:rPr lang="cs-CZ" kern="1200" dirty="0"/>
              <a:t>jazyk 24 /max. 26</a:t>
            </a:r>
          </a:p>
          <a:p>
            <a:pPr marL="514350" indent="-514350" eaLnBrk="1" fontAlgn="auto" hangingPunct="1">
              <a:spcAft>
                <a:spcPts val="0"/>
              </a:spcAft>
              <a:buFont typeface="+mj-lt"/>
              <a:buAutoNum type="arabicPeriod"/>
              <a:defRPr/>
            </a:pPr>
            <a:r>
              <a:rPr lang="cs-CZ" kern="1200" dirty="0"/>
              <a:t>zrakově-prostorové schopnosti 15 /max. 16</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ChangeArrowheads="1"/>
          </p:cNvSpPr>
          <p:nvPr>
            <p:ph type="title" idx="4294967295"/>
          </p:nvPr>
        </p:nvSpPr>
        <p:spPr/>
        <p:txBody>
          <a:bodyPr/>
          <a:lstStyle/>
          <a:p>
            <a:pPr eaLnBrk="1" hangingPunct="1"/>
            <a:r>
              <a:rPr lang="cs-CZ" sz="2800" b="1" smtClean="0">
                <a:latin typeface="Arial" charset="0"/>
              </a:rPr>
              <a:t>Hachinského ischemické skóre (HACH)</a:t>
            </a:r>
          </a:p>
        </p:txBody>
      </p:sp>
      <p:sp>
        <p:nvSpPr>
          <p:cNvPr id="68610" name="Rectangle 3"/>
          <p:cNvSpPr>
            <a:spLocks noGrp="1" noChangeArrowheads="1"/>
          </p:cNvSpPr>
          <p:nvPr>
            <p:ph type="body" idx="4294967295"/>
          </p:nvPr>
        </p:nvSpPr>
        <p:spPr>
          <a:xfrm>
            <a:off x="806450" y="1600200"/>
            <a:ext cx="8229600" cy="4525963"/>
          </a:xfrm>
        </p:spPr>
        <p:txBody>
          <a:bodyPr/>
          <a:lstStyle/>
          <a:p>
            <a:pPr marL="609600" indent="-609600" eaLnBrk="1" hangingPunct="1">
              <a:lnSpc>
                <a:spcPct val="80000"/>
              </a:lnSpc>
              <a:buFontTx/>
              <a:buAutoNum type="arabicPeriod"/>
            </a:pPr>
            <a:r>
              <a:rPr lang="cs-CZ" sz="2800" smtClean="0"/>
              <a:t>Náhlý začátek                                                  2</a:t>
            </a:r>
          </a:p>
          <a:p>
            <a:pPr marL="609600" indent="-609600" eaLnBrk="1" hangingPunct="1">
              <a:lnSpc>
                <a:spcPct val="80000"/>
              </a:lnSpc>
              <a:buFontTx/>
              <a:buAutoNum type="arabicPeriod"/>
            </a:pPr>
            <a:r>
              <a:rPr lang="cs-CZ" sz="2800" smtClean="0"/>
              <a:t>Postupující deteriorace                                    1</a:t>
            </a:r>
          </a:p>
          <a:p>
            <a:pPr marL="609600" indent="-609600" eaLnBrk="1" hangingPunct="1">
              <a:lnSpc>
                <a:spcPct val="80000"/>
              </a:lnSpc>
              <a:buFontTx/>
              <a:buAutoNum type="arabicPeriod"/>
            </a:pPr>
            <a:r>
              <a:rPr lang="cs-CZ" sz="2800" smtClean="0"/>
              <a:t>Fluktuující průběh                                            2</a:t>
            </a:r>
          </a:p>
          <a:p>
            <a:pPr marL="609600" indent="-609600" eaLnBrk="1" hangingPunct="1">
              <a:lnSpc>
                <a:spcPct val="80000"/>
              </a:lnSpc>
              <a:buFontTx/>
              <a:buAutoNum type="arabicPeriod"/>
            </a:pPr>
            <a:r>
              <a:rPr lang="cs-CZ" sz="2800" smtClean="0"/>
              <a:t>Noční stavy zmatenosti                                    1</a:t>
            </a:r>
          </a:p>
          <a:p>
            <a:pPr marL="609600" indent="-609600" eaLnBrk="1" hangingPunct="1">
              <a:lnSpc>
                <a:spcPct val="80000"/>
              </a:lnSpc>
              <a:buFontTx/>
              <a:buAutoNum type="arabicPeriod"/>
            </a:pPr>
            <a:r>
              <a:rPr lang="cs-CZ" sz="2800" smtClean="0"/>
              <a:t>Relativně zachovalá osobnost                         1</a:t>
            </a:r>
          </a:p>
          <a:p>
            <a:pPr marL="609600" indent="-609600" eaLnBrk="1" hangingPunct="1">
              <a:lnSpc>
                <a:spcPct val="80000"/>
              </a:lnSpc>
              <a:buFontTx/>
              <a:buAutoNum type="arabicPeriod"/>
            </a:pPr>
            <a:r>
              <a:rPr lang="cs-CZ" sz="2800" smtClean="0"/>
              <a:t>Přítomnost deprese                                          1</a:t>
            </a:r>
          </a:p>
          <a:p>
            <a:pPr marL="609600" indent="-609600" eaLnBrk="1" hangingPunct="1">
              <a:lnSpc>
                <a:spcPct val="80000"/>
              </a:lnSpc>
              <a:buFontTx/>
              <a:buAutoNum type="arabicPeriod"/>
            </a:pPr>
            <a:r>
              <a:rPr lang="cs-CZ" sz="2800" smtClean="0"/>
              <a:t>Somatické obtíže                                              1</a:t>
            </a:r>
          </a:p>
          <a:p>
            <a:pPr marL="609600" indent="-609600" eaLnBrk="1" hangingPunct="1">
              <a:lnSpc>
                <a:spcPct val="80000"/>
              </a:lnSpc>
              <a:buFontTx/>
              <a:buAutoNum type="arabicPeriod"/>
            </a:pPr>
            <a:r>
              <a:rPr lang="cs-CZ" sz="2800" smtClean="0"/>
              <a:t>Emoční labilita                                                  1</a:t>
            </a:r>
          </a:p>
          <a:p>
            <a:pPr marL="609600" indent="-609600" eaLnBrk="1" hangingPunct="1">
              <a:lnSpc>
                <a:spcPct val="80000"/>
              </a:lnSpc>
              <a:buFontTx/>
              <a:buAutoNum type="arabicPeriod"/>
            </a:pPr>
            <a:r>
              <a:rPr lang="cs-CZ" sz="2800" smtClean="0"/>
              <a:t>Hypertenze v současnosti nebo v anamnéze  1</a:t>
            </a:r>
          </a:p>
          <a:p>
            <a:pPr marL="609600" indent="-609600" eaLnBrk="1" hangingPunct="1">
              <a:lnSpc>
                <a:spcPct val="80000"/>
              </a:lnSpc>
              <a:buFontTx/>
              <a:buAutoNum type="arabicPeriod"/>
            </a:pPr>
            <a:r>
              <a:rPr lang="cs-CZ" sz="2800" smtClean="0"/>
              <a:t>Cévní mozková příhoda v anamnéze               2</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title" idx="4294967295"/>
          </p:nvPr>
        </p:nvSpPr>
        <p:spPr/>
        <p:txBody>
          <a:bodyPr/>
          <a:lstStyle/>
          <a:p>
            <a:pPr eaLnBrk="1" hangingPunct="1"/>
            <a:r>
              <a:rPr lang="cs-CZ" sz="3600" b="1" smtClean="0">
                <a:latin typeface="Arial" charset="0"/>
              </a:rPr>
              <a:t>HACH</a:t>
            </a:r>
          </a:p>
        </p:txBody>
      </p:sp>
      <p:sp>
        <p:nvSpPr>
          <p:cNvPr id="69634" name="Rectangle 3"/>
          <p:cNvSpPr>
            <a:spLocks noGrp="1" noChangeArrowheads="1"/>
          </p:cNvSpPr>
          <p:nvPr>
            <p:ph type="body" idx="4294967295"/>
          </p:nvPr>
        </p:nvSpPr>
        <p:spPr>
          <a:xfrm>
            <a:off x="806450" y="1628775"/>
            <a:ext cx="8229600" cy="4525963"/>
          </a:xfrm>
        </p:spPr>
        <p:txBody>
          <a:bodyPr/>
          <a:lstStyle/>
          <a:p>
            <a:pPr marL="609600" indent="-609600" eaLnBrk="1" hangingPunct="1">
              <a:lnSpc>
                <a:spcPct val="80000"/>
              </a:lnSpc>
              <a:buFontTx/>
              <a:buNone/>
            </a:pPr>
            <a:r>
              <a:rPr lang="cs-CZ" sz="2800" smtClean="0"/>
              <a:t>11. Jiné známky arteriosklerózy mimo mozek   1</a:t>
            </a:r>
          </a:p>
          <a:p>
            <a:pPr marL="609600" indent="-609600" eaLnBrk="1" hangingPunct="1">
              <a:lnSpc>
                <a:spcPct val="80000"/>
              </a:lnSpc>
              <a:buFontTx/>
              <a:buNone/>
            </a:pPr>
            <a:r>
              <a:rPr lang="cs-CZ" sz="2800" smtClean="0"/>
              <a:t>12. Neurologické ložiskové příznaky</a:t>
            </a:r>
          </a:p>
          <a:p>
            <a:pPr marL="609600" indent="-609600" eaLnBrk="1" hangingPunct="1">
              <a:lnSpc>
                <a:spcPct val="80000"/>
              </a:lnSpc>
              <a:buFontTx/>
              <a:buNone/>
            </a:pPr>
            <a:r>
              <a:rPr lang="cs-CZ" sz="2800" smtClean="0"/>
              <a:t>      (např. fatické poruchy, motorické příznaky) 2</a:t>
            </a:r>
          </a:p>
          <a:p>
            <a:pPr marL="609600" indent="-609600" eaLnBrk="1" hangingPunct="1">
              <a:lnSpc>
                <a:spcPct val="80000"/>
              </a:lnSpc>
              <a:buFontTx/>
              <a:buNone/>
            </a:pPr>
            <a:r>
              <a:rPr lang="cs-CZ" sz="2800" smtClean="0"/>
              <a:t>13. Ložiskový neurologický nález</a:t>
            </a:r>
          </a:p>
          <a:p>
            <a:pPr marL="609600" indent="-609600" eaLnBrk="1" hangingPunct="1">
              <a:lnSpc>
                <a:spcPct val="80000"/>
              </a:lnSpc>
              <a:buFontTx/>
              <a:buNone/>
            </a:pPr>
            <a:r>
              <a:rPr lang="cs-CZ" sz="2800" smtClean="0"/>
              <a:t>      (hl. patol. reflexologický nález)                     2</a:t>
            </a:r>
          </a:p>
          <a:p>
            <a:pPr marL="609600" indent="-609600" eaLnBrk="1" hangingPunct="1">
              <a:lnSpc>
                <a:spcPct val="80000"/>
              </a:lnSpc>
              <a:buFontTx/>
              <a:buNone/>
            </a:pPr>
            <a:r>
              <a:rPr lang="cs-CZ" b="1" smtClean="0"/>
              <a:t>Hodnocení:</a:t>
            </a:r>
          </a:p>
          <a:p>
            <a:pPr marL="609600" indent="-609600" eaLnBrk="1" hangingPunct="1">
              <a:lnSpc>
                <a:spcPct val="80000"/>
              </a:lnSpc>
              <a:buFontTx/>
              <a:buNone/>
            </a:pPr>
            <a:r>
              <a:rPr lang="cs-CZ" sz="2800" b="1" smtClean="0"/>
              <a:t>0-4 body – pravděpod. Alzheimerova choroba</a:t>
            </a:r>
          </a:p>
          <a:p>
            <a:pPr marL="609600" indent="-609600" eaLnBrk="1" hangingPunct="1">
              <a:lnSpc>
                <a:spcPct val="80000"/>
              </a:lnSpc>
              <a:buFontTx/>
              <a:buNone/>
            </a:pPr>
            <a:r>
              <a:rPr lang="cs-CZ" sz="2800" b="1" smtClean="0"/>
              <a:t>5-6 bodů – nediskriminující skór, smíšené</a:t>
            </a:r>
          </a:p>
          <a:p>
            <a:pPr marL="609600" indent="-609600" eaLnBrk="1" hangingPunct="1">
              <a:lnSpc>
                <a:spcPct val="80000"/>
              </a:lnSpc>
              <a:buFontTx/>
              <a:buNone/>
            </a:pPr>
            <a:r>
              <a:rPr lang="cs-CZ" sz="2800" b="1" smtClean="0"/>
              <a:t>                   demence</a:t>
            </a:r>
          </a:p>
          <a:p>
            <a:pPr marL="609600" indent="-609600" eaLnBrk="1" hangingPunct="1">
              <a:lnSpc>
                <a:spcPct val="80000"/>
              </a:lnSpc>
              <a:buFontTx/>
              <a:buNone/>
            </a:pPr>
            <a:r>
              <a:rPr lang="cs-CZ" sz="2800" b="1" smtClean="0"/>
              <a:t>7 a více bodů – pravděpodobně vaskulární demence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idx="4294967295"/>
          </p:nvPr>
        </p:nvSpPr>
        <p:spPr/>
        <p:txBody>
          <a:bodyPr/>
          <a:lstStyle/>
          <a:p>
            <a:pPr eaLnBrk="1" hangingPunct="1"/>
            <a:r>
              <a:rPr lang="cs-CZ" smtClean="0"/>
              <a:t>Demence</a:t>
            </a:r>
          </a:p>
        </p:txBody>
      </p:sp>
      <p:sp>
        <p:nvSpPr>
          <p:cNvPr id="18434" name="Rectangle 3"/>
          <p:cNvSpPr>
            <a:spLocks noGrp="1" noChangeArrowheads="1"/>
          </p:cNvSpPr>
          <p:nvPr>
            <p:ph type="body" idx="4294967295"/>
          </p:nvPr>
        </p:nvSpPr>
        <p:spPr/>
        <p:txBody>
          <a:bodyPr/>
          <a:lstStyle/>
          <a:p>
            <a:pPr eaLnBrk="1" hangingPunct="1">
              <a:lnSpc>
                <a:spcPct val="80000"/>
              </a:lnSpc>
            </a:pPr>
            <a:r>
              <a:rPr lang="cs-CZ" sz="2800" smtClean="0"/>
              <a:t>Poruchy kognit. i nekognit. funkcí vedou k úbytku až plné ztrátě soběstačnosti, což často vede k institucionalizaci</a:t>
            </a:r>
          </a:p>
          <a:p>
            <a:pPr eaLnBrk="1" hangingPunct="1">
              <a:lnSpc>
                <a:spcPct val="80000"/>
              </a:lnSpc>
            </a:pPr>
            <a:r>
              <a:rPr lang="cs-CZ" sz="2800" smtClean="0"/>
              <a:t>K syndromu demence nepatří obraz deliria, delirium ale může často na demenci nasedat</a:t>
            </a:r>
          </a:p>
          <a:p>
            <a:pPr eaLnBrk="1" hangingPunct="1">
              <a:lnSpc>
                <a:spcPct val="80000"/>
              </a:lnSpc>
            </a:pPr>
            <a:r>
              <a:rPr lang="cs-CZ" sz="2800" smtClean="0"/>
              <a:t>Demence se nejčastěji vyskytují ve vyšším věku, mohou se vyskytnout i v dětství</a:t>
            </a:r>
          </a:p>
          <a:p>
            <a:pPr eaLnBrk="1" hangingPunct="1">
              <a:lnSpc>
                <a:spcPct val="80000"/>
              </a:lnSpc>
            </a:pPr>
            <a:r>
              <a:rPr lang="cs-CZ" sz="2800" smtClean="0"/>
              <a:t>Pro orientační dg. existují screeningové testy, např. MMSE (30 bodů, hranice 26 bodů), Addenbrookský kognitivní test, přesnější je neuropsychologické vyšetření</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4"/>
          <p:cNvSpPr>
            <a:spLocks noGrp="1" noChangeArrowheads="1"/>
          </p:cNvSpPr>
          <p:nvPr>
            <p:ph type="ctrTitle" idx="4294967295"/>
          </p:nvPr>
        </p:nvSpPr>
        <p:spPr>
          <a:xfrm>
            <a:off x="685800" y="2130425"/>
            <a:ext cx="7772400" cy="1470025"/>
          </a:xfrm>
        </p:spPr>
        <p:txBody>
          <a:bodyPr/>
          <a:lstStyle/>
          <a:p>
            <a:pPr eaLnBrk="1" hangingPunct="1"/>
            <a:r>
              <a:rPr lang="cs-CZ" b="1" smtClean="0"/>
              <a:t>Léčba nejčastějších organických duševních poruch</a:t>
            </a:r>
          </a:p>
        </p:txBody>
      </p:sp>
      <p:sp>
        <p:nvSpPr>
          <p:cNvPr id="24581" name="Rectangle 5"/>
          <p:cNvSpPr>
            <a:spLocks noGrp="1" noChangeArrowheads="1"/>
          </p:cNvSpPr>
          <p:nvPr>
            <p:ph type="subTitle" idx="4294967295"/>
          </p:nvPr>
        </p:nvSpPr>
        <p:spPr>
          <a:xfrm>
            <a:off x="1371600" y="3886200"/>
            <a:ext cx="6400800" cy="1752600"/>
          </a:xfrm>
        </p:spPr>
        <p:txBody>
          <a:bodyPr rtlCol="0">
            <a:normAutofit/>
          </a:bodyPr>
          <a:lstStyle/>
          <a:p>
            <a:pPr marL="0" indent="0" algn="ctr" eaLnBrk="1" fontAlgn="auto" hangingPunct="1">
              <a:spcAft>
                <a:spcPts val="0"/>
              </a:spcAft>
              <a:buFont typeface="Arial" pitchFamily="34" charset="0"/>
              <a:buNone/>
              <a:defRPr/>
            </a:pPr>
            <a:endParaRPr lang="cs-CZ" kern="1200">
              <a:solidFill>
                <a:schemeClr val="tx1">
                  <a:tint val="75000"/>
                </a:schemeClr>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4"/>
          <p:cNvSpPr>
            <a:spLocks noGrp="1" noChangeArrowheads="1"/>
          </p:cNvSpPr>
          <p:nvPr>
            <p:ph type="ctrTitle" idx="4294967295"/>
          </p:nvPr>
        </p:nvSpPr>
        <p:spPr>
          <a:xfrm>
            <a:off x="685800" y="2130425"/>
            <a:ext cx="7772400" cy="1470025"/>
          </a:xfrm>
        </p:spPr>
        <p:txBody>
          <a:bodyPr/>
          <a:lstStyle/>
          <a:p>
            <a:pPr eaLnBrk="1" hangingPunct="1"/>
            <a:r>
              <a:rPr lang="cs-CZ" smtClean="0"/>
              <a:t>Léčba demence</a:t>
            </a:r>
          </a:p>
        </p:txBody>
      </p:sp>
      <p:sp>
        <p:nvSpPr>
          <p:cNvPr id="88069" name="Rectangle 5"/>
          <p:cNvSpPr>
            <a:spLocks noGrp="1" noChangeArrowheads="1"/>
          </p:cNvSpPr>
          <p:nvPr>
            <p:ph type="subTitle" idx="4294967295"/>
          </p:nvPr>
        </p:nvSpPr>
        <p:spPr>
          <a:xfrm>
            <a:off x="1371600" y="3886200"/>
            <a:ext cx="6400800" cy="1752600"/>
          </a:xfrm>
        </p:spPr>
        <p:txBody>
          <a:bodyPr rtlCol="0">
            <a:normAutofit/>
          </a:bodyPr>
          <a:lstStyle/>
          <a:p>
            <a:pPr marL="0" indent="0" algn="ctr" eaLnBrk="1" fontAlgn="auto" hangingPunct="1">
              <a:spcAft>
                <a:spcPts val="0"/>
              </a:spcAft>
              <a:buFont typeface="Arial" pitchFamily="34" charset="0"/>
              <a:buNone/>
              <a:defRPr/>
            </a:pPr>
            <a:endParaRPr lang="cs-CZ" kern="1200">
              <a:solidFill>
                <a:schemeClr val="tx1">
                  <a:tint val="75000"/>
                </a:schemeClr>
              </a:solidFill>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ChangeArrowheads="1"/>
          </p:cNvSpPr>
          <p:nvPr>
            <p:ph type="title" idx="4294967295"/>
          </p:nvPr>
        </p:nvSpPr>
        <p:spPr/>
        <p:txBody>
          <a:bodyPr/>
          <a:lstStyle/>
          <a:p>
            <a:pPr eaLnBrk="1" hangingPunct="1"/>
            <a:r>
              <a:rPr lang="cs-CZ" smtClean="0"/>
              <a:t>Léčba Alzheimerovy demence</a:t>
            </a:r>
          </a:p>
        </p:txBody>
      </p:sp>
      <p:sp>
        <p:nvSpPr>
          <p:cNvPr id="72706" name="Rectangle 3"/>
          <p:cNvSpPr>
            <a:spLocks noGrp="1" noChangeArrowheads="1"/>
          </p:cNvSpPr>
          <p:nvPr>
            <p:ph idx="4294967295"/>
          </p:nvPr>
        </p:nvSpPr>
        <p:spPr/>
        <p:txBody>
          <a:bodyPr/>
          <a:lstStyle/>
          <a:p>
            <a:pPr eaLnBrk="1" hangingPunct="1"/>
            <a:r>
              <a:rPr lang="cs-CZ" smtClean="0"/>
              <a:t>Ovlivnění neurotransmiterových systémů</a:t>
            </a:r>
          </a:p>
          <a:p>
            <a:pPr eaLnBrk="1" hangingPunct="1"/>
            <a:r>
              <a:rPr lang="cs-CZ" smtClean="0"/>
              <a:t>V současnosti existují jen dva postupy léčby EBM – inhibitory cholinesteráz a slabých kompetitivních inhibitorů glutamátergních ionotropních receptorů typu NMDA</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idx="4294967295"/>
          </p:nvPr>
        </p:nvSpPr>
        <p:spPr/>
        <p:txBody>
          <a:bodyPr/>
          <a:lstStyle/>
          <a:p>
            <a:pPr eaLnBrk="1" hangingPunct="1"/>
            <a:r>
              <a:rPr lang="cs-CZ" smtClean="0"/>
              <a:t>Léčba Alzheimerovy demence</a:t>
            </a:r>
          </a:p>
        </p:txBody>
      </p:sp>
      <p:sp>
        <p:nvSpPr>
          <p:cNvPr id="73730" name="Rectangle 3"/>
          <p:cNvSpPr>
            <a:spLocks noGrp="1" noChangeArrowheads="1"/>
          </p:cNvSpPr>
          <p:nvPr>
            <p:ph idx="4294967295"/>
          </p:nvPr>
        </p:nvSpPr>
        <p:spPr/>
        <p:txBody>
          <a:bodyPr/>
          <a:lstStyle/>
          <a:p>
            <a:pPr eaLnBrk="1" hangingPunct="1">
              <a:lnSpc>
                <a:spcPct val="80000"/>
              </a:lnSpc>
            </a:pPr>
            <a:r>
              <a:rPr lang="cs-CZ" sz="2800" smtClean="0"/>
              <a:t>Inhibitory AChE – kognitiva</a:t>
            </a:r>
          </a:p>
          <a:p>
            <a:pPr eaLnBrk="1" hangingPunct="1">
              <a:lnSpc>
                <a:spcPct val="80000"/>
              </a:lnSpc>
            </a:pPr>
            <a:r>
              <a:rPr lang="cs-CZ" sz="2800" smtClean="0"/>
              <a:t>Acetylcholinergní systém postižen již na počátku nemoci, snížena tvorba i uvolňování ACh; dochází ke zvýšenému odbourávání acetylcholinesterázami, zvýšena je typu G1 (u zdravých převládá G4), navíc se u nemocných zvýšeně tvoří i butyrylcholinesteráza</a:t>
            </a:r>
          </a:p>
          <a:p>
            <a:pPr eaLnBrk="1" hangingPunct="1">
              <a:lnSpc>
                <a:spcPct val="80000"/>
              </a:lnSpc>
            </a:pPr>
            <a:r>
              <a:rPr lang="cs-CZ" sz="2800" smtClean="0"/>
              <a:t>Základním mechanismem účinku kognitiv je jejich inhibice</a:t>
            </a:r>
          </a:p>
          <a:p>
            <a:pPr eaLnBrk="1" hangingPunct="1">
              <a:lnSpc>
                <a:spcPct val="80000"/>
              </a:lnSpc>
            </a:pPr>
            <a:r>
              <a:rPr lang="cs-CZ" sz="2800" smtClean="0"/>
              <a:t>Existují celkem tři: donepezil, rivastigmin a galantamin</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title" idx="4294967295"/>
          </p:nvPr>
        </p:nvSpPr>
        <p:spPr/>
        <p:txBody>
          <a:bodyPr/>
          <a:lstStyle/>
          <a:p>
            <a:pPr eaLnBrk="1" hangingPunct="1"/>
            <a:r>
              <a:rPr lang="cs-CZ" smtClean="0"/>
              <a:t>Léčba Alzheimerovy demence</a:t>
            </a:r>
          </a:p>
        </p:txBody>
      </p:sp>
      <p:sp>
        <p:nvSpPr>
          <p:cNvPr id="74754" name="Rectangle 3"/>
          <p:cNvSpPr>
            <a:spLocks noGrp="1" noChangeArrowheads="1"/>
          </p:cNvSpPr>
          <p:nvPr>
            <p:ph idx="4294967295"/>
          </p:nvPr>
        </p:nvSpPr>
        <p:spPr/>
        <p:txBody>
          <a:bodyPr/>
          <a:lstStyle/>
          <a:p>
            <a:pPr eaLnBrk="1" hangingPunct="1">
              <a:lnSpc>
                <a:spcPct val="90000"/>
              </a:lnSpc>
            </a:pPr>
            <a:r>
              <a:rPr lang="cs-CZ" sz="2800" smtClean="0"/>
              <a:t>Slabé kompetitivní inhibitory glutamátergních ionotropních receptorů typu NMDA</a:t>
            </a:r>
          </a:p>
          <a:p>
            <a:pPr eaLnBrk="1" hangingPunct="1">
              <a:lnSpc>
                <a:spcPct val="90000"/>
              </a:lnSpc>
            </a:pPr>
            <a:r>
              <a:rPr lang="cs-CZ" sz="2800" smtClean="0"/>
              <a:t>V těžších stadiích postižen i glutamátergní systém, dochází mimo jiné k excitotoxicitě – nadměrnému uvolňování glutamátu a jeho sníženému vychytávání</a:t>
            </a:r>
          </a:p>
          <a:p>
            <a:pPr eaLnBrk="1" hangingPunct="1">
              <a:lnSpc>
                <a:spcPct val="90000"/>
              </a:lnSpc>
            </a:pPr>
            <a:r>
              <a:rPr lang="cs-CZ" sz="2800" smtClean="0"/>
              <a:t>Proto se využívá blokády jeho receptoru; tento receptor je spojen s kalciovými kanály; blokádou se sníží vstup Ca do neuronů, které vyvolává apoptotické děje, navíc excitotoxicita zhoršuje dlouhodobou potenciaci</a:t>
            </a:r>
          </a:p>
          <a:p>
            <a:pPr eaLnBrk="1" hangingPunct="1">
              <a:lnSpc>
                <a:spcPct val="90000"/>
              </a:lnSpc>
            </a:pPr>
            <a:endParaRPr lang="cs-CZ" sz="280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4"/>
          <p:cNvSpPr>
            <a:spLocks noGrp="1" noChangeArrowheads="1"/>
          </p:cNvSpPr>
          <p:nvPr>
            <p:ph type="title" idx="4294967295"/>
          </p:nvPr>
        </p:nvSpPr>
        <p:spPr/>
        <p:txBody>
          <a:bodyPr/>
          <a:lstStyle/>
          <a:p>
            <a:pPr eaLnBrk="1" hangingPunct="1"/>
            <a:r>
              <a:rPr lang="cs-CZ" smtClean="0"/>
              <a:t>Léčba Alzheimerovy demence</a:t>
            </a:r>
          </a:p>
        </p:txBody>
      </p:sp>
      <p:graphicFrame>
        <p:nvGraphicFramePr>
          <p:cNvPr id="29800" name="Group 104"/>
          <p:cNvGraphicFramePr>
            <a:graphicFrameLocks noGrp="1"/>
          </p:cNvGraphicFramePr>
          <p:nvPr>
            <p:ph idx="4294967295"/>
          </p:nvPr>
        </p:nvGraphicFramePr>
        <p:xfrm>
          <a:off x="107950" y="1412875"/>
          <a:ext cx="8928100" cy="5415915"/>
        </p:xfrm>
        <a:graphic>
          <a:graphicData uri="http://schemas.openxmlformats.org/drawingml/2006/table">
            <a:tbl>
              <a:tblPr/>
              <a:tblGrid>
                <a:gridCol w="1008063"/>
                <a:gridCol w="1379537"/>
                <a:gridCol w="935038"/>
                <a:gridCol w="2308225"/>
                <a:gridCol w="2146300"/>
                <a:gridCol w="1150937"/>
              </a:tblGrid>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Preparát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Mechanis-mus půso-bení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Hrazení prepa-rátu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KI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NÚ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Indikace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Donepe-zil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Inhibitor moz. AChE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25-13 bodů MMSE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Aktivní gastroduod. vředová choroba, těžší převodní poruchy srdce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GIT obtíže – nausea, dyspep., nechuten.; dále zpomalení srdečního rytmu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Lehká až střední AD, LBD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6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Rivastig-min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Inhibitor moz. AChE i ButChE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25-13 bodů MMSE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Aktivní gastroduod. vředová choroba, těžší převodní poruchy srdce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GIT obtíže – nausea, dyspep., nechuten.; dále zpomalení srdečního rytmu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Lehká až stř. AD, LBD, dem. u PN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Galanta-min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Inhibitor moz. AChE, aloster. modulátor nikotin. rec.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25-13 bodů MMSE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Aktivní gastroduod. vředová choroba, těžší převodní poruchy srdce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GIT obtíže – nausea, dyspep., nechuten.; dále zpomalení srdečního rytmu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Lehká až střední AD, LBD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Meman-tin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Slabý komp. inhib. glu. ionotrop. rec. typuNMDA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17(19)-6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Psychotické příznaky (bludy, halucinace)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Excitace, přechodný výskyt psychotické symptomatiky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Střední až těžká AD, LBD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ChangeArrowheads="1"/>
          </p:cNvSpPr>
          <p:nvPr>
            <p:ph type="title" idx="4294967295"/>
          </p:nvPr>
        </p:nvSpPr>
        <p:spPr/>
        <p:txBody>
          <a:bodyPr/>
          <a:lstStyle/>
          <a:p>
            <a:pPr eaLnBrk="1" hangingPunct="1"/>
            <a:r>
              <a:rPr lang="cs-CZ" smtClean="0"/>
              <a:t>Léčba Alzheimerovy demence</a:t>
            </a:r>
          </a:p>
        </p:txBody>
      </p:sp>
      <p:sp>
        <p:nvSpPr>
          <p:cNvPr id="77826" name="Rectangle 3"/>
          <p:cNvSpPr>
            <a:spLocks noGrp="1" noChangeArrowheads="1"/>
          </p:cNvSpPr>
          <p:nvPr>
            <p:ph idx="4294967295"/>
          </p:nvPr>
        </p:nvSpPr>
        <p:spPr/>
        <p:txBody>
          <a:bodyPr/>
          <a:lstStyle/>
          <a:p>
            <a:pPr eaLnBrk="1" hangingPunct="1">
              <a:lnSpc>
                <a:spcPct val="80000"/>
              </a:lnSpc>
            </a:pPr>
            <a:r>
              <a:rPr lang="cs-CZ" sz="2100" smtClean="0"/>
              <a:t>Používány byly (a někdy dosud jsou) i jiná léčiva, u nichž je efekt sporný nebo vyloženě byl vyloučen</a:t>
            </a:r>
          </a:p>
          <a:p>
            <a:pPr eaLnBrk="1" hangingPunct="1">
              <a:lnSpc>
                <a:spcPct val="80000"/>
              </a:lnSpc>
            </a:pPr>
            <a:r>
              <a:rPr lang="cs-CZ" sz="2100" smtClean="0"/>
              <a:t>Scavengery volných kyslíkových radikálů (vitamin E – alfa-tokoferol, retinol, beta-karoten), zdůvodňováno faktem, že u neurodegenerativních chorob dochází k uvolňování volných kyslíkových radikálů; navzdory tomu ale efekt neprokázán</a:t>
            </a:r>
          </a:p>
          <a:p>
            <a:pPr eaLnBrk="1" hangingPunct="1">
              <a:lnSpc>
                <a:spcPct val="80000"/>
              </a:lnSpc>
            </a:pPr>
            <a:r>
              <a:rPr lang="cs-CZ" sz="2100" smtClean="0"/>
              <a:t>Látky zvyšující metabolismus (nootropní farmaka – piracetam, pyritinol; dihydrované námelové alkaloidy a jejich deriváty, např. nicergolin), zdůvodňováno zjišťovaným hypometabolismem, sníženou funkcí mitochondriálních dýchacích enzymů; nebyla však prokázána účinnost (nicergolin zlepšuje mikrocirkulaci a mírně acetylcholinergní dysfunkci)</a:t>
            </a:r>
          </a:p>
          <a:p>
            <a:pPr eaLnBrk="1" hangingPunct="1">
              <a:lnSpc>
                <a:spcPct val="80000"/>
              </a:lnSpc>
            </a:pPr>
            <a:r>
              <a:rPr lang="cs-CZ" sz="2100" smtClean="0"/>
              <a:t>Prekursory a stimulátory tvorby nervových růstových faktorů (cerebrolysin a estrogenní substituce u postklimakterických žen); u cerebrolysinu neprokázána dostatečná účinnost, u estrogenní substituce rovněž ne, protektivní efekt je sporný</a:t>
            </a:r>
          </a:p>
          <a:p>
            <a:pPr eaLnBrk="1" hangingPunct="1">
              <a:lnSpc>
                <a:spcPct val="80000"/>
              </a:lnSpc>
            </a:pPr>
            <a:endParaRPr lang="cs-CZ" sz="2000"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ChangeArrowheads="1"/>
          </p:cNvSpPr>
          <p:nvPr>
            <p:ph type="title" idx="4294967295"/>
          </p:nvPr>
        </p:nvSpPr>
        <p:spPr/>
        <p:txBody>
          <a:bodyPr/>
          <a:lstStyle/>
          <a:p>
            <a:pPr eaLnBrk="1" hangingPunct="1"/>
            <a:r>
              <a:rPr lang="cs-CZ" smtClean="0"/>
              <a:t>Léčba Alzheimerovy demence</a:t>
            </a:r>
          </a:p>
        </p:txBody>
      </p:sp>
      <p:sp>
        <p:nvSpPr>
          <p:cNvPr id="78850" name="Rectangle 3"/>
          <p:cNvSpPr>
            <a:spLocks noGrp="1" noChangeArrowheads="1"/>
          </p:cNvSpPr>
          <p:nvPr>
            <p:ph idx="4294967295"/>
          </p:nvPr>
        </p:nvSpPr>
        <p:spPr/>
        <p:txBody>
          <a:bodyPr/>
          <a:lstStyle/>
          <a:p>
            <a:pPr eaLnBrk="1" hangingPunct="1">
              <a:lnSpc>
                <a:spcPct val="80000"/>
              </a:lnSpc>
            </a:pPr>
            <a:r>
              <a:rPr lang="cs-CZ" sz="2400" smtClean="0"/>
              <a:t>Extractum Ginkgo biloba (EGb 761), vychytává volné kyslíkové radikály, má antitrombotický efekt, zlepšuje neuronální metabolismus; zjištěn mírný pozitivní efekt, má smysl u incip. demencí a jako doplněk AChE-I a memantinu</a:t>
            </a:r>
          </a:p>
          <a:p>
            <a:pPr eaLnBrk="1" hangingPunct="1">
              <a:lnSpc>
                <a:spcPct val="80000"/>
              </a:lnSpc>
            </a:pPr>
            <a:r>
              <a:rPr lang="cs-CZ" sz="2400" smtClean="0"/>
              <a:t>Další látky: nesteroidní antiflogistika (epidemiol. studie ukazují určitý pozitivní efekt, klinické studie jej nedokládají), vitaminové preparáty (vitamin B12, koenzym Q10, kyselina listová – nebyla prokázána terapeutická efektivita), jiné potravní doplňky (omega-3-nenasycené mastné kyseliny – nedoložen výraznější efekt), inhibitory MAO (efekt nepotvrzen), blokátory kalciových kanálů (nitrendipin – určitý pozitivní efekt zjištěn, nutno ověřit)</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ChangeArrowheads="1"/>
          </p:cNvSpPr>
          <p:nvPr>
            <p:ph type="title" idx="4294967295"/>
          </p:nvPr>
        </p:nvSpPr>
        <p:spPr/>
        <p:txBody>
          <a:bodyPr/>
          <a:lstStyle/>
          <a:p>
            <a:pPr eaLnBrk="1" hangingPunct="1"/>
            <a:r>
              <a:rPr lang="cs-CZ" smtClean="0"/>
              <a:t>Léčba demence s Lewyho tělísky</a:t>
            </a:r>
          </a:p>
        </p:txBody>
      </p:sp>
      <p:sp>
        <p:nvSpPr>
          <p:cNvPr id="79874" name="Rectangle 3"/>
          <p:cNvSpPr>
            <a:spLocks noGrp="1" noChangeArrowheads="1"/>
          </p:cNvSpPr>
          <p:nvPr>
            <p:ph idx="4294967295"/>
          </p:nvPr>
        </p:nvSpPr>
        <p:spPr/>
        <p:txBody>
          <a:bodyPr/>
          <a:lstStyle/>
          <a:p>
            <a:pPr eaLnBrk="1" hangingPunct="1"/>
            <a:r>
              <a:rPr lang="cs-CZ" sz="2800" smtClean="0"/>
              <a:t>Pozor na AP, která mohou vyvolat nebo zhoršit parkinsonské příznaky, s opatrností lze použít quetiapin a klozapin</a:t>
            </a:r>
          </a:p>
          <a:p>
            <a:pPr eaLnBrk="1" hangingPunct="1"/>
            <a:r>
              <a:rPr lang="cs-CZ" sz="2800" smtClean="0"/>
              <a:t>Uplatňují se AChE-I a zkoušen také memantin</a:t>
            </a:r>
          </a:p>
          <a:p>
            <a:pPr eaLnBrk="1" hangingPunct="1"/>
            <a:r>
              <a:rPr lang="cs-CZ" sz="2800" smtClean="0"/>
              <a:t>Pozor na efekt houpačky (léčením psychiatrické symptomatiky zhoršován parkinsonismus a naopak)</a:t>
            </a:r>
          </a:p>
          <a:p>
            <a:pPr eaLnBrk="1" hangingPunct="1"/>
            <a:r>
              <a:rPr lang="cs-CZ" sz="2800" smtClean="0"/>
              <a:t>Možný rozvoj depresivního syndromu – léčit AD ze skupiny SSRI</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idx="4294967295"/>
          </p:nvPr>
        </p:nvSpPr>
        <p:spPr/>
        <p:txBody>
          <a:bodyPr rtlCol="0">
            <a:normAutofit fontScale="90000"/>
          </a:bodyPr>
          <a:lstStyle/>
          <a:p>
            <a:pPr eaLnBrk="1" fontAlgn="auto" hangingPunct="1">
              <a:spcAft>
                <a:spcPts val="0"/>
              </a:spcAft>
              <a:defRPr/>
            </a:pPr>
            <a:r>
              <a:rPr lang="cs-CZ" sz="4000" kern="1200"/>
              <a:t>Léčba demence u Parkinsonovy nemoci</a:t>
            </a:r>
          </a:p>
        </p:txBody>
      </p:sp>
      <p:sp>
        <p:nvSpPr>
          <p:cNvPr id="80898" name="Rectangle 3"/>
          <p:cNvSpPr>
            <a:spLocks noGrp="1" noChangeArrowheads="1"/>
          </p:cNvSpPr>
          <p:nvPr>
            <p:ph idx="4294967295"/>
          </p:nvPr>
        </p:nvSpPr>
        <p:spPr/>
        <p:txBody>
          <a:bodyPr/>
          <a:lstStyle/>
          <a:p>
            <a:pPr eaLnBrk="1" hangingPunct="1"/>
            <a:r>
              <a:rPr lang="cs-CZ" smtClean="0"/>
              <a:t>Demence léčena s úspěchem rivastigminem</a:t>
            </a:r>
          </a:p>
          <a:p>
            <a:pPr eaLnBrk="1" hangingPunct="1"/>
            <a:r>
              <a:rPr lang="cs-CZ" smtClean="0"/>
              <a:t>Psychotické příznaky často důsledkem antiparkinsonské léčby, nutno takovouto terapii upravit, z AP lze použít quetiapin nebo klozapin</a:t>
            </a:r>
          </a:p>
          <a:p>
            <a:pPr eaLnBrk="1" hangingPunct="1"/>
            <a:r>
              <a:rPr lang="cs-CZ" smtClean="0"/>
              <a:t>Depresivní příznaky léčeny AD (jako I. volba doporučována SSRI)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dpis 1"/>
          <p:cNvSpPr>
            <a:spLocks noGrp="1"/>
          </p:cNvSpPr>
          <p:nvPr>
            <p:ph type="title" idx="4294967295"/>
          </p:nvPr>
        </p:nvSpPr>
        <p:spPr/>
        <p:txBody>
          <a:bodyPr/>
          <a:lstStyle/>
          <a:p>
            <a:pPr eaLnBrk="1" hangingPunct="1"/>
            <a:r>
              <a:rPr lang="cs-CZ" smtClean="0"/>
              <a:t>Demence</a:t>
            </a:r>
          </a:p>
        </p:txBody>
      </p:sp>
      <p:sp>
        <p:nvSpPr>
          <p:cNvPr id="19458" name="Zástupný symbol pro obsah 2"/>
          <p:cNvSpPr>
            <a:spLocks noGrp="1"/>
          </p:cNvSpPr>
          <p:nvPr>
            <p:ph idx="4294967295"/>
          </p:nvPr>
        </p:nvSpPr>
        <p:spPr/>
        <p:txBody>
          <a:bodyPr/>
          <a:lstStyle/>
          <a:p>
            <a:pPr eaLnBrk="1" hangingPunct="1"/>
            <a:r>
              <a:rPr lang="cs-CZ" sz="1800" smtClean="0"/>
              <a:t>Obecná diagnostická kritéria MKN-10 pro Demenci</a:t>
            </a:r>
          </a:p>
          <a:p>
            <a:pPr eaLnBrk="1" hangingPunct="1">
              <a:buFont typeface="Arial" charset="0"/>
              <a:buNone/>
            </a:pPr>
            <a:r>
              <a:rPr lang="cs-CZ" sz="1800" smtClean="0"/>
              <a:t>G1. Jsou průkazná všechna následující kritéria:</a:t>
            </a:r>
          </a:p>
          <a:p>
            <a:pPr eaLnBrk="1" hangingPunct="1">
              <a:buFont typeface="Arial" charset="0"/>
              <a:buNone/>
            </a:pPr>
            <a:r>
              <a:rPr lang="cs-CZ" sz="1800" smtClean="0"/>
              <a:t>  (1) Pokles paměti je nejnápadnější při učení se novým informacím. V těžších případech může být postiženo i vybavování již dříve naučeného. Zhoršení se týká stejně verbální, jako neverbální látky. Úbytek by měl být objektivizován spolehlivými údaji jiné osoby, doplněnými pokud možno neuropsychologickými testy nebo kvantifikovaným vyhodnocením kognitivních funkcí. Závažnost poklesu s mírným úbytkem jako prahem pro stanovení diagnózy může být hodnocena následovně: mírná, středně těžká, těžká.</a:t>
            </a:r>
          </a:p>
          <a:p>
            <a:pPr eaLnBrk="1" hangingPunct="1">
              <a:buFont typeface="Arial" charset="0"/>
              <a:buNone/>
            </a:pPr>
            <a:r>
              <a:rPr lang="cs-CZ" sz="1800" smtClean="0"/>
              <a:t>  (2) Pokles dalších kognitivních schopností je charakterizován úpadkem úsudku a myšlení, např. při plánování, organizování a všeobecném zpracování informací. Důkazy o tom by měly být v ideálním případě získány od jiné osoby a doplněny, je-li to možné, neuropsychologickými testy nebo kvantifikovaným objektivním hodnocením. Může tak být zjištěno snížení předchozí vysoké úrovně výkonu. Závažnost poklesu, s mírným zhoršením jako prahem pro diagnostiku, může být hodnocena následovně: mírná, středně těžká, těžká.</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p:txBody>
          <a:bodyPr rtlCol="0">
            <a:normAutofit fontScale="90000"/>
          </a:bodyPr>
          <a:lstStyle/>
          <a:p>
            <a:pPr eaLnBrk="1" fontAlgn="auto" hangingPunct="1">
              <a:spcAft>
                <a:spcPts val="0"/>
              </a:spcAft>
              <a:defRPr/>
            </a:pPr>
            <a:r>
              <a:rPr lang="cs-CZ" sz="4000" kern="1200"/>
              <a:t>Léčba frontotemporální demence a frontální lobární degenerace</a:t>
            </a:r>
          </a:p>
        </p:txBody>
      </p:sp>
      <p:sp>
        <p:nvSpPr>
          <p:cNvPr id="81922" name="Rectangle 3"/>
          <p:cNvSpPr>
            <a:spLocks noGrp="1" noChangeArrowheads="1"/>
          </p:cNvSpPr>
          <p:nvPr>
            <p:ph idx="4294967295"/>
          </p:nvPr>
        </p:nvSpPr>
        <p:spPr/>
        <p:txBody>
          <a:bodyPr/>
          <a:lstStyle/>
          <a:p>
            <a:pPr eaLnBrk="1" hangingPunct="1">
              <a:lnSpc>
                <a:spcPct val="80000"/>
              </a:lnSpc>
            </a:pPr>
            <a:r>
              <a:rPr lang="cs-CZ" sz="2200" smtClean="0"/>
              <a:t>Nejčastější typy – demence frontálního typu (změny osobnosti a chování), primární progresivní afázie (nonfluence, komolení slov, zachované chápání řeči), sémantická demence (fluentní anomická afázie s porušeným chápáním řeči a úbytkem znalostí)</a:t>
            </a:r>
          </a:p>
          <a:p>
            <a:pPr eaLnBrk="1" hangingPunct="1">
              <a:lnSpc>
                <a:spcPct val="80000"/>
              </a:lnSpc>
            </a:pPr>
            <a:r>
              <a:rPr lang="cs-CZ" sz="2200" smtClean="0"/>
              <a:t>Terapie pouze symptomatická</a:t>
            </a:r>
          </a:p>
          <a:p>
            <a:pPr eaLnBrk="1" hangingPunct="1">
              <a:lnSpc>
                <a:spcPct val="80000"/>
              </a:lnSpc>
            </a:pPr>
            <a:r>
              <a:rPr lang="cs-CZ" sz="2200" smtClean="0"/>
              <a:t>Vzhledem k prokázanému deficitu serotoninu se doporučuje trazodon a SSRI, při přetrvávajících poruchách chování tiaprid nebo AP II. generace (risperidon, quetiapin), popř. antikonvulziva (valproát, karbamazepin); AP I. generace se nedoporučují, vyhnout bychom se měli i BZD</a:t>
            </a:r>
          </a:p>
          <a:p>
            <a:pPr eaLnBrk="1" hangingPunct="1">
              <a:lnSpc>
                <a:spcPct val="80000"/>
              </a:lnSpc>
            </a:pPr>
            <a:r>
              <a:rPr lang="cs-CZ" sz="2200" smtClean="0"/>
              <a:t>Podávání AChE-I není jednoznačně indikováno, někdy může stav i zhoršit; vzhledem k obtížnosti dif. dg. mezi FTLD a frontálním typem Alzheimerovy demence se někdy doporučuje použít je na zkoušku</a:t>
            </a:r>
          </a:p>
          <a:p>
            <a:pPr eaLnBrk="1" hangingPunct="1">
              <a:lnSpc>
                <a:spcPct val="80000"/>
              </a:lnSpc>
            </a:pPr>
            <a:r>
              <a:rPr lang="cs-CZ" sz="2200" smtClean="0"/>
              <a:t>Teoretický předpoklad k úspěšnému použití má memantin, zatím nepotvrzeno</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ChangeArrowheads="1"/>
          </p:cNvSpPr>
          <p:nvPr>
            <p:ph type="title" idx="4294967295"/>
          </p:nvPr>
        </p:nvSpPr>
        <p:spPr/>
        <p:txBody>
          <a:bodyPr/>
          <a:lstStyle/>
          <a:p>
            <a:pPr eaLnBrk="1" hangingPunct="1"/>
            <a:r>
              <a:rPr lang="cs-CZ" smtClean="0"/>
              <a:t>Léčba vaskulární demence</a:t>
            </a:r>
          </a:p>
        </p:txBody>
      </p:sp>
      <p:sp>
        <p:nvSpPr>
          <p:cNvPr id="82946" name="Rectangle 3"/>
          <p:cNvSpPr>
            <a:spLocks noGrp="1" noChangeArrowheads="1"/>
          </p:cNvSpPr>
          <p:nvPr>
            <p:ph idx="4294967295"/>
          </p:nvPr>
        </p:nvSpPr>
        <p:spPr/>
        <p:txBody>
          <a:bodyPr/>
          <a:lstStyle/>
          <a:p>
            <a:pPr eaLnBrk="1" hangingPunct="1">
              <a:lnSpc>
                <a:spcPct val="80000"/>
              </a:lnSpc>
            </a:pPr>
            <a:r>
              <a:rPr lang="cs-CZ" sz="2800" smtClean="0"/>
              <a:t>První zásada terapie – léčba vyvolávajících příčin</a:t>
            </a:r>
          </a:p>
          <a:p>
            <a:pPr eaLnBrk="1" hangingPunct="1">
              <a:lnSpc>
                <a:spcPct val="80000"/>
              </a:lnSpc>
            </a:pPr>
            <a:r>
              <a:rPr lang="cs-CZ" sz="2800" smtClean="0"/>
              <a:t>Musí být léčena hypertenze, hyperlipidemie, DM, ICHS, případně i jiné poruchy, které mohou obraz demence negativně modifikovat jako je anemie, bronchopulmonální záněty atd.</a:t>
            </a:r>
          </a:p>
          <a:p>
            <a:pPr eaLnBrk="1" hangingPunct="1">
              <a:lnSpc>
                <a:spcPct val="80000"/>
              </a:lnSpc>
            </a:pPr>
            <a:r>
              <a:rPr lang="cs-CZ" sz="2800" smtClean="0"/>
              <a:t>Významná je antiagregační/antikoagulační léčba (ne při výskytu hemoragických CMP), někdy nezbytná warfarinizace, většinou stačí nižší dávky kyseliny acetylsalicylové (100mg/den), popř. antikoagulans sulodexid či antiagregans ticlopidin nebo clopidogrel</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noChangeArrowheads="1"/>
          </p:cNvSpPr>
          <p:nvPr>
            <p:ph type="title" idx="4294967295"/>
          </p:nvPr>
        </p:nvSpPr>
        <p:spPr/>
        <p:txBody>
          <a:bodyPr/>
          <a:lstStyle/>
          <a:p>
            <a:pPr eaLnBrk="1" hangingPunct="1"/>
            <a:r>
              <a:rPr lang="cs-CZ" smtClean="0"/>
              <a:t>Léčba vaskulární demence</a:t>
            </a:r>
          </a:p>
        </p:txBody>
      </p:sp>
      <p:sp>
        <p:nvSpPr>
          <p:cNvPr id="83970" name="Rectangle 3"/>
          <p:cNvSpPr>
            <a:spLocks noGrp="1" noChangeArrowheads="1"/>
          </p:cNvSpPr>
          <p:nvPr>
            <p:ph idx="4294967295"/>
          </p:nvPr>
        </p:nvSpPr>
        <p:spPr/>
        <p:txBody>
          <a:bodyPr/>
          <a:lstStyle/>
          <a:p>
            <a:pPr eaLnBrk="1" hangingPunct="1">
              <a:lnSpc>
                <a:spcPct val="90000"/>
              </a:lnSpc>
            </a:pPr>
            <a:r>
              <a:rPr lang="cs-CZ" sz="2400" smtClean="0"/>
              <a:t>Lze podat některá vazodilatancia (ta, která zlepšují plasticitu erytrocytů, např. pentoxifylin, naftidrofuryl, vinpocetin), jejich efekt je však sporný</a:t>
            </a:r>
          </a:p>
          <a:p>
            <a:pPr eaLnBrk="1" hangingPunct="1">
              <a:lnSpc>
                <a:spcPct val="90000"/>
              </a:lnSpc>
            </a:pPr>
            <a:r>
              <a:rPr lang="cs-CZ" sz="2400" smtClean="0"/>
              <a:t>Používá se i nicergolin a extrakt z Ginkgo biloba, výsledky studií jsou však nejednoznačné, přesto však použití extraktu lze považovat za racionální</a:t>
            </a:r>
          </a:p>
          <a:p>
            <a:pPr eaLnBrk="1" hangingPunct="1">
              <a:lnSpc>
                <a:spcPct val="90000"/>
              </a:lnSpc>
            </a:pPr>
            <a:r>
              <a:rPr lang="cs-CZ" sz="2400" smtClean="0"/>
              <a:t>Zkoušeny AChE-I a memantin, které dle studií mají pozitivní efekt, byť nižší než u Alzheimerovy nemoci; ZP však nejsou v ČR v této indikaci propláceny</a:t>
            </a:r>
          </a:p>
          <a:p>
            <a:pPr eaLnBrk="1" hangingPunct="1">
              <a:lnSpc>
                <a:spcPct val="90000"/>
              </a:lnSpc>
            </a:pPr>
            <a:r>
              <a:rPr lang="cs-CZ" sz="2400" smtClean="0"/>
              <a:t>Jinak je tomu u smíšených demencí, tam je lze použít a jsou propláceny</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ChangeArrowheads="1"/>
          </p:cNvSpPr>
          <p:nvPr>
            <p:ph type="title" idx="4294967295"/>
          </p:nvPr>
        </p:nvSpPr>
        <p:spPr/>
        <p:txBody>
          <a:bodyPr/>
          <a:lstStyle/>
          <a:p>
            <a:pPr eaLnBrk="1" hangingPunct="1"/>
            <a:r>
              <a:rPr lang="cs-CZ" sz="4000" smtClean="0"/>
              <a:t>Léčba mírné kognitivní poruchy (MCI)</a:t>
            </a:r>
          </a:p>
        </p:txBody>
      </p:sp>
      <p:sp>
        <p:nvSpPr>
          <p:cNvPr id="84994" name="Rectangle 3"/>
          <p:cNvSpPr>
            <a:spLocks noGrp="1" noChangeArrowheads="1"/>
          </p:cNvSpPr>
          <p:nvPr>
            <p:ph idx="4294967295"/>
          </p:nvPr>
        </p:nvSpPr>
        <p:spPr/>
        <p:txBody>
          <a:bodyPr/>
          <a:lstStyle/>
          <a:p>
            <a:pPr eaLnBrk="1" hangingPunct="1">
              <a:lnSpc>
                <a:spcPct val="90000"/>
              </a:lnSpc>
            </a:pPr>
            <a:r>
              <a:rPr lang="cs-CZ" sz="2800" smtClean="0"/>
              <a:t>Není zatím vypracován jasný postup</a:t>
            </a:r>
          </a:p>
          <a:p>
            <a:pPr eaLnBrk="1" hangingPunct="1">
              <a:lnSpc>
                <a:spcPct val="90000"/>
              </a:lnSpc>
            </a:pPr>
            <a:r>
              <a:rPr lang="cs-CZ" sz="2800" smtClean="0"/>
              <a:t>Při testech s donepezilem nebyl během tříletého sledování rozdíl v progresi do demence u pacientů léčených tímto kognitivem nebo vitaminem E či placebem, rozdíl však byl v podskupině pacientů s přítomností alespoň jedné alely Apo-E4</a:t>
            </a:r>
          </a:p>
          <a:p>
            <a:pPr eaLnBrk="1" hangingPunct="1">
              <a:lnSpc>
                <a:spcPct val="90000"/>
              </a:lnSpc>
            </a:pPr>
            <a:r>
              <a:rPr lang="cs-CZ" sz="2800" smtClean="0"/>
              <a:t>U galantaminu zjištěna vyšší úmrtnost, není tedy doporučován</a:t>
            </a:r>
          </a:p>
          <a:p>
            <a:pPr eaLnBrk="1" hangingPunct="1">
              <a:lnSpc>
                <a:spcPct val="90000"/>
              </a:lnSpc>
            </a:pPr>
            <a:r>
              <a:rPr lang="cs-CZ" sz="2800" smtClean="0"/>
              <a:t>U rivastigminu chybí výsledky</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ChangeArrowheads="1"/>
          </p:cNvSpPr>
          <p:nvPr>
            <p:ph type="title" idx="4294967295"/>
          </p:nvPr>
        </p:nvSpPr>
        <p:spPr/>
        <p:txBody>
          <a:bodyPr/>
          <a:lstStyle/>
          <a:p>
            <a:pPr eaLnBrk="1" hangingPunct="1"/>
            <a:r>
              <a:rPr lang="cs-CZ" sz="3200" smtClean="0"/>
              <a:t>Léčba behaviorálních a psychologických symptomů demence (BPSD)</a:t>
            </a:r>
          </a:p>
        </p:txBody>
      </p:sp>
      <p:sp>
        <p:nvSpPr>
          <p:cNvPr id="86018" name="Rectangle 3"/>
          <p:cNvSpPr>
            <a:spLocks noGrp="1" noChangeArrowheads="1"/>
          </p:cNvSpPr>
          <p:nvPr>
            <p:ph idx="4294967295"/>
          </p:nvPr>
        </p:nvSpPr>
        <p:spPr/>
        <p:txBody>
          <a:bodyPr/>
          <a:lstStyle/>
          <a:p>
            <a:pPr eaLnBrk="1" hangingPunct="1"/>
            <a:r>
              <a:rPr lang="cs-CZ" sz="2800" smtClean="0"/>
              <a:t>Léčba by se měla skládat z farmakologických a nefarmakologických přístupů</a:t>
            </a:r>
          </a:p>
          <a:p>
            <a:pPr eaLnBrk="1" hangingPunct="1"/>
            <a:r>
              <a:rPr lang="cs-CZ" sz="2800" smtClean="0"/>
              <a:t>Farmakoterapii užít tam, kde nefarmakologické přístupy nestačí</a:t>
            </a:r>
          </a:p>
          <a:p>
            <a:pPr eaLnBrk="1" hangingPunct="1"/>
            <a:r>
              <a:rPr lang="cs-CZ" sz="2800" smtClean="0"/>
              <a:t>Zásada „start low, go slow“</a:t>
            </a:r>
          </a:p>
          <a:p>
            <a:pPr eaLnBrk="1" hangingPunct="1"/>
            <a:r>
              <a:rPr lang="cs-CZ" sz="2800" smtClean="0"/>
              <a:t>Vybírat AP s co nejmenším počtem NÚ, zejména extrapyramidových a anticholinergních, nevhodná tedy většina AP I. generace</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ChangeArrowheads="1"/>
          </p:cNvSpPr>
          <p:nvPr>
            <p:ph type="title" idx="4294967295"/>
          </p:nvPr>
        </p:nvSpPr>
        <p:spPr/>
        <p:txBody>
          <a:bodyPr/>
          <a:lstStyle/>
          <a:p>
            <a:pPr eaLnBrk="1" hangingPunct="1"/>
            <a:r>
              <a:rPr lang="cs-CZ" sz="3200" smtClean="0"/>
              <a:t>Léčba behaviorálních a psychologických symptomů demence (BPSD)</a:t>
            </a:r>
          </a:p>
        </p:txBody>
      </p:sp>
      <p:sp>
        <p:nvSpPr>
          <p:cNvPr id="87042" name="Rectangle 3"/>
          <p:cNvSpPr>
            <a:spLocks noGrp="1" noChangeArrowheads="1"/>
          </p:cNvSpPr>
          <p:nvPr>
            <p:ph idx="4294967295"/>
          </p:nvPr>
        </p:nvSpPr>
        <p:spPr/>
        <p:txBody>
          <a:bodyPr/>
          <a:lstStyle/>
          <a:p>
            <a:pPr eaLnBrk="1" hangingPunct="1">
              <a:lnSpc>
                <a:spcPct val="80000"/>
              </a:lnSpc>
            </a:pPr>
            <a:r>
              <a:rPr lang="cs-CZ" sz="2400" smtClean="0"/>
              <a:t>Při poruchách chování je farmakem I. volby tiaprid, podáván někdy jen na noc, jindy nutno podávat 3-4x denně, většinou stačí dávka do 400mg pro die, někdy nutno přechodně navýšit, ne však nad 800mg</a:t>
            </a:r>
          </a:p>
          <a:p>
            <a:pPr eaLnBrk="1" hangingPunct="1">
              <a:lnSpc>
                <a:spcPct val="80000"/>
              </a:lnSpc>
            </a:pPr>
            <a:r>
              <a:rPr lang="cs-CZ" sz="2400" smtClean="0"/>
              <a:t>Jinou možností je melperon, podává se 25-50mg na noc, případně až 4x denně 50mg</a:t>
            </a:r>
          </a:p>
          <a:p>
            <a:pPr eaLnBrk="1" hangingPunct="1">
              <a:lnSpc>
                <a:spcPct val="80000"/>
              </a:lnSpc>
            </a:pPr>
            <a:r>
              <a:rPr lang="cs-CZ" sz="2400" smtClean="0"/>
              <a:t>Při malé účinnosti těchto preparátů lze při výrazném neklidu dočasně použít haloperidol; lze jej použít buď jednorázově nebo ve třech dílčích dávkách</a:t>
            </a:r>
          </a:p>
          <a:p>
            <a:pPr eaLnBrk="1" hangingPunct="1">
              <a:lnSpc>
                <a:spcPct val="80000"/>
              </a:lnSpc>
            </a:pPr>
            <a:r>
              <a:rPr lang="cs-CZ" sz="2400" smtClean="0"/>
              <a:t>Dále lze volit atypická antipsychotika risperidon (většinou do dávky 2mg), olanzapin (do dávky 7,5mg, nepodávat u pacientů s obezitou, DM či hyperlipidemií), klozapin podáván pouze výjimečně</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ChangeArrowheads="1"/>
          </p:cNvSpPr>
          <p:nvPr>
            <p:ph type="title" idx="4294967295"/>
          </p:nvPr>
        </p:nvSpPr>
        <p:spPr/>
        <p:txBody>
          <a:bodyPr/>
          <a:lstStyle/>
          <a:p>
            <a:pPr eaLnBrk="1" hangingPunct="1"/>
            <a:r>
              <a:rPr lang="cs-CZ" sz="3200" smtClean="0"/>
              <a:t>Léčba behaviorálních a psychologických symptomů demence (BPSD)</a:t>
            </a:r>
          </a:p>
        </p:txBody>
      </p:sp>
      <p:sp>
        <p:nvSpPr>
          <p:cNvPr id="88066" name="Rectangle 3"/>
          <p:cNvSpPr>
            <a:spLocks noGrp="1" noChangeArrowheads="1"/>
          </p:cNvSpPr>
          <p:nvPr>
            <p:ph idx="4294967295"/>
          </p:nvPr>
        </p:nvSpPr>
        <p:spPr/>
        <p:txBody>
          <a:bodyPr/>
          <a:lstStyle/>
          <a:p>
            <a:pPr eaLnBrk="1" hangingPunct="1">
              <a:lnSpc>
                <a:spcPct val="90000"/>
              </a:lnSpc>
            </a:pPr>
            <a:r>
              <a:rPr lang="cs-CZ" sz="2400" smtClean="0"/>
              <a:t>Při přítomnosti psychotických příznaků se nepoužívá tiaprid, začít lze melperonem nebo atypickým AP (risperidon, olanzapin, quetiapin)</a:t>
            </a:r>
          </a:p>
          <a:p>
            <a:pPr eaLnBrk="1" hangingPunct="1">
              <a:lnSpc>
                <a:spcPct val="90000"/>
              </a:lnSpc>
            </a:pPr>
            <a:r>
              <a:rPr lang="cs-CZ" sz="2400" smtClean="0"/>
              <a:t>Jednorázově lze použít BZD, preferenčně s krátkým poločasem</a:t>
            </a:r>
          </a:p>
          <a:p>
            <a:pPr eaLnBrk="1" hangingPunct="1">
              <a:lnSpc>
                <a:spcPct val="90000"/>
              </a:lnSpc>
            </a:pPr>
            <a:r>
              <a:rPr lang="cs-CZ" sz="2400" smtClean="0"/>
              <a:t>U nočních neklidů spojených s úzkostí se osvědčil trazodon</a:t>
            </a:r>
          </a:p>
          <a:p>
            <a:pPr eaLnBrk="1" hangingPunct="1">
              <a:lnSpc>
                <a:spcPct val="90000"/>
              </a:lnSpc>
            </a:pPr>
            <a:r>
              <a:rPr lang="cs-CZ" sz="2400" smtClean="0"/>
              <a:t>V případě výskytu depresivní symptomatiky léky I. volby AD ze skupiny SSRI (citalopram, escitalopram, sertralin), dále SNRI (venlafaxin, milnacipran) a NASSA (mirtazapin), dále trazodon, vyjímečně moclobemid a bupropion; použít lze i tianeptin</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4"/>
          <p:cNvSpPr>
            <a:spLocks noGrp="1" noChangeArrowheads="1"/>
          </p:cNvSpPr>
          <p:nvPr>
            <p:ph type="ctrTitle" idx="4294967295"/>
          </p:nvPr>
        </p:nvSpPr>
        <p:spPr>
          <a:xfrm>
            <a:off x="685800" y="2130425"/>
            <a:ext cx="7772400" cy="1470025"/>
          </a:xfrm>
        </p:spPr>
        <p:txBody>
          <a:bodyPr/>
          <a:lstStyle/>
          <a:p>
            <a:pPr eaLnBrk="1" hangingPunct="1"/>
            <a:r>
              <a:rPr lang="cs-CZ" smtClean="0"/>
              <a:t>Léčba delirií</a:t>
            </a:r>
          </a:p>
        </p:txBody>
      </p:sp>
      <p:sp>
        <p:nvSpPr>
          <p:cNvPr id="107525" name="Rectangle 5"/>
          <p:cNvSpPr>
            <a:spLocks noGrp="1" noChangeArrowheads="1"/>
          </p:cNvSpPr>
          <p:nvPr>
            <p:ph type="subTitle" idx="4294967295"/>
          </p:nvPr>
        </p:nvSpPr>
        <p:spPr>
          <a:xfrm>
            <a:off x="1371600" y="3886200"/>
            <a:ext cx="6400800" cy="1752600"/>
          </a:xfrm>
        </p:spPr>
        <p:txBody>
          <a:bodyPr rtlCol="0">
            <a:normAutofit/>
          </a:bodyPr>
          <a:lstStyle/>
          <a:p>
            <a:pPr marL="0" indent="0" algn="ctr" eaLnBrk="1" fontAlgn="auto" hangingPunct="1">
              <a:spcAft>
                <a:spcPts val="0"/>
              </a:spcAft>
              <a:buFont typeface="Arial" pitchFamily="34" charset="0"/>
              <a:buNone/>
              <a:defRPr/>
            </a:pPr>
            <a:endParaRPr lang="cs-CZ" kern="1200">
              <a:solidFill>
                <a:schemeClr val="tx1">
                  <a:tint val="75000"/>
                </a:schemeClr>
              </a:solidFill>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noChangeArrowheads="1"/>
          </p:cNvSpPr>
          <p:nvPr>
            <p:ph type="title" idx="4294967295"/>
          </p:nvPr>
        </p:nvSpPr>
        <p:spPr/>
        <p:txBody>
          <a:bodyPr/>
          <a:lstStyle/>
          <a:p>
            <a:pPr eaLnBrk="1" hangingPunct="1"/>
            <a:r>
              <a:rPr lang="cs-CZ" smtClean="0"/>
              <a:t>Léčba delirií</a:t>
            </a:r>
          </a:p>
        </p:txBody>
      </p:sp>
      <p:sp>
        <p:nvSpPr>
          <p:cNvPr id="109571" name="Rectangle 3"/>
          <p:cNvSpPr>
            <a:spLocks noGrp="1" noChangeArrowheads="1"/>
          </p:cNvSpPr>
          <p:nvPr>
            <p:ph idx="4294967295"/>
          </p:nvPr>
        </p:nvSpPr>
        <p:spPr/>
        <p:txBody>
          <a:bodyPr rtlCol="0">
            <a:normAutofit lnSpcReduction="10000"/>
          </a:bodyPr>
          <a:lstStyle/>
          <a:p>
            <a:pPr marL="533400" indent="-533400" eaLnBrk="1" fontAlgn="auto" hangingPunct="1">
              <a:lnSpc>
                <a:spcPct val="80000"/>
              </a:lnSpc>
              <a:spcAft>
                <a:spcPts val="0"/>
              </a:spcAft>
              <a:buFont typeface="Arial" pitchFamily="34" charset="0"/>
              <a:buChar char="•"/>
              <a:defRPr/>
            </a:pPr>
            <a:r>
              <a:rPr lang="cs-CZ" sz="2000" kern="1200"/>
              <a:t>Je komplexní, hlavní důraz kladen na diagnostiku a léčbu základního onemocnění a precipitujících faktorů</a:t>
            </a:r>
          </a:p>
          <a:p>
            <a:pPr marL="533400" indent="-533400" eaLnBrk="1" fontAlgn="auto" hangingPunct="1">
              <a:lnSpc>
                <a:spcPct val="80000"/>
              </a:lnSpc>
              <a:spcAft>
                <a:spcPts val="0"/>
              </a:spcAft>
              <a:buFont typeface="Arial" pitchFamily="34" charset="0"/>
              <a:buChar char="•"/>
              <a:defRPr/>
            </a:pPr>
            <a:r>
              <a:rPr lang="cs-CZ" sz="2000" kern="1200"/>
              <a:t>Ty však někdy nebývají dostatečně jasné a zřetelné, význam má i symptomatická a podpůrná léčba</a:t>
            </a:r>
          </a:p>
          <a:p>
            <a:pPr marL="533400" indent="-533400" eaLnBrk="1" fontAlgn="auto" hangingPunct="1">
              <a:lnSpc>
                <a:spcPct val="80000"/>
              </a:lnSpc>
              <a:spcAft>
                <a:spcPts val="0"/>
              </a:spcAft>
              <a:buFont typeface="Arial" pitchFamily="34" charset="0"/>
              <a:buChar char="•"/>
              <a:defRPr/>
            </a:pPr>
            <a:r>
              <a:rPr lang="cs-CZ" sz="2000" kern="1200"/>
              <a:t>Existuje málo dat, zvláště z kontrolovaných studií, studia a vodítka více než v gerontopsychiatrii existují v oborech jako onkologie, kardiologie, akutní medicína či léčba AIDS</a:t>
            </a:r>
          </a:p>
          <a:p>
            <a:pPr marL="533400" indent="-533400" eaLnBrk="1" fontAlgn="auto" hangingPunct="1">
              <a:lnSpc>
                <a:spcPct val="80000"/>
              </a:lnSpc>
              <a:spcAft>
                <a:spcPts val="0"/>
              </a:spcAft>
              <a:buFont typeface="Arial" pitchFamily="34" charset="0"/>
              <a:buChar char="•"/>
              <a:defRPr/>
            </a:pPr>
            <a:r>
              <a:rPr lang="cs-CZ" sz="2000" kern="1200"/>
              <a:t>Zásady léčby:</a:t>
            </a:r>
          </a:p>
          <a:p>
            <a:pPr marL="533400" indent="-533400" eaLnBrk="1" fontAlgn="auto" hangingPunct="1">
              <a:lnSpc>
                <a:spcPct val="80000"/>
              </a:lnSpc>
              <a:spcAft>
                <a:spcPts val="0"/>
              </a:spcAft>
              <a:buFontTx/>
              <a:buAutoNum type="arabicPeriod"/>
              <a:defRPr/>
            </a:pPr>
            <a:r>
              <a:rPr lang="cs-CZ" sz="2000" kern="1200"/>
              <a:t>pátrat po somatické příčině deliria a tuto příčinu léčit</a:t>
            </a:r>
          </a:p>
          <a:p>
            <a:pPr marL="533400" indent="-533400" eaLnBrk="1" fontAlgn="auto" hangingPunct="1">
              <a:lnSpc>
                <a:spcPct val="80000"/>
              </a:lnSpc>
              <a:spcAft>
                <a:spcPts val="0"/>
              </a:spcAft>
              <a:buFontTx/>
              <a:buAutoNum type="arabicPeriod"/>
              <a:defRPr/>
            </a:pPr>
            <a:r>
              <a:rPr lang="cs-CZ" sz="2000" kern="1200"/>
              <a:t>identifikovat a odstranit precipitující faktory (iatrogenní – chronicky užívaná nebo nově nasazená medikace, fyzické omezení, vliv prostředí – tma, nadbytek či nedostatek podnětů apod., dehydratace a malnutrice atd.)</a:t>
            </a:r>
          </a:p>
          <a:p>
            <a:pPr marL="533400" indent="-533400" eaLnBrk="1" fontAlgn="auto" hangingPunct="1">
              <a:lnSpc>
                <a:spcPct val="80000"/>
              </a:lnSpc>
              <a:spcAft>
                <a:spcPts val="0"/>
              </a:spcAft>
              <a:buFontTx/>
              <a:buAutoNum type="arabicPeriod"/>
              <a:defRPr/>
            </a:pPr>
            <a:r>
              <a:rPr lang="cs-CZ" sz="2000" kern="1200"/>
              <a:t>kontrolovat chování symptomatickou farmakoterapií a podpůrnou léčbou (hydratace, nutrice, fyzikální mobilizace, příznivé prostředí)</a:t>
            </a:r>
          </a:p>
          <a:p>
            <a:pPr marL="533400" indent="-533400" eaLnBrk="1" fontAlgn="auto" hangingPunct="1">
              <a:lnSpc>
                <a:spcPct val="80000"/>
              </a:lnSpc>
              <a:spcAft>
                <a:spcPts val="0"/>
              </a:spcAft>
              <a:buFontTx/>
              <a:buAutoNum type="arabicPeriod"/>
              <a:defRPr/>
            </a:pPr>
            <a:r>
              <a:rPr lang="cs-CZ" sz="2000" kern="1200"/>
              <a:t>Dbát na PT podporu pacienta (vlídná péče, edukace a reorientace) a jeho rodiny</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idx="4294967295"/>
          </p:nvPr>
        </p:nvSpPr>
        <p:spPr/>
        <p:txBody>
          <a:bodyPr/>
          <a:lstStyle/>
          <a:p>
            <a:pPr eaLnBrk="1" hangingPunct="1"/>
            <a:r>
              <a:rPr lang="cs-CZ" smtClean="0"/>
              <a:t>Léčba delirií</a:t>
            </a:r>
          </a:p>
        </p:txBody>
      </p:sp>
      <p:sp>
        <p:nvSpPr>
          <p:cNvPr id="91138" name="Rectangle 3"/>
          <p:cNvSpPr>
            <a:spLocks noGrp="1" noChangeArrowheads="1"/>
          </p:cNvSpPr>
          <p:nvPr>
            <p:ph idx="4294967295"/>
          </p:nvPr>
        </p:nvSpPr>
        <p:spPr/>
        <p:txBody>
          <a:bodyPr/>
          <a:lstStyle/>
          <a:p>
            <a:pPr marL="609600" indent="-609600" eaLnBrk="1" hangingPunct="1">
              <a:lnSpc>
                <a:spcPct val="80000"/>
              </a:lnSpc>
            </a:pPr>
            <a:r>
              <a:rPr lang="cs-CZ" sz="2400" smtClean="0"/>
              <a:t>Symptomatická terapie deliria nenasedajícího na demenci:</a:t>
            </a:r>
          </a:p>
          <a:p>
            <a:pPr marL="609600" indent="-609600" eaLnBrk="1" hangingPunct="1">
              <a:lnSpc>
                <a:spcPct val="80000"/>
              </a:lnSpc>
              <a:buFontTx/>
              <a:buAutoNum type="arabicPeriod"/>
            </a:pPr>
            <a:r>
              <a:rPr lang="cs-CZ" sz="2400" smtClean="0"/>
              <a:t>Hyperaktivní delirium s velkým PM neklidem: vhodnější parenterální aplikace, lékem volby haloperidol (ne i.v. podání – může prodloužit QTc interval a způsobit tak arytmii, pozor i na EPS), u klidnějších pacientů lze podávat p.o. v tbl nebo kapkách. Rozsah dávkování široký, od 1-5mg jednorázově až do 20(18)mg za den, dávkování pružně přizpůsobovat stavu</a:t>
            </a:r>
          </a:p>
          <a:p>
            <a:pPr marL="609600" indent="-609600" eaLnBrk="1" hangingPunct="1">
              <a:lnSpc>
                <a:spcPct val="80000"/>
              </a:lnSpc>
              <a:buFontTx/>
              <a:buAutoNum type="arabicPeriod"/>
            </a:pPr>
            <a:r>
              <a:rPr lang="cs-CZ" sz="2400" smtClean="0"/>
              <a:t>Hypoaktivní a smíšené delirium: k potlačení nočních tranzitorních delirií vhodné použít tiaprid (jednorázově 100mg, do 800mg za den), dalším preparátem je melperon 25-50mg jednorázově do 200mg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p:cNvSpPr>
          <p:nvPr>
            <p:ph type="title"/>
          </p:nvPr>
        </p:nvSpPr>
        <p:spPr/>
        <p:txBody>
          <a:bodyPr/>
          <a:lstStyle/>
          <a:p>
            <a:r>
              <a:rPr lang="cs-CZ" smtClean="0"/>
              <a:t>Demence</a:t>
            </a:r>
          </a:p>
        </p:txBody>
      </p:sp>
      <p:sp>
        <p:nvSpPr>
          <p:cNvPr id="116739" name="Rectangle 3"/>
          <p:cNvSpPr>
            <a:spLocks noGrp="1"/>
          </p:cNvSpPr>
          <p:nvPr>
            <p:ph type="body" idx="1"/>
          </p:nvPr>
        </p:nvSpPr>
        <p:spPr/>
        <p:txBody>
          <a:bodyPr/>
          <a:lstStyle/>
          <a:p>
            <a:pPr eaLnBrk="1" hangingPunct="1">
              <a:buFont typeface="Arial" charset="0"/>
              <a:buNone/>
            </a:pPr>
            <a:r>
              <a:rPr lang="cs-CZ" sz="2200" smtClean="0"/>
              <a:t>G2. Povědomí o prostředí (tj. chybění zastřeného vědomí, jak je definováno v F05.- kritérium A) je zachováno po dobu dostatečně dlouhou k tomu, aby bylo možné jednoznačně prokázat příznaky kritéria G1. Nasedají-li epizody deliria, měla by být diagnóza demence odložena.</a:t>
            </a:r>
          </a:p>
          <a:p>
            <a:pPr eaLnBrk="1" hangingPunct="1">
              <a:buFont typeface="Arial" charset="0"/>
              <a:buNone/>
            </a:pPr>
            <a:r>
              <a:rPr lang="cs-CZ" sz="2200" smtClean="0"/>
              <a:t>G3. Úbytek emoční kontroly nebo motivace nebo změna v sociálním chování se projevují nejméně jedním z následujících příznaků:</a:t>
            </a:r>
          </a:p>
          <a:p>
            <a:pPr eaLnBrk="1" hangingPunct="1">
              <a:buFont typeface="Arial" charset="0"/>
              <a:buNone/>
            </a:pPr>
            <a:r>
              <a:rPr lang="cs-CZ" sz="2200" smtClean="0"/>
              <a:t>  (1) emoční labilita;</a:t>
            </a:r>
          </a:p>
          <a:p>
            <a:pPr eaLnBrk="1" hangingPunct="1">
              <a:buFont typeface="Arial" charset="0"/>
              <a:buNone/>
            </a:pPr>
            <a:r>
              <a:rPr lang="cs-CZ" sz="2200" smtClean="0"/>
              <a:t>  (2) podrážděnost;</a:t>
            </a:r>
          </a:p>
          <a:p>
            <a:pPr eaLnBrk="1" hangingPunct="1">
              <a:buFont typeface="Arial" charset="0"/>
              <a:buNone/>
            </a:pPr>
            <a:r>
              <a:rPr lang="cs-CZ" sz="2200" smtClean="0"/>
              <a:t>  (3) apatie;</a:t>
            </a:r>
          </a:p>
          <a:p>
            <a:pPr eaLnBrk="1" hangingPunct="1">
              <a:buFont typeface="Arial" charset="0"/>
              <a:buNone/>
            </a:pPr>
            <a:r>
              <a:rPr lang="cs-CZ" sz="2200" smtClean="0"/>
              <a:t>  (4) obhroublost ve společenském vystupování.</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ChangeArrowheads="1"/>
          </p:cNvSpPr>
          <p:nvPr>
            <p:ph type="title" idx="4294967295"/>
          </p:nvPr>
        </p:nvSpPr>
        <p:spPr/>
        <p:txBody>
          <a:bodyPr/>
          <a:lstStyle/>
          <a:p>
            <a:pPr eaLnBrk="1" hangingPunct="1"/>
            <a:r>
              <a:rPr lang="cs-CZ" smtClean="0"/>
              <a:t>Léčba delirií</a:t>
            </a:r>
          </a:p>
        </p:txBody>
      </p:sp>
      <p:sp>
        <p:nvSpPr>
          <p:cNvPr id="92162" name="Rectangle 3"/>
          <p:cNvSpPr>
            <a:spLocks noGrp="1" noChangeArrowheads="1"/>
          </p:cNvSpPr>
          <p:nvPr>
            <p:ph idx="4294967295"/>
          </p:nvPr>
        </p:nvSpPr>
        <p:spPr/>
        <p:txBody>
          <a:bodyPr/>
          <a:lstStyle/>
          <a:p>
            <a:pPr eaLnBrk="1" hangingPunct="1">
              <a:lnSpc>
                <a:spcPct val="80000"/>
              </a:lnSpc>
            </a:pPr>
            <a:r>
              <a:rPr lang="cs-CZ" sz="2400" smtClean="0"/>
              <a:t>U nemocných s komorbidní Parkinsonovou nemocí vyhnout se haloperidolu, vhodnější použít quetiapin nebo tiaprid</a:t>
            </a:r>
          </a:p>
          <a:p>
            <a:pPr eaLnBrk="1" hangingPunct="1">
              <a:lnSpc>
                <a:spcPct val="80000"/>
              </a:lnSpc>
            </a:pPr>
            <a:r>
              <a:rPr lang="cs-CZ" sz="2400" smtClean="0"/>
              <a:t>V principu lze použít jakékoli AP, nepoužívat však ta s anticholinergním působením, protože tyto léky mohou samy o sobě delirium vyvolat, v literatuře popisováno použití risperidonu, olanzapinu a quetiapinu</a:t>
            </a:r>
          </a:p>
          <a:p>
            <a:pPr eaLnBrk="1" hangingPunct="1">
              <a:lnSpc>
                <a:spcPct val="80000"/>
              </a:lnSpc>
            </a:pPr>
            <a:r>
              <a:rPr lang="cs-CZ" sz="2400" smtClean="0"/>
              <a:t>BZD s krátkým poločasem účinku (midazolam, oxazepam) se doporučují jako pomocná léčba tam, kde není AP dostatečně účinné a tam, kde je anamn. abusus alkoholu a BZD, takže delirium může být součástí abstinenčního stavu</a:t>
            </a:r>
          </a:p>
          <a:p>
            <a:pPr eaLnBrk="1" hangingPunct="1">
              <a:lnSpc>
                <a:spcPct val="80000"/>
              </a:lnSpc>
            </a:pPr>
            <a:r>
              <a:rPr lang="cs-CZ" sz="2400" smtClean="0"/>
              <a:t>Někdy se užívají nootropika, jejich účinnost však neprokázána</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ChangeArrowheads="1"/>
          </p:cNvSpPr>
          <p:nvPr>
            <p:ph type="title" idx="4294967295"/>
          </p:nvPr>
        </p:nvSpPr>
        <p:spPr/>
        <p:txBody>
          <a:bodyPr/>
          <a:lstStyle/>
          <a:p>
            <a:pPr eaLnBrk="1" hangingPunct="1"/>
            <a:r>
              <a:rPr lang="cs-CZ" smtClean="0"/>
              <a:t>Léčba delirií</a:t>
            </a:r>
          </a:p>
        </p:txBody>
      </p:sp>
      <p:sp>
        <p:nvSpPr>
          <p:cNvPr id="93186" name="Rectangle 3"/>
          <p:cNvSpPr>
            <a:spLocks noGrp="1" noChangeArrowheads="1"/>
          </p:cNvSpPr>
          <p:nvPr>
            <p:ph idx="4294967295"/>
          </p:nvPr>
        </p:nvSpPr>
        <p:spPr/>
        <p:txBody>
          <a:bodyPr/>
          <a:lstStyle/>
          <a:p>
            <a:pPr eaLnBrk="1" hangingPunct="1">
              <a:lnSpc>
                <a:spcPct val="80000"/>
              </a:lnSpc>
            </a:pPr>
            <a:r>
              <a:rPr lang="cs-CZ" sz="2400" dirty="0" smtClean="0"/>
              <a:t>Symptomatická terapie deliria nasedajícího na demenci</a:t>
            </a:r>
          </a:p>
          <a:p>
            <a:pPr eaLnBrk="1" hangingPunct="1">
              <a:lnSpc>
                <a:spcPct val="80000"/>
              </a:lnSpc>
            </a:pPr>
            <a:r>
              <a:rPr lang="cs-CZ" sz="2400" dirty="0" smtClean="0"/>
              <a:t>Zásady obdobné jako v předchozím případě</a:t>
            </a:r>
          </a:p>
          <a:p>
            <a:pPr eaLnBrk="1" hangingPunct="1">
              <a:lnSpc>
                <a:spcPct val="80000"/>
              </a:lnSpc>
            </a:pPr>
            <a:r>
              <a:rPr lang="cs-CZ" sz="2400" dirty="0" smtClean="0"/>
              <a:t>Je třeba být opatrnější k vyšší vulnerabilitě nemocných s demencí, atypická AP </a:t>
            </a:r>
            <a:r>
              <a:rPr lang="cs-CZ" sz="2400" dirty="0" err="1" smtClean="0"/>
              <a:t>risperidon</a:t>
            </a:r>
            <a:r>
              <a:rPr lang="cs-CZ" sz="2400" dirty="0" smtClean="0"/>
              <a:t> a </a:t>
            </a:r>
            <a:r>
              <a:rPr lang="cs-CZ" sz="2400" dirty="0" err="1" smtClean="0"/>
              <a:t>olanzapin</a:t>
            </a:r>
            <a:r>
              <a:rPr lang="cs-CZ" sz="2400" dirty="0" smtClean="0"/>
              <a:t> riskantní užít vzhledem k popsanému vyššímu počtu CMP po jejich podání</a:t>
            </a:r>
          </a:p>
          <a:p>
            <a:pPr eaLnBrk="1" hangingPunct="1">
              <a:lnSpc>
                <a:spcPct val="80000"/>
              </a:lnSpc>
            </a:pPr>
            <a:r>
              <a:rPr lang="cs-CZ" sz="2400" dirty="0" smtClean="0"/>
              <a:t>Snažit se určit i pravděpodobný typ demence, u LBD a demence u Parkinsonovy nemoci opatrnost při nasazování AP; u Alzheimerovy nemoci, LBD, vaskulárních demencí i demenci u PN vhodná léčba </a:t>
            </a:r>
            <a:r>
              <a:rPr lang="cs-CZ" sz="2400" dirty="0" err="1" smtClean="0"/>
              <a:t>AChE</a:t>
            </a:r>
            <a:r>
              <a:rPr lang="cs-CZ" sz="2400" dirty="0" smtClean="0"/>
              <a:t>-I nejen k ovlivnění vlastní demence, ale i nasedajícího deliria</a:t>
            </a:r>
          </a:p>
          <a:p>
            <a:pPr eaLnBrk="1" hangingPunct="1">
              <a:lnSpc>
                <a:spcPct val="80000"/>
              </a:lnSpc>
            </a:pPr>
            <a:r>
              <a:rPr lang="cs-CZ" sz="2400" dirty="0" smtClean="0"/>
              <a:t>Po odeznění deliria AP či BZD vysazovat </a:t>
            </a:r>
            <a:r>
              <a:rPr lang="cs-CZ" sz="2400" dirty="0" smtClean="0"/>
              <a:t>postupně </a:t>
            </a:r>
            <a:r>
              <a:rPr lang="cs-CZ" sz="2400" dirty="0" smtClean="0"/>
              <a:t>během několika dnů až týdnů</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4"/>
          <p:cNvSpPr>
            <a:spLocks noGrp="1" noChangeArrowheads="1"/>
          </p:cNvSpPr>
          <p:nvPr>
            <p:ph type="ctrTitle" idx="4294967295"/>
          </p:nvPr>
        </p:nvSpPr>
        <p:spPr>
          <a:xfrm>
            <a:off x="685800" y="2130425"/>
            <a:ext cx="7772400" cy="1470025"/>
          </a:xfrm>
        </p:spPr>
        <p:txBody>
          <a:bodyPr/>
          <a:lstStyle/>
          <a:p>
            <a:pPr eaLnBrk="1" hangingPunct="1"/>
            <a:r>
              <a:rPr lang="cs-CZ" smtClean="0"/>
              <a:t>Léčba organické deprese a úzkostné poruchy</a:t>
            </a:r>
          </a:p>
        </p:txBody>
      </p:sp>
      <p:sp>
        <p:nvSpPr>
          <p:cNvPr id="113669" name="Rectangle 5"/>
          <p:cNvSpPr>
            <a:spLocks noGrp="1" noChangeArrowheads="1"/>
          </p:cNvSpPr>
          <p:nvPr>
            <p:ph type="subTitle" idx="4294967295"/>
          </p:nvPr>
        </p:nvSpPr>
        <p:spPr>
          <a:xfrm>
            <a:off x="1371600" y="3886200"/>
            <a:ext cx="6400800" cy="1752600"/>
          </a:xfrm>
        </p:spPr>
        <p:txBody>
          <a:bodyPr rtlCol="0">
            <a:normAutofit/>
          </a:bodyPr>
          <a:lstStyle/>
          <a:p>
            <a:pPr marL="0" indent="0" algn="ctr" eaLnBrk="1" fontAlgn="auto" hangingPunct="1">
              <a:spcAft>
                <a:spcPts val="0"/>
              </a:spcAft>
              <a:buFont typeface="Arial" pitchFamily="34" charset="0"/>
              <a:buNone/>
              <a:defRPr/>
            </a:pPr>
            <a:endParaRPr lang="cs-CZ" kern="1200">
              <a:solidFill>
                <a:schemeClr val="tx1">
                  <a:tint val="75000"/>
                </a:schemeClr>
              </a:solidFill>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Nadpis 1"/>
          <p:cNvSpPr>
            <a:spLocks noGrp="1"/>
          </p:cNvSpPr>
          <p:nvPr>
            <p:ph type="title" idx="4294967295"/>
          </p:nvPr>
        </p:nvSpPr>
        <p:spPr>
          <a:xfrm>
            <a:off x="496888" y="314325"/>
            <a:ext cx="7958137" cy="985838"/>
          </a:xfrm>
        </p:spPr>
        <p:txBody>
          <a:bodyPr/>
          <a:lstStyle/>
          <a:p>
            <a:pPr eaLnBrk="1" hangingPunct="1"/>
            <a:r>
              <a:rPr lang="cs-CZ" smtClean="0"/>
              <a:t>Léčba organické deprese</a:t>
            </a:r>
          </a:p>
        </p:txBody>
      </p:sp>
      <p:sp>
        <p:nvSpPr>
          <p:cNvPr id="95234" name="Rectangle 4"/>
          <p:cNvSpPr>
            <a:spLocks noGrp="1"/>
          </p:cNvSpPr>
          <p:nvPr>
            <p:ph type="body" idx="4294967295"/>
          </p:nvPr>
        </p:nvSpPr>
        <p:spPr>
          <a:xfrm>
            <a:off x="342900" y="1600200"/>
            <a:ext cx="8229600" cy="4525963"/>
          </a:xfrm>
        </p:spPr>
        <p:txBody>
          <a:bodyPr/>
          <a:lstStyle/>
          <a:p>
            <a:pPr marL="609600" indent="-609600" eaLnBrk="1" hangingPunct="1">
              <a:lnSpc>
                <a:spcPct val="80000"/>
              </a:lnSpc>
            </a:pPr>
            <a:r>
              <a:rPr lang="cs-CZ" sz="2200" smtClean="0"/>
              <a:t>Základem zůstává farmakoterapie, kombinovaná s PT přístupy a léčbou komorbidních onemocnění</a:t>
            </a:r>
          </a:p>
          <a:p>
            <a:pPr marL="609600" indent="-609600" eaLnBrk="1" hangingPunct="1">
              <a:lnSpc>
                <a:spcPct val="80000"/>
              </a:lnSpc>
            </a:pPr>
            <a:r>
              <a:rPr lang="cs-CZ" sz="2200" smtClean="0"/>
              <a:t>Hlavními léčivy AD, zásady jejich výběru:</a:t>
            </a:r>
          </a:p>
          <a:p>
            <a:pPr marL="609600" indent="-609600" eaLnBrk="1" hangingPunct="1">
              <a:lnSpc>
                <a:spcPct val="80000"/>
              </a:lnSpc>
              <a:buFontTx/>
              <a:buAutoNum type="arabicPeriod"/>
            </a:pPr>
            <a:r>
              <a:rPr lang="cs-CZ" sz="2200" smtClean="0"/>
              <a:t>Nepoužívat TCA (amitriptylin, nortriptylin, imipramin, clomipramin, dosulepin) pro NÚ, zejména anticholinergní efekt zodpovědný za kardiotoxicitu, zhoršení paměťových funkcí, výskyt anticholinergních delirií, zácpu, sucho v ústech, poruchy akomodace oční čočky</a:t>
            </a:r>
          </a:p>
          <a:p>
            <a:pPr marL="609600" indent="-609600" eaLnBrk="1" hangingPunct="1">
              <a:lnSpc>
                <a:spcPct val="80000"/>
              </a:lnSpc>
              <a:buFontTx/>
              <a:buAutoNum type="arabicPeriod"/>
            </a:pPr>
            <a:r>
              <a:rPr lang="cs-CZ" sz="2200" smtClean="0"/>
              <a:t>SSRI naopak AD první volby, nejvhodnější jsou citalopram, escitalopram a sertralin, naopak nejméně fluoxetin, nepříliš vhodný je i paroxetin a fluvoxamin</a:t>
            </a:r>
          </a:p>
          <a:p>
            <a:pPr marL="609600" indent="-609600" eaLnBrk="1" hangingPunct="1">
              <a:lnSpc>
                <a:spcPct val="80000"/>
              </a:lnSpc>
              <a:buFontTx/>
              <a:buAutoNum type="arabicPeriod"/>
            </a:pPr>
            <a:r>
              <a:rPr lang="cs-CZ" sz="2200" smtClean="0"/>
              <a:t>SNRI (venlafaxin, milnacipran) jsou rovněž vhodné; venlafaxin zvláště u depresí s PM útlumem, nevýhodou je možné zvýšení TK; dalším vhodným AD, tentokrát ze skupiny NASSA, je mirtazapin – </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Grp="1"/>
          </p:cNvSpPr>
          <p:nvPr>
            <p:ph type="title" idx="4294967295"/>
          </p:nvPr>
        </p:nvSpPr>
        <p:spPr>
          <a:xfrm>
            <a:off x="566738" y="314325"/>
            <a:ext cx="7956550" cy="985838"/>
          </a:xfrm>
        </p:spPr>
        <p:txBody>
          <a:bodyPr/>
          <a:lstStyle/>
          <a:p>
            <a:pPr eaLnBrk="1" hangingPunct="1"/>
            <a:r>
              <a:rPr lang="cs-CZ" smtClean="0"/>
              <a:t>Léčba organické deprese</a:t>
            </a:r>
          </a:p>
        </p:txBody>
      </p:sp>
      <p:sp>
        <p:nvSpPr>
          <p:cNvPr id="96258" name="Rectangle 3"/>
          <p:cNvSpPr>
            <a:spLocks noGrp="1"/>
          </p:cNvSpPr>
          <p:nvPr>
            <p:ph type="body" idx="4294967295"/>
          </p:nvPr>
        </p:nvSpPr>
        <p:spPr>
          <a:xfrm>
            <a:off x="271463" y="1600200"/>
            <a:ext cx="8229600" cy="4525963"/>
          </a:xfrm>
        </p:spPr>
        <p:txBody>
          <a:bodyPr/>
          <a:lstStyle/>
          <a:p>
            <a:pPr marL="609600" indent="-609600" eaLnBrk="1" hangingPunct="1">
              <a:lnSpc>
                <a:spcPct val="80000"/>
              </a:lnSpc>
              <a:buFontTx/>
              <a:buNone/>
            </a:pPr>
            <a:r>
              <a:rPr lang="cs-CZ" sz="2400" smtClean="0"/>
              <a:t>         má málo interakcí s jinými léčivy, zlepšuje spánek, mírně i sexuální funkce, výrazně zlepšuje chuť k jídlu, tlumí anxietu; na druhou stranu není vhodný pro pacienty s abdominální obezitou a jinými příznaky MetS</a:t>
            </a:r>
          </a:p>
          <a:p>
            <a:pPr marL="609600" indent="-609600" eaLnBrk="1" hangingPunct="1">
              <a:lnSpc>
                <a:spcPct val="80000"/>
              </a:lnSpc>
              <a:buFontTx/>
              <a:buNone/>
            </a:pPr>
            <a:r>
              <a:rPr lang="cs-CZ" sz="2400" smtClean="0"/>
              <a:t>4.    K dalším vhodným AD vhodným náleží trazodon, který výrazně zlepšuje spánek, není však vhodný pro pacienty s arytmiemi; vzácně se používá bupropion, zvláště u depresí s výrazným PM útlumem, nevhodný je pro hypertoniky a zvláště pro pacienty s epilepsií</a:t>
            </a:r>
          </a:p>
          <a:p>
            <a:pPr marL="609600" indent="-609600" eaLnBrk="1" hangingPunct="1">
              <a:lnSpc>
                <a:spcPct val="80000"/>
              </a:lnSpc>
              <a:buFontTx/>
              <a:buNone/>
            </a:pPr>
            <a:r>
              <a:rPr lang="cs-CZ" sz="2400" smtClean="0"/>
              <a:t>5.    Bezpečným AD je i tianeptin, jeho účinnost je však nižší, může však příznivě ovlivnit somatické příznaky deprese</a:t>
            </a:r>
          </a:p>
          <a:p>
            <a:pPr marL="609600" indent="-609600" eaLnBrk="1" hangingPunct="1">
              <a:lnSpc>
                <a:spcPct val="80000"/>
              </a:lnSpc>
              <a:buFontTx/>
              <a:buNone/>
            </a:pPr>
            <a:r>
              <a:rPr lang="cs-CZ" sz="2400" smtClean="0"/>
              <a:t>6.    Lze užít i moclobemid (ze skupiny RIMA), zvláště u pacientů s PM útlumem, měl by být užíván v monoterapii</a:t>
            </a:r>
          </a:p>
          <a:p>
            <a:pPr marL="609600" indent="-609600" eaLnBrk="1" hangingPunct="1">
              <a:lnSpc>
                <a:spcPct val="80000"/>
              </a:lnSpc>
            </a:pPr>
            <a:endParaRPr lang="cs-CZ" sz="2400" smtClean="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p:cNvSpPr>
          <p:nvPr>
            <p:ph type="title" idx="4294967295"/>
          </p:nvPr>
        </p:nvSpPr>
        <p:spPr>
          <a:xfrm>
            <a:off x="566738" y="314325"/>
            <a:ext cx="7956550" cy="985838"/>
          </a:xfrm>
        </p:spPr>
        <p:txBody>
          <a:bodyPr/>
          <a:lstStyle/>
          <a:p>
            <a:pPr eaLnBrk="1" hangingPunct="1"/>
            <a:r>
              <a:rPr lang="cs-CZ" smtClean="0"/>
              <a:t>Léčba organické deprese</a:t>
            </a:r>
          </a:p>
        </p:txBody>
      </p:sp>
      <p:sp>
        <p:nvSpPr>
          <p:cNvPr id="117763" name="Rectangle 3"/>
          <p:cNvSpPr>
            <a:spLocks noGrp="1"/>
          </p:cNvSpPr>
          <p:nvPr>
            <p:ph type="body" idx="4294967295"/>
          </p:nvPr>
        </p:nvSpPr>
        <p:spPr>
          <a:xfrm>
            <a:off x="271463" y="1600200"/>
            <a:ext cx="8229600" cy="4525963"/>
          </a:xfrm>
        </p:spPr>
        <p:txBody>
          <a:bodyPr>
            <a:normAutofit/>
          </a:bodyPr>
          <a:lstStyle/>
          <a:p>
            <a:pPr eaLnBrk="1" hangingPunct="1">
              <a:lnSpc>
                <a:spcPct val="80000"/>
              </a:lnSpc>
            </a:pPr>
            <a:r>
              <a:rPr lang="cs-CZ" sz="2800" smtClean="0"/>
              <a:t>Podání AD kombinovat s PT přístupem, vysvětlit pacientům mechanismus účinku AD, zejména oddálený nástup účinku, sledovat výživu a hydrataci</a:t>
            </a:r>
          </a:p>
          <a:p>
            <a:pPr eaLnBrk="1" hangingPunct="1">
              <a:lnSpc>
                <a:spcPct val="80000"/>
              </a:lnSpc>
            </a:pPr>
            <a:r>
              <a:rPr lang="cs-CZ" sz="2800" smtClean="0"/>
              <a:t>I u organické deprese lze použít EKT, zejména v případech těžké deprese jinak terapeuticky neovlivnitelné a/nebo pokud hrozí riziko suicidálního jednání</a:t>
            </a:r>
          </a:p>
          <a:p>
            <a:pPr eaLnBrk="1" hangingPunct="1">
              <a:lnSpc>
                <a:spcPct val="80000"/>
              </a:lnSpc>
            </a:pPr>
            <a:r>
              <a:rPr lang="cs-CZ" sz="2800" smtClean="0"/>
              <a:t>Na depresi v posledních letech nahlíženo jako na neurodegenerativní poruchu, což ji spojuje s demencí Alzheimerova typu. AD i EKT vedou ke zvýšené tvorbě CREB a BDNF, což pak vede i ke zvýšení novotvorby neuronů v hipokampu.</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Grp="1"/>
          </p:cNvSpPr>
          <p:nvPr>
            <p:ph type="title" idx="4294967295"/>
          </p:nvPr>
        </p:nvSpPr>
        <p:spPr>
          <a:xfrm>
            <a:off x="496888" y="314325"/>
            <a:ext cx="7958137" cy="985838"/>
          </a:xfrm>
        </p:spPr>
        <p:txBody>
          <a:bodyPr/>
          <a:lstStyle/>
          <a:p>
            <a:pPr eaLnBrk="1" hangingPunct="1"/>
            <a:r>
              <a:rPr lang="cs-CZ" sz="4000" smtClean="0"/>
              <a:t>Léčba organické úzkostné poruchy</a:t>
            </a:r>
          </a:p>
        </p:txBody>
      </p:sp>
      <p:sp>
        <p:nvSpPr>
          <p:cNvPr id="98306" name="Rectangle 3"/>
          <p:cNvSpPr>
            <a:spLocks noGrp="1"/>
          </p:cNvSpPr>
          <p:nvPr>
            <p:ph type="body" idx="4294967295"/>
          </p:nvPr>
        </p:nvSpPr>
        <p:spPr>
          <a:xfrm>
            <a:off x="414338" y="1600200"/>
            <a:ext cx="8229600" cy="4525963"/>
          </a:xfrm>
        </p:spPr>
        <p:txBody>
          <a:bodyPr/>
          <a:lstStyle/>
          <a:p>
            <a:pPr eaLnBrk="1" hangingPunct="1">
              <a:lnSpc>
                <a:spcPct val="90000"/>
              </a:lnSpc>
            </a:pPr>
            <a:r>
              <a:rPr lang="cs-CZ" sz="2400" smtClean="0"/>
              <a:t>Terapie organické úzkostné poruchy je obdobná jako u neorganických úzkostných poruch</a:t>
            </a:r>
          </a:p>
          <a:p>
            <a:pPr eaLnBrk="1" hangingPunct="1">
              <a:lnSpc>
                <a:spcPct val="90000"/>
              </a:lnSpc>
            </a:pPr>
            <a:r>
              <a:rPr lang="cs-CZ" sz="2400" smtClean="0"/>
              <a:t>Pouze PT, zejména KBT, je vhodná jen u pacientů bez výrazného kognitivního deficitu, u ostatních jsou na místě adjuvantní psychoterapeutické přístupy; nutné je vysvětlení léčebných postupů pacientovi; u neorganických úzkostných poruch má KBT větší význam</a:t>
            </a:r>
          </a:p>
          <a:p>
            <a:pPr eaLnBrk="1" hangingPunct="1">
              <a:lnSpc>
                <a:spcPct val="90000"/>
              </a:lnSpc>
            </a:pPr>
            <a:r>
              <a:rPr lang="cs-CZ" sz="2400" smtClean="0"/>
              <a:t>Z farmak jsou léky první volby AD, zejména SSRI, opět především citalopram, escitalopram a sertralin; z dalších AD je vhodný mirtazapin (zejména při poruchách spánku), případně tianeptin (při výrazné somatizaci)</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p:cNvSpPr>
          <p:nvPr>
            <p:ph type="title" idx="4294967295"/>
          </p:nvPr>
        </p:nvSpPr>
        <p:spPr>
          <a:xfrm>
            <a:off x="496888" y="314325"/>
            <a:ext cx="7958137" cy="985838"/>
          </a:xfrm>
        </p:spPr>
        <p:txBody>
          <a:bodyPr/>
          <a:lstStyle/>
          <a:p>
            <a:pPr eaLnBrk="1" hangingPunct="1"/>
            <a:r>
              <a:rPr lang="cs-CZ" sz="4000" smtClean="0"/>
              <a:t>Léčba organické úzkostné poruchy</a:t>
            </a:r>
          </a:p>
        </p:txBody>
      </p:sp>
      <p:sp>
        <p:nvSpPr>
          <p:cNvPr id="99330" name="Rectangle 3"/>
          <p:cNvSpPr>
            <a:spLocks noGrp="1"/>
          </p:cNvSpPr>
          <p:nvPr>
            <p:ph type="body" idx="4294967295"/>
          </p:nvPr>
        </p:nvSpPr>
        <p:spPr>
          <a:xfrm>
            <a:off x="414338" y="1600200"/>
            <a:ext cx="8229600" cy="4525963"/>
          </a:xfrm>
        </p:spPr>
        <p:txBody>
          <a:bodyPr/>
          <a:lstStyle/>
          <a:p>
            <a:pPr eaLnBrk="1" hangingPunct="1">
              <a:lnSpc>
                <a:spcPct val="90000"/>
              </a:lnSpc>
            </a:pPr>
            <a:r>
              <a:rPr lang="cs-CZ" sz="2400" dirty="0" smtClean="0"/>
              <a:t>Z anxiolytik lze použít </a:t>
            </a:r>
            <a:r>
              <a:rPr lang="cs-CZ" sz="2400" dirty="0" err="1" smtClean="0"/>
              <a:t>buspiron</a:t>
            </a:r>
            <a:r>
              <a:rPr lang="cs-CZ" sz="2400" dirty="0" smtClean="0"/>
              <a:t>; jeho výhodou je absence možnosti vzniku závislosti, nevýhodou dlouhý nástup účinku (podobně jako u AD). BZD by měly být použity jen výjimečně a krátkodobě, nejvýhodnější je oxazepam (použít lze i </a:t>
            </a:r>
            <a:r>
              <a:rPr lang="cs-CZ" sz="2400" dirty="0" err="1" smtClean="0"/>
              <a:t>bromazepam</a:t>
            </a:r>
            <a:r>
              <a:rPr lang="cs-CZ" sz="2400" dirty="0" smtClean="0"/>
              <a:t>, medazepam, </a:t>
            </a:r>
            <a:r>
              <a:rPr lang="cs-CZ" sz="2400" dirty="0" err="1" smtClean="0"/>
              <a:t>clonazepam</a:t>
            </a:r>
            <a:r>
              <a:rPr lang="cs-CZ" sz="2400" dirty="0" smtClean="0"/>
              <a:t> či </a:t>
            </a:r>
            <a:r>
              <a:rPr lang="cs-CZ" sz="2400" dirty="0" err="1" smtClean="0"/>
              <a:t>tofizopam</a:t>
            </a:r>
            <a:r>
              <a:rPr lang="cs-CZ" sz="2400" dirty="0" smtClean="0"/>
              <a:t>)</a:t>
            </a:r>
          </a:p>
          <a:p>
            <a:pPr eaLnBrk="1" hangingPunct="1">
              <a:lnSpc>
                <a:spcPct val="90000"/>
              </a:lnSpc>
            </a:pPr>
            <a:r>
              <a:rPr lang="cs-CZ" sz="2400" dirty="0" smtClean="0"/>
              <a:t>Velmi důležitá je u organické úzkostné poruchy léčba vyvolávající organické příčiny a komorbidních somatických chorob</a:t>
            </a:r>
          </a:p>
          <a:p>
            <a:pPr eaLnBrk="1" hangingPunct="1">
              <a:lnSpc>
                <a:spcPct val="90000"/>
              </a:lnSpc>
            </a:pPr>
            <a:r>
              <a:rPr lang="cs-CZ" sz="2400" dirty="0" smtClean="0"/>
              <a:t>Zvláštní postupy léčby organické úzkostné poruchy nebyly vypracovány, je nutno se tedy řídit všeobecnými postupy s přihlédnutím k výše uvedenému</a:t>
            </a:r>
          </a:p>
          <a:p>
            <a:pPr eaLnBrk="1" hangingPunct="1">
              <a:lnSpc>
                <a:spcPct val="90000"/>
              </a:lnSpc>
            </a:pPr>
            <a:endParaRPr lang="cs-CZ" sz="2400" dirty="0" smtClean="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4"/>
          <p:cNvSpPr>
            <a:spLocks noGrp="1" noChangeArrowheads="1"/>
          </p:cNvSpPr>
          <p:nvPr>
            <p:ph type="ctrTitle" idx="4294967295"/>
          </p:nvPr>
        </p:nvSpPr>
        <p:spPr>
          <a:xfrm>
            <a:off x="685800" y="2130425"/>
            <a:ext cx="7772400" cy="1470025"/>
          </a:xfrm>
        </p:spPr>
        <p:txBody>
          <a:bodyPr/>
          <a:lstStyle/>
          <a:p>
            <a:pPr eaLnBrk="1" hangingPunct="1"/>
            <a:r>
              <a:rPr lang="cs-CZ" smtClean="0"/>
              <a:t>Léčba organických psychotických poruch</a:t>
            </a:r>
          </a:p>
        </p:txBody>
      </p:sp>
      <p:sp>
        <p:nvSpPr>
          <p:cNvPr id="120837" name="Rectangle 5"/>
          <p:cNvSpPr>
            <a:spLocks noGrp="1" noChangeArrowheads="1"/>
          </p:cNvSpPr>
          <p:nvPr>
            <p:ph type="subTitle" idx="4294967295"/>
          </p:nvPr>
        </p:nvSpPr>
        <p:spPr>
          <a:xfrm>
            <a:off x="1371600" y="3886200"/>
            <a:ext cx="6400800" cy="1752600"/>
          </a:xfrm>
        </p:spPr>
        <p:txBody>
          <a:bodyPr rtlCol="0">
            <a:normAutofit/>
          </a:bodyPr>
          <a:lstStyle/>
          <a:p>
            <a:pPr marL="0" indent="0" algn="ctr" eaLnBrk="1" fontAlgn="auto" hangingPunct="1">
              <a:spcAft>
                <a:spcPts val="0"/>
              </a:spcAft>
              <a:buFont typeface="Arial" pitchFamily="34" charset="0"/>
              <a:buNone/>
              <a:defRPr/>
            </a:pPr>
            <a:endParaRPr lang="cs-CZ" kern="1200">
              <a:solidFill>
                <a:schemeClr val="tx1">
                  <a:tint val="75000"/>
                </a:schemeClr>
              </a:solidFill>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idx="4294967295"/>
          </p:nvPr>
        </p:nvSpPr>
        <p:spPr/>
        <p:txBody>
          <a:bodyPr rtlCol="0">
            <a:normAutofit fontScale="90000"/>
          </a:bodyPr>
          <a:lstStyle/>
          <a:p>
            <a:pPr eaLnBrk="1" fontAlgn="auto" hangingPunct="1">
              <a:spcAft>
                <a:spcPts val="0"/>
              </a:spcAft>
              <a:defRPr/>
            </a:pPr>
            <a:r>
              <a:rPr lang="cs-CZ" sz="4000" kern="1200"/>
              <a:t>Léčba organických psychotických poruch</a:t>
            </a:r>
          </a:p>
        </p:txBody>
      </p:sp>
      <p:sp>
        <p:nvSpPr>
          <p:cNvPr id="101378" name="Rectangle 3"/>
          <p:cNvSpPr>
            <a:spLocks noGrp="1" noChangeArrowheads="1"/>
          </p:cNvSpPr>
          <p:nvPr>
            <p:ph idx="4294967295"/>
          </p:nvPr>
        </p:nvSpPr>
        <p:spPr/>
        <p:txBody>
          <a:bodyPr/>
          <a:lstStyle/>
          <a:p>
            <a:pPr eaLnBrk="1" hangingPunct="1">
              <a:lnSpc>
                <a:spcPct val="90000"/>
              </a:lnSpc>
            </a:pPr>
            <a:r>
              <a:rPr lang="cs-CZ" sz="2400" smtClean="0"/>
              <a:t>Mezi organické psychotické poruchy patří organická halucinóza, organická porucha s bludy, organická katatonní porucha a psychotické formy organických afektivních poruch</a:t>
            </a:r>
          </a:p>
          <a:p>
            <a:pPr eaLnBrk="1" hangingPunct="1">
              <a:lnSpc>
                <a:spcPct val="90000"/>
              </a:lnSpc>
            </a:pPr>
            <a:r>
              <a:rPr lang="cs-CZ" sz="2400" smtClean="0"/>
              <a:t>Organická halucinóza: racionální použít atypická antipsychotika s výjimkou halucinóz u epilepsií, kde je I. volbou antiepileptická terapie. Z AP lze užít risperidon či olanzapin s ohledem na fakt, že u pacientů s demencí působí častěji CMP; toto neplatí pro amisulprid, quetiapin a ziprasidon; dávkování risperidonu 0,5-2mg, olanzapinu 5-10mg a quetiapinu 25-400mg; v případě rezistence lze využít haloperidol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Nadpis 1"/>
          <p:cNvSpPr>
            <a:spLocks noGrp="1"/>
          </p:cNvSpPr>
          <p:nvPr>
            <p:ph type="title" idx="4294967295"/>
          </p:nvPr>
        </p:nvSpPr>
        <p:spPr/>
        <p:txBody>
          <a:bodyPr/>
          <a:lstStyle/>
          <a:p>
            <a:pPr eaLnBrk="1" hangingPunct="1"/>
            <a:r>
              <a:rPr lang="cs-CZ" smtClean="0"/>
              <a:t>Demence</a:t>
            </a:r>
          </a:p>
        </p:txBody>
      </p:sp>
      <p:sp>
        <p:nvSpPr>
          <p:cNvPr id="20482" name="Zástupný symbol pro obsah 2"/>
          <p:cNvSpPr>
            <a:spLocks noGrp="1"/>
          </p:cNvSpPr>
          <p:nvPr>
            <p:ph idx="4294967295"/>
          </p:nvPr>
        </p:nvSpPr>
        <p:spPr/>
        <p:txBody>
          <a:bodyPr/>
          <a:lstStyle/>
          <a:p>
            <a:pPr eaLnBrk="1" hangingPunct="1">
              <a:buFont typeface="Arial" charset="0"/>
              <a:buNone/>
            </a:pPr>
            <a:r>
              <a:rPr lang="cs-CZ" sz="1800" smtClean="0"/>
              <a:t>G4. Pro stanovení spolehlivé klinické diagnózy by mělo být kritérium G1 přítomno nejméně po dobu 6 měsíců; jestliže je doba od manifestního začátku kratší, měla by být diagnóza jenom prozatímní.</a:t>
            </a:r>
          </a:p>
          <a:p>
            <a:pPr eaLnBrk="1" hangingPunct="1">
              <a:buFont typeface="Arial" charset="0"/>
              <a:buNone/>
            </a:pPr>
            <a:r>
              <a:rPr lang="cs-CZ" sz="1800" smtClean="0"/>
              <a:t>Přítomnost přídatných symptomů lze specifikovat následovně:</a:t>
            </a:r>
          </a:p>
          <a:p>
            <a:pPr eaLnBrk="1" hangingPunct="1">
              <a:buFont typeface="Arial" charset="0"/>
              <a:buNone/>
            </a:pPr>
            <a:r>
              <a:rPr lang="cs-CZ" sz="1800" smtClean="0"/>
              <a:t>.x0 bez přídatných příznaků</a:t>
            </a:r>
          </a:p>
          <a:p>
            <a:pPr eaLnBrk="1" hangingPunct="1">
              <a:buFont typeface="Arial" charset="0"/>
              <a:buNone/>
            </a:pPr>
            <a:r>
              <a:rPr lang="cs-CZ" sz="1800" smtClean="0"/>
              <a:t>.x1 s dalšími příznaky, převážně bludovými</a:t>
            </a:r>
          </a:p>
          <a:p>
            <a:pPr eaLnBrk="1" hangingPunct="1">
              <a:buFont typeface="Arial" charset="0"/>
              <a:buNone/>
            </a:pPr>
            <a:r>
              <a:rPr lang="cs-CZ" sz="1800" smtClean="0"/>
              <a:t>.x2 s dalšími příznaky, převážně halucinatorními</a:t>
            </a:r>
          </a:p>
          <a:p>
            <a:pPr eaLnBrk="1" hangingPunct="1">
              <a:buFont typeface="Arial" charset="0"/>
              <a:buNone/>
            </a:pPr>
            <a:r>
              <a:rPr lang="cs-CZ" sz="1800" smtClean="0"/>
              <a:t>.x3 s dalšími příznaky, převážně depresivnímí</a:t>
            </a:r>
          </a:p>
          <a:p>
            <a:pPr eaLnBrk="1" hangingPunct="1">
              <a:buFont typeface="Arial" charset="0"/>
              <a:buNone/>
            </a:pPr>
            <a:r>
              <a:rPr lang="cs-CZ" sz="1800" smtClean="0"/>
              <a:t>.x4 s dalšími smíšenými příznaky</a:t>
            </a:r>
          </a:p>
          <a:p>
            <a:pPr eaLnBrk="1" hangingPunct="1">
              <a:buFont typeface="Arial" charset="0"/>
              <a:buNone/>
            </a:pPr>
            <a:r>
              <a:rPr lang="cs-CZ" sz="1800" smtClean="0"/>
              <a:t>Závažnost demence lze označit:</a:t>
            </a:r>
          </a:p>
          <a:p>
            <a:pPr eaLnBrk="1" hangingPunct="1">
              <a:buFont typeface="Arial" charset="0"/>
              <a:buNone/>
            </a:pPr>
            <a:r>
              <a:rPr lang="cs-CZ" sz="1800" smtClean="0"/>
              <a:t>.xx0 mírná</a:t>
            </a:r>
          </a:p>
          <a:p>
            <a:pPr eaLnBrk="1" hangingPunct="1">
              <a:buFont typeface="Arial" charset="0"/>
              <a:buNone/>
            </a:pPr>
            <a:r>
              <a:rPr lang="cs-CZ" sz="1800" smtClean="0"/>
              <a:t>.xx1 středně těžká</a:t>
            </a:r>
          </a:p>
          <a:p>
            <a:pPr eaLnBrk="1" hangingPunct="1">
              <a:buFont typeface="Arial" charset="0"/>
              <a:buNone/>
            </a:pPr>
            <a:r>
              <a:rPr lang="cs-CZ" sz="1800" smtClean="0"/>
              <a:t>.xx2 těžká</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idx="4294967295"/>
          </p:nvPr>
        </p:nvSpPr>
        <p:spPr/>
        <p:txBody>
          <a:bodyPr rtlCol="0">
            <a:normAutofit fontScale="90000"/>
          </a:bodyPr>
          <a:lstStyle/>
          <a:p>
            <a:pPr eaLnBrk="1" fontAlgn="auto" hangingPunct="1">
              <a:spcAft>
                <a:spcPts val="0"/>
              </a:spcAft>
              <a:defRPr/>
            </a:pPr>
            <a:r>
              <a:rPr lang="cs-CZ" sz="4000" kern="1200"/>
              <a:t>Léčba organických psychotických poruch</a:t>
            </a:r>
          </a:p>
        </p:txBody>
      </p:sp>
      <p:sp>
        <p:nvSpPr>
          <p:cNvPr id="102402" name="Rectangle 3"/>
          <p:cNvSpPr>
            <a:spLocks noGrp="1" noChangeArrowheads="1"/>
          </p:cNvSpPr>
          <p:nvPr>
            <p:ph idx="4294967295"/>
          </p:nvPr>
        </p:nvSpPr>
        <p:spPr/>
        <p:txBody>
          <a:bodyPr/>
          <a:lstStyle/>
          <a:p>
            <a:pPr eaLnBrk="1" hangingPunct="1">
              <a:lnSpc>
                <a:spcPct val="80000"/>
              </a:lnSpc>
            </a:pPr>
            <a:r>
              <a:rPr lang="cs-CZ" sz="2800" smtClean="0"/>
              <a:t>Organická katatonní porucha – chybí studie, používají se postupy jako u jiných katatonních poruch – první volbou GABAergní preparáty, zejména BZD, popsán i efekt memantinu a amantadinu, naopak kontraindikována AP zvláště I. generace, užít lze některá z II. generace, zejména olanzapin či quetiapin; nejúčinnější metodou léčby je EKT</a:t>
            </a:r>
          </a:p>
          <a:p>
            <a:pPr eaLnBrk="1" hangingPunct="1">
              <a:lnSpc>
                <a:spcPct val="80000"/>
              </a:lnSpc>
            </a:pPr>
            <a:r>
              <a:rPr lang="cs-CZ" sz="2800" smtClean="0"/>
              <a:t>Organická porucha s bludy – snažit se ovlivnit příčinu, jinak léčba symptomatická, především atypickými AP, v případě selhání haloperidol (podobně jako u organické halucinózy)</a:t>
            </a: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Nadpis 3"/>
          <p:cNvSpPr>
            <a:spLocks noGrp="1"/>
          </p:cNvSpPr>
          <p:nvPr>
            <p:ph type="ctrTitle" idx="4294967295"/>
          </p:nvPr>
        </p:nvSpPr>
        <p:spPr>
          <a:xfrm>
            <a:off x="685800" y="2130425"/>
            <a:ext cx="7772400" cy="1470025"/>
          </a:xfrm>
        </p:spPr>
        <p:txBody>
          <a:bodyPr/>
          <a:lstStyle/>
          <a:p>
            <a:pPr eaLnBrk="1" hangingPunct="1"/>
            <a:r>
              <a:rPr lang="cs-CZ" smtClean="0"/>
              <a:t>II. Somatická onemocnění s psychiatrickou problematikou</a:t>
            </a:r>
          </a:p>
        </p:txBody>
      </p:sp>
      <p:sp>
        <p:nvSpPr>
          <p:cNvPr id="5" name="Podnadpis 4"/>
          <p:cNvSpPr>
            <a:spLocks noGrp="1"/>
          </p:cNvSpPr>
          <p:nvPr>
            <p:ph type="subTitle" idx="4294967295"/>
          </p:nvPr>
        </p:nvSpPr>
        <p:spPr>
          <a:xfrm>
            <a:off x="1371600" y="3886200"/>
            <a:ext cx="6400800" cy="1752600"/>
          </a:xfrm>
        </p:spPr>
        <p:txBody>
          <a:bodyPr rtlCol="0">
            <a:normAutofit/>
          </a:bodyPr>
          <a:lstStyle/>
          <a:p>
            <a:pPr marL="0" indent="0" algn="ctr" eaLnBrk="1" fontAlgn="auto" hangingPunct="1">
              <a:spcAft>
                <a:spcPts val="0"/>
              </a:spcAft>
              <a:buFont typeface="Arial" pitchFamily="34" charset="0"/>
              <a:buNone/>
              <a:defRPr/>
            </a:pPr>
            <a:endParaRPr lang="cs-CZ" kern="1200">
              <a:solidFill>
                <a:schemeClr val="tx1">
                  <a:tint val="75000"/>
                </a:schemeClr>
              </a:solidFill>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2"/>
          <p:cNvSpPr>
            <a:spLocks noGrp="1"/>
          </p:cNvSpPr>
          <p:nvPr>
            <p:ph type="title" idx="4294967295"/>
          </p:nvPr>
        </p:nvSpPr>
        <p:spPr/>
        <p:txBody>
          <a:bodyPr/>
          <a:lstStyle/>
          <a:p>
            <a:pPr eaLnBrk="1" hangingPunct="1"/>
            <a:r>
              <a:rPr lang="cs-CZ" sz="4000" smtClean="0">
                <a:latin typeface="Arial" charset="0"/>
              </a:rPr>
              <a:t>Psychické poruchy a symptomy v interních oborech</a:t>
            </a:r>
          </a:p>
        </p:txBody>
      </p:sp>
      <p:sp>
        <p:nvSpPr>
          <p:cNvPr id="104450" name="Rectangle 3"/>
          <p:cNvSpPr>
            <a:spLocks noGrp="1"/>
          </p:cNvSpPr>
          <p:nvPr>
            <p:ph type="body" idx="4294967295"/>
          </p:nvPr>
        </p:nvSpPr>
        <p:spPr/>
        <p:txBody>
          <a:bodyPr/>
          <a:lstStyle/>
          <a:p>
            <a:pPr eaLnBrk="1" hangingPunct="1">
              <a:lnSpc>
                <a:spcPct val="80000"/>
              </a:lnSpc>
            </a:pPr>
            <a:r>
              <a:rPr lang="cs-CZ" sz="2400" smtClean="0">
                <a:latin typeface="Arial" charset="0"/>
              </a:rPr>
              <a:t>V kardiologii dominující problematika depresivní a úzkostné symptomatiky</a:t>
            </a:r>
          </a:p>
          <a:p>
            <a:pPr eaLnBrk="1" hangingPunct="1">
              <a:lnSpc>
                <a:spcPct val="80000"/>
              </a:lnSpc>
            </a:pPr>
            <a:r>
              <a:rPr lang="cs-CZ" sz="2400" smtClean="0">
                <a:latin typeface="Arial" charset="0"/>
              </a:rPr>
              <a:t>V gastroenterologii opět dominující depresivní a úzkostná symptomatika zejména u vředové choroby gastroduodenální, funkčních GIT poruch a také jaterních onemocnění</a:t>
            </a:r>
          </a:p>
          <a:p>
            <a:pPr eaLnBrk="1" hangingPunct="1">
              <a:lnSpc>
                <a:spcPct val="80000"/>
              </a:lnSpc>
            </a:pPr>
            <a:r>
              <a:rPr lang="cs-CZ" sz="2400" smtClean="0">
                <a:latin typeface="Arial" charset="0"/>
              </a:rPr>
              <a:t>Kromě depresivní a úzkostné symptomatiky mohou být problémem deliria a také závislosti</a:t>
            </a:r>
          </a:p>
          <a:p>
            <a:pPr eaLnBrk="1" hangingPunct="1">
              <a:lnSpc>
                <a:spcPct val="80000"/>
              </a:lnSpc>
            </a:pPr>
            <a:endParaRPr lang="cs-CZ" sz="1900" smtClean="0">
              <a:latin typeface="Arial" charset="0"/>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p:cNvSpPr>
          <p:nvPr>
            <p:ph type="title"/>
          </p:nvPr>
        </p:nvSpPr>
        <p:spPr/>
        <p:txBody>
          <a:bodyPr/>
          <a:lstStyle/>
          <a:p>
            <a:r>
              <a:rPr lang="cs-CZ" sz="4000" smtClean="0">
                <a:latin typeface="Arial" charset="0"/>
              </a:rPr>
              <a:t>Psychické poruchy a symptomy v interních oborech</a:t>
            </a:r>
          </a:p>
        </p:txBody>
      </p:sp>
      <p:sp>
        <p:nvSpPr>
          <p:cNvPr id="121859" name="Rectangle 3"/>
          <p:cNvSpPr>
            <a:spLocks noGrp="1"/>
          </p:cNvSpPr>
          <p:nvPr>
            <p:ph type="body" idx="1"/>
          </p:nvPr>
        </p:nvSpPr>
        <p:spPr/>
        <p:txBody>
          <a:bodyPr/>
          <a:lstStyle/>
          <a:p>
            <a:pPr>
              <a:lnSpc>
                <a:spcPct val="80000"/>
              </a:lnSpc>
            </a:pPr>
            <a:r>
              <a:rPr lang="cs-CZ" sz="2400" smtClean="0">
                <a:latin typeface="Arial" charset="0"/>
              </a:rPr>
              <a:t>Z interních onemocnění se psychické poruchy a symptomy mohou vyskytovat zejména u hepatální encefalopatie, systémového lupusu erytematodu (kognitivní dysfunkce, deprese, změny osobnosti, psychotické příznaky, delirium), intoxikací, endokrinních poruch (především hypothyreózy s PM zpomalením, apatií, abulií, depresivní náladou, narušením kognitivních funkcí nebo naopak hyperthyreózy s nervozitou, PM neklidem, zvýšenou aktivitou a podrážděností, případně záchvaty úzkosti či manickým syndromem; a dále Cushingova syndromu s depresivními příznaky, emočním stažením, apatií, hypobulií, bradypsychismem a poruchami paměti), metabolických poruch (např. hypoglykemie s depresivní symptomatikou, apatií, kognitivními poruchami, zmateností, úzkostí)</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p:cNvSpPr>
          <p:nvPr>
            <p:ph type="title" idx="4294967295"/>
          </p:nvPr>
        </p:nvSpPr>
        <p:spPr/>
        <p:txBody>
          <a:bodyPr/>
          <a:lstStyle/>
          <a:p>
            <a:pPr eaLnBrk="1" hangingPunct="1"/>
            <a:r>
              <a:rPr lang="cs-CZ" sz="4000" smtClean="0">
                <a:latin typeface="Arial" charset="0"/>
              </a:rPr>
              <a:t>Psychické poruchy a symptomy v onkologii</a:t>
            </a:r>
          </a:p>
        </p:txBody>
      </p:sp>
      <p:sp>
        <p:nvSpPr>
          <p:cNvPr id="105474" name="Rectangle 3"/>
          <p:cNvSpPr>
            <a:spLocks noGrp="1"/>
          </p:cNvSpPr>
          <p:nvPr>
            <p:ph type="body" idx="4294967295"/>
          </p:nvPr>
        </p:nvSpPr>
        <p:spPr/>
        <p:txBody>
          <a:bodyPr/>
          <a:lstStyle/>
          <a:p>
            <a:pPr eaLnBrk="1" hangingPunct="1">
              <a:lnSpc>
                <a:spcPct val="90000"/>
              </a:lnSpc>
            </a:pPr>
            <a:r>
              <a:rPr lang="cs-CZ" sz="2800" smtClean="0">
                <a:latin typeface="Arial" charset="0"/>
              </a:rPr>
              <a:t>Přítomny zejména depresivní a úzkostné příznaky a to jako součást symptomatiky způsobené přímo tumorem (zejména u karcinomu pankreatu, bronchogenních tumorů a tumorů mozku) nebo v reakci na závažné onemocnění</a:t>
            </a:r>
          </a:p>
          <a:p>
            <a:pPr eaLnBrk="1" hangingPunct="1">
              <a:lnSpc>
                <a:spcPct val="90000"/>
              </a:lnSpc>
            </a:pPr>
            <a:r>
              <a:rPr lang="cs-CZ" sz="2800" smtClean="0">
                <a:latin typeface="Arial" charset="0"/>
              </a:rPr>
              <a:t>Může se však vyskytnout i manická symptomatika či psychotická symptomatika</a:t>
            </a:r>
          </a:p>
          <a:p>
            <a:pPr eaLnBrk="1" hangingPunct="1">
              <a:lnSpc>
                <a:spcPct val="90000"/>
              </a:lnSpc>
            </a:pPr>
            <a:r>
              <a:rPr lang="cs-CZ" sz="2800" smtClean="0">
                <a:latin typeface="Arial" charset="0"/>
              </a:rPr>
              <a:t>Psychologické aspekty umírání</a:t>
            </a:r>
          </a:p>
          <a:p>
            <a:pPr eaLnBrk="1" hangingPunct="1">
              <a:lnSpc>
                <a:spcPct val="90000"/>
              </a:lnSpc>
            </a:pPr>
            <a:r>
              <a:rPr lang="cs-CZ" sz="2800" smtClean="0">
                <a:latin typeface="Arial" charset="0"/>
              </a:rPr>
              <a:t>Důležitá komunikace s pacienty</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p:cNvSpPr>
            <a:spLocks noGrp="1"/>
          </p:cNvSpPr>
          <p:nvPr>
            <p:ph type="title" idx="4294967295"/>
          </p:nvPr>
        </p:nvSpPr>
        <p:spPr/>
        <p:txBody>
          <a:bodyPr/>
          <a:lstStyle/>
          <a:p>
            <a:pPr eaLnBrk="1" hangingPunct="1"/>
            <a:r>
              <a:rPr lang="cs-CZ" sz="4000" smtClean="0">
                <a:latin typeface="Arial" charset="0"/>
              </a:rPr>
              <a:t>Psychické poruchy a symptomy v infekční medicíně</a:t>
            </a:r>
          </a:p>
        </p:txBody>
      </p:sp>
      <p:sp>
        <p:nvSpPr>
          <p:cNvPr id="106498" name="Rectangle 3"/>
          <p:cNvSpPr>
            <a:spLocks noGrp="1"/>
          </p:cNvSpPr>
          <p:nvPr>
            <p:ph type="body" idx="4294967295"/>
          </p:nvPr>
        </p:nvSpPr>
        <p:spPr/>
        <p:txBody>
          <a:bodyPr/>
          <a:lstStyle/>
          <a:p>
            <a:pPr eaLnBrk="1" hangingPunct="1"/>
            <a:r>
              <a:rPr lang="cs-CZ" sz="2800" smtClean="0">
                <a:latin typeface="Arial" charset="0"/>
              </a:rPr>
              <a:t>Meningoencefalitida – může docházet k rozvoji kvantitativní poruchy vědomí, objevovat se halucinace, agitovanost, delirium</a:t>
            </a:r>
          </a:p>
          <a:p>
            <a:pPr eaLnBrk="1" hangingPunct="1"/>
            <a:r>
              <a:rPr lang="cs-CZ" sz="2800" smtClean="0">
                <a:latin typeface="Arial" charset="0"/>
              </a:rPr>
              <a:t>Tropické infekční a parazitární nemoci (malárie – cerebrální forma malárie s dezorientovaností, stuporózním stavem nebo psychózou, v rekonvalescenci úzkostně depresivní symptomatika; mykotické infekce)</a:t>
            </a:r>
          </a:p>
          <a:p>
            <a:pPr eaLnBrk="1" hangingPunct="1"/>
            <a:r>
              <a:rPr lang="cs-CZ" sz="2800" smtClean="0">
                <a:latin typeface="Arial" charset="0"/>
              </a:rPr>
              <a:t>Postencefalitický syndrom (viz výše)</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Grp="1"/>
          </p:cNvSpPr>
          <p:nvPr>
            <p:ph type="title" idx="4294967295"/>
          </p:nvPr>
        </p:nvSpPr>
        <p:spPr/>
        <p:txBody>
          <a:bodyPr/>
          <a:lstStyle/>
          <a:p>
            <a:pPr eaLnBrk="1" hangingPunct="1"/>
            <a:r>
              <a:rPr lang="cs-CZ" sz="4000" smtClean="0">
                <a:latin typeface="Arial" charset="0"/>
              </a:rPr>
              <a:t>Psychické poruchy a symptomy v chirurgických oborech</a:t>
            </a:r>
          </a:p>
        </p:txBody>
      </p:sp>
      <p:sp>
        <p:nvSpPr>
          <p:cNvPr id="107522" name="Rectangle 3"/>
          <p:cNvSpPr>
            <a:spLocks noGrp="1"/>
          </p:cNvSpPr>
          <p:nvPr>
            <p:ph type="body" idx="4294967295"/>
          </p:nvPr>
        </p:nvSpPr>
        <p:spPr/>
        <p:txBody>
          <a:bodyPr/>
          <a:lstStyle/>
          <a:p>
            <a:pPr eaLnBrk="1" hangingPunct="1"/>
            <a:r>
              <a:rPr lang="cs-CZ" sz="2800" smtClean="0">
                <a:latin typeface="Arial" charset="0"/>
              </a:rPr>
              <a:t>Psychické symptomy se vyskytují zejména u poranění hlavy a tumorů mozku, s odstupem může dojít k rozvoji postkontuzního syndromu či organicky podmíněné poruchy osobnosti</a:t>
            </a:r>
          </a:p>
          <a:p>
            <a:pPr eaLnBrk="1" hangingPunct="1"/>
            <a:r>
              <a:rPr lang="cs-CZ" sz="2800" smtClean="0">
                <a:latin typeface="Arial" charset="0"/>
              </a:rPr>
              <a:t>Problémem může být předoperační úzkost a odmítání léčby – nezbytná vhodná forma komunikace ze strany chirurgů</a:t>
            </a:r>
          </a:p>
          <a:p>
            <a:pPr eaLnBrk="1" hangingPunct="1"/>
            <a:r>
              <a:rPr lang="cs-CZ" sz="2800" smtClean="0">
                <a:latin typeface="Arial" charset="0"/>
              </a:rPr>
              <a:t>Perioperační a pooperační komplikace -  deliria</a:t>
            </a:r>
          </a:p>
          <a:p>
            <a:pPr eaLnBrk="1" hangingPunct="1"/>
            <a:r>
              <a:rPr lang="cs-CZ" sz="2800" smtClean="0">
                <a:latin typeface="Arial" charset="0"/>
              </a:rPr>
              <a:t>Problematika závislostí</a:t>
            </a:r>
          </a:p>
          <a:p>
            <a:pPr eaLnBrk="1" hangingPunct="1"/>
            <a:endParaRPr lang="cs-CZ" sz="2800" smtClean="0">
              <a:latin typeface="Arial" charset="0"/>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2"/>
          <p:cNvSpPr>
            <a:spLocks noGrp="1"/>
          </p:cNvSpPr>
          <p:nvPr>
            <p:ph type="title" idx="4294967295"/>
          </p:nvPr>
        </p:nvSpPr>
        <p:spPr/>
        <p:txBody>
          <a:bodyPr/>
          <a:lstStyle/>
          <a:p>
            <a:pPr eaLnBrk="1" hangingPunct="1"/>
            <a:r>
              <a:rPr lang="cs-CZ" sz="4000" smtClean="0">
                <a:latin typeface="Arial" charset="0"/>
              </a:rPr>
              <a:t>Psychické poruchy v gynekologii a porodnictví</a:t>
            </a:r>
          </a:p>
        </p:txBody>
      </p:sp>
      <p:sp>
        <p:nvSpPr>
          <p:cNvPr id="108546" name="Rectangle 3"/>
          <p:cNvSpPr>
            <a:spLocks noGrp="1"/>
          </p:cNvSpPr>
          <p:nvPr>
            <p:ph type="body" idx="4294967295"/>
          </p:nvPr>
        </p:nvSpPr>
        <p:spPr/>
        <p:txBody>
          <a:bodyPr/>
          <a:lstStyle/>
          <a:p>
            <a:pPr eaLnBrk="1" hangingPunct="1">
              <a:lnSpc>
                <a:spcPct val="90000"/>
              </a:lnSpc>
            </a:pPr>
            <a:r>
              <a:rPr lang="cs-CZ" sz="2400" smtClean="0">
                <a:latin typeface="Arial" charset="0"/>
              </a:rPr>
              <a:t>Poporodní blues – počátek obvykle 3. den po porodu, vrchol 5. den; projevuje se rychlými změnami nálad, úzkostí, plačtivostí, iritabilitou, nespavostí, ztrátou energie a chuti k jídlu i všeobecným pociťováním přepracování a zahlcení; symptomy většinou přechodné, někdy však může dojít k přechodu do depresivní poruchy</a:t>
            </a:r>
          </a:p>
          <a:p>
            <a:pPr eaLnBrk="1" hangingPunct="1">
              <a:lnSpc>
                <a:spcPct val="90000"/>
              </a:lnSpc>
            </a:pPr>
            <a:r>
              <a:rPr lang="cs-CZ" sz="2400" smtClean="0">
                <a:latin typeface="Arial" charset="0"/>
              </a:rPr>
              <a:t>Poporodní (laktační) psychóza – v období dvou až čtyřech týdnů po porodu zvýšené riziko psychózy; prvními příznaky často neklid, podrážděnost, dyssomnie, dále dezorganizace myšlení a chování, bludné vnímání, halucinace; při floridní psychotické symptomatice nutnost hospitalizace, zástavy laktace a antipsychotické léčby</a:t>
            </a:r>
          </a:p>
          <a:p>
            <a:pPr eaLnBrk="1" hangingPunct="1">
              <a:lnSpc>
                <a:spcPct val="90000"/>
              </a:lnSpc>
            </a:pPr>
            <a:r>
              <a:rPr lang="cs-CZ" sz="2400" smtClean="0">
                <a:latin typeface="Arial" charset="0"/>
              </a:rPr>
              <a:t>Premenstruální dysforická porucha</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Grp="1"/>
          </p:cNvSpPr>
          <p:nvPr>
            <p:ph type="title" idx="4294967295"/>
          </p:nvPr>
        </p:nvSpPr>
        <p:spPr/>
        <p:txBody>
          <a:bodyPr/>
          <a:lstStyle/>
          <a:p>
            <a:pPr eaLnBrk="1" hangingPunct="1"/>
            <a:r>
              <a:rPr lang="cs-CZ" smtClean="0">
                <a:latin typeface="Arial" charset="0"/>
              </a:rPr>
              <a:t>Psychické poruchy v neurologii</a:t>
            </a:r>
          </a:p>
        </p:txBody>
      </p:sp>
      <p:sp>
        <p:nvSpPr>
          <p:cNvPr id="109570" name="Rectangle 3"/>
          <p:cNvSpPr>
            <a:spLocks noGrp="1"/>
          </p:cNvSpPr>
          <p:nvPr>
            <p:ph type="body" idx="4294967295"/>
          </p:nvPr>
        </p:nvSpPr>
        <p:spPr/>
        <p:txBody>
          <a:bodyPr/>
          <a:lstStyle/>
          <a:p>
            <a:pPr eaLnBrk="1" hangingPunct="1">
              <a:lnSpc>
                <a:spcPct val="90000"/>
              </a:lnSpc>
            </a:pPr>
            <a:r>
              <a:rPr lang="cs-CZ" sz="2400" smtClean="0">
                <a:latin typeface="Arial" charset="0"/>
              </a:rPr>
              <a:t>Sclerosis multiplex – častá organická depresivní či úzkostná porucha, kognitivní poruchy, emoční dysregulace; problémem může být kortikoterapie</a:t>
            </a:r>
          </a:p>
          <a:p>
            <a:pPr eaLnBrk="1" hangingPunct="1">
              <a:lnSpc>
                <a:spcPct val="90000"/>
              </a:lnSpc>
            </a:pPr>
            <a:r>
              <a:rPr lang="cs-CZ" sz="2400" smtClean="0">
                <a:latin typeface="Arial" charset="0"/>
              </a:rPr>
              <a:t>Epilepsie – v rámci aury se mohou vyskytovat úzkostné příznaky, afektivní příznaky, iktálně, periktálně, postiktálně i interiktálně se mohou vyskytovat psychotické příznaky, často dochází ke změnám osobnosti (zvláště emoční instabilitě); důležitá (a problematická) diferenciální diagnostika mezi epilepsií, disociativní poruchou a panickou poruchu</a:t>
            </a:r>
          </a:p>
          <a:p>
            <a:pPr eaLnBrk="1" hangingPunct="1">
              <a:lnSpc>
                <a:spcPct val="90000"/>
              </a:lnSpc>
            </a:pPr>
            <a:r>
              <a:rPr lang="cs-CZ" sz="2400" smtClean="0">
                <a:latin typeface="Arial" charset="0"/>
              </a:rPr>
              <a:t>Mozkové nádory – mohou se projevovat různými psychickými poruchami a symptomy</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p:txBody>
          <a:bodyPr rtlCol="0">
            <a:normAutofit fontScale="90000"/>
          </a:bodyPr>
          <a:lstStyle/>
          <a:p>
            <a:pPr eaLnBrk="1" fontAlgn="auto" hangingPunct="1">
              <a:spcAft>
                <a:spcPts val="0"/>
              </a:spcAft>
              <a:defRPr/>
            </a:pPr>
            <a:r>
              <a:rPr lang="cs-CZ" sz="4000" kern="1200" dirty="0"/>
              <a:t>Somatické nemoci spojené se vznikem mánie</a:t>
            </a:r>
          </a:p>
        </p:txBody>
      </p:sp>
      <p:sp>
        <p:nvSpPr>
          <p:cNvPr id="110594" name="Rectangle 3"/>
          <p:cNvSpPr>
            <a:spLocks noGrp="1" noChangeArrowheads="1"/>
          </p:cNvSpPr>
          <p:nvPr>
            <p:ph type="body" idx="4294967295"/>
          </p:nvPr>
        </p:nvSpPr>
        <p:spPr>
          <a:xfrm>
            <a:off x="590550" y="1600200"/>
            <a:ext cx="8229600" cy="4525963"/>
          </a:xfrm>
        </p:spPr>
        <p:txBody>
          <a:bodyPr/>
          <a:lstStyle/>
          <a:p>
            <a:pPr eaLnBrk="1" hangingPunct="1">
              <a:lnSpc>
                <a:spcPct val="80000"/>
              </a:lnSpc>
            </a:pPr>
            <a:r>
              <a:rPr lang="cs-CZ" sz="2400" b="1" smtClean="0"/>
              <a:t>Neurologické nemoci</a:t>
            </a:r>
          </a:p>
          <a:p>
            <a:pPr eaLnBrk="1" hangingPunct="1">
              <a:lnSpc>
                <a:spcPct val="80000"/>
              </a:lnSpc>
              <a:buFontTx/>
              <a:buChar char="-"/>
            </a:pPr>
            <a:r>
              <a:rPr lang="cs-CZ" sz="2400" smtClean="0"/>
              <a:t>Cévní mozkové příhody</a:t>
            </a:r>
          </a:p>
          <a:p>
            <a:pPr eaLnBrk="1" hangingPunct="1">
              <a:lnSpc>
                <a:spcPct val="80000"/>
              </a:lnSpc>
              <a:buFontTx/>
              <a:buChar char="-"/>
            </a:pPr>
            <a:r>
              <a:rPr lang="cs-CZ" sz="2400" smtClean="0"/>
              <a:t>Úrazy hlavy s poškozením mozku</a:t>
            </a:r>
          </a:p>
          <a:p>
            <a:pPr eaLnBrk="1" hangingPunct="1">
              <a:lnSpc>
                <a:spcPct val="80000"/>
              </a:lnSpc>
              <a:buFontTx/>
              <a:buChar char="-"/>
            </a:pPr>
            <a:r>
              <a:rPr lang="cs-CZ" sz="2400" smtClean="0"/>
              <a:t>Demence</a:t>
            </a:r>
          </a:p>
          <a:p>
            <a:pPr eaLnBrk="1" hangingPunct="1">
              <a:lnSpc>
                <a:spcPct val="80000"/>
              </a:lnSpc>
              <a:buFontTx/>
              <a:buChar char="-"/>
            </a:pPr>
            <a:r>
              <a:rPr lang="cs-CZ" sz="2400" smtClean="0"/>
              <a:t>Mozkové nádory</a:t>
            </a:r>
          </a:p>
          <a:p>
            <a:pPr eaLnBrk="1" hangingPunct="1">
              <a:lnSpc>
                <a:spcPct val="80000"/>
              </a:lnSpc>
              <a:buFontTx/>
              <a:buChar char="-"/>
            </a:pPr>
            <a:r>
              <a:rPr lang="cs-CZ" sz="2400" smtClean="0"/>
              <a:t>Infekční záněty CNS (včetně HIV)</a:t>
            </a:r>
          </a:p>
          <a:p>
            <a:pPr eaLnBrk="1" hangingPunct="1">
              <a:lnSpc>
                <a:spcPct val="80000"/>
              </a:lnSpc>
              <a:buFontTx/>
              <a:buChar char="-"/>
            </a:pPr>
            <a:r>
              <a:rPr lang="cs-CZ" sz="2400" smtClean="0"/>
              <a:t>Sclerosis multiplex</a:t>
            </a:r>
          </a:p>
          <a:p>
            <a:pPr eaLnBrk="1" hangingPunct="1">
              <a:lnSpc>
                <a:spcPct val="80000"/>
              </a:lnSpc>
              <a:buFontTx/>
              <a:buChar char="-"/>
            </a:pPr>
            <a:r>
              <a:rPr lang="cs-CZ" sz="2400" smtClean="0"/>
              <a:t>Huntingtonova nemoc</a:t>
            </a:r>
          </a:p>
          <a:p>
            <a:pPr eaLnBrk="1" hangingPunct="1">
              <a:lnSpc>
                <a:spcPct val="80000"/>
              </a:lnSpc>
            </a:pPr>
            <a:r>
              <a:rPr lang="cs-CZ" sz="2400" b="1" smtClean="0"/>
              <a:t>Endokrinní poruchy</a:t>
            </a:r>
          </a:p>
          <a:p>
            <a:pPr eaLnBrk="1" hangingPunct="1">
              <a:lnSpc>
                <a:spcPct val="80000"/>
              </a:lnSpc>
              <a:buFontTx/>
              <a:buChar char="-"/>
            </a:pPr>
            <a:r>
              <a:rPr lang="cs-CZ" sz="2400" smtClean="0"/>
              <a:t>Hypertyreóza</a:t>
            </a:r>
          </a:p>
          <a:p>
            <a:pPr eaLnBrk="1" hangingPunct="1">
              <a:lnSpc>
                <a:spcPct val="80000"/>
              </a:lnSpc>
              <a:buFontTx/>
              <a:buChar char="-"/>
            </a:pPr>
            <a:r>
              <a:rPr lang="cs-CZ" sz="2400" smtClean="0"/>
              <a:t>Poporodní období</a:t>
            </a:r>
          </a:p>
        </p:txBody>
      </p:sp>
    </p:spTree>
  </p:cSld>
  <p:clrMapOvr>
    <a:masterClrMapping/>
  </p:clrMapOvr>
</p:sld>
</file>

<file path=ppt/theme/theme1.xml><?xml version="1.0" encoding="utf-8"?>
<a:theme xmlns:a="http://schemas.openxmlformats.org/drawingml/2006/main" name="Motiv sady Office">
  <a:themeElements>
    <a:clrScheme name="Motiv sady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Motiv sady Offic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otiv sady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411</TotalTime>
  <Words>8505</Words>
  <Application>Microsoft Office PowerPoint</Application>
  <PresentationFormat>Předvádění na obrazovce (4:3)</PresentationFormat>
  <Paragraphs>632</Paragraphs>
  <Slides>104</Slides>
  <Notes>0</Notes>
  <HiddenSlides>0</HiddenSlides>
  <MMClips>0</MMClips>
  <ScaleCrop>false</ScaleCrop>
  <HeadingPairs>
    <vt:vector size="4" baseType="variant">
      <vt:variant>
        <vt:lpstr>Motiv</vt:lpstr>
      </vt:variant>
      <vt:variant>
        <vt:i4>1</vt:i4>
      </vt:variant>
      <vt:variant>
        <vt:lpstr>Nadpisy snímků</vt:lpstr>
      </vt:variant>
      <vt:variant>
        <vt:i4>104</vt:i4>
      </vt:variant>
    </vt:vector>
  </HeadingPairs>
  <TitlesOfParts>
    <vt:vector size="105" baseType="lpstr">
      <vt:lpstr>Motiv sady Office</vt:lpstr>
      <vt:lpstr>Organické duševní poruchy a somatická onemocnění s psychiatrickou problematikou</vt:lpstr>
      <vt:lpstr>I. Organické duševní poruchy</vt:lpstr>
      <vt:lpstr>Organické duševní poruchy</vt:lpstr>
      <vt:lpstr>Demence</vt:lpstr>
      <vt:lpstr>Demence</vt:lpstr>
      <vt:lpstr>Demence</vt:lpstr>
      <vt:lpstr>Demence</vt:lpstr>
      <vt:lpstr>Demence</vt:lpstr>
      <vt:lpstr>Demence</vt:lpstr>
      <vt:lpstr>Demence</vt:lpstr>
      <vt:lpstr>Demence</vt:lpstr>
      <vt:lpstr>Demence</vt:lpstr>
      <vt:lpstr>Demence</vt:lpstr>
      <vt:lpstr>Demence</vt:lpstr>
      <vt:lpstr>Demence</vt:lpstr>
      <vt:lpstr>Demence</vt:lpstr>
      <vt:lpstr>Demence</vt:lpstr>
      <vt:lpstr>Demence</vt:lpstr>
      <vt:lpstr>Demence</vt:lpstr>
      <vt:lpstr>Demence</vt:lpstr>
      <vt:lpstr>Organický amnestický syndrom</vt:lpstr>
      <vt:lpstr>Organický amnestický syndrom</vt:lpstr>
      <vt:lpstr>Deliria</vt:lpstr>
      <vt:lpstr>Deliria</vt:lpstr>
      <vt:lpstr>Deliria</vt:lpstr>
      <vt:lpstr>Deliria</vt:lpstr>
      <vt:lpstr>Deliria</vt:lpstr>
      <vt:lpstr>Další organicky a somatogenně podmíněné psychické poruchy</vt:lpstr>
      <vt:lpstr>Další organicky a somatogenně podmíněné psychické poruchy</vt:lpstr>
      <vt:lpstr>Další organicky a somatogenně podmíněné psychické poruchy</vt:lpstr>
      <vt:lpstr>Hodnocení psychických funkcí</vt:lpstr>
      <vt:lpstr>Hodnocení psychických funkcí</vt:lpstr>
      <vt:lpstr>Anamnéza</vt:lpstr>
      <vt:lpstr>Psychiatrické vyšetření</vt:lpstr>
      <vt:lpstr>Hodnocení kognitivních funkcí</vt:lpstr>
      <vt:lpstr>Hodnocení kognitivních funkcí</vt:lpstr>
      <vt:lpstr>Hodnocení kognitivních funkcí</vt:lpstr>
      <vt:lpstr>Hodnocení emočních funkcí</vt:lpstr>
      <vt:lpstr>Hodnocení poruch chování a jiných behaviorálních příznaků</vt:lpstr>
      <vt:lpstr>Hodnocení schopnosti vykonávat běžné denní aktivity</vt:lpstr>
      <vt:lpstr>Pomocné vyšetřovací metody</vt:lpstr>
      <vt:lpstr>Pomocné vyšetřovací metody</vt:lpstr>
      <vt:lpstr>Somatické vyšetření</vt:lpstr>
      <vt:lpstr>Škály k hodnocení kognitivních funkcí</vt:lpstr>
      <vt:lpstr>Clock drawing test</vt:lpstr>
      <vt:lpstr>Clock drawing test</vt:lpstr>
      <vt:lpstr>Clock drawing test</vt:lpstr>
      <vt:lpstr>Další orientační zkoušky kognitivních funkcí</vt:lpstr>
      <vt:lpstr>Mini-mental State Examination (MMSE)</vt:lpstr>
      <vt:lpstr>MMSE</vt:lpstr>
      <vt:lpstr>MMSE</vt:lpstr>
      <vt:lpstr>MMSE</vt:lpstr>
      <vt:lpstr>MMSE</vt:lpstr>
      <vt:lpstr>Addenbrookský kognitivní test</vt:lpstr>
      <vt:lpstr>Addenbrookský kognitivní test</vt:lpstr>
      <vt:lpstr>Addenbrookský kognitivní test</vt:lpstr>
      <vt:lpstr>Addenbrookský kognitivní test</vt:lpstr>
      <vt:lpstr>Hachinského ischemické skóre (HACH)</vt:lpstr>
      <vt:lpstr>HACH</vt:lpstr>
      <vt:lpstr>Léčba nejčastějších organických duševních poruch</vt:lpstr>
      <vt:lpstr>Léčba demence</vt:lpstr>
      <vt:lpstr>Léčba Alzheimerovy demence</vt:lpstr>
      <vt:lpstr>Léčba Alzheimerovy demence</vt:lpstr>
      <vt:lpstr>Léčba Alzheimerovy demence</vt:lpstr>
      <vt:lpstr>Léčba Alzheimerovy demence</vt:lpstr>
      <vt:lpstr>Léčba Alzheimerovy demence</vt:lpstr>
      <vt:lpstr>Léčba Alzheimerovy demence</vt:lpstr>
      <vt:lpstr>Léčba demence s Lewyho tělísky</vt:lpstr>
      <vt:lpstr>Léčba demence u Parkinsonovy nemoci</vt:lpstr>
      <vt:lpstr>Léčba frontotemporální demence a frontální lobární degenerace</vt:lpstr>
      <vt:lpstr>Léčba vaskulární demence</vt:lpstr>
      <vt:lpstr>Léčba vaskulární demence</vt:lpstr>
      <vt:lpstr>Léčba mírné kognitivní poruchy (MCI)</vt:lpstr>
      <vt:lpstr>Léčba behaviorálních a psychologických symptomů demence (BPSD)</vt:lpstr>
      <vt:lpstr>Léčba behaviorálních a psychologických symptomů demence (BPSD)</vt:lpstr>
      <vt:lpstr>Léčba behaviorálních a psychologických symptomů demence (BPSD)</vt:lpstr>
      <vt:lpstr>Léčba delirií</vt:lpstr>
      <vt:lpstr>Léčba delirií</vt:lpstr>
      <vt:lpstr>Léčba delirií</vt:lpstr>
      <vt:lpstr>Léčba delirií</vt:lpstr>
      <vt:lpstr>Léčba delirií</vt:lpstr>
      <vt:lpstr>Léčba organické deprese a úzkostné poruchy</vt:lpstr>
      <vt:lpstr>Léčba organické deprese</vt:lpstr>
      <vt:lpstr>Léčba organické deprese</vt:lpstr>
      <vt:lpstr>Léčba organické deprese</vt:lpstr>
      <vt:lpstr>Léčba organické úzkostné poruchy</vt:lpstr>
      <vt:lpstr>Léčba organické úzkostné poruchy</vt:lpstr>
      <vt:lpstr>Léčba organických psychotických poruch</vt:lpstr>
      <vt:lpstr>Léčba organických psychotických poruch</vt:lpstr>
      <vt:lpstr>Léčba organických psychotických poruch</vt:lpstr>
      <vt:lpstr>II. Somatická onemocnění s psychiatrickou problematikou</vt:lpstr>
      <vt:lpstr>Psychické poruchy a symptomy v interních oborech</vt:lpstr>
      <vt:lpstr>Psychické poruchy a symptomy v interních oborech</vt:lpstr>
      <vt:lpstr>Psychické poruchy a symptomy v onkologii</vt:lpstr>
      <vt:lpstr>Psychické poruchy a symptomy v infekční medicíně</vt:lpstr>
      <vt:lpstr>Psychické poruchy a symptomy v chirurgických oborech</vt:lpstr>
      <vt:lpstr>Psychické poruchy v gynekologii a porodnictví</vt:lpstr>
      <vt:lpstr>Psychické poruchy v neurologii</vt:lpstr>
      <vt:lpstr>Somatické nemoci spojené se vznikem mánie</vt:lpstr>
      <vt:lpstr>Některé látky a léčebné postupy spojené se vznikem mánie</vt:lpstr>
      <vt:lpstr>Somatické nemoci spojené se vznikem deprese</vt:lpstr>
      <vt:lpstr>Některé látky spojené se vznikem deprese</vt:lpstr>
      <vt:lpstr>Některé látky spojené se vznikem psychotických symptomů</vt:lpstr>
      <vt:lpstr>Literatura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Organické duševní poruchy a somatická onemocnění</dc:title>
  <dc:creator>klient</dc:creator>
  <cp:lastModifiedBy>pkfnbrno</cp:lastModifiedBy>
  <cp:revision>31</cp:revision>
  <dcterms:created xsi:type="dcterms:W3CDTF">2014-09-10T15:36:52Z</dcterms:created>
  <dcterms:modified xsi:type="dcterms:W3CDTF">2014-09-28T19:19:49Z</dcterms:modified>
</cp:coreProperties>
</file>