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336" r:id="rId3"/>
    <p:sldId id="338" r:id="rId4"/>
    <p:sldId id="337" r:id="rId5"/>
    <p:sldId id="340" r:id="rId6"/>
    <p:sldId id="341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2E4-035C-4317-9681-3C98A806F661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6BE3-3A4D-4886-BA46-F1D759501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84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2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7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2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0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422F-C0FF-4868-848E-B4D7D1EDCDAB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1A01-DD4B-41AF-8B22-A022BE7A9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6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19320" y="2142953"/>
            <a:ext cx="9723967" cy="1143000"/>
          </a:xfrm>
          <a:prstGeom prst="rect">
            <a:avLst/>
          </a:prstGeom>
          <a:noFill/>
          <a:ln>
            <a:noFill/>
          </a:ln>
          <a:effectLst>
            <a:outerShdw dist="81320" dir="19280412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err="1" smtClean="0">
                <a:solidFill>
                  <a:srgbClr val="7030A0"/>
                </a:solidFill>
              </a:rPr>
              <a:t>Respiration</a:t>
            </a:r>
            <a:r>
              <a:rPr lang="cs-CZ" altLang="cs-CZ" sz="44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4400" b="1" dirty="0" err="1" smtClean="0">
                <a:solidFill>
                  <a:srgbClr val="7030A0"/>
                </a:solidFill>
              </a:rPr>
              <a:t>under</a:t>
            </a:r>
            <a:r>
              <a:rPr lang="cs-CZ" altLang="cs-CZ" sz="4400" b="1" dirty="0" smtClean="0">
                <a:solidFill>
                  <a:srgbClr val="7030A0"/>
                </a:solidFill>
              </a:rPr>
              <a:t> </a:t>
            </a:r>
            <a:r>
              <a:rPr lang="cs-CZ" altLang="cs-CZ" sz="4400" b="1" dirty="0" err="1" smtClean="0">
                <a:solidFill>
                  <a:srgbClr val="7030A0"/>
                </a:solidFill>
              </a:rPr>
              <a:t>various</a:t>
            </a:r>
            <a:endParaRPr lang="cs-CZ" altLang="cs-CZ" sz="4400" b="1" dirty="0" smtClean="0">
              <a:solidFill>
                <a:srgbClr val="7030A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smtClean="0">
                <a:solidFill>
                  <a:srgbClr val="7030A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 smtClean="0">
                <a:solidFill>
                  <a:srgbClr val="7030A0"/>
                </a:solidFill>
              </a:rPr>
              <a:t>(</a:t>
            </a:r>
            <a:r>
              <a:rPr lang="cs-CZ" altLang="cs-CZ" sz="4400" b="1" dirty="0" err="1" smtClean="0">
                <a:solidFill>
                  <a:srgbClr val="7030A0"/>
                </a:solidFill>
              </a:rPr>
              <a:t>physiological</a:t>
            </a:r>
            <a:r>
              <a:rPr lang="cs-CZ" altLang="cs-CZ" sz="4400" b="1" dirty="0" smtClean="0">
                <a:solidFill>
                  <a:srgbClr val="7030A0"/>
                </a:solidFill>
              </a:rPr>
              <a:t>) </a:t>
            </a:r>
            <a:r>
              <a:rPr lang="cs-CZ" altLang="cs-CZ" sz="4400" b="1" dirty="0" err="1" smtClean="0">
                <a:solidFill>
                  <a:srgbClr val="7030A0"/>
                </a:solidFill>
              </a:rPr>
              <a:t>condition</a:t>
            </a:r>
            <a:endParaRPr lang="cs-CZ" altLang="cs-CZ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677" t="23696" r="41127" b="46105"/>
          <a:stretch/>
        </p:blipFill>
        <p:spPr>
          <a:xfrm>
            <a:off x="422473" y="584887"/>
            <a:ext cx="11335555" cy="563105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914200" y="6483027"/>
            <a:ext cx="2016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Boron</a:t>
            </a:r>
            <a:r>
              <a:rPr lang="cs-CZ" sz="800" dirty="0"/>
              <a:t>, </a:t>
            </a:r>
            <a:r>
              <a:rPr lang="cs-CZ" sz="800" dirty="0" err="1"/>
              <a:t>Boulpaep</a:t>
            </a:r>
            <a:r>
              <a:rPr lang="cs-CZ" sz="800" dirty="0"/>
              <a:t>,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46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respiratory</a:t>
            </a:r>
            <a:r>
              <a:rPr lang="cs-CZ" sz="1600" dirty="0" smtClean="0"/>
              <a:t> </a:t>
            </a:r>
            <a:r>
              <a:rPr lang="cs-CZ" sz="1600" dirty="0" err="1" smtClean="0"/>
              <a:t>pattern</a:t>
            </a:r>
            <a:r>
              <a:rPr lang="cs-CZ" sz="1600" dirty="0" smtClean="0"/>
              <a:t>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become</a:t>
            </a:r>
            <a:r>
              <a:rPr lang="cs-CZ" sz="1600" dirty="0" smtClean="0"/>
              <a:t> </a:t>
            </a:r>
            <a:r>
              <a:rPr lang="cs-CZ" sz="1600" dirty="0" err="1" smtClean="0"/>
              <a:t>abnormal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a variety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reasons</a:t>
            </a:r>
            <a:r>
              <a:rPr lang="cs-CZ" sz="1600" dirty="0" smtClean="0"/>
              <a:t>. </a:t>
            </a:r>
            <a:r>
              <a:rPr lang="cs-CZ" sz="1600" dirty="0" err="1" smtClean="0"/>
              <a:t>Several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these </a:t>
            </a:r>
            <a:r>
              <a:rPr lang="cs-CZ" sz="1600" dirty="0" err="1" smtClean="0"/>
              <a:t>abnormal</a:t>
            </a:r>
            <a:r>
              <a:rPr lang="cs-CZ" sz="1600" dirty="0" smtClean="0"/>
              <a:t> </a:t>
            </a:r>
            <a:r>
              <a:rPr lang="cs-CZ" sz="1600" dirty="0" err="1" smtClean="0"/>
              <a:t>patterns</a:t>
            </a:r>
            <a:r>
              <a:rPr lang="cs-CZ" sz="1600" dirty="0" smtClean="0"/>
              <a:t> </a:t>
            </a:r>
            <a:r>
              <a:rPr lang="cs-CZ" sz="1600" dirty="0" err="1" smtClean="0"/>
              <a:t>have</a:t>
            </a:r>
            <a:r>
              <a:rPr lang="cs-CZ" sz="1600" dirty="0" smtClean="0"/>
              <a:t> </a:t>
            </a:r>
            <a:r>
              <a:rPr lang="cs-CZ" sz="1600" dirty="0" err="1" smtClean="0"/>
              <a:t>recognizable</a:t>
            </a:r>
            <a:r>
              <a:rPr lang="cs-CZ" sz="1600" dirty="0" smtClean="0"/>
              <a:t> </a:t>
            </a:r>
            <a:r>
              <a:rPr lang="cs-CZ" sz="1600" dirty="0" err="1" smtClean="0"/>
              <a:t>characteristics</a:t>
            </a:r>
            <a:r>
              <a:rPr lang="cs-CZ" sz="1600" dirty="0" smtClean="0"/>
              <a:t>: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Apnea</a:t>
            </a:r>
            <a:r>
              <a:rPr lang="cs-CZ" dirty="0" smtClean="0"/>
              <a:t> – </a:t>
            </a:r>
            <a:r>
              <a:rPr lang="cs-CZ" dirty="0" err="1" smtClean="0"/>
              <a:t>cessation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respiration</a:t>
            </a:r>
            <a:endParaRPr lang="cs-CZ" dirty="0" smtClean="0"/>
          </a:p>
          <a:p>
            <a:r>
              <a:rPr lang="cs-CZ" dirty="0" err="1" smtClean="0"/>
              <a:t>Eupnea</a:t>
            </a:r>
            <a:r>
              <a:rPr lang="cs-CZ" dirty="0" smtClean="0"/>
              <a:t> – </a:t>
            </a:r>
            <a:r>
              <a:rPr lang="cs-CZ" dirty="0" err="1" smtClean="0"/>
              <a:t>normal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endParaRPr lang="cs-CZ" dirty="0" smtClean="0"/>
          </a:p>
          <a:p>
            <a:r>
              <a:rPr lang="cs-CZ" dirty="0" err="1" smtClean="0"/>
              <a:t>Tachypnea</a:t>
            </a:r>
            <a:r>
              <a:rPr lang="cs-CZ" dirty="0" smtClean="0"/>
              <a:t>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endParaRPr lang="cs-CZ" dirty="0" smtClean="0"/>
          </a:p>
          <a:p>
            <a:r>
              <a:rPr lang="cs-CZ" dirty="0" err="1" smtClean="0"/>
              <a:t>Apneusis</a:t>
            </a:r>
            <a:r>
              <a:rPr lang="cs-CZ" dirty="0" smtClean="0"/>
              <a:t> (</a:t>
            </a:r>
            <a:r>
              <a:rPr lang="cs-CZ" dirty="0" err="1" smtClean="0"/>
              <a:t>inspiratory</a:t>
            </a:r>
            <a:r>
              <a:rPr lang="cs-CZ" dirty="0" smtClean="0"/>
              <a:t>) – </a:t>
            </a:r>
            <a:r>
              <a:rPr lang="cs-CZ" dirty="0" err="1" smtClean="0"/>
              <a:t>prolonged</a:t>
            </a:r>
            <a:r>
              <a:rPr lang="cs-CZ" dirty="0" smtClean="0"/>
              <a:t> </a:t>
            </a:r>
            <a:r>
              <a:rPr lang="cs-CZ" dirty="0" err="1" smtClean="0"/>
              <a:t>inspirations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by </a:t>
            </a:r>
            <a:r>
              <a:rPr lang="cs-CZ" dirty="0" err="1" smtClean="0"/>
              <a:t>brief</a:t>
            </a:r>
            <a:r>
              <a:rPr lang="cs-CZ" dirty="0" smtClean="0"/>
              <a:t> </a:t>
            </a:r>
            <a:r>
              <a:rPr lang="cs-CZ" dirty="0" err="1" smtClean="0"/>
              <a:t>expirations</a:t>
            </a:r>
            <a:endParaRPr lang="cs-CZ" dirty="0" smtClean="0"/>
          </a:p>
          <a:p>
            <a:r>
              <a:rPr lang="cs-CZ" dirty="0" err="1" smtClean="0"/>
              <a:t>Ataxic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– 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irregular</a:t>
            </a:r>
            <a:r>
              <a:rPr lang="cs-CZ" dirty="0" smtClean="0"/>
              <a:t> </a:t>
            </a:r>
            <a:r>
              <a:rPr lang="cs-CZ" dirty="0" err="1" smtClean="0"/>
              <a:t>inspirations,often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by long </a:t>
            </a:r>
            <a:r>
              <a:rPr lang="cs-CZ" dirty="0" err="1" smtClean="0"/>
              <a:t>periods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r>
              <a:rPr lang="cs-CZ" dirty="0" smtClean="0"/>
              <a:t>. </a:t>
            </a:r>
            <a:r>
              <a:rPr lang="cs-CZ" dirty="0" err="1" smtClean="0"/>
              <a:t>Ussualy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medullary</a:t>
            </a:r>
            <a:r>
              <a:rPr lang="cs-CZ" dirty="0" smtClean="0"/>
              <a:t> </a:t>
            </a:r>
            <a:r>
              <a:rPr lang="cs-CZ" dirty="0" err="1" smtClean="0"/>
              <a:t>lesions</a:t>
            </a:r>
            <a:r>
              <a:rPr lang="cs-CZ" dirty="0" smtClean="0"/>
              <a:t>.</a:t>
            </a:r>
          </a:p>
          <a:p>
            <a:r>
              <a:rPr lang="cs-CZ" dirty="0" smtClean="0"/>
              <a:t>Biot </a:t>
            </a:r>
            <a:r>
              <a:rPr lang="cs-CZ" dirty="0" err="1" smtClean="0"/>
              <a:t>breathing</a:t>
            </a:r>
            <a:r>
              <a:rPr lang="cs-CZ" dirty="0" smtClean="0"/>
              <a:t> –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describe</a:t>
            </a:r>
            <a:r>
              <a:rPr lang="cs-CZ" dirty="0" smtClean="0"/>
              <a:t> in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meningitis by Biot (in 1876) -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breaths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nearly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by </a:t>
            </a:r>
            <a:r>
              <a:rPr lang="cs-CZ" dirty="0" err="1" smtClean="0"/>
              <a:t>periods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00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Cheyne</a:t>
            </a:r>
            <a:r>
              <a:rPr lang="cs-CZ" dirty="0" smtClean="0"/>
              <a:t> – </a:t>
            </a:r>
            <a:r>
              <a:rPr lang="cs-CZ" dirty="0" err="1" smtClean="0"/>
              <a:t>Stokes</a:t>
            </a:r>
            <a:r>
              <a:rPr lang="cs-CZ" dirty="0" smtClean="0"/>
              <a:t> </a:t>
            </a:r>
            <a:r>
              <a:rPr lang="cs-CZ" dirty="0" err="1" smtClean="0"/>
              <a:t>respiration</a:t>
            </a:r>
            <a:r>
              <a:rPr lang="cs-CZ" dirty="0" smtClean="0"/>
              <a:t> –a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. </a:t>
            </a:r>
            <a:r>
              <a:rPr lang="cs-CZ" dirty="0" err="1" smtClean="0"/>
              <a:t>Cycles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gradual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tidal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, </a:t>
            </a:r>
            <a:r>
              <a:rPr lang="cs-CZ" dirty="0" err="1" smtClean="0"/>
              <a:t>followed</a:t>
            </a:r>
            <a:r>
              <a:rPr lang="cs-CZ" dirty="0" smtClean="0"/>
              <a:t> by </a:t>
            </a:r>
            <a:r>
              <a:rPr lang="cs-CZ" dirty="0" err="1" smtClean="0"/>
              <a:t>gradual</a:t>
            </a:r>
            <a:r>
              <a:rPr lang="cs-CZ" dirty="0" smtClean="0"/>
              <a:t> 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tidal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, and </a:t>
            </a:r>
            <a:r>
              <a:rPr lang="cs-CZ" dirty="0" err="1" smtClean="0"/>
              <a:t>than</a:t>
            </a:r>
            <a:r>
              <a:rPr lang="cs-CZ" dirty="0" smtClean="0"/>
              <a:t> a period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r>
              <a:rPr lang="cs-CZ" dirty="0" smtClean="0"/>
              <a:t>. </a:t>
            </a:r>
            <a:r>
              <a:rPr lang="cs-CZ" dirty="0" err="1" smtClean="0"/>
              <a:t>Seen</a:t>
            </a:r>
            <a:r>
              <a:rPr lang="cs-CZ" dirty="0" smtClean="0"/>
              <a:t> a </a:t>
            </a:r>
            <a:r>
              <a:rPr lang="cs-CZ" dirty="0" err="1" smtClean="0"/>
              <a:t>bilateral</a:t>
            </a:r>
            <a:r>
              <a:rPr lang="cs-CZ" dirty="0" smtClean="0"/>
              <a:t> </a:t>
            </a:r>
            <a:r>
              <a:rPr lang="cs-CZ" dirty="0" err="1" smtClean="0"/>
              <a:t>cortical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congestive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in </a:t>
            </a:r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altitude</a:t>
            </a:r>
            <a:endParaRPr lang="cs-CZ" dirty="0" smtClean="0"/>
          </a:p>
          <a:p>
            <a:r>
              <a:rPr lang="cs-CZ" dirty="0" smtClean="0"/>
              <a:t>Cluster </a:t>
            </a:r>
            <a:r>
              <a:rPr lang="cs-CZ" dirty="0" err="1" smtClean="0"/>
              <a:t>breathing</a:t>
            </a:r>
            <a:r>
              <a:rPr lang="cs-CZ" dirty="0" smtClean="0"/>
              <a:t> -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breaths</a:t>
            </a:r>
            <a:r>
              <a:rPr lang="cs-CZ" dirty="0" smtClean="0"/>
              <a:t>,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differing</a:t>
            </a:r>
            <a:r>
              <a:rPr lang="cs-CZ" dirty="0" smtClean="0"/>
              <a:t> </a:t>
            </a:r>
            <a:r>
              <a:rPr lang="cs-CZ" dirty="0" err="1" smtClean="0"/>
              <a:t>amplitude</a:t>
            </a:r>
            <a:r>
              <a:rPr lang="cs-CZ" dirty="0" smtClean="0"/>
              <a:t>, </a:t>
            </a:r>
            <a:r>
              <a:rPr lang="cs-CZ" dirty="0" err="1" smtClean="0"/>
              <a:t>separated</a:t>
            </a:r>
            <a:r>
              <a:rPr lang="cs-CZ" dirty="0" smtClean="0"/>
              <a:t> by long </a:t>
            </a:r>
            <a:r>
              <a:rPr lang="cs-CZ" dirty="0" err="1" smtClean="0"/>
              <a:t>periods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endParaRPr lang="cs-CZ" dirty="0" smtClean="0"/>
          </a:p>
          <a:p>
            <a:r>
              <a:rPr lang="cs-CZ" dirty="0" err="1" smtClean="0"/>
              <a:t>Gasping</a:t>
            </a:r>
            <a:r>
              <a:rPr lang="cs-CZ" dirty="0" smtClean="0"/>
              <a:t> – </a:t>
            </a:r>
            <a:r>
              <a:rPr lang="cs-CZ" dirty="0" err="1" smtClean="0"/>
              <a:t>maximal</a:t>
            </a:r>
            <a:r>
              <a:rPr lang="cs-CZ" dirty="0" smtClean="0"/>
              <a:t>, </a:t>
            </a:r>
            <a:r>
              <a:rPr lang="cs-CZ" dirty="0" err="1" smtClean="0"/>
              <a:t>brief</a:t>
            </a:r>
            <a:r>
              <a:rPr lang="cs-CZ" dirty="0" smtClean="0"/>
              <a:t> </a:t>
            </a:r>
            <a:r>
              <a:rPr lang="cs-CZ" dirty="0" err="1" smtClean="0"/>
              <a:t>inspiratory</a:t>
            </a:r>
            <a:r>
              <a:rPr lang="cs-CZ" dirty="0" smtClean="0"/>
              <a:t> </a:t>
            </a:r>
            <a:r>
              <a:rPr lang="cs-CZ" dirty="0" err="1" smtClean="0"/>
              <a:t>efforts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by long </a:t>
            </a:r>
            <a:r>
              <a:rPr lang="cs-CZ" dirty="0" err="1" smtClean="0"/>
              <a:t>periods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expiration</a:t>
            </a:r>
            <a:r>
              <a:rPr lang="cs-CZ" dirty="0" smtClean="0"/>
              <a:t>. </a:t>
            </a:r>
            <a:r>
              <a:rPr lang="cs-CZ" dirty="0" err="1" smtClean="0"/>
              <a:t>Seen</a:t>
            </a:r>
            <a:r>
              <a:rPr lang="cs-CZ" dirty="0" smtClean="0"/>
              <a:t> in severe </a:t>
            </a:r>
            <a:r>
              <a:rPr lang="cs-CZ" dirty="0" err="1" smtClean="0"/>
              <a:t>anoxia</a:t>
            </a:r>
            <a:r>
              <a:rPr lang="cs-CZ" dirty="0" smtClean="0"/>
              <a:t>, as </a:t>
            </a:r>
            <a:r>
              <a:rPr lang="cs-CZ" dirty="0" err="1" smtClean="0"/>
              <a:t>well</a:t>
            </a:r>
            <a:r>
              <a:rPr lang="cs-CZ" dirty="0" smtClean="0"/>
              <a:t> as a </a:t>
            </a:r>
            <a:r>
              <a:rPr lang="cs-CZ" dirty="0" err="1" smtClean="0"/>
              <a:t>terminal</a:t>
            </a:r>
            <a:r>
              <a:rPr lang="cs-CZ" dirty="0" smtClean="0"/>
              <a:t>, </a:t>
            </a:r>
            <a:r>
              <a:rPr lang="cs-CZ" dirty="0" err="1" smtClean="0"/>
              <a:t>agonal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in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brainstem</a:t>
            </a:r>
            <a:r>
              <a:rPr lang="cs-CZ" dirty="0" smtClean="0"/>
              <a:t> </a:t>
            </a:r>
            <a:r>
              <a:rPr lang="cs-CZ" dirty="0" err="1" smtClean="0"/>
              <a:t>lesions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80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Hyperventilation</a:t>
            </a:r>
            <a:r>
              <a:rPr lang="cs-CZ" dirty="0" smtClean="0"/>
              <a:t>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ventilation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decreases</a:t>
            </a:r>
            <a:r>
              <a:rPr lang="cs-CZ" dirty="0" smtClean="0"/>
              <a:t> </a:t>
            </a:r>
            <a:r>
              <a:rPr lang="cs-CZ" dirty="0" err="1" smtClean="0"/>
              <a:t>arterial</a:t>
            </a:r>
            <a:r>
              <a:rPr lang="cs-CZ" dirty="0" smtClean="0"/>
              <a:t> pCO</a:t>
            </a:r>
            <a:r>
              <a:rPr lang="cs-CZ" baseline="-25000" dirty="0" smtClean="0"/>
              <a:t>2</a:t>
            </a:r>
            <a:r>
              <a:rPr lang="cs-CZ" dirty="0" smtClean="0"/>
              <a:t>. </a:t>
            </a:r>
            <a:r>
              <a:rPr lang="cs-CZ" dirty="0" err="1" smtClean="0"/>
              <a:t>Seen</a:t>
            </a:r>
            <a:r>
              <a:rPr lang="cs-CZ" dirty="0" smtClean="0"/>
              <a:t> in </a:t>
            </a:r>
            <a:r>
              <a:rPr lang="cs-CZ" dirty="0" err="1" smtClean="0"/>
              <a:t>pregnancy</a:t>
            </a:r>
            <a:r>
              <a:rPr lang="cs-CZ" dirty="0" smtClean="0"/>
              <a:t>, panic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metabolic</a:t>
            </a:r>
            <a:r>
              <a:rPr lang="cs-CZ" dirty="0" smtClean="0"/>
              <a:t> </a:t>
            </a:r>
            <a:r>
              <a:rPr lang="cs-CZ" dirty="0" err="1" smtClean="0"/>
              <a:t>acidosis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Kussmaul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refers</a:t>
            </a:r>
            <a:r>
              <a:rPr lang="cs-CZ" dirty="0" smtClean="0"/>
              <a:t> as </a:t>
            </a:r>
            <a:r>
              <a:rPr lang="cs-CZ" dirty="0" err="1" smtClean="0"/>
              <a:t>extremely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, rapid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metabolic</a:t>
            </a:r>
            <a:r>
              <a:rPr lang="cs-CZ" dirty="0" smtClean="0"/>
              <a:t> </a:t>
            </a:r>
            <a:r>
              <a:rPr lang="cs-CZ" dirty="0" err="1" smtClean="0"/>
              <a:t>acidosis</a:t>
            </a:r>
            <a:r>
              <a:rPr lang="cs-CZ" dirty="0" smtClean="0"/>
              <a:t>, such as in </a:t>
            </a:r>
            <a:r>
              <a:rPr lang="cs-CZ" dirty="0" err="1" smtClean="0"/>
              <a:t>diabetic</a:t>
            </a:r>
            <a:r>
              <a:rPr lang="cs-CZ" dirty="0" smtClean="0"/>
              <a:t> </a:t>
            </a:r>
            <a:r>
              <a:rPr lang="cs-CZ" dirty="0" err="1" smtClean="0"/>
              <a:t>ketoacidosis</a:t>
            </a:r>
            <a:endParaRPr lang="cs-CZ" dirty="0" smtClean="0"/>
          </a:p>
          <a:p>
            <a:r>
              <a:rPr lang="cs-CZ" dirty="0" err="1" smtClean="0"/>
              <a:t>Sighs</a:t>
            </a:r>
            <a:r>
              <a:rPr lang="cs-CZ" dirty="0" smtClean="0"/>
              <a:t> – </a:t>
            </a:r>
            <a:r>
              <a:rPr lang="cs-CZ" dirty="0" err="1" smtClean="0"/>
              <a:t>larger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normal</a:t>
            </a:r>
            <a:r>
              <a:rPr lang="cs-CZ" dirty="0" smtClean="0"/>
              <a:t> </a:t>
            </a:r>
            <a:r>
              <a:rPr lang="cs-CZ" dirty="0" err="1" smtClean="0"/>
              <a:t>breaths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automatically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intervals</a:t>
            </a:r>
            <a:r>
              <a:rPr lang="cs-CZ" dirty="0" smtClean="0"/>
              <a:t> in </a:t>
            </a:r>
            <a:r>
              <a:rPr lang="cs-CZ" dirty="0" err="1" smtClean="0"/>
              <a:t>normal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endParaRPr lang="cs-CZ" dirty="0" smtClean="0"/>
          </a:p>
          <a:p>
            <a:r>
              <a:rPr lang="cs-CZ" dirty="0" err="1" smtClean="0"/>
              <a:t>Vagal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- </a:t>
            </a:r>
            <a:r>
              <a:rPr lang="cs-CZ" dirty="0" err="1" smtClean="0"/>
              <a:t>slow</a:t>
            </a:r>
            <a:r>
              <a:rPr lang="cs-CZ" dirty="0" smtClean="0"/>
              <a:t>,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inspirations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by </a:t>
            </a:r>
            <a:r>
              <a:rPr lang="cs-CZ" dirty="0" err="1" smtClean="0"/>
              <a:t>interruption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vagus nerve input to </a:t>
            </a:r>
            <a:r>
              <a:rPr lang="cs-CZ" dirty="0" err="1" smtClean="0"/>
              <a:t>the</a:t>
            </a:r>
            <a:r>
              <a:rPr lang="cs-CZ" dirty="0" smtClean="0"/>
              <a:t> brain stem</a:t>
            </a:r>
          </a:p>
          <a:p>
            <a:r>
              <a:rPr lang="cs-CZ" dirty="0" err="1" smtClean="0"/>
              <a:t>Yawn</a:t>
            </a:r>
            <a:r>
              <a:rPr lang="cs-CZ" dirty="0" smtClean="0"/>
              <a:t>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exaggerated</a:t>
            </a:r>
            <a:r>
              <a:rPr lang="cs-CZ" dirty="0" smtClean="0"/>
              <a:t> </a:t>
            </a:r>
            <a:r>
              <a:rPr lang="cs-CZ" dirty="0" err="1" smtClean="0"/>
              <a:t>sigh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92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>
          <a:xfrm>
            <a:off x="1395571" y="260350"/>
            <a:ext cx="9969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Hypoxia, hypoxemia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1488018" y="1557338"/>
            <a:ext cx="9999133" cy="3060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000" smtClean="0">
                <a:solidFill>
                  <a:srgbClr val="00B0F0"/>
                </a:solidFill>
              </a:rPr>
              <a:t>Hypoxia</a:t>
            </a:r>
            <a:r>
              <a:rPr lang="en-US" altLang="cs-CZ" sz="2000" smtClean="0"/>
              <a:t> is a general name for a lack of oxygen in the body or individual tissues.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Hypoxemia is lack of oxygen in arterial blood.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Complete lack of oxygen is known as anoxia.</a:t>
            </a:r>
          </a:p>
        </p:txBody>
      </p:sp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1871133" y="2997201"/>
            <a:ext cx="9408584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96900" indent="-5143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Verdana" panose="020B0604030504040204" pitchFamily="34" charset="0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Font typeface="Verdana" panose="020B0604030504040204" pitchFamily="34" charset="0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marL="82550" indent="0" eaLnBrk="1" hangingPunct="1">
              <a:spcBef>
                <a:spcPct val="0"/>
              </a:spcBef>
              <a:buClr>
                <a:srgbClr val="3668C4"/>
              </a:buClr>
              <a:buSzTx/>
              <a:buFont typeface="Wingdings 2" panose="05020102010507070707" pitchFamily="18" charset="2"/>
              <a:buNone/>
              <a:defRPr/>
            </a:pPr>
            <a:r>
              <a:rPr lang="en-US" sz="2000" dirty="0" smtClean="0"/>
              <a:t>The most common types of hypoxia:</a:t>
            </a:r>
            <a:endParaRPr lang="en-US" altLang="cs-CZ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000" dirty="0" smtClean="0"/>
              <a:t>Hypoxic - physiological: stay at higher altitudes, pathological: hypoventilation during lung or neuromuscular diseases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000" dirty="0" smtClean="0"/>
              <a:t>Transport (anemic) - reduced transport capacity of blood for oxygen (anemia, blood loss, CO poisoning)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000" dirty="0" smtClean="0"/>
              <a:t>Ischemic (stagnation) - restricted blood flow to tissue (heart failure, shock states, obstruction of an artery)</a:t>
            </a:r>
          </a:p>
          <a:p>
            <a:pPr eaLnBrk="1" hangingPunct="1">
              <a:spcBef>
                <a:spcPct val="0"/>
              </a:spcBef>
              <a:buClr>
                <a:srgbClr val="3668C4"/>
              </a:buClr>
              <a:buSzTx/>
              <a:buFont typeface="Gill Sans MT" panose="020B0502020104020203" pitchFamily="34" charset="-18"/>
              <a:buAutoNum type="arabicPeriod"/>
              <a:defRPr/>
            </a:pPr>
            <a:r>
              <a:rPr lang="en-US" sz="2000" dirty="0" err="1" smtClean="0"/>
              <a:t>Histotoxic</a:t>
            </a:r>
            <a:r>
              <a:rPr lang="en-US" sz="2000" dirty="0" smtClean="0"/>
              <a:t> - cells are unable to utilize oxygen (cyanide poisoning - damage to the respiratory chain)</a:t>
            </a:r>
            <a:endParaRPr lang="en-US" altLang="cs-CZ" sz="2000" dirty="0" smtClean="0">
              <a:cs typeface="Arial" panose="020B0604020202020204" pitchFamily="34" charset="0"/>
            </a:endParaRPr>
          </a:p>
        </p:txBody>
      </p:sp>
      <p:sp>
        <p:nvSpPr>
          <p:cNvPr id="12293" name="TextovéPole 7"/>
          <p:cNvSpPr txBox="1">
            <a:spLocks noChangeArrowheads="1"/>
          </p:cNvSpPr>
          <p:nvPr/>
        </p:nvSpPr>
        <p:spPr bwMode="auto">
          <a:xfrm>
            <a:off x="8591551" y="620713"/>
            <a:ext cx="336126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cs-CZ" sz="3600" b="1" dirty="0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11-16 </a:t>
            </a:r>
            <a:r>
              <a:rPr lang="en-US" altLang="cs-CZ" sz="3600" b="1" dirty="0" err="1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kPa</a:t>
            </a:r>
            <a:endParaRPr lang="en-US" altLang="cs-CZ" sz="3600" b="1" dirty="0" smtClean="0">
              <a:solidFill>
                <a:srgbClr val="E75C0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0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Hypercapnia</a:t>
            </a:r>
            <a:endParaRPr lang="cs-CZ" altLang="cs-CZ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 </a:t>
            </a:r>
            <a:r>
              <a:rPr lang="en-US" altLang="cs-CZ" sz="2400" smtClean="0"/>
              <a:t>Hypercapnia</a:t>
            </a:r>
            <a:r>
              <a:rPr lang="cs-CZ" altLang="cs-CZ" sz="2400" smtClean="0"/>
              <a:t> - </a:t>
            </a:r>
            <a:r>
              <a:rPr lang="en-US" altLang="cs-CZ" sz="2400" smtClean="0"/>
              <a:t>increase of concentration of carbon dioxide in the blood or in tissues that is caused by retention of CO</a:t>
            </a:r>
            <a:r>
              <a:rPr lang="en-US" altLang="cs-CZ" sz="2400" baseline="-25000" smtClean="0"/>
              <a:t>2</a:t>
            </a:r>
            <a:r>
              <a:rPr lang="en-US" altLang="cs-CZ" sz="2400" smtClean="0"/>
              <a:t> in the body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  possible causes: total alveolar hypoventilation (decreased respiration or extension of dead space)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  mild hypercapnia (5 -7</a:t>
            </a:r>
            <a:r>
              <a:rPr lang="sk-SK" altLang="cs-CZ" sz="2400" smtClean="0"/>
              <a:t> </a:t>
            </a:r>
            <a:r>
              <a:rPr lang="en-US" altLang="cs-CZ" sz="2400" smtClean="0"/>
              <a:t>kPa) causes stimulation of the respiratory center (therapeutic use: pneumoxid = mixture of oxygen + 2-5% CO</a:t>
            </a:r>
            <a:r>
              <a:rPr lang="en-US" altLang="cs-CZ" sz="2400" baseline="-25000" smtClean="0"/>
              <a:t>2</a:t>
            </a:r>
            <a:r>
              <a:rPr lang="en-US" altLang="cs-CZ" sz="2400" smtClean="0"/>
              <a:t>)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  hypercapnia around 10 kPa - CO</a:t>
            </a:r>
            <a:r>
              <a:rPr lang="en-US" altLang="cs-CZ" sz="2400" baseline="-25000" smtClean="0"/>
              <a:t>2</a:t>
            </a:r>
            <a:r>
              <a:rPr lang="en-US" altLang="cs-CZ" sz="2400" smtClean="0"/>
              <a:t> narcosis - respiratory depression (preceded by headache, confusion, disorientation, a feeling of breathlessness)</a:t>
            </a:r>
            <a:endParaRPr lang="cs-CZ" altLang="cs-CZ" sz="2400" smtClean="0"/>
          </a:p>
          <a:p>
            <a:pPr eaLnBrk="1" hangingPunct="1"/>
            <a:r>
              <a:rPr lang="en-US" altLang="cs-CZ" sz="2400" smtClean="0"/>
              <a:t>hypercapnia over 12 kPa - significant respiratory depression - coma and death</a:t>
            </a:r>
            <a:r>
              <a:rPr lang="cs-CZ" altLang="cs-CZ" sz="2400" smtClean="0"/>
              <a:t>.</a:t>
            </a:r>
            <a:endParaRPr lang="cs-CZ" altLang="en-US" sz="2400" smtClean="0"/>
          </a:p>
        </p:txBody>
      </p:sp>
      <p:sp>
        <p:nvSpPr>
          <p:cNvPr id="13316" name="TextovéPole 3"/>
          <p:cNvSpPr txBox="1">
            <a:spLocks noChangeArrowheads="1"/>
          </p:cNvSpPr>
          <p:nvPr/>
        </p:nvSpPr>
        <p:spPr bwMode="auto">
          <a:xfrm>
            <a:off x="7440085" y="620713"/>
            <a:ext cx="432011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3600" b="1" dirty="0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5.3-6.65 </a:t>
            </a:r>
            <a:r>
              <a:rPr lang="cs-CZ" altLang="cs-CZ" sz="3600" b="1" dirty="0" err="1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kPa</a:t>
            </a:r>
            <a:endParaRPr lang="cs-CZ" altLang="cs-CZ" sz="3600" b="1" dirty="0" smtClean="0">
              <a:solidFill>
                <a:srgbClr val="E75C0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54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3979" y="866274"/>
            <a:ext cx="11201272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Cough</a:t>
            </a:r>
            <a:r>
              <a:rPr lang="cs-CZ" sz="2800" b="1" dirty="0" smtClean="0">
                <a:solidFill>
                  <a:srgbClr val="C00000"/>
                </a:solidFill>
              </a:rPr>
              <a:t> reflex  - defense </a:t>
            </a:r>
            <a:r>
              <a:rPr lang="cs-CZ" sz="2800" b="1" dirty="0" err="1" smtClean="0">
                <a:solidFill>
                  <a:srgbClr val="C00000"/>
                </a:solidFill>
              </a:rPr>
              <a:t>mechanism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A </a:t>
            </a:r>
            <a:r>
              <a:rPr lang="cs-CZ" dirty="0" err="1" smtClean="0"/>
              <a:t>cough</a:t>
            </a:r>
            <a:r>
              <a:rPr lang="cs-CZ" dirty="0" smtClean="0"/>
              <a:t> reflex </a:t>
            </a:r>
            <a:r>
              <a:rPr lang="cs-CZ" dirty="0" err="1" smtClean="0"/>
              <a:t>plays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role </a:t>
            </a:r>
            <a:r>
              <a:rPr lang="cs-CZ" dirty="0" smtClean="0">
                <a:solidFill>
                  <a:srgbClr val="C00000"/>
                </a:solidFill>
              </a:rPr>
              <a:t>in </a:t>
            </a:r>
            <a:r>
              <a:rPr lang="cs-CZ" dirty="0" err="1" smtClean="0">
                <a:solidFill>
                  <a:srgbClr val="C00000"/>
                </a:solidFill>
              </a:rPr>
              <a:t>ridding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the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tracheobronchioal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tree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inhaled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foreign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substances</a:t>
            </a:r>
            <a:endParaRPr lang="cs-CZ" dirty="0" smtClean="0">
              <a:solidFill>
                <a:srgbClr val="C00000"/>
              </a:solidFill>
            </a:endParaRPr>
          </a:p>
          <a:p>
            <a:endParaRPr lang="cs-CZ" dirty="0"/>
          </a:p>
          <a:p>
            <a:r>
              <a:rPr lang="cs-CZ" dirty="0" err="1" smtClean="0"/>
              <a:t>Mechanosensitive</a:t>
            </a:r>
            <a:r>
              <a:rPr lang="cs-CZ" dirty="0" smtClean="0"/>
              <a:t> and </a:t>
            </a:r>
            <a:r>
              <a:rPr lang="cs-CZ" dirty="0" err="1" smtClean="0"/>
              <a:t>irritants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larynx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trigger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coughing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tickling</a:t>
            </a:r>
            <a:r>
              <a:rPr lang="cs-CZ" dirty="0" smtClean="0"/>
              <a:t> </a:t>
            </a:r>
            <a:r>
              <a:rPr lang="cs-CZ" dirty="0" err="1" smtClean="0"/>
              <a:t>sensation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relieved</a:t>
            </a:r>
            <a:r>
              <a:rPr lang="cs-CZ" dirty="0" smtClean="0"/>
              <a:t> by a </a:t>
            </a:r>
            <a:r>
              <a:rPr lang="cs-CZ" dirty="0" err="1" smtClean="0"/>
              <a:t>cough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analogous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cutaneous</a:t>
            </a:r>
            <a:r>
              <a:rPr lang="cs-CZ" dirty="0" smtClean="0"/>
              <a:t> </a:t>
            </a:r>
            <a:r>
              <a:rPr lang="cs-CZ" dirty="0" err="1" smtClean="0"/>
              <a:t>itch</a:t>
            </a:r>
            <a:r>
              <a:rPr lang="cs-CZ" dirty="0" smtClean="0"/>
              <a:t>,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probabaly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cs-CZ" dirty="0" smtClean="0"/>
              <a:t> by </a:t>
            </a:r>
          </a:p>
          <a:p>
            <a:r>
              <a:rPr lang="cs-CZ" dirty="0" smtClean="0"/>
              <a:t>C-</a:t>
            </a:r>
            <a:r>
              <a:rPr lang="cs-CZ" dirty="0" err="1" smtClean="0"/>
              <a:t>fiber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. </a:t>
            </a:r>
            <a:r>
              <a:rPr lang="cs-CZ" dirty="0" err="1" smtClean="0"/>
              <a:t>Thus</a:t>
            </a:r>
            <a:r>
              <a:rPr lang="cs-CZ" dirty="0" smtClean="0"/>
              <a:t>, a </a:t>
            </a:r>
            <a:r>
              <a:rPr lang="cs-CZ" dirty="0" err="1" smtClean="0"/>
              <a:t>cough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scratch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</a:t>
            </a:r>
            <a:r>
              <a:rPr lang="cs-CZ" dirty="0" err="1" smtClean="0"/>
              <a:t>trigger</a:t>
            </a:r>
            <a:r>
              <a:rPr lang="cs-CZ" dirty="0" smtClean="0"/>
              <a:t> a </a:t>
            </a:r>
            <a:r>
              <a:rPr lang="cs-CZ" dirty="0" err="1" smtClean="0"/>
              <a:t>cough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begins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inspiration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increases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coughing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laryngeal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</a:t>
            </a:r>
            <a:r>
              <a:rPr lang="cs-CZ" dirty="0" err="1" smtClean="0"/>
              <a:t>trigger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cough</a:t>
            </a:r>
            <a:r>
              <a:rPr lang="cs-CZ" dirty="0" smtClean="0"/>
              <a:t>, </a:t>
            </a:r>
            <a:r>
              <a:rPr lang="cs-CZ" dirty="0" err="1" smtClean="0"/>
              <a:t>inspiration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absent</a:t>
            </a:r>
            <a:r>
              <a:rPr lang="cs-CZ" dirty="0" smtClean="0"/>
              <a:t>, </a:t>
            </a:r>
            <a:r>
              <a:rPr lang="cs-CZ" dirty="0" err="1" smtClean="0"/>
              <a:t>minimizing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chances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offending</a:t>
            </a:r>
            <a:r>
              <a:rPr lang="cs-CZ" dirty="0" smtClean="0"/>
              <a:t>  </a:t>
            </a:r>
            <a:r>
              <a:rPr lang="cs-CZ" dirty="0" err="1" smtClean="0"/>
              <a:t>foreign</a:t>
            </a:r>
            <a:r>
              <a:rPr lang="cs-CZ" dirty="0" smtClean="0"/>
              <a:t> body</a:t>
            </a:r>
          </a:p>
          <a:p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lungs</a:t>
            </a:r>
            <a:r>
              <a:rPr lang="cs-CZ" dirty="0" smtClean="0"/>
              <a:t>. A </a:t>
            </a:r>
            <a:r>
              <a:rPr lang="cs-CZ" dirty="0" err="1" smtClean="0"/>
              <a:t>forced</a:t>
            </a:r>
            <a:r>
              <a:rPr lang="cs-CZ" dirty="0" smtClean="0"/>
              <a:t> </a:t>
            </a:r>
            <a:r>
              <a:rPr lang="cs-CZ" dirty="0" err="1" smtClean="0"/>
              <a:t>expiratory</a:t>
            </a:r>
            <a:r>
              <a:rPr lang="cs-CZ" dirty="0" smtClean="0"/>
              <a:t> </a:t>
            </a:r>
            <a:r>
              <a:rPr lang="cs-CZ" dirty="0" err="1" smtClean="0"/>
              <a:t>effort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a </a:t>
            </a:r>
            <a:r>
              <a:rPr lang="cs-CZ" dirty="0" err="1" smtClean="0"/>
              <a:t>closed</a:t>
            </a:r>
            <a:r>
              <a:rPr lang="cs-CZ" dirty="0" smtClean="0"/>
              <a:t> glottis </a:t>
            </a:r>
            <a:r>
              <a:rPr lang="cs-CZ" dirty="0" err="1" smtClean="0"/>
              <a:t>raises</a:t>
            </a:r>
            <a:r>
              <a:rPr lang="cs-CZ" dirty="0" smtClean="0"/>
              <a:t> </a:t>
            </a:r>
            <a:r>
              <a:rPr lang="cs-CZ" dirty="0" err="1" smtClean="0"/>
              <a:t>intrathoracic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intraabdominal</a:t>
            </a:r>
            <a:r>
              <a:rPr lang="cs-CZ" dirty="0" smtClean="0"/>
              <a:t> </a:t>
            </a:r>
            <a:r>
              <a:rPr lang="cs-CZ" dirty="0" err="1" smtClean="0"/>
              <a:t>pressures</a:t>
            </a:r>
            <a:r>
              <a:rPr lang="cs-CZ" dirty="0" smtClean="0"/>
              <a:t> to very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glottis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opens</a:t>
            </a:r>
            <a:r>
              <a:rPr lang="cs-CZ" dirty="0" smtClean="0"/>
              <a:t> </a:t>
            </a:r>
            <a:r>
              <a:rPr lang="cs-CZ" dirty="0" err="1" smtClean="0"/>
              <a:t>suddenly</a:t>
            </a:r>
            <a:r>
              <a:rPr lang="cs-CZ" dirty="0" smtClean="0"/>
              <a:t>.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larynx</a:t>
            </a:r>
          </a:p>
          <a:p>
            <a:r>
              <a:rPr lang="cs-CZ" dirty="0" err="1" smtClean="0"/>
              <a:t>falls</a:t>
            </a:r>
            <a:r>
              <a:rPr lang="cs-CZ" dirty="0" smtClean="0"/>
              <a:t> 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instantaneously</a:t>
            </a:r>
            <a:r>
              <a:rPr lang="cs-CZ" dirty="0" smtClean="0"/>
              <a:t> to </a:t>
            </a:r>
            <a:r>
              <a:rPr lang="cs-CZ" dirty="0" err="1" smtClean="0"/>
              <a:t>near-atmospheric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492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87550" y="1258654"/>
            <a:ext cx="1137978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Sneeze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endParaRPr lang="cs-CZ" dirty="0"/>
          </a:p>
          <a:p>
            <a:r>
              <a:rPr lang="cs-CZ" dirty="0" err="1" smtClean="0"/>
              <a:t>Sensors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nose </a:t>
            </a:r>
            <a:r>
              <a:rPr lang="cs-CZ" dirty="0" err="1" smtClean="0"/>
              <a:t>detect</a:t>
            </a:r>
            <a:r>
              <a:rPr lang="cs-CZ" dirty="0" smtClean="0"/>
              <a:t> </a:t>
            </a:r>
            <a:r>
              <a:rPr lang="cs-CZ" dirty="0" err="1" smtClean="0"/>
              <a:t>irritants</a:t>
            </a:r>
            <a:r>
              <a:rPr lang="cs-CZ" dirty="0" smtClean="0"/>
              <a:t> and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evoke</a:t>
            </a:r>
            <a:r>
              <a:rPr lang="cs-CZ" dirty="0" smtClean="0"/>
              <a:t> a </a:t>
            </a:r>
            <a:r>
              <a:rPr lang="cs-CZ" dirty="0" err="1" smtClean="0"/>
              <a:t>sneeze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Notice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are </a:t>
            </a:r>
            <a:r>
              <a:rPr lang="cs-CZ" dirty="0" err="1" smtClean="0"/>
              <a:t>probably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responsible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r>
              <a:rPr lang="cs-CZ" dirty="0" smtClean="0"/>
              <a:t> in response to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face </a:t>
            </a:r>
            <a:r>
              <a:rPr lang="cs-CZ" dirty="0" err="1" smtClean="0"/>
              <a:t>or</a:t>
            </a:r>
            <a:r>
              <a:rPr lang="cs-CZ" dirty="0" smtClean="0"/>
              <a:t> nose,</a:t>
            </a:r>
          </a:p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diving</a:t>
            </a:r>
            <a:r>
              <a:rPr lang="cs-CZ" dirty="0" smtClean="0"/>
              <a:t> reflex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evolved</a:t>
            </a:r>
            <a:r>
              <a:rPr lang="cs-CZ" dirty="0" smtClean="0"/>
              <a:t> in </a:t>
            </a:r>
            <a:r>
              <a:rPr lang="cs-CZ" dirty="0" err="1" smtClean="0"/>
              <a:t>diving</a:t>
            </a:r>
            <a:r>
              <a:rPr lang="cs-CZ" dirty="0" smtClean="0"/>
              <a:t> </a:t>
            </a:r>
            <a:r>
              <a:rPr lang="cs-CZ" dirty="0" err="1" smtClean="0"/>
              <a:t>mammals</a:t>
            </a:r>
            <a:r>
              <a:rPr lang="cs-CZ" dirty="0" smtClean="0"/>
              <a:t> such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seal</a:t>
            </a:r>
            <a:r>
              <a:rPr lang="cs-CZ" dirty="0" smtClean="0"/>
              <a:t> </a:t>
            </a:r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aspiration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submersion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A </a:t>
            </a:r>
            <a:r>
              <a:rPr lang="cs-CZ" dirty="0" err="1" smtClean="0"/>
              <a:t>sneeze</a:t>
            </a:r>
            <a:r>
              <a:rPr lang="cs-CZ" dirty="0" smtClean="0"/>
              <a:t> </a:t>
            </a:r>
            <a:r>
              <a:rPr lang="cs-CZ" dirty="0" err="1" smtClean="0"/>
              <a:t>differs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a </a:t>
            </a:r>
            <a:r>
              <a:rPr lang="cs-CZ" dirty="0" err="1" smtClean="0"/>
              <a:t>cough</a:t>
            </a:r>
            <a:r>
              <a:rPr lang="cs-CZ" dirty="0" smtClean="0"/>
              <a:t> in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almost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preceded</a:t>
            </a:r>
            <a:r>
              <a:rPr lang="cs-CZ" dirty="0" smtClean="0"/>
              <a:t> by a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inspiration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Like</a:t>
            </a:r>
            <a:r>
              <a:rPr lang="cs-CZ" dirty="0" smtClean="0"/>
              <a:t> as </a:t>
            </a:r>
            <a:r>
              <a:rPr lang="cs-CZ" dirty="0" err="1" smtClean="0"/>
              <a:t>cough</a:t>
            </a:r>
            <a:r>
              <a:rPr lang="cs-CZ" dirty="0" smtClean="0"/>
              <a:t>, a </a:t>
            </a:r>
            <a:r>
              <a:rPr lang="cs-CZ" dirty="0" err="1" smtClean="0"/>
              <a:t>sneeze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buildup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intrathoracic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 smtClean="0"/>
              <a:t> a </a:t>
            </a:r>
            <a:r>
              <a:rPr lang="cs-CZ" dirty="0" err="1" smtClean="0"/>
              <a:t>closed</a:t>
            </a:r>
            <a:r>
              <a:rPr lang="cs-CZ" dirty="0" smtClean="0"/>
              <a:t> glottis. </a:t>
            </a:r>
            <a:r>
              <a:rPr lang="cs-CZ" dirty="0" err="1" smtClean="0"/>
              <a:t>Unlike</a:t>
            </a:r>
            <a:r>
              <a:rPr lang="cs-CZ" dirty="0" smtClean="0"/>
              <a:t> a </a:t>
            </a:r>
            <a:r>
              <a:rPr lang="cs-CZ" dirty="0" err="1" smtClean="0"/>
              <a:t>cough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sneeze</a:t>
            </a:r>
            <a:r>
              <a:rPr lang="cs-CZ" dirty="0" smtClean="0"/>
              <a:t> </a:t>
            </a:r>
            <a:r>
              <a:rPr lang="cs-CZ" dirty="0" err="1" smtClean="0"/>
              <a:t>involves</a:t>
            </a:r>
            <a:r>
              <a:rPr lang="cs-CZ" dirty="0" smtClean="0"/>
              <a:t> </a:t>
            </a:r>
            <a:r>
              <a:rPr lang="cs-CZ" dirty="0" err="1" smtClean="0"/>
              <a:t>pharyngeal</a:t>
            </a:r>
            <a:r>
              <a:rPr lang="cs-CZ" dirty="0" smtClean="0"/>
              <a:t> </a:t>
            </a:r>
            <a:r>
              <a:rPr lang="cs-CZ" dirty="0" err="1" smtClean="0"/>
              <a:t>constriction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builup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, and 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explosive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</a:t>
            </a:r>
            <a:r>
              <a:rPr lang="cs-CZ" dirty="0" err="1" smtClean="0"/>
              <a:t>expiration</a:t>
            </a:r>
            <a:r>
              <a:rPr lang="cs-CZ" dirty="0" smtClean="0"/>
              <a:t> </a:t>
            </a:r>
            <a:r>
              <a:rPr lang="cs-CZ" dirty="0" err="1" smtClean="0"/>
              <a:t>vie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nose, as</a:t>
            </a:r>
          </a:p>
          <a:p>
            <a:r>
              <a:rPr lang="cs-CZ" dirty="0" err="1" smtClean="0"/>
              <a:t>well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mouth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to </a:t>
            </a:r>
            <a:r>
              <a:rPr lang="cs-CZ" dirty="0" err="1" smtClean="0"/>
              <a:t>dislodge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bodies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nasal</a:t>
            </a:r>
            <a:r>
              <a:rPr lang="cs-CZ" dirty="0" smtClean="0"/>
              <a:t> </a:t>
            </a:r>
            <a:r>
              <a:rPr lang="cs-CZ" dirty="0" err="1" smtClean="0"/>
              <a:t>mucosa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34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2632" y="1090863"/>
            <a:ext cx="10969285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Sleep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endParaRPr lang="cs-CZ" dirty="0"/>
          </a:p>
          <a:p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closing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r>
              <a:rPr lang="cs-CZ" dirty="0" smtClean="0"/>
              <a:t> </a:t>
            </a:r>
            <a:r>
              <a:rPr lang="cs-CZ" dirty="0" err="1" smtClean="0"/>
              <a:t>eyes</a:t>
            </a:r>
            <a:r>
              <a:rPr lang="cs-CZ" dirty="0" smtClean="0"/>
              <a:t>, has </a:t>
            </a:r>
            <a:r>
              <a:rPr lang="cs-CZ" dirty="0" err="1" smtClean="0"/>
              <a:t>powerful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and CO2 </a:t>
            </a:r>
            <a:r>
              <a:rPr lang="cs-CZ" dirty="0" err="1" smtClean="0"/>
              <a:t>responsiveness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During</a:t>
            </a:r>
            <a:r>
              <a:rPr lang="cs-CZ" dirty="0" smtClean="0"/>
              <a:t> non-rapid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regularity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eupneic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;</a:t>
            </a:r>
          </a:p>
          <a:p>
            <a:r>
              <a:rPr lang="cs-CZ" dirty="0" err="1" smtClean="0"/>
              <a:t>Also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sensitivity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respiratoey</a:t>
            </a:r>
            <a:r>
              <a:rPr lang="cs-CZ" dirty="0" smtClean="0"/>
              <a:t> </a:t>
            </a:r>
            <a:r>
              <a:rPr lang="cs-CZ" smtClean="0"/>
              <a:t>system</a:t>
            </a:r>
            <a:r>
              <a:rPr lang="cs-CZ" dirty="0" smtClean="0"/>
              <a:t> to CO2 </a:t>
            </a:r>
            <a:r>
              <a:rPr lang="cs-CZ" dirty="0" err="1" smtClean="0"/>
              <a:t>decreasees</a:t>
            </a:r>
            <a:r>
              <a:rPr lang="cs-CZ" dirty="0" smtClean="0"/>
              <a:t> </a:t>
            </a:r>
            <a:r>
              <a:rPr lang="cs-CZ" dirty="0" err="1" smtClean="0"/>
              <a:t>compared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wakefulness</a:t>
            </a:r>
            <a:r>
              <a:rPr lang="cs-CZ" dirty="0" smtClean="0"/>
              <a:t>, and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outflow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pharynx</a:t>
            </a:r>
            <a:r>
              <a:rPr lang="cs-CZ" dirty="0" smtClean="0"/>
              <a:t> </a:t>
            </a:r>
            <a:r>
              <a:rPr lang="cs-CZ" dirty="0" err="1" smtClean="0"/>
              <a:t>decreases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During</a:t>
            </a:r>
            <a:r>
              <a:rPr lang="cs-CZ" dirty="0" smtClean="0"/>
              <a:t> rapid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decrease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sensitivity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to CO2, </a:t>
            </a:r>
          </a:p>
          <a:p>
            <a:r>
              <a:rPr lang="cs-CZ" dirty="0" smtClean="0"/>
              <a:t>but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cs-CZ" dirty="0" err="1" smtClean="0"/>
              <a:t>markedly</a:t>
            </a:r>
            <a:r>
              <a:rPr lang="cs-CZ" dirty="0" smtClean="0"/>
              <a:t> </a:t>
            </a:r>
            <a:r>
              <a:rPr lang="cs-CZ" dirty="0" err="1" smtClean="0"/>
              <a:t>irregular</a:t>
            </a:r>
            <a:r>
              <a:rPr lang="cs-CZ" dirty="0" smtClean="0"/>
              <a:t>,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no </a:t>
            </a:r>
            <a:r>
              <a:rPr lang="cs-CZ" dirty="0" err="1" smtClean="0"/>
              <a:t>discernible</a:t>
            </a:r>
            <a:r>
              <a:rPr lang="cs-CZ" dirty="0" smtClean="0"/>
              <a:t> rhythm.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CO2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NREM </a:t>
            </a:r>
            <a:r>
              <a:rPr lang="cs-CZ" dirty="0" err="1" smtClean="0"/>
              <a:t>sleep</a:t>
            </a:r>
            <a:r>
              <a:rPr lang="cs-CZ" dirty="0" smtClean="0"/>
              <a:t>, and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more so </a:t>
            </a:r>
            <a:r>
              <a:rPr lang="cs-CZ" dirty="0" err="1" smtClean="0"/>
              <a:t>during</a:t>
            </a:r>
            <a:r>
              <a:rPr lang="cs-CZ" dirty="0" smtClean="0"/>
              <a:t> REM </a:t>
            </a:r>
            <a:r>
              <a:rPr lang="cs-CZ" dirty="0" err="1" smtClean="0"/>
              <a:t>sleep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C00000"/>
                </a:solidFill>
              </a:rPr>
              <a:t>Sleep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apnea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 in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ventilation</a:t>
            </a:r>
            <a:r>
              <a:rPr lang="cs-CZ" dirty="0" smtClean="0"/>
              <a:t> </a:t>
            </a:r>
            <a:r>
              <a:rPr lang="cs-CZ" dirty="0" err="1" smtClean="0"/>
              <a:t>ceases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deeper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, </a:t>
            </a:r>
            <a:r>
              <a:rPr lang="cs-CZ" dirty="0" err="1" smtClean="0"/>
              <a:t>particularly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REM </a:t>
            </a:r>
            <a:r>
              <a:rPr lang="cs-CZ" dirty="0" err="1" smtClean="0"/>
              <a:t>sleep</a:t>
            </a:r>
            <a:r>
              <a:rPr lang="cs-CZ" dirty="0" smtClean="0"/>
              <a:t>,</a:t>
            </a:r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>
                <a:solidFill>
                  <a:srgbClr val="C00000"/>
                </a:solidFill>
              </a:rPr>
              <a:t>loud snoring, morning headache, </a:t>
            </a:r>
            <a:r>
              <a:rPr lang="en-US" dirty="0" err="1">
                <a:solidFill>
                  <a:srgbClr val="C00000"/>
                </a:solidFill>
              </a:rPr>
              <a:t>fatique</a:t>
            </a:r>
            <a:r>
              <a:rPr lang="en-US" dirty="0">
                <a:solidFill>
                  <a:srgbClr val="C00000"/>
                </a:solidFill>
              </a:rPr>
              <a:t>, daytime sleepiness 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a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drive –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r>
              <a:rPr lang="cs-CZ" dirty="0" smtClean="0"/>
              <a:t>.  </a:t>
            </a:r>
            <a:r>
              <a:rPr lang="cs-CZ" dirty="0" err="1" smtClean="0"/>
              <a:t>However</a:t>
            </a:r>
            <a:r>
              <a:rPr lang="cs-CZ" dirty="0" smtClean="0"/>
              <a:t> most </a:t>
            </a:r>
            <a:r>
              <a:rPr lang="cs-CZ" dirty="0" err="1" smtClean="0"/>
              <a:t>cases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collapse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-  </a:t>
            </a:r>
            <a:r>
              <a:rPr lang="cs-CZ" dirty="0" err="1" smtClean="0"/>
              <a:t>obstructive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apnea</a:t>
            </a:r>
            <a:r>
              <a:rPr lang="cs-CZ" dirty="0" smtClean="0"/>
              <a:t>, </a:t>
            </a:r>
            <a:r>
              <a:rPr lang="cs-CZ" dirty="0" err="1" smtClean="0"/>
              <a:t>usually</a:t>
            </a:r>
            <a:r>
              <a:rPr lang="cs-CZ" dirty="0" smtClean="0"/>
              <a:t> in </a:t>
            </a:r>
            <a:r>
              <a:rPr lang="cs-CZ" dirty="0" err="1" smtClean="0"/>
              <a:t>obese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364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0835" r="34442" b="3517"/>
          <a:stretch>
            <a:fillRect/>
          </a:stretch>
        </p:blipFill>
        <p:spPr bwMode="auto">
          <a:xfrm>
            <a:off x="4151314" y="44451"/>
            <a:ext cx="4465637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90919" y="6392562"/>
            <a:ext cx="23150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Netter</a:t>
            </a:r>
            <a:r>
              <a:rPr lang="cs-CZ" sz="800" dirty="0"/>
              <a:t> </a:t>
            </a:r>
            <a:r>
              <a:rPr lang="cs-CZ" sz="800" dirty="0" err="1"/>
              <a:t>Collection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Illustration</a:t>
            </a:r>
            <a:r>
              <a:rPr lang="cs-CZ" sz="800" dirty="0"/>
              <a:t>, vol.3, </a:t>
            </a:r>
          </a:p>
          <a:p>
            <a:r>
              <a:rPr lang="cs-CZ" sz="800" dirty="0" err="1"/>
              <a:t>Respiratory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2011.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53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24794" r="34283" b="19383"/>
          <a:stretch>
            <a:fillRect/>
          </a:stretch>
        </p:blipFill>
        <p:spPr bwMode="auto">
          <a:xfrm>
            <a:off x="1703388" y="549275"/>
            <a:ext cx="883285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045146" y="6450227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 smtClean="0"/>
              <a:t>The</a:t>
            </a:r>
            <a:r>
              <a:rPr lang="cs-CZ" sz="800" dirty="0" smtClean="0"/>
              <a:t> </a:t>
            </a:r>
            <a:r>
              <a:rPr lang="cs-CZ" sz="800" dirty="0" err="1" smtClean="0"/>
              <a:t>Netter</a:t>
            </a:r>
            <a:r>
              <a:rPr lang="cs-CZ" sz="800" dirty="0" smtClean="0"/>
              <a:t> </a:t>
            </a:r>
            <a:r>
              <a:rPr lang="cs-CZ" sz="800" dirty="0" err="1" smtClean="0"/>
              <a:t>Collection</a:t>
            </a:r>
            <a:r>
              <a:rPr lang="cs-CZ" sz="800" dirty="0" smtClean="0"/>
              <a:t> </a:t>
            </a:r>
            <a:r>
              <a:rPr lang="cs-CZ" sz="800" dirty="0" err="1" smtClean="0"/>
              <a:t>of</a:t>
            </a:r>
            <a:r>
              <a:rPr lang="cs-CZ" sz="800" dirty="0" smtClean="0"/>
              <a:t> </a:t>
            </a:r>
            <a:r>
              <a:rPr lang="cs-CZ" sz="800" dirty="0" err="1" smtClean="0"/>
              <a:t>Medical</a:t>
            </a:r>
            <a:r>
              <a:rPr lang="cs-CZ" sz="800" dirty="0" smtClean="0"/>
              <a:t> </a:t>
            </a:r>
            <a:r>
              <a:rPr lang="cs-CZ" sz="800" dirty="0" err="1" smtClean="0"/>
              <a:t>Illustration</a:t>
            </a:r>
            <a:r>
              <a:rPr lang="cs-CZ" sz="800" dirty="0" smtClean="0"/>
              <a:t>, vol.3, </a:t>
            </a:r>
          </a:p>
          <a:p>
            <a:r>
              <a:rPr lang="cs-CZ" sz="800" dirty="0" err="1" smtClean="0"/>
              <a:t>Respiratory</a:t>
            </a:r>
            <a:r>
              <a:rPr lang="cs-CZ" sz="800" dirty="0" smtClean="0"/>
              <a:t> </a:t>
            </a:r>
            <a:r>
              <a:rPr lang="cs-CZ" sz="800" dirty="0" err="1" smtClean="0"/>
              <a:t>Physiology</a:t>
            </a:r>
            <a:r>
              <a:rPr lang="cs-CZ" sz="800" dirty="0" smtClean="0"/>
              <a:t>, 2011.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60008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27483" r="50575" b="25003"/>
          <a:stretch>
            <a:fillRect/>
          </a:stretch>
        </p:blipFill>
        <p:spPr bwMode="auto">
          <a:xfrm>
            <a:off x="2424114" y="115889"/>
            <a:ext cx="7488237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583827" y="6598508"/>
            <a:ext cx="2016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Boron</a:t>
            </a:r>
            <a:r>
              <a:rPr lang="cs-CZ" sz="800" dirty="0"/>
              <a:t>, </a:t>
            </a:r>
            <a:r>
              <a:rPr lang="cs-CZ" sz="800" dirty="0" err="1"/>
              <a:t>Boulpaep</a:t>
            </a:r>
            <a:r>
              <a:rPr lang="cs-CZ" sz="800" dirty="0"/>
              <a:t>,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7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21498" r="34677" b="13759"/>
          <a:stretch>
            <a:fillRect/>
          </a:stretch>
        </p:blipFill>
        <p:spPr bwMode="auto">
          <a:xfrm>
            <a:off x="2135188" y="238126"/>
            <a:ext cx="8208962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631166" y="6411724"/>
            <a:ext cx="23150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Netter</a:t>
            </a:r>
            <a:r>
              <a:rPr lang="cs-CZ" sz="800" dirty="0"/>
              <a:t> </a:t>
            </a:r>
            <a:r>
              <a:rPr lang="cs-CZ" sz="800" dirty="0" err="1"/>
              <a:t>Collection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Illustration</a:t>
            </a:r>
            <a:r>
              <a:rPr lang="cs-CZ" sz="800" dirty="0"/>
              <a:t>, vol.3, </a:t>
            </a:r>
          </a:p>
          <a:p>
            <a:r>
              <a:rPr lang="cs-CZ" sz="800" dirty="0" err="1"/>
              <a:t>Respiratory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2011.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83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28" y="692696"/>
            <a:ext cx="12097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Modulation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respiratory</a:t>
            </a:r>
            <a:r>
              <a:rPr lang="cs-CZ" sz="2800" b="1" dirty="0" smtClean="0">
                <a:solidFill>
                  <a:srgbClr val="FF0000"/>
                </a:solidFill>
              </a:rPr>
              <a:t> output</a:t>
            </a:r>
          </a:p>
          <a:p>
            <a:r>
              <a:rPr lang="cs-CZ" dirty="0" smtClean="0"/>
              <a:t>Major </a:t>
            </a:r>
            <a:r>
              <a:rPr lang="cs-CZ" dirty="0" err="1" smtClean="0"/>
              <a:t>parameters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feedback </a:t>
            </a:r>
            <a:r>
              <a:rPr lang="cs-CZ" dirty="0" err="1" smtClean="0"/>
              <a:t>control</a:t>
            </a:r>
            <a:r>
              <a:rPr lang="cs-CZ" dirty="0" smtClean="0"/>
              <a:t> – </a:t>
            </a:r>
            <a:r>
              <a:rPr lang="cs-CZ" dirty="0" err="1" smtClean="0"/>
              <a:t>classical</a:t>
            </a:r>
            <a:r>
              <a:rPr lang="cs-CZ" dirty="0" smtClean="0"/>
              <a:t> gases:pO2, pCO2, pH</a:t>
            </a:r>
          </a:p>
          <a:p>
            <a:endParaRPr lang="cs-CZ" dirty="0"/>
          </a:p>
          <a:p>
            <a:r>
              <a:rPr lang="cs-CZ" dirty="0" smtClean="0"/>
              <a:t>In </a:t>
            </a:r>
            <a:r>
              <a:rPr lang="cs-CZ" dirty="0" err="1" smtClean="0"/>
              <a:t>additin</a:t>
            </a:r>
            <a:r>
              <a:rPr lang="cs-CZ" dirty="0" smtClean="0"/>
              <a:t> to these,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receives</a:t>
            </a:r>
            <a:r>
              <a:rPr lang="cs-CZ" dirty="0" smtClean="0"/>
              <a:t> input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major </a:t>
            </a:r>
            <a:r>
              <a:rPr lang="cs-CZ" dirty="0" err="1" smtClean="0"/>
              <a:t>sources</a:t>
            </a:r>
            <a:r>
              <a:rPr lang="cs-CZ" dirty="0" smtClean="0"/>
              <a:t>: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1. variety </a:t>
            </a:r>
            <a:r>
              <a:rPr lang="cs-CZ" sz="2000" b="1" dirty="0" err="1" smtClean="0">
                <a:solidFill>
                  <a:srgbClr val="7030A0"/>
                </a:solidFill>
              </a:rPr>
              <a:t>of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stretch</a:t>
            </a:r>
            <a:r>
              <a:rPr lang="cs-CZ" sz="2000" b="1" dirty="0" smtClean="0">
                <a:solidFill>
                  <a:srgbClr val="7030A0"/>
                </a:solidFill>
              </a:rPr>
              <a:t> and </a:t>
            </a:r>
            <a:r>
              <a:rPr lang="cs-CZ" sz="2000" b="1" dirty="0" err="1" smtClean="0">
                <a:solidFill>
                  <a:srgbClr val="7030A0"/>
                </a:solidFill>
              </a:rPr>
              <a:t>chemical</a:t>
            </a:r>
            <a:r>
              <a:rPr lang="cs-CZ" sz="2000" b="1" dirty="0" smtClean="0">
                <a:solidFill>
                  <a:srgbClr val="7030A0"/>
                </a:solidFill>
              </a:rPr>
              <a:t>/</a:t>
            </a:r>
            <a:r>
              <a:rPr lang="cs-CZ" sz="2000" b="1" dirty="0" err="1" smtClean="0">
                <a:solidFill>
                  <a:srgbClr val="7030A0"/>
                </a:solidFill>
              </a:rPr>
              <a:t>irritant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receptors</a:t>
            </a:r>
            <a:r>
              <a:rPr lang="cs-CZ" sz="2000" b="1" dirty="0" smtClean="0">
                <a:solidFill>
                  <a:srgbClr val="7030A0"/>
                </a:solidFill>
              </a:rPr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monitor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airways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presence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noxious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in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r>
              <a:rPr lang="cs-CZ" sz="2000" b="1" dirty="0" smtClean="0">
                <a:solidFill>
                  <a:srgbClr val="7030A0"/>
                </a:solidFill>
              </a:rPr>
              <a:t>2. </a:t>
            </a:r>
            <a:r>
              <a:rPr lang="cs-CZ" sz="2000" b="1" dirty="0" err="1" smtClean="0">
                <a:solidFill>
                  <a:srgbClr val="7030A0"/>
                </a:solidFill>
              </a:rPr>
              <a:t>Higher</a:t>
            </a:r>
            <a:r>
              <a:rPr lang="cs-CZ" sz="2000" b="1" dirty="0" smtClean="0">
                <a:solidFill>
                  <a:srgbClr val="7030A0"/>
                </a:solidFill>
              </a:rPr>
              <a:t> CNS </a:t>
            </a:r>
            <a:r>
              <a:rPr lang="cs-CZ" sz="2000" b="1" dirty="0" err="1" smtClean="0">
                <a:solidFill>
                  <a:srgbClr val="7030A0"/>
                </a:solidFill>
              </a:rPr>
              <a:t>centers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modulate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nonrespiratory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Irritants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mucose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respiratory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rapidly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endParaRPr lang="cs-CZ" dirty="0" smtClean="0"/>
          </a:p>
          <a:p>
            <a:r>
              <a:rPr lang="cs-CZ" dirty="0" smtClean="0"/>
              <a:t>Stimulus:  agens -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(histamin, serotonin, </a:t>
            </a:r>
            <a:r>
              <a:rPr lang="cs-CZ" dirty="0" err="1" smtClean="0"/>
              <a:t>prostaglandins</a:t>
            </a:r>
            <a:r>
              <a:rPr lang="cs-CZ" dirty="0" smtClean="0"/>
              <a:t>, </a:t>
            </a:r>
            <a:r>
              <a:rPr lang="cs-CZ" dirty="0" err="1" smtClean="0"/>
              <a:t>ammonia</a:t>
            </a:r>
            <a:r>
              <a:rPr lang="cs-CZ" dirty="0" smtClean="0"/>
              <a:t>, </a:t>
            </a:r>
            <a:r>
              <a:rPr lang="cs-CZ" dirty="0" err="1" smtClean="0"/>
              <a:t>cigarette</a:t>
            </a:r>
            <a:r>
              <a:rPr lang="cs-CZ" dirty="0" smtClean="0"/>
              <a:t> </a:t>
            </a:r>
            <a:r>
              <a:rPr lang="cs-CZ" dirty="0" err="1" smtClean="0"/>
              <a:t>smoke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Respons</a:t>
            </a:r>
            <a:r>
              <a:rPr lang="cs-CZ" dirty="0" smtClean="0"/>
              <a:t>: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mucus</a:t>
            </a:r>
            <a:r>
              <a:rPr lang="cs-CZ" dirty="0" smtClean="0"/>
              <a:t> </a:t>
            </a:r>
            <a:r>
              <a:rPr lang="cs-CZ" dirty="0" err="1" smtClean="0"/>
              <a:t>secretion</a:t>
            </a:r>
            <a:r>
              <a:rPr lang="cs-CZ" dirty="0" smtClean="0"/>
              <a:t>, </a:t>
            </a:r>
            <a:r>
              <a:rPr lang="cs-CZ" dirty="0" err="1" smtClean="0"/>
              <a:t>constriction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larynx and </a:t>
            </a:r>
            <a:r>
              <a:rPr lang="cs-CZ" dirty="0" err="1" smtClean="0"/>
              <a:t>brochus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C-</a:t>
            </a:r>
            <a:r>
              <a:rPr lang="cs-CZ" b="1" dirty="0" err="1" smtClean="0"/>
              <a:t>fibre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dirty="0" smtClean="0"/>
              <a:t> (</a:t>
            </a:r>
            <a:r>
              <a:rPr lang="cs-CZ" dirty="0" err="1" smtClean="0"/>
              <a:t>juxtacapillary</a:t>
            </a:r>
            <a:r>
              <a:rPr lang="cs-CZ" dirty="0" smtClean="0"/>
              <a:t>=J </a:t>
            </a:r>
            <a:r>
              <a:rPr lang="cs-CZ" dirty="0" err="1" smtClean="0"/>
              <a:t>receptors</a:t>
            </a:r>
            <a:r>
              <a:rPr lang="cs-CZ" dirty="0" smtClean="0"/>
              <a:t>)– free nerve </a:t>
            </a:r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n.vagus</a:t>
            </a:r>
            <a:r>
              <a:rPr lang="cs-CZ" dirty="0" smtClean="0"/>
              <a:t> (</a:t>
            </a:r>
            <a:r>
              <a:rPr lang="cs-CZ" dirty="0" err="1" smtClean="0"/>
              <a:t>unmyelinated</a:t>
            </a:r>
            <a:r>
              <a:rPr lang="cs-CZ" dirty="0" smtClean="0"/>
              <a:t> axon) in </a:t>
            </a:r>
            <a:r>
              <a:rPr lang="cs-CZ" dirty="0" err="1" smtClean="0"/>
              <a:t>intersticium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bronchus and alveolus;</a:t>
            </a:r>
          </a:p>
          <a:p>
            <a:r>
              <a:rPr lang="cs-CZ" dirty="0" smtClean="0"/>
              <a:t>Stimulus: 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irritans</a:t>
            </a:r>
            <a:r>
              <a:rPr lang="cs-CZ" dirty="0" smtClean="0"/>
              <a:t> (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pulmonary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)+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</a:p>
          <a:p>
            <a:r>
              <a:rPr lang="cs-CZ" dirty="0" smtClean="0"/>
              <a:t>Response: </a:t>
            </a:r>
            <a:r>
              <a:rPr lang="cs-CZ" dirty="0" err="1" smtClean="0"/>
              <a:t>hypopnoe</a:t>
            </a:r>
            <a:r>
              <a:rPr lang="cs-CZ" dirty="0" smtClean="0"/>
              <a:t>, rapid </a:t>
            </a:r>
            <a:r>
              <a:rPr lang="cs-CZ" dirty="0" err="1" smtClean="0"/>
              <a:t>shallow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, </a:t>
            </a:r>
            <a:r>
              <a:rPr lang="cs-CZ" dirty="0" err="1" smtClean="0"/>
              <a:t>bronchoconstriction</a:t>
            </a:r>
            <a:r>
              <a:rPr lang="cs-CZ" dirty="0" smtClean="0"/>
              <a:t>, </a:t>
            </a:r>
            <a:r>
              <a:rPr lang="cs-CZ" dirty="0" err="1" smtClean="0"/>
              <a:t>cough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Stretch</a:t>
            </a:r>
            <a:r>
              <a:rPr lang="cs-CZ" b="1" dirty="0" smtClean="0"/>
              <a:t> </a:t>
            </a:r>
            <a:r>
              <a:rPr lang="cs-CZ" b="1" dirty="0" err="1" smtClean="0"/>
              <a:t>receptors</a:t>
            </a:r>
            <a:r>
              <a:rPr lang="cs-CZ" b="1" dirty="0" smtClean="0"/>
              <a:t>  </a:t>
            </a:r>
            <a:r>
              <a:rPr lang="cs-CZ" dirty="0" err="1" smtClean="0"/>
              <a:t>slowly</a:t>
            </a:r>
            <a:r>
              <a:rPr lang="cs-CZ" dirty="0" smtClean="0"/>
              <a:t> </a:t>
            </a:r>
            <a:r>
              <a:rPr lang="cs-CZ" dirty="0" err="1" smtClean="0"/>
              <a:t>adapting</a:t>
            </a:r>
            <a:r>
              <a:rPr lang="cs-CZ" dirty="0" smtClean="0"/>
              <a:t> (</a:t>
            </a:r>
            <a:r>
              <a:rPr lang="cs-CZ" dirty="0" err="1" smtClean="0"/>
              <a:t>mechanoreceptors</a:t>
            </a:r>
            <a:r>
              <a:rPr lang="cs-CZ" dirty="0" smtClean="0"/>
              <a:t> in </a:t>
            </a:r>
            <a:r>
              <a:rPr lang="cs-CZ" dirty="0" err="1" smtClean="0"/>
              <a:t>tracheobronchial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detect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by </a:t>
            </a:r>
            <a:r>
              <a:rPr lang="cs-CZ" dirty="0" err="1" smtClean="0"/>
              <a:t>sensing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stretch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airway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), </a:t>
            </a:r>
            <a:r>
              <a:rPr lang="cs-CZ" dirty="0" err="1" smtClean="0"/>
              <a:t>inform</a:t>
            </a:r>
            <a:r>
              <a:rPr lang="cs-CZ" dirty="0" smtClean="0"/>
              <a:t> to brain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to </a:t>
            </a:r>
            <a:r>
              <a:rPr lang="cs-CZ" dirty="0" err="1" smtClean="0"/>
              <a:t>optimize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;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irritants</a:t>
            </a:r>
            <a:r>
              <a:rPr lang="cs-CZ" dirty="0" smtClean="0"/>
              <a:t> </a:t>
            </a:r>
            <a:r>
              <a:rPr lang="cs-CZ" dirty="0" err="1" smtClean="0"/>
              <a:t>triggered</a:t>
            </a:r>
            <a:r>
              <a:rPr lang="cs-CZ" dirty="0" smtClean="0"/>
              <a:t> </a:t>
            </a:r>
            <a:r>
              <a:rPr lang="cs-CZ" dirty="0" err="1" smtClean="0"/>
              <a:t>decrese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respiratory</a:t>
            </a:r>
            <a:r>
              <a:rPr lang="cs-CZ" dirty="0" smtClean="0"/>
              <a:t> centre – </a:t>
            </a:r>
            <a:r>
              <a:rPr lang="cs-CZ" b="1" dirty="0" err="1" smtClean="0"/>
              <a:t>Hering-Breuer´s</a:t>
            </a:r>
            <a:r>
              <a:rPr lang="cs-CZ" b="1" dirty="0" smtClean="0"/>
              <a:t>  </a:t>
            </a:r>
            <a:r>
              <a:rPr lang="cs-CZ" b="1" dirty="0" err="1" smtClean="0"/>
              <a:t>reflexes</a:t>
            </a:r>
            <a:r>
              <a:rPr lang="cs-CZ" dirty="0" smtClean="0"/>
              <a:t>. (</a:t>
            </a:r>
            <a:r>
              <a:rPr lang="cs-CZ" dirty="0" err="1" smtClean="0"/>
              <a:t>protecting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lungs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overinflation</a:t>
            </a:r>
            <a:r>
              <a:rPr lang="cs-CZ" dirty="0" smtClean="0"/>
              <a:t>/</a:t>
            </a:r>
            <a:r>
              <a:rPr lang="cs-CZ" dirty="0" err="1" smtClean="0"/>
              <a:t>deflation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59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 descr="F:\FRVŠ\FILM FOTO FINAL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4" y="1773239"/>
            <a:ext cx="317288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Obdélník 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8133" name="Obdélník 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8134" name="Zástupný symbol pro číslo snímku 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2CF3EC6-E61A-4841-A20E-CA89494FCDD3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81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r="44212" b="17644"/>
          <a:stretch>
            <a:fillRect/>
          </a:stretch>
        </p:blipFill>
        <p:spPr bwMode="auto">
          <a:xfrm>
            <a:off x="5928784" y="2036763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22842" b="17644"/>
          <a:stretch>
            <a:fillRect/>
          </a:stretch>
        </p:blipFill>
        <p:spPr bwMode="auto">
          <a:xfrm>
            <a:off x="8784167" y="3946525"/>
            <a:ext cx="29421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4398964"/>
            <a:ext cx="323426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3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6084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3641FAC-EAB0-4993-ADB5-21886545624D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5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  <a:cs typeface="Arial" pitchFamily="34" charset="0"/>
              </a:rPr>
              <a:t>HERING-BREUER REFLEX</a:t>
            </a:r>
            <a:r>
              <a:rPr lang="cs-CZ" altLang="cs-CZ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endParaRPr lang="cs-CZ" altLang="cs-CZ" b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46086" name="Picture 4" descr="HB před vagotomií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276476"/>
            <a:ext cx="1151466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eft Brace 1"/>
          <p:cNvSpPr>
            <a:spLocks/>
          </p:cNvSpPr>
          <p:nvPr/>
        </p:nvSpPr>
        <p:spPr bwMode="auto">
          <a:xfrm rot="5400000">
            <a:off x="6288882" y="716757"/>
            <a:ext cx="287337" cy="4127500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21513" name="Obdélník 11"/>
          <p:cNvSpPr>
            <a:spLocks noChangeArrowheads="1"/>
          </p:cNvSpPr>
          <p:nvPr/>
        </p:nvSpPr>
        <p:spPr bwMode="auto">
          <a:xfrm>
            <a:off x="3790951" y="1484313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smtClean="0">
                <a:latin typeface="Arial" charset="0"/>
                <a:cs typeface="Arial" charset="0"/>
              </a:rPr>
              <a:t>Reflex STOP BREATHING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46089" name="Left Brace 1"/>
          <p:cNvSpPr>
            <a:spLocks/>
          </p:cNvSpPr>
          <p:nvPr/>
        </p:nvSpPr>
        <p:spPr bwMode="auto">
          <a:xfrm rot="-5400000">
            <a:off x="3120232" y="3050382"/>
            <a:ext cx="287337" cy="2209800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814917" y="4365626"/>
            <a:ext cx="49932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 smtClean="0">
                <a:latin typeface="Arial" charset="0"/>
                <a:cs typeface="Arial" charset="0"/>
              </a:rPr>
              <a:t>Artefakts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  <p:sp>
        <p:nvSpPr>
          <p:cNvPr id="46091" name="Left Brace 1"/>
          <p:cNvSpPr>
            <a:spLocks/>
          </p:cNvSpPr>
          <p:nvPr/>
        </p:nvSpPr>
        <p:spPr bwMode="auto">
          <a:xfrm rot="-5400000">
            <a:off x="9263857" y="3428207"/>
            <a:ext cx="287337" cy="1441451"/>
          </a:xfrm>
          <a:prstGeom prst="lef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959601" y="4365626"/>
            <a:ext cx="49932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 err="1" smtClean="0">
                <a:latin typeface="Arial" charset="0"/>
                <a:cs typeface="Arial" charset="0"/>
              </a:rPr>
              <a:t>Artefakts</a:t>
            </a:r>
            <a:endParaRPr lang="cs-CZ" b="1" cap="smal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7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08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67170C9-6FE5-434A-B60E-120BF7642456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109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FFFF00"/>
                </a:solidFill>
                <a:cs typeface="Arial" pitchFamily="34" charset="0"/>
              </a:rPr>
              <a:t>VAGOTOMY</a:t>
            </a:r>
            <a:endParaRPr lang="cs-CZ" altLang="cs-CZ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7110" name="Rectangle 3"/>
          <p:cNvSpPr txBox="1">
            <a:spLocks noChangeArrowheads="1"/>
          </p:cNvSpPr>
          <p:nvPr/>
        </p:nvSpPr>
        <p:spPr bwMode="auto">
          <a:xfrm>
            <a:off x="103718" y="981076"/>
            <a:ext cx="11944349" cy="17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cs-CZ" altLang="cs-CZ" sz="2400" dirty="0">
              <a:cs typeface="Arial" pitchFamily="34" charset="0"/>
            </a:endParaRPr>
          </a:p>
        </p:txBody>
      </p:sp>
      <p:pic>
        <p:nvPicPr>
          <p:cNvPr id="47111" name="Picture 4" descr="klidové dých  po vagotomii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05264"/>
            <a:ext cx="1141518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2" name="Left-Right Arrow 2"/>
          <p:cNvSpPr>
            <a:spLocks noChangeArrowheads="1"/>
          </p:cNvSpPr>
          <p:nvPr/>
        </p:nvSpPr>
        <p:spPr bwMode="auto">
          <a:xfrm>
            <a:off x="5039784" y="3716339"/>
            <a:ext cx="575733" cy="217487"/>
          </a:xfrm>
          <a:prstGeom prst="leftRightArrow">
            <a:avLst>
              <a:gd name="adj1" fmla="val 50000"/>
              <a:gd name="adj2" fmla="val 4963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3" name="Left-Right Arrow 13"/>
          <p:cNvSpPr>
            <a:spLocks noChangeArrowheads="1"/>
          </p:cNvSpPr>
          <p:nvPr/>
        </p:nvSpPr>
        <p:spPr bwMode="auto">
          <a:xfrm>
            <a:off x="5615518" y="3716339"/>
            <a:ext cx="385233" cy="217487"/>
          </a:xfrm>
          <a:prstGeom prst="leftRightArrow">
            <a:avLst>
              <a:gd name="adj1" fmla="val 50000"/>
              <a:gd name="adj2" fmla="val 4981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cxnSp>
        <p:nvCxnSpPr>
          <p:cNvPr id="47114" name="Straight Connector 4"/>
          <p:cNvCxnSpPr>
            <a:cxnSpLocks noChangeShapeType="1"/>
          </p:cNvCxnSpPr>
          <p:nvPr/>
        </p:nvCxnSpPr>
        <p:spPr bwMode="auto">
          <a:xfrm>
            <a:off x="5039784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5" name="Straight Connector 16"/>
          <p:cNvCxnSpPr>
            <a:cxnSpLocks noChangeShapeType="1"/>
          </p:cNvCxnSpPr>
          <p:nvPr/>
        </p:nvCxnSpPr>
        <p:spPr bwMode="auto">
          <a:xfrm>
            <a:off x="5615517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000751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7" name="Left Brace 5"/>
          <p:cNvSpPr>
            <a:spLocks/>
          </p:cNvSpPr>
          <p:nvPr/>
        </p:nvSpPr>
        <p:spPr bwMode="auto">
          <a:xfrm rot="-5400000">
            <a:off x="3071549" y="4245241"/>
            <a:ext cx="287337" cy="2112433"/>
          </a:xfrm>
          <a:prstGeom prst="leftBrace">
            <a:avLst>
              <a:gd name="adj1" fmla="val 8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8" name="Left Brace 25"/>
          <p:cNvSpPr>
            <a:spLocks/>
          </p:cNvSpPr>
          <p:nvPr/>
        </p:nvSpPr>
        <p:spPr bwMode="auto">
          <a:xfrm rot="-5400000">
            <a:off x="8257382" y="1844941"/>
            <a:ext cx="287337" cy="6913033"/>
          </a:xfrm>
          <a:prstGeom prst="leftBrace">
            <a:avLst>
              <a:gd name="adj1" fmla="val 83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47119" name="Rectangle 3"/>
          <p:cNvSpPr txBox="1">
            <a:spLocks noChangeArrowheads="1"/>
          </p:cNvSpPr>
          <p:nvPr/>
        </p:nvSpPr>
        <p:spPr bwMode="auto">
          <a:xfrm>
            <a:off x="1678517" y="5516564"/>
            <a:ext cx="314748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One-side</a:t>
            </a:r>
            <a:r>
              <a:rPr lang="cs-CZ" altLang="cs-CZ" sz="2000" b="1" dirty="0" smtClean="0">
                <a:cs typeface="Arial" pitchFamily="34" charset="0"/>
              </a:rPr>
              <a:t>  VAGOTOMY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0" name="Rectangle 3"/>
          <p:cNvSpPr txBox="1">
            <a:spLocks noChangeArrowheads="1"/>
          </p:cNvSpPr>
          <p:nvPr/>
        </p:nvSpPr>
        <p:spPr bwMode="auto">
          <a:xfrm>
            <a:off x="6864351" y="5516564"/>
            <a:ext cx="314536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Both-side</a:t>
            </a:r>
            <a:r>
              <a:rPr lang="cs-CZ" altLang="cs-CZ" sz="2000" b="1" dirty="0" smtClean="0">
                <a:cs typeface="Arial" pitchFamily="34" charset="0"/>
              </a:rPr>
              <a:t> VAGOTOMY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1" name="Rectangle 3"/>
          <p:cNvSpPr txBox="1">
            <a:spLocks noChangeArrowheads="1"/>
          </p:cNvSpPr>
          <p:nvPr/>
        </p:nvSpPr>
        <p:spPr bwMode="auto">
          <a:xfrm>
            <a:off x="3236384" y="3105151"/>
            <a:ext cx="314748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inspirium</a:t>
            </a:r>
            <a:endParaRPr lang="cs-CZ" altLang="cs-CZ" sz="2000" b="1" dirty="0">
              <a:cs typeface="Arial" pitchFamily="34" charset="0"/>
            </a:endParaRPr>
          </a:p>
        </p:txBody>
      </p:sp>
      <p:sp>
        <p:nvSpPr>
          <p:cNvPr id="47122" name="Rectangle 3"/>
          <p:cNvSpPr txBox="1">
            <a:spLocks noChangeArrowheads="1"/>
          </p:cNvSpPr>
          <p:nvPr/>
        </p:nvSpPr>
        <p:spPr bwMode="auto">
          <a:xfrm>
            <a:off x="4847167" y="3105151"/>
            <a:ext cx="3147484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 dirty="0" err="1" smtClean="0">
                <a:cs typeface="Arial" pitchFamily="34" charset="0"/>
              </a:rPr>
              <a:t>exspirium</a:t>
            </a:r>
            <a:endParaRPr lang="cs-CZ" altLang="cs-CZ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err="1" smtClean="0">
                <a:solidFill>
                  <a:srgbClr val="FF0000"/>
                </a:solidFill>
              </a:rPr>
              <a:t>Periodic</a:t>
            </a:r>
            <a:r>
              <a:rPr lang="cs-CZ" altLang="cs-CZ" b="1" dirty="0" smtClean="0">
                <a:solidFill>
                  <a:srgbClr val="FF0000"/>
                </a:solidFill>
              </a:rPr>
              <a:t> 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breathing</a:t>
            </a:r>
            <a:r>
              <a:rPr lang="cs-CZ" altLang="cs-CZ" b="1" dirty="0" smtClean="0">
                <a:solidFill>
                  <a:srgbClr val="FF0000"/>
                </a:solidFill>
              </a:rPr>
              <a:t/>
            </a:r>
            <a:br>
              <a:rPr lang="cs-CZ" altLang="cs-CZ" b="1" dirty="0" smtClean="0">
                <a:solidFill>
                  <a:srgbClr val="FF0000"/>
                </a:solidFill>
              </a:rPr>
            </a:br>
            <a:r>
              <a:rPr lang="cs-CZ" altLang="cs-CZ" sz="2800" b="1" dirty="0" smtClean="0">
                <a:solidFill>
                  <a:srgbClr val="FF0000"/>
                </a:solidFill>
              </a:rPr>
              <a:t>(period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apnea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followed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again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 by a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few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breaths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5257800"/>
          </a:xfrm>
        </p:spPr>
        <p:txBody>
          <a:bodyPr/>
          <a:lstStyle/>
          <a:p>
            <a:endParaRPr lang="cs-CZ" altLang="cs-CZ" dirty="0" smtClean="0"/>
          </a:p>
          <a:p>
            <a:r>
              <a:rPr lang="cs-CZ" altLang="cs-CZ" b="1" dirty="0" smtClean="0">
                <a:solidFill>
                  <a:srgbClr val="7030A0"/>
                </a:solidFill>
              </a:rPr>
              <a:t>CHEYNE-STOKES</a:t>
            </a:r>
            <a:endParaRPr lang="cs-CZ" altLang="cs-CZ" dirty="0" smtClean="0"/>
          </a:p>
          <a:p>
            <a:r>
              <a:rPr lang="cs-CZ" altLang="cs-CZ" b="1" dirty="0" smtClean="0">
                <a:solidFill>
                  <a:srgbClr val="0070C0"/>
                </a:solidFill>
              </a:rPr>
              <a:t>BIOT‘S</a:t>
            </a:r>
            <a:endParaRPr lang="cs-CZ" altLang="cs-CZ" dirty="0" smtClean="0"/>
          </a:p>
          <a:p>
            <a:r>
              <a:rPr lang="cs-CZ" altLang="cs-CZ" dirty="0" smtClean="0"/>
              <a:t>„</a:t>
            </a:r>
            <a:r>
              <a:rPr lang="cs-CZ" altLang="cs-CZ" dirty="0" err="1" smtClean="0"/>
              <a:t>gasping</a:t>
            </a:r>
            <a:r>
              <a:rPr lang="cs-CZ" altLang="cs-CZ" dirty="0" smtClean="0"/>
              <a:t>“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KUSSMAUL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1974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1204</Words>
  <Application>Microsoft Office PowerPoint</Application>
  <PresentationFormat>Širokoúhlá obrazovka</PresentationFormat>
  <Paragraphs>122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Times New Roman</vt:lpstr>
      <vt:lpstr>Wingdings 2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Periodic  breathing (period of apnea followed again by a few breaths)</vt:lpstr>
      <vt:lpstr>Prezentace aplikace PowerPoint</vt:lpstr>
      <vt:lpstr>The respiratory pattern can become abnormal for a variety of reasons. Several of these abnormal patterns have recognizable characteristics:</vt:lpstr>
      <vt:lpstr>Prezentace aplikace PowerPoint</vt:lpstr>
      <vt:lpstr>Prezentace aplikace PowerPoint</vt:lpstr>
      <vt:lpstr>Hypoxia, hypoxemia</vt:lpstr>
      <vt:lpstr>Hypercapnia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48</cp:revision>
  <dcterms:created xsi:type="dcterms:W3CDTF">2016-02-26T14:10:40Z</dcterms:created>
  <dcterms:modified xsi:type="dcterms:W3CDTF">2016-03-07T08:11:20Z</dcterms:modified>
</cp:coreProperties>
</file>