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65" r:id="rId5"/>
    <p:sldId id="266" r:id="rId6"/>
    <p:sldId id="269" r:id="rId7"/>
    <p:sldId id="270" r:id="rId8"/>
    <p:sldId id="258" r:id="rId9"/>
    <p:sldId id="268" r:id="rId10"/>
    <p:sldId id="25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51CA-4B27-4B66-86D4-5E8492588236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537388-0982-40E8-8769-25BD1BA6B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51CA-4B27-4B66-86D4-5E8492588236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7388-0982-40E8-8769-25BD1BA6B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51CA-4B27-4B66-86D4-5E8492588236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7388-0982-40E8-8769-25BD1BA6B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51CA-4B27-4B66-86D4-5E8492588236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537388-0982-40E8-8769-25BD1BA6B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51CA-4B27-4B66-86D4-5E8492588236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7388-0982-40E8-8769-25BD1BA6B4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51CA-4B27-4B66-86D4-5E8492588236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7388-0982-40E8-8769-25BD1BA6B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51CA-4B27-4B66-86D4-5E8492588236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537388-0982-40E8-8769-25BD1BA6B4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51CA-4B27-4B66-86D4-5E8492588236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7388-0982-40E8-8769-25BD1BA6B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51CA-4B27-4B66-86D4-5E8492588236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7388-0982-40E8-8769-25BD1BA6B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51CA-4B27-4B66-86D4-5E8492588236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7388-0982-40E8-8769-25BD1BA6B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51CA-4B27-4B66-86D4-5E8492588236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7388-0982-40E8-8769-25BD1BA6B4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BB51CA-4B27-4B66-86D4-5E8492588236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537388-0982-40E8-8769-25BD1BA6B4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z/url?sa=i&amp;rct=j&amp;q=&amp;esrc=s&amp;frm=1&amp;source=images&amp;cd=&amp;cad=rja&amp;uact=8&amp;docid=tA19DlOuvN0ncM&amp;tbnid=0EW_dna8u9ajWM:&amp;ved=0CAYQjRw&amp;url=http://www.reflex.cz/clanek/kultura-archiv-literatura/34584/proza-je-pro-me-nejvyssi-meta.html&amp;ei=gtwmU82WFInFtQb4t4GIBQ&amp;bvm=bv.62922401,d.Yms&amp;psig=AFQjCNH_dozKWJNNR1Nvv_-BUrhX0xDlgw&amp;ust=1395142107658232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Numerals</a:t>
            </a:r>
            <a:r>
              <a:rPr lang="cs-CZ" dirty="0" smtClean="0"/>
              <a:t> in </a:t>
            </a:r>
            <a:r>
              <a:rPr lang="cs-CZ" dirty="0" err="1" smtClean="0"/>
              <a:t>Anatomical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9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Numeral</a:t>
            </a:r>
            <a:r>
              <a:rPr lang="cs-CZ" dirty="0" smtClean="0"/>
              <a:t> </a:t>
            </a:r>
            <a:r>
              <a:rPr lang="cs-CZ" dirty="0" err="1" smtClean="0"/>
              <a:t>adverbs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Funiculus</a:t>
            </a:r>
            <a:r>
              <a:rPr lang="cs-CZ" dirty="0"/>
              <a:t> </a:t>
            </a:r>
            <a:r>
              <a:rPr lang="cs-CZ" dirty="0" err="1"/>
              <a:t>umbilicalis</a:t>
            </a:r>
            <a:r>
              <a:rPr lang="cs-CZ" dirty="0"/>
              <a:t> </a:t>
            </a:r>
            <a:r>
              <a:rPr lang="cs-CZ" dirty="0" err="1"/>
              <a:t>circum</a:t>
            </a:r>
            <a:r>
              <a:rPr lang="cs-CZ" dirty="0"/>
              <a:t> </a:t>
            </a:r>
            <a:r>
              <a:rPr lang="cs-CZ" dirty="0" err="1"/>
              <a:t>collum</a:t>
            </a:r>
            <a:r>
              <a:rPr lang="cs-CZ" dirty="0"/>
              <a:t> fetus </a:t>
            </a:r>
            <a:r>
              <a:rPr lang="cs-CZ" dirty="0" smtClean="0">
                <a:solidFill>
                  <a:srgbClr val="FF0000"/>
                </a:solidFill>
              </a:rPr>
              <a:t>1x/2x/3x</a:t>
            </a:r>
            <a:r>
              <a:rPr lang="cs-CZ" dirty="0" smtClean="0"/>
              <a:t> in </a:t>
            </a:r>
            <a:r>
              <a:rPr lang="cs-CZ" dirty="0" err="1"/>
              <a:t>grav</a:t>
            </a:r>
            <a:r>
              <a:rPr lang="cs-CZ" dirty="0"/>
              <a:t>. </a:t>
            </a:r>
            <a:r>
              <a:rPr lang="cs-CZ" dirty="0" err="1"/>
              <a:t>hebd</a:t>
            </a:r>
            <a:r>
              <a:rPr lang="cs-CZ" dirty="0"/>
              <a:t>. 40+4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0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93" y="9128"/>
            <a:ext cx="5756407" cy="684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81000" y="620688"/>
            <a:ext cx="2750840" cy="6048672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Give ordinal numerals </a:t>
            </a:r>
          </a:p>
          <a:p>
            <a:r>
              <a:rPr lang="en-GB" sz="3200" b="1" dirty="0" smtClean="0"/>
              <a:t>to the cranial nerves: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5110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4293096"/>
            <a:ext cx="7863408" cy="2008472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Fill in missing terms to name fingers; connect them with the clinical term </a:t>
            </a:r>
            <a:r>
              <a:rPr lang="cs-CZ" sz="3200" i="1" dirty="0" err="1" smtClean="0">
                <a:solidFill>
                  <a:schemeClr val="tx1"/>
                </a:solidFill>
              </a:rPr>
              <a:t>vulnus</a:t>
            </a:r>
            <a:r>
              <a:rPr lang="cs-CZ" sz="3200" i="1" dirty="0" smtClean="0">
                <a:solidFill>
                  <a:schemeClr val="tx1"/>
                </a:solidFill>
              </a:rPr>
              <a:t> </a:t>
            </a:r>
            <a:r>
              <a:rPr lang="cs-CZ" sz="3200" i="1" smtClean="0">
                <a:solidFill>
                  <a:schemeClr val="tx1"/>
                </a:solidFill>
              </a:rPr>
              <a:t>scissum</a:t>
            </a:r>
            <a:r>
              <a:rPr lang="en-GB" sz="3200" smtClean="0">
                <a:solidFill>
                  <a:schemeClr val="tx1"/>
                </a:solidFill>
              </a:rPr>
              <a:t>:</a:t>
            </a:r>
            <a:endParaRPr lang="en-GB" sz="3200" dirty="0" smtClean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err="1" smtClean="0">
                <a:solidFill>
                  <a:schemeClr val="tx1"/>
                </a:solidFill>
              </a:rPr>
              <a:t>Digitus</a:t>
            </a:r>
            <a:r>
              <a:rPr lang="cs-CZ" sz="1800" dirty="0" smtClean="0">
                <a:solidFill>
                  <a:schemeClr val="tx1"/>
                </a:solidFill>
              </a:rPr>
              <a:t> primus </a:t>
            </a:r>
            <a:r>
              <a:rPr lang="cs-CZ" sz="1800" dirty="0" err="1" smtClean="0">
                <a:solidFill>
                  <a:schemeClr val="tx1"/>
                </a:solidFill>
              </a:rPr>
              <a:t>seu</a:t>
            </a:r>
            <a:r>
              <a:rPr lang="cs-CZ" sz="1800" dirty="0" smtClean="0">
                <a:solidFill>
                  <a:schemeClr val="tx1"/>
                </a:solidFill>
              </a:rPr>
              <a:t> _________________________</a:t>
            </a:r>
          </a:p>
          <a:p>
            <a:r>
              <a:rPr lang="cs-CZ" sz="1800" dirty="0" err="1" smtClean="0">
                <a:solidFill>
                  <a:schemeClr val="tx1"/>
                </a:solidFill>
              </a:rPr>
              <a:t>Digitus</a:t>
            </a:r>
            <a:r>
              <a:rPr lang="cs-CZ" sz="1800" dirty="0" smtClean="0">
                <a:solidFill>
                  <a:schemeClr val="tx1"/>
                </a:solidFill>
              </a:rPr>
              <a:t> _________________________ </a:t>
            </a:r>
            <a:r>
              <a:rPr lang="cs-CZ" sz="1800" dirty="0" err="1" smtClean="0">
                <a:solidFill>
                  <a:schemeClr val="tx1"/>
                </a:solidFill>
              </a:rPr>
              <a:t>seu</a:t>
            </a:r>
            <a:r>
              <a:rPr lang="cs-CZ" sz="1800" dirty="0" smtClean="0">
                <a:solidFill>
                  <a:schemeClr val="tx1"/>
                </a:solidFill>
              </a:rPr>
              <a:t> index</a:t>
            </a:r>
          </a:p>
          <a:p>
            <a:r>
              <a:rPr lang="cs-CZ" sz="1800" dirty="0" err="1" smtClean="0">
                <a:solidFill>
                  <a:schemeClr val="tx1"/>
                </a:solidFill>
              </a:rPr>
              <a:t>Digitus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tertius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seu</a:t>
            </a:r>
            <a:r>
              <a:rPr lang="cs-CZ" sz="1800" dirty="0" smtClean="0">
                <a:solidFill>
                  <a:schemeClr val="tx1"/>
                </a:solidFill>
              </a:rPr>
              <a:t> _________________________</a:t>
            </a:r>
          </a:p>
          <a:p>
            <a:r>
              <a:rPr lang="cs-CZ" sz="1800" dirty="0" err="1" smtClean="0">
                <a:solidFill>
                  <a:schemeClr val="tx1"/>
                </a:solidFill>
              </a:rPr>
              <a:t>Digitus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quartus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seu</a:t>
            </a:r>
            <a:r>
              <a:rPr lang="cs-CZ" sz="1800" dirty="0" smtClean="0">
                <a:solidFill>
                  <a:schemeClr val="tx1"/>
                </a:solidFill>
              </a:rPr>
              <a:t> _________________________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 err="1" smtClean="0">
                <a:solidFill>
                  <a:schemeClr val="tx1"/>
                </a:solidFill>
              </a:rPr>
              <a:t>Digitus</a:t>
            </a:r>
            <a:r>
              <a:rPr lang="cs-CZ" sz="1800" dirty="0" smtClean="0">
                <a:solidFill>
                  <a:schemeClr val="tx1"/>
                </a:solidFill>
              </a:rPr>
              <a:t> _________________________ </a:t>
            </a:r>
            <a:r>
              <a:rPr lang="cs-CZ" sz="1800" dirty="0" err="1" smtClean="0">
                <a:solidFill>
                  <a:schemeClr val="tx1"/>
                </a:solidFill>
              </a:rPr>
              <a:t>seu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minimus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jpeg;base64,/9j/4AAQSkZJRgABAQAAAQABAAD/2wCEAAkGBxQQEBUUEhQUFBUWGBQXFRQWFhUUFBcWFRQWFxQUFBgYHCggGBomHBQUITEhJikrLi4uFx8zODMsNygtLisBCgoKDA0NDw0MDysZFBkrLCw3LCw3KysrNyw3LCs3LCs3KysrKysrNyssKysrKywrKysrKysrKysrKysrKysrK//AABEIAMMBAwMBIgACEQEDEQH/xAAcAAEAAgMBAQEAAAAAAAAAAAAABQYDBAcCAQj/xAA8EAACAQIEAwYFAQUHBQAAAAAAAQIDEQQFITEGEkEiUWFxgZETMqGx8MEHUtHh8RQjM0JicoIVQ5Ki0v/EABYBAQEBAAAAAAAAAAAAAAAAAAABAv/EABcRAQEBAQAAAAAAAAAAAAAAAAABEUH/2gAMAwEAAhEDEQA/AOQgArQAAAAAAAAAAAAAAAAAAAAAAAAAAAAAAAAAAAAAAAAAAAAAAAAAAAB6pU3J2inJvZJXYHkHutSlCXLKLi+5qzPAAFn4Iy+nVqOVWMZK6SUvlXe2jHxxgaVKunRioRfMmo6RvFrVLpuwargBs4TAVaqbp05zUfmcYtpeYGsA0AAAAAAADJh6Eqk4wiryk0kvFk7n/B1fBU41KjhJO1+VtuN++61QFeN3EZRXpwVSdKcYPVSa6Pq1uvUxZbG9anf9+P0dzqGZ4v4mG5Wry1Tf+lpafcFrk4PVSNpNdza9mfIxbaS1b0S8XsB8BOZlwzUoUlUcoSuruKvdevUgwAAAAAAAAAAAAAAAABMcM1/h1XLyIc3cob+JZK7YE3xbFVIxqLVx0b8H/OxVy5Y7LaksPPRfK3a+umqtbyKaCLRwlO0X5sw8X1eaUP8Al+hI8HVeWlvbV/f+R943jzUYSvdxl9Gn/IJ1SzpfBmKVDCpdZJv1ff7nNYxbaS3bSXm9EdHwWXTjQtZPlS2eui8QVSeI2niajXVpvzsRps5nK9ab/wBT+mhrJBQH2cWnZpp9zVn7M+AAbeX5XWxDao05VGld2tp7tGtUg4tqSaadmmrNNbpoDe4fny4mm/H7po6JxHjHWwrpyeylr1d0czy//Fh/uX3OnVcuUqXz621tEJXMcuTdWnbfmj9zo2LwVT4erhtorv8AgULL6fw8XGL/AMs2va9i84nGaWTf53ArnWLg41JJ7qT+5t5DS5sRHwvL22MOaf40/P8AREtwfg41Jzc3JJJJOO929fsFSOf5hzQ5e5P17inFl4hwSgpOM1JeO9itAgAAAAAAAAAAAAAAAAbeVztUTRqGXCytNeYF3o4t8tn1KTjKXJUlHubS8r6fQ6xwxktGrRU5Pml00Wlyl/tFyiOHxKlTVoVI7b2lHR381Z+4SNnhLDynBRirt/1M3GuCnToLni12l0se+CMw+HS9yT40zCNbCTXcrr0B1QOH6PPiaa7nzP8A46/ex03FYhRp2XRMqH7PcujUqTqTvaFkraO71f0S9y0cT04QpOUJW709Hr5Arl2LlepN98pfdlr4BwkYy+PUV7Nxgvu/fQqUIOpNKKvKTsl4t6HSpZH8DDxUZKXLFXWzvu/PcFVXjjEKpXi7Wdnf30/UrhtZliHUqNvy9jVCrj+z3Mvgua8U35WX8DW46w6dVV4q3O2pJd6XZfqr+xDZFV5a8Veyk7PuOhZtlNKvhXBN8/K3F3051tp3BHM8LK1SL7pR+50uhi24LyOZUVaaT07ST8NdTrvDVShGjHmjGTa/zNu2ncCueVKDlmFlvKV16xLvPhubhzc0b66XXp08yH4jVOGZUalNJRad7KyvHZ/+xOzzjs6LUDmmd0XCvJS30Jnh7sUG7PtNtuz8lr6EVn83PESfV2OuZFhaNLCUoTjGTjFK7373r7sDl2dT7HmQRa+O5Uvi/wB3dXfe392yqBYAAAAAAAAAAAAAANnB4CpW+SN7bvRI2JZFiF/2pPys/wBbgRwTPs4OLaaaa3TVmvNM+AXzg7MnZQva/wCWLBxfw7VxeGbpx5pQfPFbSlvdLxs2UXhDEctRd6d0dtynM+aC5143QRyXhjI8U42+DUhq/nhKHX/UkS+b8M4mdCajG8raR2ba1stdzplbFRa0dn+pH4TGrnu9Qjm3D+X1sJRaqQdOTbk09Guiv7EdxFmDlTkm/A61jMQpS11Xc0mRPEfAlPHQvTm6TVtVFSTXitNfUCi/s74clUf9qlZRi3GndX5pW7Ul4Lb3N3izMJUoSi32vvfS5e6mDWFw9OnHswpwjFeNl9zknHOZOtX5ekfywVWgAFfYys7rodQ4PTxEE3pH6t9yOXFv4DzNwk4N2XTyfd6hKftF4d/stZVad/hVe/eNTdp+a19GSPDFGrXpxcItrRX6HSf+iU8bh3DER5qcmpJXad1s7xaaM0cJTw9ONOlBU4R2UVbTf3+4RVavAMsROlUnV5OXVxSu2rbXvprbXU91+DFe0aj8mWalmNtPRexp0cY51NXZLbvf8gKXS/ZjWeLjKc4fBVpc0bubaekeVpJa9bk7n2V1MPTb+aKvaS/VFnWadLWXiQPFeNk6b7Tt0WlgOM5zW5qr8DRM+PlepLzMAaAbmXZVWxD/ALqDl46KPu9DZq8PYiO8F6SQEUD3VpODcZJprdM8AAAAAAAAAbuW5nOg+y9OqLrk3ENOpZSX55HPTJRquDugY6XxFw9DFr+7t8S14y6f7ZNdH9Dm+OwU6FR06sXGcd0+7o0+qfedA4Sz6UkoX67ePiyY4q4fWOppbVY/JN9H+5J/uv6bhHPOEYXrauysr+516hlk5QXw530+V6dPDc57wpw7iKdSaqUnCUZcr5l2dFvF7SWr2Op4Gi6cFrKUusm1a/kvsCoWfPD5k1utdvJXNJOV7w13vH9UW5VFJ9pJ38Opq18milz01Z63jfR+XduEQWHxl5q91vo97+JZcBjEla612IiKtJKpH/y+puYTAU2202t7JPb39QMPFWKi6Ti9nfVdLbWOD46fNUm9+0/o7HWuKE4QdnzRt13OQVJXbfe2/qFjyAAoS3C1XlxUG9fDx3REm5lErV4dNd/RgfoXLMyUoXbu+7wNXF49SfZ9Vq/tqavDkKfw1/mfVy1+hN9mKvFJfT1YZVT+x1qlmlyRfWWll5bmbDU+04wUqk1ftW0t4dEvEm3QlNK+ifX/AOb9/eSVCjyxsklFaK35qBB0MpqPWTUV3XV/dkTxLSoxptRldrSSvrH0LXXc76eyI/GZeq6tKCk9tbX17pR1QHAM1p8laa8foWrhLgSeJiqte8Ke8YbSkujl+6vr5F6h+zzDqp8WSlNxtaMmnFWd1ot/+VyRzbMYYem5S2t8viF1DZhOjgqVly6K0VHRfnkUHM+Jbt8qVyOz7N5V5u2kb6EQDGTEV3UlzS3MYAUAAAAAAAAAAG/k+LdKomjtXDWZQqwi79rZp6f12ODJliyXOXBpN2CV31wWnW2ltPuY61K60/hf2KHkvEzSs32b/Us1DN4vrp0CJSMF199zYqpOKsiEnjOb5fob2AxXNbp9/wA0AwYzD3g1vbv6GGU1BWRJ5nHTT1XgV/MeZRv08NwKvxbiexLXoctLvxViuzJeZSAsAAFDPgZWqwfijAeqcrST7mgOz8M4y0Un3blrozvHdX9znPDGJTUdfxl9oVLq8dl+oZS1Nu2q06HrE17L0PlKomlYjMfi1zW5ktf6P6AbcKz0v1MkZ368q9ivSzBc28rLwevqQ+bcSNJpd2/2As2a53ToqWt5NeG/4zk3GGfOrpfyNPOs+cno9St1Kjk7sLI8gAKAAAAAAAAAAAAAB9TsfABJ5fmsoNX2LPhM+crdPoUUz0cQ4gx0/CZ/Pa9vUmsDm15Jt7W8tfxnJcPmbT1vYl8Jmj6v0CY7DVxvPtKz3X8H4FZz7FWvZ23un9Stw4maW933s0Mdm7mtX6hENxJiuaViDNjH1OabNcNAAAAACycO5hyqx0PJs35o2bt+dTkGDq8sico5o4qyYSx1p5vGGqku7T80RWcyzJc7fN5fnmVRZs7bmlicU5J9oGJvG5vfW79yAzLM+ba5GVq8jXlK4XCUrs+AAAAAAAAAAAAAAAAAAAAAPqPh7oxuwNjD0r/0JCnhO9tehgoJEpQ009gjXqYBv5ai9VYj8RCcdyfeq6PzRH4mmn3e7YEDLc+HqqrSfmzyFAAAAAH2KN/D0b7pmnhvnRPYSC6xXsB8o4ddUvC7uY69Fdy9Fb9CRk2laNlfrZaGCVLT9QiExFI0yZrUW34EXiqfLKwViAAAAAAAAAAAAAAAAAAAAADZwCvKxrG3lvzgS0cNY2YLTTdGWnqj51CFJ312fU8YiRmi7Mw4laMCsYj55ebMZkxPzy8zGFAAAAAGTD/OvMs2GWhWKHzLzLLhXoCsyunrue3C+57WuwQRr1oWRW8f87LNiHoVvMF2gRqgAKAAAAAAAAAAAAAAAAAAAbeX/MahuYBAT9B3M8loauHNqwRjbMdbYzW0NbEMCu4tdtmIzYz52YQoAAAAA90F2l5llwq0K3h/mXmWTCvQFZ03sjJHY8QPdtAjBiCAzFaoncQQuYoER4ACgAAAAAAAAAAAAAAAAAAEjlyI4ksv2QEtTRmuY6JkQR8kzXr3NiSMNfYCv4z52YDYxy7RrhQAAAABkw3zIsOGZA4JXmieoxBWxBntMxRep7uEY68iIx60ZK1noRuM2YESAAoAAAAAAAAAAAAAAAAAABJ4PYACVprQyx2ACBjrAAQOZfMjUACgAAAADay75ydpbABK9o9oADHWWn53kdidmABES3PgAUAAAAAAA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9538" y="-2452688"/>
            <a:ext cx="6810375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4613101" cy="348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1340768"/>
            <a:ext cx="5847184" cy="49608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Write down diagnoses for anomalies of vertebrae:</a:t>
            </a:r>
          </a:p>
          <a:p>
            <a:r>
              <a:rPr lang="en-GB" sz="3200" b="1" i="1" dirty="0" err="1" smtClean="0"/>
              <a:t>Anomalia</a:t>
            </a:r>
            <a:r>
              <a:rPr lang="en-GB" sz="3200" b="1" i="1" dirty="0" smtClean="0"/>
              <a:t> ________________</a:t>
            </a:r>
            <a:endParaRPr lang="en-GB" sz="32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0669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2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5301208"/>
            <a:ext cx="8511480" cy="1440160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Write down diagnoses for fractures of ribs:</a:t>
            </a:r>
          </a:p>
          <a:p>
            <a:r>
              <a:rPr lang="en-GB" sz="3200" b="1" i="1" dirty="0" err="1" smtClean="0"/>
              <a:t>Fractura</a:t>
            </a:r>
            <a:r>
              <a:rPr lang="en-GB" sz="3200" b="1" i="1" dirty="0" smtClean="0"/>
              <a:t> _____________________________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6" y="404664"/>
            <a:ext cx="73914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7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4941168"/>
            <a:ext cx="8223448" cy="1512168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Write down diagnoses for extraction of teeth. Specify t</a:t>
            </a:r>
            <a:r>
              <a:rPr lang="cs-CZ" sz="2400" b="1" dirty="0" err="1" smtClean="0">
                <a:solidFill>
                  <a:schemeClr val="tx1"/>
                </a:solidFill>
              </a:rPr>
              <a:t>heir</a:t>
            </a:r>
            <a:r>
              <a:rPr lang="en-GB" sz="2400" b="1" dirty="0" smtClean="0">
                <a:solidFill>
                  <a:schemeClr val="tx1"/>
                </a:solidFill>
              </a:rPr>
              <a:t> exact position in the oral cavity with the use o</a:t>
            </a:r>
            <a:r>
              <a:rPr lang="cs-CZ" sz="2400" b="1" smtClean="0">
                <a:solidFill>
                  <a:schemeClr val="tx1"/>
                </a:solidFill>
              </a:rPr>
              <a:t>f</a:t>
            </a:r>
            <a:r>
              <a:rPr lang="en-GB" sz="2400" b="1" smtClean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adjectives </a:t>
            </a:r>
            <a:r>
              <a:rPr lang="en-GB" sz="2400" b="1" i="1" dirty="0" smtClean="0">
                <a:solidFill>
                  <a:schemeClr val="tx1"/>
                </a:solidFill>
              </a:rPr>
              <a:t>right/left </a:t>
            </a:r>
            <a:r>
              <a:rPr lang="en-GB" sz="2400" b="1" dirty="0" smtClean="0">
                <a:solidFill>
                  <a:schemeClr val="tx1"/>
                </a:solidFill>
              </a:rPr>
              <a:t>and </a:t>
            </a:r>
            <a:r>
              <a:rPr lang="en-GB" sz="2400" b="1" i="1" dirty="0" smtClean="0">
                <a:solidFill>
                  <a:schemeClr val="tx1"/>
                </a:solidFill>
              </a:rPr>
              <a:t>upper/lower</a:t>
            </a:r>
            <a:r>
              <a:rPr lang="en-GB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cs-CZ" sz="2400" i="1" dirty="0" err="1" smtClean="0">
                <a:solidFill>
                  <a:schemeClr val="tx1"/>
                </a:solidFill>
              </a:rPr>
              <a:t>Extractio</a:t>
            </a:r>
            <a:r>
              <a:rPr lang="cs-CZ" sz="2400" i="1" dirty="0" smtClean="0">
                <a:solidFill>
                  <a:schemeClr val="tx1"/>
                </a:solidFill>
              </a:rPr>
              <a:t> _______________________________________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0862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4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1000" y="5301208"/>
            <a:ext cx="8367464" cy="936104"/>
          </a:xfrm>
        </p:spPr>
        <p:txBody>
          <a:bodyPr>
            <a:noAutofit/>
          </a:bodyPr>
          <a:lstStyle/>
          <a:p>
            <a:r>
              <a:rPr lang="cs-CZ" sz="3600" dirty="0" err="1" smtClean="0"/>
              <a:t>Numerals</a:t>
            </a:r>
            <a:r>
              <a:rPr lang="cs-CZ" sz="3600" dirty="0" smtClean="0"/>
              <a:t> in </a:t>
            </a:r>
            <a:r>
              <a:rPr lang="cs-CZ" sz="3600" dirty="0" err="1" smtClean="0"/>
              <a:t>clinical</a:t>
            </a:r>
            <a:r>
              <a:rPr lang="cs-CZ" sz="3600" dirty="0" smtClean="0"/>
              <a:t> </a:t>
            </a:r>
            <a:r>
              <a:rPr lang="cs-CZ" sz="3600" dirty="0" err="1" smtClean="0"/>
              <a:t>terms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918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648072"/>
          </a:xfrm>
        </p:spPr>
        <p:txBody>
          <a:bodyPr/>
          <a:lstStyle/>
          <a:p>
            <a:r>
              <a:rPr lang="cs-CZ" dirty="0" err="1" smtClean="0"/>
              <a:t>Ordinal</a:t>
            </a:r>
            <a:r>
              <a:rPr lang="cs-CZ" dirty="0" smtClean="0"/>
              <a:t> </a:t>
            </a:r>
            <a:r>
              <a:rPr lang="cs-CZ" dirty="0" err="1" smtClean="0"/>
              <a:t>numerals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>
            <a:noAutofit/>
          </a:bodyPr>
          <a:lstStyle/>
          <a:p>
            <a:r>
              <a:rPr lang="cs-CZ" sz="2400" dirty="0" err="1"/>
              <a:t>Insufficientia</a:t>
            </a:r>
            <a:r>
              <a:rPr lang="cs-CZ" sz="2400" dirty="0"/>
              <a:t> </a:t>
            </a:r>
            <a:r>
              <a:rPr lang="cs-CZ" sz="2400" dirty="0" err="1"/>
              <a:t>renalis</a:t>
            </a:r>
            <a:r>
              <a:rPr lang="cs-CZ" sz="2400" dirty="0"/>
              <a:t> </a:t>
            </a:r>
            <a:r>
              <a:rPr lang="cs-CZ" sz="2400" dirty="0" err="1"/>
              <a:t>chronica</a:t>
            </a:r>
            <a:r>
              <a:rPr lang="cs-CZ" sz="2400" dirty="0"/>
              <a:t> </a:t>
            </a:r>
            <a:r>
              <a:rPr lang="cs-CZ" sz="2400" dirty="0" err="1"/>
              <a:t>gr</a:t>
            </a:r>
            <a:r>
              <a:rPr lang="cs-CZ" sz="2400" dirty="0"/>
              <a:t>. </a:t>
            </a:r>
            <a:r>
              <a:rPr lang="cs-CZ" sz="2400" dirty="0">
                <a:solidFill>
                  <a:srgbClr val="FF0000"/>
                </a:solidFill>
              </a:rPr>
              <a:t>IV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err="1"/>
              <a:t>Decubitus</a:t>
            </a:r>
            <a:r>
              <a:rPr lang="cs-CZ" sz="2400" dirty="0"/>
              <a:t> </a:t>
            </a:r>
            <a:r>
              <a:rPr lang="cs-CZ" sz="2400" dirty="0" err="1"/>
              <a:t>regionis</a:t>
            </a:r>
            <a:r>
              <a:rPr lang="cs-CZ" sz="2400" dirty="0"/>
              <a:t> </a:t>
            </a:r>
            <a:r>
              <a:rPr lang="cs-CZ" sz="2400" dirty="0" err="1"/>
              <a:t>ossis</a:t>
            </a:r>
            <a:r>
              <a:rPr lang="cs-CZ" sz="2400" dirty="0"/>
              <a:t> </a:t>
            </a:r>
            <a:r>
              <a:rPr lang="cs-CZ" sz="2400" dirty="0" err="1"/>
              <a:t>sacri</a:t>
            </a:r>
            <a:r>
              <a:rPr lang="cs-CZ" sz="2400" dirty="0"/>
              <a:t> </a:t>
            </a:r>
            <a:r>
              <a:rPr lang="cs-CZ" sz="2400" dirty="0" smtClean="0"/>
              <a:t>et </a:t>
            </a:r>
            <a:r>
              <a:rPr lang="cs-CZ" sz="2400" dirty="0" err="1" smtClean="0"/>
              <a:t>calcanei</a:t>
            </a:r>
            <a:r>
              <a:rPr lang="cs-CZ" sz="2400" dirty="0" smtClean="0"/>
              <a:t> l. sin. </a:t>
            </a:r>
            <a:r>
              <a:rPr lang="cs-CZ" sz="2400" dirty="0" err="1" smtClean="0"/>
              <a:t>gr</a:t>
            </a:r>
            <a:r>
              <a:rPr lang="cs-CZ" sz="2400" dirty="0"/>
              <a:t>. </a:t>
            </a:r>
            <a:r>
              <a:rPr lang="cs-CZ" sz="2400" dirty="0">
                <a:solidFill>
                  <a:srgbClr val="FF0000"/>
                </a:solidFill>
              </a:rPr>
              <a:t>II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/>
              <a:t>St. p. </a:t>
            </a:r>
            <a:r>
              <a:rPr lang="cs-CZ" sz="2400" dirty="0" err="1"/>
              <a:t>amputationem</a:t>
            </a:r>
            <a:r>
              <a:rPr lang="cs-CZ" sz="2400" dirty="0"/>
              <a:t> </a:t>
            </a:r>
            <a:r>
              <a:rPr lang="cs-CZ" sz="2400" dirty="0" err="1"/>
              <a:t>pollicis</a:t>
            </a:r>
            <a:r>
              <a:rPr lang="cs-CZ" sz="2400" dirty="0"/>
              <a:t> et </a:t>
            </a:r>
            <a:r>
              <a:rPr lang="cs-CZ" sz="2400" dirty="0" err="1"/>
              <a:t>digiti</a:t>
            </a:r>
            <a:r>
              <a:rPr lang="cs-CZ" sz="2400" dirty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III. </a:t>
            </a:r>
            <a:r>
              <a:rPr lang="cs-CZ" sz="2400" dirty="0" err="1"/>
              <a:t>manus</a:t>
            </a:r>
            <a:r>
              <a:rPr lang="cs-CZ" sz="2400" dirty="0"/>
              <a:t> l. </a:t>
            </a:r>
            <a:r>
              <a:rPr lang="cs-CZ" sz="2400" dirty="0" err="1"/>
              <a:t>dx</a:t>
            </a:r>
            <a:r>
              <a:rPr lang="cs-CZ" sz="2400" dirty="0"/>
              <a:t>. </a:t>
            </a:r>
            <a:r>
              <a:rPr lang="cs-CZ" sz="2400" dirty="0" err="1" smtClean="0"/>
              <a:t>traumaticam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err="1"/>
              <a:t>Gangraena</a:t>
            </a:r>
            <a:r>
              <a:rPr lang="cs-CZ" sz="2400" dirty="0"/>
              <a:t> </a:t>
            </a:r>
            <a:r>
              <a:rPr lang="cs-CZ" sz="2400" dirty="0" err="1"/>
              <a:t>digiti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IV. </a:t>
            </a:r>
            <a:r>
              <a:rPr lang="cs-CZ" sz="2400" dirty="0"/>
              <a:t>et </a:t>
            </a:r>
            <a:r>
              <a:rPr lang="cs-CZ" sz="2400" dirty="0">
                <a:solidFill>
                  <a:srgbClr val="FF0000"/>
                </a:solidFill>
              </a:rPr>
              <a:t>V. </a:t>
            </a:r>
            <a:r>
              <a:rPr lang="cs-CZ" sz="2400" dirty="0" err="1"/>
              <a:t>pedis</a:t>
            </a:r>
            <a:r>
              <a:rPr lang="cs-CZ" sz="2400" dirty="0"/>
              <a:t> l. sin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/>
              <a:t>St. p. </a:t>
            </a:r>
            <a:r>
              <a:rPr lang="cs-CZ" sz="2400" dirty="0" err="1" smtClean="0"/>
              <a:t>fracturam</a:t>
            </a:r>
            <a:r>
              <a:rPr lang="cs-CZ" sz="2400" dirty="0" smtClean="0"/>
              <a:t> </a:t>
            </a:r>
            <a:r>
              <a:rPr lang="cs-CZ" sz="2400" dirty="0" err="1"/>
              <a:t>vertebrae</a:t>
            </a:r>
            <a:r>
              <a:rPr lang="cs-CZ" sz="2400" dirty="0"/>
              <a:t> Th</a:t>
            </a:r>
            <a:r>
              <a:rPr lang="cs-CZ" sz="2400" dirty="0">
                <a:solidFill>
                  <a:srgbClr val="FF0000"/>
                </a:solidFill>
              </a:rPr>
              <a:t>12</a:t>
            </a:r>
            <a:r>
              <a:rPr lang="cs-CZ" sz="2400" dirty="0"/>
              <a:t> </a:t>
            </a:r>
            <a:r>
              <a:rPr lang="cs-CZ" sz="2400" dirty="0" err="1" smtClean="0"/>
              <a:t>compressivam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/>
              <a:t>St. p. </a:t>
            </a:r>
            <a:r>
              <a:rPr lang="cs-CZ" sz="2400" dirty="0" err="1"/>
              <a:t>fracturam</a:t>
            </a:r>
            <a:r>
              <a:rPr lang="cs-CZ" sz="2400" dirty="0"/>
              <a:t> </a:t>
            </a:r>
            <a:r>
              <a:rPr lang="cs-CZ" sz="2400" dirty="0" err="1"/>
              <a:t>costae</a:t>
            </a:r>
            <a:r>
              <a:rPr lang="cs-CZ" sz="2400" dirty="0"/>
              <a:t> l. </a:t>
            </a:r>
            <a:r>
              <a:rPr lang="cs-CZ" sz="2400" dirty="0" smtClean="0"/>
              <a:t>sin. </a:t>
            </a:r>
            <a:r>
              <a:rPr lang="cs-CZ" sz="2400" dirty="0">
                <a:solidFill>
                  <a:srgbClr val="FF0000"/>
                </a:solidFill>
              </a:rPr>
              <a:t>IV., V., VI. </a:t>
            </a:r>
            <a:r>
              <a:rPr lang="cs-CZ" sz="2400" dirty="0"/>
              <a:t>et </a:t>
            </a:r>
            <a:r>
              <a:rPr lang="cs-CZ" sz="2400" dirty="0">
                <a:solidFill>
                  <a:srgbClr val="FF0000"/>
                </a:solidFill>
              </a:rPr>
              <a:t>VII.</a:t>
            </a:r>
            <a:r>
              <a:rPr lang="cs-CZ" sz="2400" dirty="0"/>
              <a:t> ante </a:t>
            </a:r>
            <a:r>
              <a:rPr lang="cs-CZ" sz="2400" dirty="0" err="1"/>
              <a:t>dies</a:t>
            </a:r>
            <a:r>
              <a:rPr lang="cs-CZ" sz="2400" dirty="0"/>
              <a:t> XII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592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numerals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St. p. </a:t>
            </a:r>
            <a:r>
              <a:rPr lang="cs-CZ" dirty="0" err="1"/>
              <a:t>hysterectomiam</a:t>
            </a:r>
            <a:r>
              <a:rPr lang="cs-CZ" dirty="0"/>
              <a:t> </a:t>
            </a:r>
            <a:r>
              <a:rPr lang="cs-CZ" dirty="0" err="1"/>
              <a:t>abdominalem</a:t>
            </a:r>
            <a:r>
              <a:rPr lang="cs-CZ" dirty="0"/>
              <a:t> </a:t>
            </a:r>
            <a:r>
              <a:rPr lang="cs-CZ" u="sng" dirty="0" err="1"/>
              <a:t>simplicem</a:t>
            </a:r>
            <a:r>
              <a:rPr lang="cs-CZ" dirty="0"/>
              <a:t> anno </a:t>
            </a:r>
            <a:r>
              <a:rPr lang="cs-CZ" dirty="0" smtClean="0"/>
              <a:t>2012/05</a:t>
            </a:r>
            <a:r>
              <a:rPr lang="cs-CZ" dirty="0"/>
              <a:t> 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Pelvis </a:t>
            </a:r>
            <a:r>
              <a:rPr lang="cs-CZ" dirty="0" err="1"/>
              <a:t>renis</a:t>
            </a:r>
            <a:r>
              <a:rPr lang="cs-CZ" dirty="0"/>
              <a:t> l. </a:t>
            </a:r>
            <a:r>
              <a:rPr lang="cs-CZ" dirty="0" err="1"/>
              <a:t>dx</a:t>
            </a:r>
            <a:r>
              <a:rPr lang="cs-CZ" dirty="0"/>
              <a:t>. et ureter l. </a:t>
            </a:r>
            <a:r>
              <a:rPr lang="cs-CZ" dirty="0" err="1"/>
              <a:t>dx</a:t>
            </a:r>
            <a:r>
              <a:rPr lang="cs-CZ" dirty="0"/>
              <a:t> </a:t>
            </a:r>
            <a:r>
              <a:rPr lang="cs-CZ" u="sng" dirty="0"/>
              <a:t>duplex</a:t>
            </a:r>
            <a:r>
              <a:rPr lang="cs-CZ" dirty="0"/>
              <a:t> 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Tumor </a:t>
            </a:r>
            <a:r>
              <a:rPr lang="cs-CZ" dirty="0" err="1"/>
              <a:t>lobi</a:t>
            </a:r>
            <a:r>
              <a:rPr lang="cs-CZ" dirty="0"/>
              <a:t> </a:t>
            </a:r>
            <a:r>
              <a:rPr lang="cs-CZ" dirty="0" err="1"/>
              <a:t>superioris</a:t>
            </a:r>
            <a:r>
              <a:rPr lang="cs-CZ" dirty="0"/>
              <a:t> </a:t>
            </a:r>
            <a:r>
              <a:rPr lang="cs-CZ" dirty="0" err="1"/>
              <a:t>pulmonis</a:t>
            </a:r>
            <a:r>
              <a:rPr lang="cs-CZ" dirty="0"/>
              <a:t> l. sin. </a:t>
            </a:r>
            <a:r>
              <a:rPr lang="cs-CZ" u="sng" dirty="0"/>
              <a:t>triplex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Metastases</a:t>
            </a:r>
            <a:r>
              <a:rPr lang="cs-CZ" dirty="0"/>
              <a:t> </a:t>
            </a:r>
            <a:r>
              <a:rPr lang="cs-CZ" dirty="0" err="1"/>
              <a:t>hepatis</a:t>
            </a:r>
            <a:r>
              <a:rPr lang="cs-CZ" dirty="0"/>
              <a:t> </a:t>
            </a:r>
            <a:r>
              <a:rPr lang="cs-CZ" u="sng" dirty="0" err="1"/>
              <a:t>multiplices</a:t>
            </a:r>
            <a:r>
              <a:rPr lang="cs-CZ" dirty="0"/>
              <a:t> </a:t>
            </a:r>
            <a:r>
              <a:rPr lang="cs-CZ" dirty="0" err="1"/>
              <a:t>susp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15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</TotalTime>
  <Words>208</Words>
  <Application>Microsoft Office PowerPoint</Application>
  <PresentationFormat>Předvádění na obrazovce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Cesta</vt:lpstr>
      <vt:lpstr>Numerals in Anatomical terms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Numerals in clinical terms</vt:lpstr>
      <vt:lpstr>Ordinal numerals</vt:lpstr>
      <vt:lpstr>Multiple numerals</vt:lpstr>
      <vt:lpstr>Numeral adverbs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Dávidová</dc:creator>
  <cp:lastModifiedBy>Natália Gachallová</cp:lastModifiedBy>
  <cp:revision>26</cp:revision>
  <dcterms:created xsi:type="dcterms:W3CDTF">2014-02-24T09:21:48Z</dcterms:created>
  <dcterms:modified xsi:type="dcterms:W3CDTF">2015-03-09T10:29:08Z</dcterms:modified>
</cp:coreProperties>
</file>