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357" r:id="rId3"/>
    <p:sldId id="322" r:id="rId4"/>
    <p:sldId id="351" r:id="rId5"/>
    <p:sldId id="358" r:id="rId6"/>
    <p:sldId id="360" r:id="rId7"/>
    <p:sldId id="359" r:id="rId8"/>
    <p:sldId id="324" r:id="rId9"/>
    <p:sldId id="362" r:id="rId10"/>
    <p:sldId id="370" r:id="rId11"/>
    <p:sldId id="353" r:id="rId12"/>
    <p:sldId id="361" r:id="rId13"/>
    <p:sldId id="282" r:id="rId14"/>
    <p:sldId id="354" r:id="rId15"/>
    <p:sldId id="325" r:id="rId16"/>
    <p:sldId id="368" r:id="rId17"/>
    <p:sldId id="355" r:id="rId18"/>
    <p:sldId id="369" r:id="rId19"/>
    <p:sldId id="267" r:id="rId20"/>
    <p:sldId id="356" r:id="rId21"/>
    <p:sldId id="364" r:id="rId22"/>
    <p:sldId id="365" r:id="rId23"/>
    <p:sldId id="366" r:id="rId24"/>
    <p:sldId id="367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7620"/>
    <a:srgbClr val="6600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2" autoAdjust="0"/>
    <p:restoredTop sz="94660"/>
  </p:normalViewPr>
  <p:slideViewPr>
    <p:cSldViewPr>
      <p:cViewPr>
        <p:scale>
          <a:sx n="66" d="100"/>
          <a:sy n="66" d="100"/>
        </p:scale>
        <p:origin x="-1286" y="-3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F988E-7F7D-4AC4-BDAF-1BC76C3CE998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99234-9426-42AB-A7FE-4E1D3966E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59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431818-C486-4078-AA4F-1EC46DB3FCB9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cs-CZ" altLang="cs-CZ" smtClean="0">
              <a:latin typeface="Arial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3884758" y="8686216"/>
            <a:ext cx="2973242" cy="45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39078EE-CBA3-41B5-89F3-C387D3772C72}" type="slidenum">
              <a:rPr lang="cs-CZ" altLang="cs-CZ">
                <a:latin typeface="Arial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cs-CZ" altLang="cs-CZ">
              <a:latin typeface="Arial" charset="0"/>
            </a:endParaRPr>
          </a:p>
        </p:txBody>
      </p:sp>
      <p:sp>
        <p:nvSpPr>
          <p:cNvPr id="51204" name="Text Box 2"/>
          <p:cNvSpPr txBox="1">
            <a:spLocks noChangeArrowheads="1"/>
          </p:cNvSpPr>
          <p:nvPr/>
        </p:nvSpPr>
        <p:spPr bwMode="auto">
          <a:xfrm>
            <a:off x="925934" y="685947"/>
            <a:ext cx="5009336" cy="34297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1205" name="Text Box 3"/>
          <p:cNvSpPr>
            <a:spLocks noGrp="1" noChangeArrowheads="1"/>
          </p:cNvSpPr>
          <p:nvPr>
            <p:ph type="body"/>
          </p:nvPr>
        </p:nvSpPr>
        <p:spPr>
          <a:xfrm>
            <a:off x="261120" y="4343839"/>
            <a:ext cx="6265273" cy="411567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dirty="0" err="1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The</a:t>
            </a:r>
            <a:r>
              <a:rPr lang="cs-CZ" altLang="cs-CZ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cs-CZ" altLang="cs-CZ" dirty="0" err="1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sympathetic</a:t>
            </a:r>
            <a:r>
              <a:rPr lang="cs-CZ" altLang="cs-CZ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cs-CZ" altLang="cs-CZ" dirty="0" err="1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system</a:t>
            </a:r>
            <a:r>
              <a:rPr lang="cs-CZ" altLang="cs-CZ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cs-CZ" altLang="cs-CZ" dirty="0" err="1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stimulates</a:t>
            </a:r>
            <a:r>
              <a:rPr lang="cs-CZ" altLang="cs-CZ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cs-CZ" altLang="cs-CZ" dirty="0" err="1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those</a:t>
            </a:r>
            <a:r>
              <a:rPr lang="cs-CZ" altLang="cs-CZ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cs-CZ" altLang="cs-CZ" dirty="0" err="1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activities</a:t>
            </a:r>
            <a:r>
              <a:rPr lang="cs-CZ" altLang="cs-CZ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cs-CZ" altLang="cs-CZ" dirty="0" err="1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that</a:t>
            </a:r>
            <a:r>
              <a:rPr lang="cs-CZ" altLang="cs-CZ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 are </a:t>
            </a:r>
            <a:r>
              <a:rPr lang="cs-CZ" altLang="cs-CZ" dirty="0" err="1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mobilized</a:t>
            </a:r>
            <a:r>
              <a:rPr lang="cs-CZ" altLang="cs-CZ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 by </a:t>
            </a:r>
            <a:r>
              <a:rPr lang="cs-CZ" altLang="cs-CZ" dirty="0" err="1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the</a:t>
            </a:r>
            <a:r>
              <a:rPr lang="cs-CZ" altLang="cs-CZ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cs-CZ" altLang="cs-CZ" dirty="0" err="1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organism</a:t>
            </a:r>
            <a:r>
              <a:rPr lang="cs-CZ" altLang="cs-CZ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cs-CZ" altLang="cs-CZ" dirty="0" err="1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during</a:t>
            </a:r>
            <a:r>
              <a:rPr lang="cs-CZ" altLang="cs-CZ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 stress </a:t>
            </a:r>
            <a:r>
              <a:rPr lang="cs-CZ" altLang="cs-CZ" dirty="0" err="1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situations</a:t>
            </a:r>
            <a:r>
              <a:rPr lang="cs-CZ" altLang="cs-CZ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.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Increased</a:t>
            </a:r>
            <a:r>
              <a:rPr lang="cs-CZ" altLang="cs-CZ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cs-CZ" altLang="cs-CZ" dirty="0" err="1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ac</a:t>
            </a:r>
            <a:r>
              <a:rPr lang="en-US" altLang="cs-CZ" dirty="0" err="1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tivity</a:t>
            </a:r>
            <a:r>
              <a:rPr lang="en-US" altLang="cs-CZ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 of the</a:t>
            </a:r>
            <a:r>
              <a:rPr lang="cs-CZ" altLang="cs-CZ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cs-CZ" altLang="cs-CZ" dirty="0" err="1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sympat</a:t>
            </a:r>
            <a:r>
              <a:rPr lang="en-US" altLang="cs-CZ" dirty="0" err="1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hetic</a:t>
            </a:r>
            <a:r>
              <a:rPr lang="cs-CZ" altLang="cs-CZ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 a</a:t>
            </a:r>
            <a:r>
              <a:rPr lang="en-US" altLang="cs-CZ" dirty="0" err="1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nd</a:t>
            </a:r>
            <a:r>
              <a:rPr lang="en-US" altLang="cs-CZ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 following release of </a:t>
            </a:r>
            <a:r>
              <a:rPr lang="cs-CZ" altLang="cs-CZ" dirty="0" err="1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adrenerg</a:t>
            </a:r>
            <a:r>
              <a:rPr lang="en-US" altLang="cs-CZ" dirty="0" err="1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ic</a:t>
            </a:r>
            <a:r>
              <a:rPr lang="en-US" altLang="cs-CZ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 neurotransmitters</a:t>
            </a:r>
            <a:r>
              <a:rPr lang="cs-CZ" altLang="cs-CZ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 p</a:t>
            </a:r>
            <a:r>
              <a:rPr lang="en-US" altLang="cs-CZ" dirty="0" err="1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repares</a:t>
            </a:r>
            <a:r>
              <a:rPr lang="en-US" altLang="cs-CZ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 the</a:t>
            </a:r>
            <a:r>
              <a:rPr lang="cs-CZ" altLang="cs-CZ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cs-CZ" altLang="cs-CZ" dirty="0" err="1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organism</a:t>
            </a:r>
            <a:r>
              <a:rPr lang="en-US" altLang="cs-CZ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 for FFF.</a:t>
            </a:r>
            <a:endParaRPr lang="cs-CZ" altLang="cs-CZ" dirty="0" smtClean="0">
              <a:latin typeface="Arial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dirty="0" smtClean="0">
              <a:latin typeface="Arial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dirty="0" smtClean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AF025D-D1AE-492D-A7E3-1C9CDE5078EC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med.uth.tmc.edu/" TargetMode="External"/><Relationship Id="rId2" Type="http://schemas.openxmlformats.org/officeDocument/2006/relationships/hyperlink" Target="http://nba.uth.tmc.ed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6800" y="76200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cs-CZ" dirty="0" smtClean="0"/>
              <a:t>AUTONOMIC NERVOUS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1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s.slideplayer.com/1/273836/slides/slide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22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568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1660"/>
            <a:ext cx="9258016" cy="406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743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671513"/>
            <a:ext cx="6600825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961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4645" y="5593"/>
            <a:ext cx="4086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Modulation of ANS</a:t>
            </a:r>
            <a:endParaRPr lang="cs-CZ" sz="36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-18143" y="856357"/>
            <a:ext cx="91274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FF0000"/>
                </a:solidFill>
              </a:rPr>
              <a:t> from brain cortex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tr. </a:t>
            </a:r>
            <a:r>
              <a:rPr lang="en-US" sz="2400" dirty="0" err="1" smtClean="0"/>
              <a:t>corticoreticularis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Arial"/>
                <a:cs typeface="Arial"/>
              </a:rPr>
              <a:t>→ tr. </a:t>
            </a:r>
            <a:r>
              <a:rPr lang="en-US" sz="2400" dirty="0" err="1" smtClean="0">
                <a:latin typeface="Arial"/>
                <a:cs typeface="Arial"/>
              </a:rPr>
              <a:t>reticulospinalis</a:t>
            </a:r>
            <a:r>
              <a:rPr lang="en-US" sz="2400" dirty="0">
                <a:latin typeface="Arial"/>
                <a:cs typeface="Arial"/>
              </a:rPr>
              <a:t> → </a:t>
            </a:r>
            <a:r>
              <a:rPr lang="en-US" sz="2400" dirty="0" smtClean="0">
                <a:latin typeface="Arial"/>
                <a:cs typeface="Arial"/>
              </a:rPr>
              <a:t>preganglionic neurons</a:t>
            </a:r>
            <a:endParaRPr lang="cs-CZ" sz="2400" dirty="0" smtClean="0"/>
          </a:p>
          <a:p>
            <a:endParaRPr lang="cs-CZ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FF0000"/>
                </a:solidFill>
              </a:rPr>
              <a:t>from hypothalamus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tr. </a:t>
            </a:r>
            <a:r>
              <a:rPr lang="en-US" sz="2400" dirty="0" err="1" smtClean="0"/>
              <a:t>hypothalamotegmentalis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tr. </a:t>
            </a:r>
            <a:r>
              <a:rPr lang="en-US" sz="2400" dirty="0" err="1" smtClean="0"/>
              <a:t>mammil</a:t>
            </a:r>
            <a:r>
              <a:rPr lang="cs-CZ" sz="2400" dirty="0" smtClean="0"/>
              <a:t>l</a:t>
            </a:r>
            <a:r>
              <a:rPr lang="en-US" sz="2400" dirty="0" err="1" smtClean="0"/>
              <a:t>otegmentalis</a:t>
            </a:r>
            <a:endParaRPr lang="cs-CZ" sz="2400" dirty="0" smtClean="0"/>
          </a:p>
          <a:p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FF0000"/>
                </a:solidFill>
              </a:rPr>
              <a:t>from </a:t>
            </a:r>
            <a:r>
              <a:rPr lang="en-US" sz="2400" b="1" dirty="0" smtClean="0">
                <a:solidFill>
                  <a:srgbClr val="FF0000"/>
                </a:solidFill>
              </a:rPr>
              <a:t>hypothalamus and limbic forebrain</a:t>
            </a:r>
            <a:endParaRPr lang="cs-CZ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FLD</a:t>
            </a:r>
            <a:r>
              <a:rPr lang="cs-CZ" sz="2400" dirty="0" smtClean="0"/>
              <a:t> </a:t>
            </a:r>
            <a:r>
              <a:rPr lang="en-US" sz="2400" dirty="0" smtClean="0">
                <a:latin typeface="Arial"/>
                <a:cs typeface="Arial"/>
              </a:rPr>
              <a:t>→ dorsolateral tegmentum</a:t>
            </a:r>
            <a:endParaRPr lang="cs-CZ" sz="2400" dirty="0" smtClean="0"/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CC – </a:t>
            </a:r>
            <a:r>
              <a:rPr lang="en-US" sz="2400" b="1" dirty="0" smtClean="0">
                <a:solidFill>
                  <a:srgbClr val="FF0000"/>
                </a:solidFill>
              </a:rPr>
              <a:t>from </a:t>
            </a:r>
            <a:r>
              <a:rPr lang="en-US" sz="2400" b="1" dirty="0" err="1" smtClean="0">
                <a:solidFill>
                  <a:srgbClr val="FF0000"/>
                </a:solidFill>
              </a:rPr>
              <a:t>amygdalar</a:t>
            </a:r>
            <a:r>
              <a:rPr lang="en-US" sz="2400" b="1" dirty="0" smtClean="0">
                <a:solidFill>
                  <a:srgbClr val="FF0000"/>
                </a:solidFill>
              </a:rPr>
              <a:t> complex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cs typeface="Arial"/>
              </a:rPr>
              <a:t>→ </a:t>
            </a:r>
            <a:r>
              <a:rPr lang="en-US" sz="2400" dirty="0" smtClean="0">
                <a:latin typeface="Arial"/>
                <a:cs typeface="Arial"/>
              </a:rPr>
              <a:t>hypothalamus</a:t>
            </a:r>
            <a:r>
              <a:rPr lang="cs-CZ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cs typeface="Arial"/>
              </a:rPr>
              <a:t>→ </a:t>
            </a:r>
            <a:r>
              <a:rPr lang="en-US" sz="2400" dirty="0" smtClean="0">
                <a:latin typeface="Arial"/>
                <a:cs typeface="Arial"/>
              </a:rPr>
              <a:t>PAG – coordination of somatic and autonomic response to </a:t>
            </a:r>
          </a:p>
          <a:p>
            <a:pPr marL="717550"/>
            <a:r>
              <a:rPr lang="en-US" sz="2400" dirty="0" smtClean="0">
                <a:latin typeface="Arial"/>
                <a:cs typeface="Arial"/>
              </a:rPr>
              <a:t>behavior and </a:t>
            </a:r>
            <a:r>
              <a:rPr lang="en-US" sz="2400" dirty="0">
                <a:latin typeface="Arial"/>
                <a:cs typeface="Arial"/>
              </a:rPr>
              <a:t>defensive reaction </a:t>
            </a:r>
            <a:r>
              <a:rPr lang="en-US" sz="2400" dirty="0" smtClean="0">
                <a:latin typeface="Arial"/>
                <a:cs typeface="Arial"/>
              </a:rPr>
              <a:t>→ preganglionic neurons of </a:t>
            </a:r>
            <a:r>
              <a:rPr lang="cs-CZ" sz="2400" dirty="0" smtClean="0">
                <a:latin typeface="Arial"/>
                <a:cs typeface="Arial"/>
              </a:rPr>
              <a:t>   </a:t>
            </a:r>
            <a:r>
              <a:rPr lang="en-US" sz="2400" dirty="0" smtClean="0">
                <a:latin typeface="Arial"/>
                <a:cs typeface="Arial"/>
              </a:rPr>
              <a:t>S and PS divisions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864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143000" y="343303"/>
            <a:ext cx="7151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Descendent </a:t>
            </a:r>
            <a:r>
              <a:rPr lang="cs-CZ" sz="3600" dirty="0" err="1" smtClean="0"/>
              <a:t>modulatory</a:t>
            </a:r>
            <a:r>
              <a:rPr lang="cs-CZ" sz="3600" dirty="0" smtClean="0"/>
              <a:t> </a:t>
            </a:r>
            <a:r>
              <a:rPr lang="cs-CZ" sz="3600" dirty="0" err="1" smtClean="0"/>
              <a:t>pathways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990600" y="1981200"/>
            <a:ext cx="80778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/>
              <a:t>fasciculus</a:t>
            </a:r>
            <a:r>
              <a:rPr lang="cs-CZ" sz="2400" dirty="0"/>
              <a:t> </a:t>
            </a:r>
            <a:r>
              <a:rPr lang="cs-CZ" sz="2400" dirty="0" err="1"/>
              <a:t>longitudinalis</a:t>
            </a:r>
            <a:r>
              <a:rPr lang="cs-CZ" sz="2400" dirty="0"/>
              <a:t> dorsalis (FLD</a:t>
            </a:r>
            <a:r>
              <a:rPr lang="cs-CZ" sz="24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/>
              <a:t>fasciculus</a:t>
            </a:r>
            <a:r>
              <a:rPr lang="cs-CZ" sz="2400" dirty="0"/>
              <a:t> </a:t>
            </a:r>
            <a:r>
              <a:rPr lang="cs-CZ" sz="2400" dirty="0" err="1"/>
              <a:t>telencephalicus</a:t>
            </a:r>
            <a:r>
              <a:rPr lang="cs-CZ" sz="2400" dirty="0"/>
              <a:t> </a:t>
            </a:r>
            <a:r>
              <a:rPr lang="cs-CZ" sz="2400" dirty="0" err="1"/>
              <a:t>medialis</a:t>
            </a:r>
            <a:r>
              <a:rPr lang="en-US" sz="2400" dirty="0"/>
              <a:t> (medial forebrain </a:t>
            </a:r>
          </a:p>
          <a:p>
            <a:r>
              <a:rPr lang="en-US" sz="2400" dirty="0"/>
              <a:t>     bundle MFB)</a:t>
            </a:r>
            <a:r>
              <a:rPr lang="cs-CZ" sz="2400" dirty="0"/>
              <a:t> </a:t>
            </a:r>
            <a:endParaRPr lang="cs-CZ" sz="2400" dirty="0" smtClean="0"/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/>
              <a:t>tr</a:t>
            </a:r>
            <a:r>
              <a:rPr lang="cs-CZ" sz="2400" dirty="0"/>
              <a:t>. </a:t>
            </a:r>
            <a:r>
              <a:rPr lang="cs-CZ" sz="2400" dirty="0" err="1"/>
              <a:t>mammillotegmentalis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86151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06358" y="304800"/>
            <a:ext cx="6893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Fasciculus</a:t>
            </a:r>
            <a:r>
              <a:rPr lang="cs-CZ" sz="3600" dirty="0" smtClean="0"/>
              <a:t> </a:t>
            </a:r>
            <a:r>
              <a:rPr lang="cs-CZ" sz="3600" dirty="0" err="1"/>
              <a:t>longitudinalis</a:t>
            </a:r>
            <a:r>
              <a:rPr lang="cs-CZ" sz="3600" dirty="0"/>
              <a:t> dorsalis</a:t>
            </a:r>
            <a:endParaRPr lang="cs-CZ" sz="3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982" y="1025784"/>
            <a:ext cx="3433818" cy="585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38873"/>
            <a:ext cx="5638799" cy="544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43174" y="304800"/>
            <a:ext cx="7513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/>
              <a:t>Fasciculus</a:t>
            </a:r>
            <a:r>
              <a:rPr lang="cs-CZ" sz="3600" dirty="0"/>
              <a:t> </a:t>
            </a:r>
            <a:r>
              <a:rPr lang="cs-CZ" sz="3600" dirty="0" err="1" smtClean="0"/>
              <a:t>telencephalicus</a:t>
            </a:r>
            <a:r>
              <a:rPr lang="cs-CZ" sz="3600" dirty="0" smtClean="0"/>
              <a:t> </a:t>
            </a:r>
            <a:r>
              <a:rPr lang="cs-CZ" sz="3600" dirty="0" err="1" smtClean="0"/>
              <a:t>medialis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4188275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50" y="1448072"/>
            <a:ext cx="7097250" cy="514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463233" y="411826"/>
            <a:ext cx="6291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Tractus</a:t>
            </a:r>
            <a:r>
              <a:rPr lang="cs-CZ" sz="3600" dirty="0" smtClean="0"/>
              <a:t> </a:t>
            </a:r>
            <a:r>
              <a:rPr lang="cs-CZ" sz="3600" dirty="0" err="1" smtClean="0"/>
              <a:t>mammillotegmentalis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74651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685800" y="914400"/>
            <a:ext cx="7924800" cy="5181600"/>
            <a:chOff x="2219325" y="1971675"/>
            <a:chExt cx="4705350" cy="291465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9325" y="1971675"/>
              <a:ext cx="4705350" cy="291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9325" y="1971675"/>
              <a:ext cx="646374" cy="311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5124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743200" y="457200"/>
            <a:ext cx="3095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Hypothalamus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04800" y="1752600"/>
            <a:ext cx="703590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solidFill>
                  <a:srgbClr val="FF0000"/>
                </a:solidFill>
              </a:rPr>
              <a:t>Nuclei</a:t>
            </a:r>
            <a:r>
              <a:rPr lang="cs-CZ" sz="2400" dirty="0" smtClean="0">
                <a:solidFill>
                  <a:srgbClr val="FF0000"/>
                </a:solidFill>
              </a:rPr>
              <a:t> of </a:t>
            </a:r>
            <a:r>
              <a:rPr lang="cs-CZ" sz="2400" dirty="0" err="1" smtClean="0">
                <a:solidFill>
                  <a:srgbClr val="FF0000"/>
                </a:solidFill>
              </a:rPr>
              <a:t>the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anterior</a:t>
            </a:r>
            <a:r>
              <a:rPr lang="cs-CZ" sz="2400" dirty="0" smtClean="0">
                <a:solidFill>
                  <a:srgbClr val="FF0000"/>
                </a:solidFill>
              </a:rPr>
              <a:t> part</a:t>
            </a:r>
            <a:endParaRPr lang="cs-CZ" sz="24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 </a:t>
            </a:r>
            <a:r>
              <a:rPr lang="cs-CZ" sz="2400" dirty="0" err="1" smtClean="0"/>
              <a:t>ncl</a:t>
            </a:r>
            <a:r>
              <a:rPr lang="cs-CZ" sz="2400" dirty="0" smtClean="0"/>
              <a:t>. </a:t>
            </a:r>
            <a:r>
              <a:rPr lang="cs-CZ" sz="2400" dirty="0" err="1" smtClean="0"/>
              <a:t>paraventricularis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 smtClean="0"/>
              <a:t>stimulation</a:t>
            </a:r>
            <a:r>
              <a:rPr lang="cs-CZ" sz="2400" dirty="0" smtClean="0"/>
              <a:t> of </a:t>
            </a:r>
            <a:r>
              <a:rPr lang="cs-CZ" sz="2400" dirty="0" err="1" smtClean="0"/>
              <a:t>parasympathetic</a:t>
            </a:r>
            <a:r>
              <a:rPr lang="cs-CZ" sz="2400" dirty="0" smtClean="0"/>
              <a:t> </a:t>
            </a:r>
            <a:r>
              <a:rPr lang="cs-CZ" sz="2400" dirty="0" err="1" smtClean="0"/>
              <a:t>system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400" dirty="0"/>
          </a:p>
          <a:p>
            <a:r>
              <a:rPr lang="cs-CZ" sz="2400" dirty="0" err="1" smtClean="0">
                <a:solidFill>
                  <a:srgbClr val="FF0000"/>
                </a:solidFill>
              </a:rPr>
              <a:t>Stimulation</a:t>
            </a:r>
            <a:r>
              <a:rPr lang="cs-CZ" sz="2400" dirty="0" smtClean="0">
                <a:solidFill>
                  <a:srgbClr val="FF0000"/>
                </a:solidFill>
              </a:rPr>
              <a:t> of </a:t>
            </a:r>
            <a:r>
              <a:rPr lang="cs-CZ" sz="2400" dirty="0" err="1" smtClean="0">
                <a:solidFill>
                  <a:srgbClr val="FF0000"/>
                </a:solidFill>
              </a:rPr>
              <a:t>the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anterior</a:t>
            </a:r>
            <a:r>
              <a:rPr lang="cs-CZ" sz="2400" dirty="0" smtClean="0">
                <a:solidFill>
                  <a:srgbClr val="FF0000"/>
                </a:solidFill>
              </a:rPr>
              <a:t> part of </a:t>
            </a:r>
            <a:r>
              <a:rPr lang="cs-CZ" sz="2400" dirty="0" err="1" smtClean="0">
                <a:solidFill>
                  <a:srgbClr val="FF0000"/>
                </a:solidFill>
              </a:rPr>
              <a:t>hypothalamus</a:t>
            </a:r>
            <a:endParaRPr lang="cs-CZ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 smtClean="0"/>
              <a:t>miosis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/>
              <a:t>decrease</a:t>
            </a:r>
            <a:r>
              <a:rPr lang="cs-CZ" sz="2400" dirty="0" smtClean="0"/>
              <a:t> in </a:t>
            </a:r>
            <a:r>
              <a:rPr lang="cs-CZ" sz="2400" dirty="0" err="1" smtClean="0"/>
              <a:t>heart</a:t>
            </a:r>
            <a:r>
              <a:rPr lang="cs-CZ" sz="2400" dirty="0" smtClean="0"/>
              <a:t> </a:t>
            </a:r>
            <a:r>
              <a:rPr lang="cs-CZ" sz="2400" dirty="0" err="1" smtClean="0"/>
              <a:t>rate</a:t>
            </a:r>
            <a:r>
              <a:rPr lang="cs-CZ" sz="2400" dirty="0" smtClean="0"/>
              <a:t> and </a:t>
            </a:r>
            <a:r>
              <a:rPr lang="cs-CZ" sz="2400" dirty="0" err="1" smtClean="0"/>
              <a:t>blood</a:t>
            </a:r>
            <a:r>
              <a:rPr lang="cs-CZ" sz="2400" dirty="0" smtClean="0"/>
              <a:t> </a:t>
            </a:r>
            <a:r>
              <a:rPr lang="cs-CZ" sz="2400" dirty="0" err="1" smtClean="0"/>
              <a:t>pressure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 smtClean="0"/>
              <a:t>dilation</a:t>
            </a:r>
            <a:r>
              <a:rPr lang="cs-CZ" sz="2400" dirty="0" smtClean="0"/>
              <a:t> of </a:t>
            </a:r>
            <a:r>
              <a:rPr lang="cs-CZ" sz="2400" dirty="0" err="1" smtClean="0"/>
              <a:t>cutaneous</a:t>
            </a:r>
            <a:r>
              <a:rPr lang="cs-CZ" sz="2400" dirty="0" smtClean="0"/>
              <a:t> </a:t>
            </a:r>
            <a:r>
              <a:rPr lang="cs-CZ" sz="2400" dirty="0" err="1" smtClean="0"/>
              <a:t>arteries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 smtClean="0"/>
              <a:t>increase</a:t>
            </a:r>
            <a:r>
              <a:rPr lang="cs-CZ" sz="2400" dirty="0" smtClean="0"/>
              <a:t> in </a:t>
            </a:r>
            <a:r>
              <a:rPr lang="cs-CZ" sz="2400" dirty="0" err="1" smtClean="0"/>
              <a:t>peristalsis</a:t>
            </a:r>
            <a:r>
              <a:rPr lang="cs-CZ" sz="2400" dirty="0" smtClean="0"/>
              <a:t> and </a:t>
            </a:r>
            <a:r>
              <a:rPr lang="cs-CZ" sz="2400" dirty="0" err="1" smtClean="0"/>
              <a:t>secretion</a:t>
            </a:r>
            <a:r>
              <a:rPr lang="cs-CZ" sz="2400" dirty="0" smtClean="0"/>
              <a:t> in </a:t>
            </a:r>
            <a:r>
              <a:rPr lang="cs-CZ" sz="2400" dirty="0" err="1" smtClean="0"/>
              <a:t>the</a:t>
            </a:r>
            <a:r>
              <a:rPr lang="cs-CZ" sz="2400" dirty="0" smtClean="0"/>
              <a:t> GIT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4027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4" y="457201"/>
            <a:ext cx="9146413" cy="597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691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90800" y="457200"/>
            <a:ext cx="3230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 smtClean="0"/>
              <a:t>Hypothalamus</a:t>
            </a:r>
            <a:endParaRPr lang="cs-CZ" sz="36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04800" y="1752600"/>
            <a:ext cx="711925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solidFill>
                  <a:srgbClr val="FF0000"/>
                </a:solidFill>
              </a:rPr>
              <a:t>Nuclei</a:t>
            </a:r>
            <a:r>
              <a:rPr lang="cs-CZ" sz="2400" dirty="0" smtClean="0">
                <a:solidFill>
                  <a:srgbClr val="FF0000"/>
                </a:solidFill>
              </a:rPr>
              <a:t> of </a:t>
            </a:r>
            <a:r>
              <a:rPr lang="cs-CZ" sz="2400" dirty="0" err="1" smtClean="0">
                <a:solidFill>
                  <a:srgbClr val="FF0000"/>
                </a:solidFill>
              </a:rPr>
              <a:t>the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posterior</a:t>
            </a:r>
            <a:r>
              <a:rPr lang="cs-CZ" sz="2400" dirty="0" smtClean="0">
                <a:solidFill>
                  <a:srgbClr val="FF0000"/>
                </a:solidFill>
              </a:rPr>
              <a:t> part</a:t>
            </a:r>
            <a:endParaRPr lang="cs-CZ" sz="24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 </a:t>
            </a:r>
            <a:r>
              <a:rPr lang="cs-CZ" sz="2400" dirty="0" err="1" smtClean="0"/>
              <a:t>ncl</a:t>
            </a:r>
            <a:r>
              <a:rPr lang="cs-CZ" sz="2400" dirty="0" smtClean="0"/>
              <a:t>. </a:t>
            </a:r>
            <a:r>
              <a:rPr lang="cs-CZ" sz="2400" dirty="0" err="1" smtClean="0"/>
              <a:t>mammillaris</a:t>
            </a:r>
            <a:r>
              <a:rPr lang="cs-CZ" sz="2400" dirty="0" smtClean="0"/>
              <a:t> and </a:t>
            </a:r>
            <a:r>
              <a:rPr lang="cs-CZ" sz="2400" dirty="0" err="1" smtClean="0"/>
              <a:t>hypothalamicus</a:t>
            </a:r>
            <a:r>
              <a:rPr lang="cs-CZ" sz="2400" dirty="0" smtClean="0"/>
              <a:t> post.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 smtClean="0"/>
              <a:t>stimulation</a:t>
            </a:r>
            <a:r>
              <a:rPr lang="cs-CZ" sz="2400" dirty="0" smtClean="0"/>
              <a:t> of </a:t>
            </a:r>
            <a:r>
              <a:rPr lang="cs-CZ" sz="2400" dirty="0" err="1" smtClean="0"/>
              <a:t>sympathetic</a:t>
            </a:r>
            <a:r>
              <a:rPr lang="cs-CZ" sz="2400" dirty="0" smtClean="0"/>
              <a:t> </a:t>
            </a:r>
            <a:r>
              <a:rPr lang="cs-CZ" sz="2400" dirty="0" err="1" smtClean="0"/>
              <a:t>system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400" dirty="0"/>
          </a:p>
          <a:p>
            <a:r>
              <a:rPr lang="cs-CZ" sz="2400" dirty="0" err="1" smtClean="0">
                <a:solidFill>
                  <a:srgbClr val="FF0000"/>
                </a:solidFill>
              </a:rPr>
              <a:t>Stimulation</a:t>
            </a:r>
            <a:r>
              <a:rPr lang="cs-CZ" sz="2400" dirty="0" smtClean="0">
                <a:solidFill>
                  <a:srgbClr val="FF0000"/>
                </a:solidFill>
              </a:rPr>
              <a:t> of </a:t>
            </a:r>
            <a:r>
              <a:rPr lang="cs-CZ" sz="2400" dirty="0" err="1" smtClean="0">
                <a:solidFill>
                  <a:srgbClr val="FF0000"/>
                </a:solidFill>
              </a:rPr>
              <a:t>the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posterior</a:t>
            </a:r>
            <a:r>
              <a:rPr lang="cs-CZ" sz="2400" dirty="0" smtClean="0">
                <a:solidFill>
                  <a:srgbClr val="FF0000"/>
                </a:solidFill>
              </a:rPr>
              <a:t> part of </a:t>
            </a:r>
            <a:r>
              <a:rPr lang="cs-CZ" sz="2400" dirty="0" err="1" smtClean="0">
                <a:solidFill>
                  <a:srgbClr val="FF0000"/>
                </a:solidFill>
              </a:rPr>
              <a:t>hypothalamus</a:t>
            </a:r>
            <a:endParaRPr lang="cs-CZ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 smtClean="0"/>
              <a:t>mydriasis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/>
              <a:t>increase</a:t>
            </a:r>
            <a:r>
              <a:rPr lang="cs-CZ" sz="2400" dirty="0" smtClean="0"/>
              <a:t> in </a:t>
            </a:r>
            <a:r>
              <a:rPr lang="cs-CZ" sz="2400" dirty="0" err="1" smtClean="0"/>
              <a:t>heart</a:t>
            </a:r>
            <a:r>
              <a:rPr lang="cs-CZ" sz="2400" dirty="0" smtClean="0"/>
              <a:t> </a:t>
            </a:r>
            <a:r>
              <a:rPr lang="cs-CZ" sz="2400" dirty="0" err="1" smtClean="0"/>
              <a:t>rate</a:t>
            </a:r>
            <a:r>
              <a:rPr lang="cs-CZ" sz="2400" dirty="0" smtClean="0"/>
              <a:t> and </a:t>
            </a:r>
            <a:r>
              <a:rPr lang="cs-CZ" sz="2400" dirty="0" err="1" smtClean="0"/>
              <a:t>blood</a:t>
            </a:r>
            <a:r>
              <a:rPr lang="cs-CZ" sz="2400" dirty="0" smtClean="0"/>
              <a:t> </a:t>
            </a:r>
            <a:r>
              <a:rPr lang="cs-CZ" sz="2400" dirty="0" err="1" smtClean="0"/>
              <a:t>pressure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 smtClean="0"/>
              <a:t>constriction</a:t>
            </a:r>
            <a:r>
              <a:rPr lang="cs-CZ" sz="2400" dirty="0" smtClean="0"/>
              <a:t> of </a:t>
            </a:r>
            <a:r>
              <a:rPr lang="cs-CZ" sz="2400" dirty="0" err="1" smtClean="0"/>
              <a:t>cutaneous</a:t>
            </a:r>
            <a:r>
              <a:rPr lang="cs-CZ" sz="2400" dirty="0" smtClean="0"/>
              <a:t> </a:t>
            </a:r>
            <a:r>
              <a:rPr lang="cs-CZ" sz="2400" dirty="0" err="1" smtClean="0"/>
              <a:t>arteries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 smtClean="0"/>
              <a:t>decrease</a:t>
            </a:r>
            <a:r>
              <a:rPr lang="cs-CZ" sz="2400" dirty="0" smtClean="0"/>
              <a:t> in </a:t>
            </a:r>
            <a:r>
              <a:rPr lang="cs-CZ" sz="2400" dirty="0" err="1" smtClean="0"/>
              <a:t>peristalsis</a:t>
            </a:r>
            <a:r>
              <a:rPr lang="cs-CZ" sz="2400" dirty="0" smtClean="0"/>
              <a:t> and </a:t>
            </a:r>
            <a:r>
              <a:rPr lang="cs-CZ" sz="2400" dirty="0" err="1" smtClean="0"/>
              <a:t>secretion</a:t>
            </a:r>
            <a:r>
              <a:rPr lang="cs-CZ" sz="2400" dirty="0" smtClean="0"/>
              <a:t> in </a:t>
            </a:r>
            <a:r>
              <a:rPr lang="cs-CZ" sz="2400" dirty="0" err="1" smtClean="0"/>
              <a:t>the</a:t>
            </a:r>
            <a:r>
              <a:rPr lang="cs-CZ" sz="2400" dirty="0" smtClean="0"/>
              <a:t> GIT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 smtClean="0"/>
              <a:t>erection</a:t>
            </a:r>
            <a:r>
              <a:rPr lang="cs-CZ" sz="2400" dirty="0" smtClean="0"/>
              <a:t> of </a:t>
            </a:r>
            <a:r>
              <a:rPr lang="cs-CZ" sz="2400" dirty="0" err="1" smtClean="0"/>
              <a:t>hairs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54665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859" y="1412776"/>
            <a:ext cx="34194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835696" y="282106"/>
            <a:ext cx="5412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PUPILARY LIGHT REFLEX</a:t>
            </a:r>
            <a:endParaRPr lang="cs-CZ" sz="36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7504" y="1386810"/>
            <a:ext cx="546335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a reflex </a:t>
            </a:r>
            <a:r>
              <a:rPr lang="cs-CZ" sz="2400" dirty="0" err="1" smtClean="0"/>
              <a:t>that</a:t>
            </a:r>
            <a:r>
              <a:rPr lang="cs-CZ" sz="2400" dirty="0" smtClean="0"/>
              <a:t> </a:t>
            </a:r>
            <a:r>
              <a:rPr lang="cs-CZ" sz="2400" dirty="0" err="1" smtClean="0"/>
              <a:t>controls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diameter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    of </a:t>
            </a:r>
            <a:r>
              <a:rPr lang="cs-CZ" sz="2400" dirty="0" err="1" smtClean="0"/>
              <a:t>the</a:t>
            </a:r>
            <a:r>
              <a:rPr lang="cs-CZ" sz="2400" dirty="0" smtClean="0"/>
              <a:t> pupil, in response to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intensity of </a:t>
            </a:r>
            <a:r>
              <a:rPr lang="cs-CZ" sz="2400" dirty="0" err="1" smtClean="0"/>
              <a:t>light</a:t>
            </a:r>
            <a:r>
              <a:rPr lang="cs-CZ" sz="2400" dirty="0" smtClean="0"/>
              <a:t> (</a:t>
            </a:r>
            <a:r>
              <a:rPr lang="cs-CZ" sz="2400" dirty="0" err="1" smtClean="0"/>
              <a:t>luminance</a:t>
            </a:r>
            <a:r>
              <a:rPr lang="cs-CZ" sz="2400" dirty="0" smtClean="0"/>
              <a:t>) </a:t>
            </a:r>
            <a:r>
              <a:rPr lang="cs-CZ" sz="2400" dirty="0" err="1" smtClean="0"/>
              <a:t>that</a:t>
            </a:r>
            <a:endParaRPr lang="cs-CZ" sz="2400" dirty="0" smtClean="0"/>
          </a:p>
          <a:p>
            <a:r>
              <a:rPr lang="cs-CZ" sz="2400" dirty="0" smtClean="0"/>
              <a:t>     </a:t>
            </a:r>
            <a:r>
              <a:rPr lang="cs-CZ" sz="2400" dirty="0" err="1" smtClean="0"/>
              <a:t>falls</a:t>
            </a:r>
            <a:r>
              <a:rPr lang="cs-CZ" sz="2400" dirty="0" smtClean="0"/>
              <a:t> on </a:t>
            </a:r>
            <a:r>
              <a:rPr lang="cs-CZ" sz="2400" dirty="0" err="1" smtClean="0"/>
              <a:t>the</a:t>
            </a:r>
            <a:r>
              <a:rPr lang="cs-CZ" sz="2400" dirty="0" smtClean="0"/>
              <a:t> retina of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eye</a:t>
            </a:r>
            <a:endParaRPr lang="cs-CZ" sz="2400" dirty="0" smtClean="0"/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b="1" dirty="0" err="1" smtClean="0"/>
              <a:t>mydriasis</a:t>
            </a:r>
            <a:r>
              <a:rPr lang="cs-CZ" sz="2400" b="1" dirty="0" smtClean="0"/>
              <a:t>: </a:t>
            </a:r>
            <a:r>
              <a:rPr lang="cs-CZ" sz="2400" dirty="0" err="1" smtClean="0"/>
              <a:t>dilation</a:t>
            </a:r>
            <a:r>
              <a:rPr lang="cs-CZ" sz="2400" dirty="0" smtClean="0"/>
              <a:t> of </a:t>
            </a:r>
            <a:r>
              <a:rPr lang="cs-CZ" sz="2400" dirty="0" err="1" smtClean="0"/>
              <a:t>the</a:t>
            </a:r>
            <a:r>
              <a:rPr lang="cs-CZ" sz="2400" dirty="0" smtClean="0"/>
              <a:t> pupil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b="1" dirty="0" err="1" smtClean="0"/>
              <a:t>miosis</a:t>
            </a:r>
            <a:r>
              <a:rPr lang="cs-CZ" sz="2400" b="1" dirty="0" smtClean="0"/>
              <a:t>: </a:t>
            </a:r>
            <a:r>
              <a:rPr lang="cs-CZ" sz="2400" dirty="0" err="1" smtClean="0"/>
              <a:t>constriction</a:t>
            </a:r>
            <a:r>
              <a:rPr lang="cs-CZ" sz="2400" dirty="0" smtClean="0"/>
              <a:t> of </a:t>
            </a:r>
            <a:r>
              <a:rPr lang="cs-CZ" sz="2400" dirty="0" err="1" smtClean="0"/>
              <a:t>the</a:t>
            </a:r>
            <a:r>
              <a:rPr lang="cs-CZ" sz="2400" dirty="0" smtClean="0"/>
              <a:t> pupil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4412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cal.vet.upenn.edu/projects/giphys/review/pl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515"/>
            <a:ext cx="8664148" cy="681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1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626439" y="190381"/>
            <a:ext cx="3968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ACCOMMODATION</a:t>
            </a:r>
            <a:endParaRPr lang="cs-CZ" sz="3600" b="1" dirty="0"/>
          </a:p>
        </p:txBody>
      </p:sp>
      <p:pic>
        <p:nvPicPr>
          <p:cNvPr id="3078" name="Picture 6" descr="http://163.178.103.176/fisiologia/neurofisiologia/objetivo_3/Clayman9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332" y="980728"/>
            <a:ext cx="6652036" cy="608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96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mage.slidesharecdn.com/refractorymediaofeyes4march10-100313063054-phpapp01/95/refractory-media-of-eye-s4-march-10-23-728.jpg?cb=12684619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9" y="0"/>
            <a:ext cx="9121011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53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09600" y="990600"/>
            <a:ext cx="788389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2400" dirty="0" err="1">
                <a:solidFill>
                  <a:srgbClr val="000000"/>
                </a:solidFill>
                <a:latin typeface="Arial" charset="0"/>
                <a:ea typeface="SimSun" pitchFamily="2" charset="-122"/>
              </a:rPr>
              <a:t>Illustrations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Arial" charset="0"/>
                <a:ea typeface="SimSun" pitchFamily="2" charset="-122"/>
              </a:rPr>
              <a:t>were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Arial" charset="0"/>
                <a:ea typeface="SimSun" pitchFamily="2" charset="-122"/>
              </a:rPr>
              <a:t>copied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Arial" charset="0"/>
                <a:ea typeface="SimSun" pitchFamily="2" charset="-122"/>
              </a:rPr>
              <a:t>from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:</a:t>
            </a:r>
          </a:p>
          <a:p>
            <a:endParaRPr lang="cs-CZ" altLang="cs-CZ" sz="2400" dirty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  <a:p>
            <a:r>
              <a:rPr lang="en-US" sz="2400" b="1" dirty="0"/>
              <a:t>Neuroscience Online, the Open-Access Neuroscience </a:t>
            </a:r>
            <a:endParaRPr lang="cs-CZ" sz="2400" b="1" dirty="0"/>
          </a:p>
          <a:p>
            <a:r>
              <a:rPr lang="en-US" sz="2400" b="1" dirty="0"/>
              <a:t>Electronic </a:t>
            </a:r>
            <a:r>
              <a:rPr lang="en-US" sz="2400" b="1" dirty="0" smtClean="0"/>
              <a:t>Textbook</a:t>
            </a:r>
            <a:endParaRPr lang="cs-CZ" sz="2400" b="1" dirty="0" smtClean="0"/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2"/>
              </a:rPr>
              <a:t>Department of Neurobiology and Anatomy</a:t>
            </a:r>
            <a:endParaRPr lang="cs-CZ" sz="2400" dirty="0"/>
          </a:p>
          <a:p>
            <a:r>
              <a:rPr lang="en-US" sz="2400" dirty="0">
                <a:hlinkClick r:id="rId3"/>
              </a:rPr>
              <a:t>University of Texas Medical School at Houston</a:t>
            </a:r>
            <a:endParaRPr lang="cs-CZ" altLang="cs-CZ" sz="2400" dirty="0"/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28643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83" y="1143000"/>
            <a:ext cx="916556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61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43000" y="304800"/>
            <a:ext cx="6677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AUTONOMIC NERVOUS SYSTEM</a:t>
            </a:r>
            <a:endParaRPr lang="cs-CZ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583" y="1302276"/>
            <a:ext cx="44196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28600" y="1676400"/>
            <a:ext cx="465704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Functions</a:t>
            </a:r>
            <a:r>
              <a:rPr lang="cs-CZ" sz="2400" b="1" dirty="0" smtClean="0"/>
              <a:t>:</a:t>
            </a:r>
          </a:p>
          <a:p>
            <a:endParaRPr lang="cs-CZ" sz="2400" b="1" i="1" dirty="0" smtClean="0"/>
          </a:p>
          <a:p>
            <a:r>
              <a:rPr lang="cs-CZ" sz="2400" b="1" i="1" dirty="0" err="1" smtClean="0"/>
              <a:t>Contraction</a:t>
            </a:r>
            <a:r>
              <a:rPr lang="cs-CZ" sz="2400" b="1" i="1" dirty="0" smtClean="0"/>
              <a:t> and </a:t>
            </a:r>
            <a:r>
              <a:rPr lang="cs-CZ" sz="2400" b="1" i="1" dirty="0" err="1" smtClean="0"/>
              <a:t>relaxation</a:t>
            </a:r>
            <a:r>
              <a:rPr lang="cs-CZ" sz="2400" b="1" i="1" dirty="0" smtClean="0"/>
              <a:t> of </a:t>
            </a:r>
          </a:p>
          <a:p>
            <a:r>
              <a:rPr lang="cs-CZ" sz="2400" b="1" i="1" dirty="0" err="1" smtClean="0"/>
              <a:t>smooth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muscles</a:t>
            </a:r>
            <a:endParaRPr lang="cs-CZ" sz="2400" b="1" i="1" dirty="0" smtClean="0"/>
          </a:p>
          <a:p>
            <a:endParaRPr lang="cs-CZ" sz="2400" b="1" i="1" dirty="0"/>
          </a:p>
          <a:p>
            <a:r>
              <a:rPr lang="cs-CZ" sz="2400" b="1" i="1" dirty="0" err="1" smtClean="0"/>
              <a:t>Function</a:t>
            </a:r>
            <a:r>
              <a:rPr lang="cs-CZ" sz="2400" b="1" i="1" dirty="0" smtClean="0"/>
              <a:t> of </a:t>
            </a:r>
            <a:r>
              <a:rPr lang="cs-CZ" sz="2400" b="1" i="1" dirty="0" err="1" smtClean="0"/>
              <a:t>all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exocrine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glands</a:t>
            </a:r>
            <a:endParaRPr lang="cs-CZ" sz="2400" b="1" i="1" dirty="0" smtClean="0"/>
          </a:p>
          <a:p>
            <a:endParaRPr lang="cs-CZ" sz="2400" b="1" i="1" dirty="0"/>
          </a:p>
          <a:p>
            <a:r>
              <a:rPr lang="cs-CZ" sz="2400" b="1" i="1" dirty="0" err="1" smtClean="0"/>
              <a:t>Heart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rate</a:t>
            </a:r>
            <a:endParaRPr lang="cs-CZ" sz="2400" b="1" i="1" dirty="0" smtClean="0"/>
          </a:p>
          <a:p>
            <a:endParaRPr lang="cs-CZ" sz="2400" b="1" i="1" dirty="0"/>
          </a:p>
          <a:p>
            <a:r>
              <a:rPr lang="cs-CZ" sz="2400" b="1" i="1" dirty="0" err="1" smtClean="0"/>
              <a:t>Some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metabolic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processes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51889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0" y="22185"/>
            <a:ext cx="9017414" cy="695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641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0"/>
            <a:ext cx="6702056" cy="686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191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lassconnection.s3.amazonaws.com/360/flashcards/855360/png/untitled13267675083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399"/>
            <a:ext cx="9143999" cy="573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984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269869"/>
            <a:ext cx="6677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AUTONOMIC NERVOUS SYSTEM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0" y="1659835"/>
            <a:ext cx="486543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 err="1" smtClean="0">
                <a:solidFill>
                  <a:srgbClr val="FF0000"/>
                </a:solidFill>
              </a:rPr>
              <a:t>sympathetic</a:t>
            </a:r>
            <a:r>
              <a:rPr lang="cs-CZ" sz="2400" b="1" dirty="0" smtClean="0">
                <a:solidFill>
                  <a:srgbClr val="FF0000"/>
                </a:solidFill>
              </a:rPr>
              <a:t> NS</a:t>
            </a:r>
          </a:p>
          <a:p>
            <a:pPr marL="711200" indent="-342900">
              <a:buFont typeface="Wingdings" panose="05000000000000000000" pitchFamily="2" charset="2"/>
              <a:buChar char="§"/>
            </a:pPr>
            <a:r>
              <a:rPr lang="cs-CZ" sz="2400" dirty="0" err="1" smtClean="0"/>
              <a:t>ncl</a:t>
            </a:r>
            <a:r>
              <a:rPr lang="cs-CZ" sz="2400" dirty="0" smtClean="0"/>
              <a:t>. </a:t>
            </a:r>
            <a:r>
              <a:rPr lang="cs-CZ" sz="2400" dirty="0" err="1" smtClean="0"/>
              <a:t>intermediolateralis</a:t>
            </a:r>
            <a:r>
              <a:rPr lang="cs-CZ" sz="2400" dirty="0" smtClean="0"/>
              <a:t> in </a:t>
            </a:r>
          </a:p>
          <a:p>
            <a:pPr marL="368300"/>
            <a:r>
              <a:rPr lang="cs-CZ" sz="2400" dirty="0" smtClean="0"/>
              <a:t>T1 – L2 </a:t>
            </a:r>
            <a:r>
              <a:rPr lang="cs-CZ" sz="2400" dirty="0" err="1" smtClean="0"/>
              <a:t>segments</a:t>
            </a:r>
            <a:r>
              <a:rPr lang="cs-CZ" sz="2400" dirty="0" smtClean="0"/>
              <a:t> of </a:t>
            </a:r>
            <a:r>
              <a:rPr lang="cs-CZ" sz="2400" dirty="0" err="1" smtClean="0"/>
              <a:t>spinal</a:t>
            </a:r>
            <a:r>
              <a:rPr lang="cs-CZ" sz="2400" dirty="0" smtClean="0"/>
              <a:t> </a:t>
            </a:r>
            <a:r>
              <a:rPr lang="cs-CZ" sz="2400" dirty="0" err="1" smtClean="0"/>
              <a:t>cord</a:t>
            </a:r>
            <a:endParaRPr lang="cs-CZ" sz="2400" dirty="0" smtClean="0"/>
          </a:p>
          <a:p>
            <a:pPr marL="368300"/>
            <a:r>
              <a:rPr lang="cs-CZ" sz="2400" i="1" dirty="0" smtClean="0"/>
              <a:t>= </a:t>
            </a:r>
            <a:r>
              <a:rPr lang="cs-CZ" sz="2400" i="1" dirty="0" err="1" smtClean="0"/>
              <a:t>thoracolumbar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system</a:t>
            </a:r>
            <a:endParaRPr lang="cs-CZ" sz="2400" i="1" dirty="0" smtClean="0"/>
          </a:p>
          <a:p>
            <a:pPr marL="711200" indent="-342900">
              <a:buFont typeface="Wingdings" panose="05000000000000000000" pitchFamily="2" charset="2"/>
              <a:buChar char="§"/>
            </a:pPr>
            <a:r>
              <a:rPr lang="cs-CZ" sz="2400" dirty="0" err="1" smtClean="0"/>
              <a:t>paravertebral</a:t>
            </a:r>
            <a:r>
              <a:rPr lang="cs-CZ" sz="2400" dirty="0" smtClean="0"/>
              <a:t> ganglia</a:t>
            </a:r>
          </a:p>
          <a:p>
            <a:pPr marL="368300"/>
            <a:r>
              <a:rPr lang="cs-CZ" sz="2400" dirty="0" smtClean="0"/>
              <a:t>(</a:t>
            </a:r>
            <a:r>
              <a:rPr lang="cs-CZ" sz="2400" dirty="0" err="1" smtClean="0"/>
              <a:t>tr</a:t>
            </a:r>
            <a:r>
              <a:rPr lang="cs-CZ" sz="2400" dirty="0" smtClean="0"/>
              <a:t>. </a:t>
            </a:r>
            <a:r>
              <a:rPr lang="cs-CZ" sz="2400" dirty="0" err="1" smtClean="0"/>
              <a:t>sympathicus</a:t>
            </a:r>
            <a:r>
              <a:rPr lang="cs-CZ" sz="2400" dirty="0" smtClean="0"/>
              <a:t>) and</a:t>
            </a:r>
          </a:p>
          <a:p>
            <a:pPr marL="368300"/>
            <a:r>
              <a:rPr lang="cs-CZ" sz="2400" dirty="0" err="1" smtClean="0"/>
              <a:t>prevertebral</a:t>
            </a:r>
            <a:r>
              <a:rPr lang="cs-CZ" sz="2400" dirty="0" smtClean="0"/>
              <a:t> ganglia</a:t>
            </a:r>
          </a:p>
          <a:p>
            <a:pPr marL="711200" indent="-342900">
              <a:buFont typeface="Wingdings" panose="05000000000000000000" pitchFamily="2" charset="2"/>
              <a:buChar char="§"/>
            </a:pPr>
            <a:r>
              <a:rPr lang="cs-CZ" sz="2400" dirty="0" err="1" smtClean="0"/>
              <a:t>neurotransmitters</a:t>
            </a:r>
            <a:endParaRPr lang="cs-CZ" sz="2400" dirty="0" smtClean="0"/>
          </a:p>
          <a:p>
            <a:pPr marL="711200" indent="-342900">
              <a:buFont typeface="Wingdings" panose="05000000000000000000" pitchFamily="2" charset="2"/>
              <a:buChar char="Ø"/>
            </a:pPr>
            <a:r>
              <a:rPr lang="cs-CZ" sz="2400" dirty="0" err="1" smtClean="0"/>
              <a:t>pregangl</a:t>
            </a:r>
            <a:r>
              <a:rPr lang="cs-CZ" sz="2400" dirty="0" smtClean="0"/>
              <a:t>. – acetylcholine</a:t>
            </a:r>
          </a:p>
          <a:p>
            <a:pPr marL="711200" indent="-342900">
              <a:buFont typeface="Wingdings" panose="05000000000000000000" pitchFamily="2" charset="2"/>
              <a:buChar char="Ø"/>
            </a:pPr>
            <a:r>
              <a:rPr lang="cs-CZ" sz="2400" dirty="0" err="1" smtClean="0"/>
              <a:t>postgangl</a:t>
            </a:r>
            <a:r>
              <a:rPr lang="cs-CZ" sz="2400" dirty="0" smtClean="0"/>
              <a:t>. – nor</a:t>
            </a:r>
            <a:r>
              <a:rPr lang="en-US" sz="2400" dirty="0" err="1" smtClean="0"/>
              <a:t>epinephrin</a:t>
            </a:r>
            <a:endParaRPr lang="cs-CZ" sz="2400" dirty="0" smtClean="0"/>
          </a:p>
          <a:p>
            <a:pPr marL="368300"/>
            <a:r>
              <a:rPr lang="cs-CZ" sz="2400" dirty="0"/>
              <a:t> </a:t>
            </a:r>
            <a:r>
              <a:rPr lang="cs-CZ" sz="2400" dirty="0" smtClean="0"/>
              <a:t>   (ex. </a:t>
            </a:r>
            <a:r>
              <a:rPr lang="cs-CZ" sz="2400" dirty="0" err="1"/>
              <a:t>sweat</a:t>
            </a:r>
            <a:r>
              <a:rPr lang="cs-CZ" sz="2400" dirty="0"/>
              <a:t> </a:t>
            </a:r>
            <a:r>
              <a:rPr lang="cs-CZ" sz="2400" dirty="0" err="1" smtClean="0"/>
              <a:t>glands</a:t>
            </a:r>
            <a:r>
              <a:rPr lang="cs-CZ" sz="2400" dirty="0" smtClean="0"/>
              <a:t> and</a:t>
            </a:r>
          </a:p>
          <a:p>
            <a:pPr marL="368300"/>
            <a:r>
              <a:rPr lang="cs-CZ" sz="2400" dirty="0"/>
              <a:t> </a:t>
            </a:r>
            <a:r>
              <a:rPr lang="cs-CZ" sz="2400" dirty="0" smtClean="0"/>
              <a:t>    </a:t>
            </a:r>
            <a:r>
              <a:rPr lang="cs-CZ" sz="2400" dirty="0" err="1"/>
              <a:t>piloerector</a:t>
            </a:r>
            <a:r>
              <a:rPr lang="cs-CZ" sz="2400" dirty="0"/>
              <a:t> </a:t>
            </a:r>
            <a:r>
              <a:rPr lang="cs-CZ" sz="2400" dirty="0" err="1" smtClean="0"/>
              <a:t>muscle</a:t>
            </a:r>
            <a:r>
              <a:rPr lang="cs-CZ" sz="2400" b="1" dirty="0" smtClean="0"/>
              <a:t>)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780938" y="1659835"/>
            <a:ext cx="394851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 err="1" smtClean="0">
                <a:solidFill>
                  <a:srgbClr val="FF0000"/>
                </a:solidFill>
              </a:rPr>
              <a:t>parasympathetic</a:t>
            </a:r>
            <a:r>
              <a:rPr lang="cs-CZ" sz="2400" b="1" dirty="0" smtClean="0">
                <a:solidFill>
                  <a:srgbClr val="FF0000"/>
                </a:solidFill>
              </a:rPr>
              <a:t> 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/>
              <a:t> </a:t>
            </a:r>
            <a:r>
              <a:rPr lang="cs-CZ" sz="2400" dirty="0" err="1" smtClean="0"/>
              <a:t>parasympathetic</a:t>
            </a:r>
            <a:r>
              <a:rPr lang="cs-CZ" sz="2400" dirty="0" smtClean="0"/>
              <a:t> </a:t>
            </a:r>
            <a:r>
              <a:rPr lang="en-US" sz="2400" dirty="0" smtClean="0"/>
              <a:t>nuclei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of CN III, VII, IX, X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 segments S2 – S4</a:t>
            </a:r>
          </a:p>
          <a:p>
            <a:r>
              <a:rPr lang="en-US" sz="2400" i="1" dirty="0" smtClean="0"/>
              <a:t>     = craniosacral system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ganglia near the target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organ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neurotransmitter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acetylcholine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1059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439838" y="188913"/>
            <a:ext cx="7451725" cy="204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39775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995363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260475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1481138" indent="-20955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193833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39553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285273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30993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ts val="1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800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Sympathetic</a:t>
            </a:r>
            <a:r>
              <a:rPr lang="cs-CZ" altLang="cs-CZ" sz="28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cs-CZ" altLang="cs-CZ" sz="2800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system</a:t>
            </a:r>
            <a:endParaRPr lang="cs-CZ" altLang="cs-CZ" sz="2800" b="1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 eaLnBrk="1" hangingPunct="1">
              <a:spcBef>
                <a:spcPts val="1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800" b="1" dirty="0" err="1">
                <a:latin typeface="Times New Roman" pitchFamily="18" charset="0"/>
              </a:rPr>
              <a:t>Catabolic</a:t>
            </a:r>
            <a:r>
              <a:rPr lang="cs-CZ" altLang="cs-CZ" sz="2800" b="1" dirty="0">
                <a:latin typeface="Times New Roman" pitchFamily="18" charset="0"/>
              </a:rPr>
              <a:t> </a:t>
            </a:r>
            <a:r>
              <a:rPr lang="cs-CZ" altLang="cs-CZ" sz="2800" b="1" dirty="0" err="1">
                <a:latin typeface="Times New Roman" pitchFamily="18" charset="0"/>
              </a:rPr>
              <a:t>reaction</a:t>
            </a:r>
            <a:r>
              <a:rPr lang="cs-CZ" altLang="cs-CZ" sz="2800" b="1" dirty="0">
                <a:latin typeface="Times New Roman" pitchFamily="18" charset="0"/>
              </a:rPr>
              <a:t> (</a:t>
            </a:r>
            <a:r>
              <a:rPr lang="cs-CZ" altLang="cs-CZ" sz="2800" b="1" dirty="0" err="1">
                <a:latin typeface="Times New Roman" pitchFamily="18" charset="0"/>
              </a:rPr>
              <a:t>activities</a:t>
            </a:r>
            <a:r>
              <a:rPr lang="cs-CZ" altLang="cs-CZ" sz="2800" b="1" dirty="0">
                <a:latin typeface="Times New Roman" pitchFamily="18" charset="0"/>
              </a:rPr>
              <a:t> </a:t>
            </a:r>
            <a:r>
              <a:rPr lang="cs-CZ" altLang="cs-CZ" sz="2800" b="1" dirty="0" err="1">
                <a:latin typeface="Times New Roman" pitchFamily="18" charset="0"/>
              </a:rPr>
              <a:t>that</a:t>
            </a:r>
            <a:r>
              <a:rPr lang="cs-CZ" altLang="cs-CZ" sz="2800" b="1" dirty="0">
                <a:latin typeface="Times New Roman" pitchFamily="18" charset="0"/>
              </a:rPr>
              <a:t> are </a:t>
            </a:r>
            <a:r>
              <a:rPr lang="cs-CZ" altLang="cs-CZ" sz="2800" b="1" dirty="0" err="1">
                <a:latin typeface="Times New Roman" pitchFamily="18" charset="0"/>
              </a:rPr>
              <a:t>mobilized</a:t>
            </a:r>
            <a:r>
              <a:rPr lang="cs-CZ" altLang="cs-CZ" sz="2800" b="1" dirty="0">
                <a:latin typeface="Times New Roman" pitchFamily="18" charset="0"/>
              </a:rPr>
              <a:t> </a:t>
            </a:r>
            <a:r>
              <a:rPr lang="cs-CZ" altLang="cs-CZ" sz="2800" b="1" dirty="0" err="1">
                <a:latin typeface="Times New Roman" pitchFamily="18" charset="0"/>
              </a:rPr>
              <a:t>during</a:t>
            </a:r>
            <a:r>
              <a:rPr lang="cs-CZ" altLang="cs-CZ" sz="2800" b="1" dirty="0">
                <a:latin typeface="Times New Roman" pitchFamily="18" charset="0"/>
              </a:rPr>
              <a:t> </a:t>
            </a:r>
            <a:r>
              <a:rPr lang="cs-CZ" altLang="cs-CZ" sz="2800" b="1" dirty="0" err="1">
                <a:latin typeface="Times New Roman" pitchFamily="18" charset="0"/>
              </a:rPr>
              <a:t>emergency</a:t>
            </a:r>
            <a:r>
              <a:rPr lang="cs-CZ" altLang="cs-CZ" sz="2800" b="1" dirty="0">
                <a:latin typeface="Times New Roman" pitchFamily="18" charset="0"/>
              </a:rPr>
              <a:t> and stress </a:t>
            </a:r>
            <a:r>
              <a:rPr lang="cs-CZ" altLang="cs-CZ" sz="2800" b="1" dirty="0" err="1">
                <a:latin typeface="Times New Roman" pitchFamily="18" charset="0"/>
              </a:rPr>
              <a:t>situations</a:t>
            </a:r>
            <a:r>
              <a:rPr lang="cs-CZ" altLang="cs-CZ" sz="2800" b="1" dirty="0">
                <a:latin typeface="Times New Roman" pitchFamily="18" charset="0"/>
              </a:rPr>
              <a:t>, </a:t>
            </a:r>
            <a:r>
              <a:rPr lang="en-US" altLang="cs-CZ" sz="2800" b="1" dirty="0">
                <a:latin typeface="Times New Roman" pitchFamily="18" charset="0"/>
              </a:rPr>
              <a:t>“fight, fright and flight” responses</a:t>
            </a:r>
            <a:r>
              <a:rPr lang="cs-CZ" altLang="cs-CZ" sz="2800" b="1" dirty="0">
                <a:latin typeface="Times New Roman" pitchFamily="18" charset="0"/>
              </a:rPr>
              <a:t>)</a:t>
            </a: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 rot="-360000">
            <a:off x="5867400" y="4654550"/>
            <a:ext cx="1511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39775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995363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260475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1481138" indent="-20955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193833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39553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285273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30993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800" b="1">
                <a:solidFill>
                  <a:srgbClr val="FFFFFF"/>
                </a:solidFill>
                <a:latin typeface="Monotype Corsiva" pitchFamily="66" charset="0"/>
              </a:rPr>
              <a:t>anatomy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57200" y="3052068"/>
            <a:ext cx="753424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cs-CZ" altLang="cs-CZ" sz="2800" b="1" dirty="0" err="1">
                <a:solidFill>
                  <a:srgbClr val="FF0000"/>
                </a:solidFill>
                <a:latin typeface="Arial" charset="0"/>
              </a:rPr>
              <a:t>Parasympathetic</a:t>
            </a:r>
            <a:r>
              <a:rPr lang="cs-CZ" altLang="cs-CZ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altLang="cs-CZ" sz="2800" b="1" dirty="0" err="1">
                <a:solidFill>
                  <a:srgbClr val="FF0000"/>
                </a:solidFill>
                <a:latin typeface="Arial" charset="0"/>
              </a:rPr>
              <a:t>system</a:t>
            </a:r>
            <a:r>
              <a:rPr lang="cs-CZ" altLang="cs-CZ" sz="2800" b="1" dirty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cs-CZ" altLang="cs-CZ" sz="2800" b="1" dirty="0" err="1">
                <a:latin typeface="Times New Roman" pitchFamily="18" charset="0"/>
              </a:rPr>
              <a:t>Anabolic</a:t>
            </a:r>
            <a:r>
              <a:rPr lang="cs-CZ" altLang="cs-CZ" sz="2800" b="1" dirty="0">
                <a:latin typeface="Times New Roman" pitchFamily="18" charset="0"/>
              </a:rPr>
              <a:t> </a:t>
            </a:r>
            <a:r>
              <a:rPr lang="cs-CZ" altLang="cs-CZ" sz="2800" b="1" dirty="0" err="1">
                <a:latin typeface="Times New Roman" pitchFamily="18" charset="0"/>
              </a:rPr>
              <a:t>reactions</a:t>
            </a:r>
            <a:r>
              <a:rPr lang="cs-CZ" altLang="cs-CZ" sz="2800" b="1" dirty="0">
                <a:latin typeface="Times New Roman" pitchFamily="18" charset="0"/>
              </a:rPr>
              <a:t> (</a:t>
            </a:r>
            <a:r>
              <a:rPr lang="cs-CZ" altLang="cs-CZ" sz="2800" b="1" dirty="0" err="1">
                <a:latin typeface="Times New Roman" pitchFamily="18" charset="0"/>
              </a:rPr>
              <a:t>activities</a:t>
            </a:r>
            <a:r>
              <a:rPr lang="cs-CZ" altLang="cs-CZ" sz="2800" b="1" dirty="0">
                <a:latin typeface="Times New Roman" pitchFamily="18" charset="0"/>
              </a:rPr>
              <a:t> </a:t>
            </a:r>
            <a:r>
              <a:rPr lang="cs-CZ" altLang="cs-CZ" sz="2800" b="1" dirty="0" err="1">
                <a:latin typeface="Times New Roman" pitchFamily="18" charset="0"/>
              </a:rPr>
              <a:t>associated</a:t>
            </a:r>
            <a:r>
              <a:rPr lang="cs-CZ" altLang="cs-CZ" sz="2800" b="1" dirty="0">
                <a:latin typeface="Times New Roman" pitchFamily="18" charset="0"/>
              </a:rPr>
              <a:t> </a:t>
            </a:r>
            <a:r>
              <a:rPr lang="cs-CZ" altLang="cs-CZ" sz="2800" b="1" dirty="0" err="1">
                <a:latin typeface="Times New Roman" pitchFamily="18" charset="0"/>
              </a:rPr>
              <a:t>with</a:t>
            </a:r>
            <a:r>
              <a:rPr lang="cs-CZ" altLang="cs-CZ" sz="2800" b="1" dirty="0">
                <a:latin typeface="Times New Roman" pitchFamily="18" charset="0"/>
              </a:rPr>
              <a:t> </a:t>
            </a:r>
            <a:endParaRPr lang="cs-CZ" altLang="cs-CZ" sz="2800" b="1" dirty="0" smtClean="0">
              <a:latin typeface="Times New Roman" pitchFamily="18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cs-CZ" altLang="cs-CZ" sz="2800" b="1" dirty="0" err="1" smtClean="0">
                <a:latin typeface="Times New Roman" pitchFamily="18" charset="0"/>
              </a:rPr>
              <a:t>conservation</a:t>
            </a:r>
            <a:r>
              <a:rPr lang="cs-CZ" altLang="cs-CZ" sz="2800" b="1" dirty="0" smtClean="0">
                <a:latin typeface="Times New Roman" pitchFamily="18" charset="0"/>
              </a:rPr>
              <a:t> and </a:t>
            </a:r>
            <a:r>
              <a:rPr lang="cs-CZ" altLang="cs-CZ" sz="2800" b="1" dirty="0" err="1">
                <a:latin typeface="Times New Roman" pitchFamily="18" charset="0"/>
              </a:rPr>
              <a:t>restoration</a:t>
            </a:r>
            <a:r>
              <a:rPr lang="cs-CZ" altLang="cs-CZ" sz="2800" b="1" dirty="0">
                <a:latin typeface="Times New Roman" pitchFamily="18" charset="0"/>
              </a:rPr>
              <a:t> of body </a:t>
            </a:r>
            <a:r>
              <a:rPr lang="cs-CZ" altLang="cs-CZ" sz="2800" b="1" dirty="0" err="1">
                <a:latin typeface="Times New Roman" pitchFamily="18" charset="0"/>
              </a:rPr>
              <a:t>resources</a:t>
            </a:r>
            <a:r>
              <a:rPr lang="en-US" altLang="cs-CZ" sz="2800" b="1" dirty="0">
                <a:latin typeface="Times New Roman" pitchFamily="18" charset="0"/>
              </a:rPr>
              <a:t>,</a:t>
            </a:r>
            <a:r>
              <a:rPr lang="cs-CZ" altLang="cs-CZ" sz="2800" b="1" dirty="0">
                <a:latin typeface="Times New Roman" pitchFamily="18" charset="0"/>
              </a:rPr>
              <a:t> </a:t>
            </a:r>
            <a:endParaRPr lang="cs-CZ" altLang="cs-CZ" sz="2800" b="1" dirty="0" smtClean="0">
              <a:latin typeface="Times New Roman" pitchFamily="18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en-US" altLang="cs-CZ" sz="2800" b="1" dirty="0" smtClean="0">
                <a:latin typeface="Times New Roman" pitchFamily="18" charset="0"/>
              </a:rPr>
              <a:t>“</a:t>
            </a:r>
            <a:r>
              <a:rPr lang="cs-CZ" altLang="cs-CZ" sz="2800" b="1" dirty="0">
                <a:latin typeface="Times New Roman" pitchFamily="18" charset="0"/>
              </a:rPr>
              <a:t>rest and </a:t>
            </a:r>
            <a:r>
              <a:rPr lang="cs-CZ" altLang="cs-CZ" sz="2800" b="1" dirty="0" err="1">
                <a:latin typeface="Times New Roman" pitchFamily="18" charset="0"/>
              </a:rPr>
              <a:t>diges</a:t>
            </a:r>
            <a:r>
              <a:rPr lang="en-US" altLang="cs-CZ" sz="2800" b="1" dirty="0">
                <a:latin typeface="Times New Roman" pitchFamily="18" charset="0"/>
              </a:rPr>
              <a:t>t” responses</a:t>
            </a:r>
            <a:r>
              <a:rPr lang="cs-CZ" altLang="cs-CZ" sz="2800" b="1" dirty="0">
                <a:latin typeface="Times New Roman" pitchFamily="18" charset="0"/>
              </a:rPr>
              <a:t>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9158939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erodynamika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6514</TotalTime>
  <Words>452</Words>
  <Application>Microsoft Office PowerPoint</Application>
  <PresentationFormat>Předvádění na obrazovce (4:3)</PresentationFormat>
  <Paragraphs>107</Paragraphs>
  <Slides>25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Aerodynamika</vt:lpstr>
      <vt:lpstr>AUTONOMIC NERVOUS SYSTEM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SOMATOSENSORY PATHWAYS</dc:title>
  <dc:creator>Ivana</dc:creator>
  <cp:lastModifiedBy>Svizenska</cp:lastModifiedBy>
  <cp:revision>275</cp:revision>
  <dcterms:created xsi:type="dcterms:W3CDTF">2016-03-11T17:01:52Z</dcterms:created>
  <dcterms:modified xsi:type="dcterms:W3CDTF">2016-05-09T09:18:44Z</dcterms:modified>
</cp:coreProperties>
</file>