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9" r:id="rId2"/>
    <p:sldId id="279" r:id="rId3"/>
    <p:sldId id="289" r:id="rId4"/>
    <p:sldId id="270" r:id="rId5"/>
    <p:sldId id="290" r:id="rId6"/>
    <p:sldId id="281" r:id="rId7"/>
    <p:sldId id="262" r:id="rId8"/>
    <p:sldId id="260" r:id="rId9"/>
    <p:sldId id="259" r:id="rId10"/>
    <p:sldId id="261" r:id="rId11"/>
    <p:sldId id="291" r:id="rId12"/>
    <p:sldId id="293" r:id="rId13"/>
    <p:sldId id="258" r:id="rId14"/>
    <p:sldId id="294" r:id="rId15"/>
    <p:sldId id="296" r:id="rId16"/>
    <p:sldId id="299" r:id="rId17"/>
    <p:sldId id="268" r:id="rId18"/>
    <p:sldId id="275" r:id="rId19"/>
    <p:sldId id="272" r:id="rId20"/>
    <p:sldId id="287" r:id="rId21"/>
    <p:sldId id="274" r:id="rId22"/>
    <p:sldId id="278" r:id="rId23"/>
    <p:sldId id="298" r:id="rId24"/>
    <p:sldId id="277" r:id="rId25"/>
    <p:sldId id="300" r:id="rId26"/>
    <p:sldId id="284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66CC"/>
    <a:srgbClr val="FF0000"/>
    <a:srgbClr val="009900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3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textu.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2ECDA0-4F8D-4058-99F3-676BB97E4EF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79373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E06C8A-547F-49D2-99A4-19DD6BCC06A3}" type="slidenum">
              <a:rPr lang="cs-CZ" altLang="en-US"/>
              <a:pPr/>
              <a:t>1</a:t>
            </a:fld>
            <a:endParaRPr lang="cs-CZ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16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1- a. </a:t>
            </a:r>
            <a:r>
              <a:rPr lang="cs-CZ" dirty="0" err="1" smtClean="0"/>
              <a:t>carotis</a:t>
            </a:r>
            <a:r>
              <a:rPr lang="cs-CZ" dirty="0" smtClean="0"/>
              <a:t> </a:t>
            </a:r>
            <a:r>
              <a:rPr lang="cs-CZ" dirty="0" err="1" smtClean="0"/>
              <a:t>int</a:t>
            </a:r>
            <a:r>
              <a:rPr lang="cs-CZ" dirty="0" smtClean="0"/>
              <a:t>.; 6 – m. tensor </a:t>
            </a:r>
            <a:r>
              <a:rPr lang="cs-CZ" dirty="0" err="1" smtClean="0"/>
              <a:t>veli</a:t>
            </a:r>
            <a:r>
              <a:rPr lang="cs-CZ" dirty="0" smtClean="0"/>
              <a:t> </a:t>
            </a:r>
            <a:r>
              <a:rPr lang="cs-CZ" dirty="0" err="1" smtClean="0"/>
              <a:t>palatini</a:t>
            </a:r>
            <a:r>
              <a:rPr lang="cs-CZ" dirty="0" smtClean="0"/>
              <a:t>;</a:t>
            </a:r>
            <a:r>
              <a:rPr lang="cs-CZ" baseline="0" dirty="0" smtClean="0"/>
              <a:t> 7- m. </a:t>
            </a:r>
            <a:r>
              <a:rPr lang="cs-CZ" baseline="0" dirty="0" err="1" smtClean="0"/>
              <a:t>salpingopharyngeus</a:t>
            </a:r>
            <a:r>
              <a:rPr lang="cs-CZ" baseline="0" dirty="0" smtClean="0"/>
              <a:t>;</a:t>
            </a:r>
            <a:r>
              <a:rPr lang="cs-CZ" dirty="0" smtClean="0"/>
              <a:t> 8-m. levator </a:t>
            </a:r>
            <a:r>
              <a:rPr lang="cs-CZ" dirty="0" err="1" smtClean="0"/>
              <a:t>veli</a:t>
            </a:r>
            <a:r>
              <a:rPr lang="cs-CZ" dirty="0" smtClean="0"/>
              <a:t> </a:t>
            </a:r>
            <a:r>
              <a:rPr lang="cs-CZ" dirty="0" err="1" smtClean="0"/>
              <a:t>palatini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smtClean="0"/>
              <a:t>9-nasopharynx; 2-lamina </a:t>
            </a:r>
            <a:r>
              <a:rPr lang="cs-CZ" dirty="0" err="1" smtClean="0"/>
              <a:t>lateralis</a:t>
            </a:r>
            <a:r>
              <a:rPr lang="cs-CZ" dirty="0" smtClean="0"/>
              <a:t> et 4-medialis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0F0DE-00E3-4A30-A766-666D66275F0F}" type="slidenum">
              <a:rPr lang="cs-CZ" altLang="en-US" smtClean="0"/>
              <a:pPr>
                <a:defRPr/>
              </a:pPr>
              <a:t>14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66622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2- tensor; 3- levator; 6</a:t>
            </a:r>
            <a:r>
              <a:rPr lang="cs-CZ" baseline="0" dirty="0" smtClean="0"/>
              <a:t>- m. </a:t>
            </a:r>
            <a:r>
              <a:rPr lang="cs-CZ" baseline="0" dirty="0" err="1" smtClean="0"/>
              <a:t>salpingopharyngeus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0F0DE-00E3-4A30-A766-666D66275F0F}" type="slidenum">
              <a:rPr lang="cs-CZ" altLang="en-US" smtClean="0"/>
              <a:pPr>
                <a:defRPr/>
              </a:pPr>
              <a:t>15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93491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1C1531-EAA0-4024-9721-E3EAFF994CBE}" type="slidenum">
              <a:rPr lang="cs-CZ" altLang="en-US"/>
              <a:pPr/>
              <a:t>17</a:t>
            </a:fld>
            <a:endParaRPr lang="cs-CZ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559D76-10A1-4129-9BC0-B988A68844EA}" type="slidenum">
              <a:rPr lang="cs-CZ" altLang="en-US"/>
              <a:pPr/>
              <a:t>18</a:t>
            </a:fld>
            <a:endParaRPr lang="cs-CZ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67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CF2A37-C5AF-486D-A2D7-930DE8E82810}" type="slidenum">
              <a:rPr lang="cs-CZ" altLang="en-US"/>
              <a:pPr/>
              <a:t>19</a:t>
            </a:fld>
            <a:endParaRPr lang="cs-CZ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78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en-US" smtClean="0">
                <a:latin typeface="Arial" charset="0"/>
              </a:rPr>
              <a:t>Caecum vestibulare ductus cochlearis</a:t>
            </a:r>
            <a:endParaRPr lang="en-US" altLang="en-US" smtClean="0">
              <a:latin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E129C1-04D0-488D-B2C9-4C3B6B8683B0}" type="slidenum">
              <a:rPr lang="cs-CZ" altLang="en-US"/>
              <a:pPr/>
              <a:t>20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14856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65293F-3A0B-4DAD-9579-1376EEC45551}" type="slidenum">
              <a:rPr lang="cs-CZ" altLang="en-US"/>
              <a:pPr/>
              <a:t>21</a:t>
            </a:fld>
            <a:endParaRPr lang="cs-CZ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38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9F27EE-E3C4-483C-B739-598C91905260}" type="slidenum">
              <a:rPr lang="cs-CZ" altLang="en-US"/>
              <a:pPr/>
              <a:t>22</a:t>
            </a:fld>
            <a:endParaRPr lang="cs-CZ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31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BA4770-84B2-411E-AE23-F91182B237FC}" type="slidenum">
              <a:rPr lang="cs-CZ" altLang="en-US"/>
              <a:pPr/>
              <a:t>24</a:t>
            </a:fld>
            <a:endParaRPr lang="cs-CZ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41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6C60B7-02D0-4167-9470-ADC7BA72E0EB}" type="slidenum">
              <a:rPr lang="cs-CZ" altLang="en-US"/>
              <a:pPr/>
              <a:t>26</a:t>
            </a:fld>
            <a:endParaRPr lang="cs-CZ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1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C29886-F3ED-41E0-8DC0-F4D94536BC72}" type="slidenum">
              <a:rPr lang="cs-CZ" altLang="en-US"/>
              <a:pPr/>
              <a:t>2</a:t>
            </a:fld>
            <a:endParaRPr lang="cs-CZ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26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995E34-601D-4152-8B1B-487FAF69EC35}" type="slidenum">
              <a:rPr lang="cs-CZ" altLang="en-US"/>
              <a:pPr/>
              <a:t>4</a:t>
            </a:fld>
            <a:endParaRPr lang="cs-CZ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3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CB097E-0260-43B0-B7A5-9F7C87D7C943}" type="slidenum">
              <a:rPr lang="cs-CZ" altLang="en-US"/>
              <a:pPr/>
              <a:t>6</a:t>
            </a:fld>
            <a:endParaRPr lang="cs-CZ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6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8E195B-468D-4374-BF7E-2B9519FEBF65}" type="slidenum">
              <a:rPr lang="cs-CZ" altLang="en-US"/>
              <a:pPr/>
              <a:t>7</a:t>
            </a:fld>
            <a:endParaRPr lang="cs-CZ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1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B179BE-CD70-4C8C-87AE-E4428C92BE31}" type="slidenum">
              <a:rPr lang="cs-CZ" altLang="en-US"/>
              <a:pPr/>
              <a:t>8</a:t>
            </a:fld>
            <a:endParaRPr lang="cs-CZ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57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5643E9-120E-4868-8813-AB8364FA9665}" type="slidenum">
              <a:rPr lang="cs-CZ" altLang="en-US"/>
              <a:pPr/>
              <a:t>9</a:t>
            </a:fld>
            <a:endParaRPr lang="cs-CZ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4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AE7125-0B8A-45B1-B35C-D179D38BDB98}" type="slidenum">
              <a:rPr lang="cs-CZ" altLang="en-US"/>
              <a:pPr/>
              <a:t>10</a:t>
            </a:fld>
            <a:endParaRPr lang="cs-CZ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83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B2A303-C07F-45AF-9A13-50A15C764A74}" type="slidenum">
              <a:rPr lang="cs-CZ" altLang="en-US"/>
              <a:pPr/>
              <a:t>13</a:t>
            </a:fld>
            <a:endParaRPr lang="cs-CZ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5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FA8B0-DF21-4C67-A13F-0ECBFDFE743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2412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511E-9BF5-4959-9E04-90A6F77F34F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8851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1CA358-3014-46EB-9944-EA13E173B18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0027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40AB-9F63-40BC-BF43-5FFB44EFF73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5897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C76A5-0CFA-492D-9ADA-38B8E73D079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144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591E7-D639-4F1D-A49B-AE7E691D9C3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2047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AE9C7-4C73-479A-BD62-3A7449CA285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6194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B1CCE-B79C-46FF-A2AF-87DB746F106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9794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57C72-BD7A-49A7-AF9C-4B9F2641D4A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8406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17D91-C86B-4511-9B74-CA9BBA73CCD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5745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D97E3-BCC6-487C-AB55-E040FBF5005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6024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04D926-0789-4870-AE88-1570EEC88E44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t5-7Q58_LAhXBuBQKHVqGBJcQjRwIBw&amp;url=http://www.ent-surgery.com.au/the-eustachian-tube/&amp;bvm=bv.117218890,d.bGQ&amp;psig=AFQjCNFztJyGANFIpnIhio3UMpagyRZabw&amp;ust=145858201761269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tudyblue.com/notes/note/n/chapter-12/deck/287108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358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Auris externa, media et interna</a:t>
            </a:r>
            <a:r>
              <a:rPr lang="cs-CZ" altLang="en-US" sz="1800"/>
              <a:t> 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944813" y="1773238"/>
            <a:ext cx="2952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Auricula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Meatus acusticus externus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Membrana tympani 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944813" y="3160713"/>
            <a:ext cx="1924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Cavitas tympani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Ossicula auditus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Tuba auditiva 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944813" y="4673600"/>
            <a:ext cx="3067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Labyrinthus osseus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Labyrinthus membranaceus 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2771775" y="333375"/>
            <a:ext cx="427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ORGANUM VESTIBULOCOCHLEARE </a:t>
            </a: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684213" y="1773238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Auris externa</a:t>
            </a: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684213" y="3160713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Auris media</a:t>
            </a:r>
            <a:endParaRPr lang="cs-CZ" altLang="en-US" sz="1800"/>
          </a:p>
        </p:txBody>
      </p:sp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684213" y="467360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Auris interna</a:t>
            </a:r>
            <a:endParaRPr lang="cs-CZ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uc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95655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573463"/>
            <a:ext cx="310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Meatus acusticus externus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635375" y="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mallei sup.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3348038" y="404813"/>
            <a:ext cx="503237" cy="5762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835150" y="2781300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mallei lat.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2843213" y="2349500"/>
            <a:ext cx="360362" cy="358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003800" y="1700213"/>
            <a:ext cx="213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M. tensor tympani</a:t>
            </a:r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 flipH="1">
            <a:off x="4787900" y="1989138"/>
            <a:ext cx="504825" cy="287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5651500" y="1916113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4716463" y="620713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Recessus epitympanicus</a:t>
            </a: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H="1">
            <a:off x="4211638" y="908050"/>
            <a:ext cx="720725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5292725" y="32131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Prom.</a:t>
            </a:r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2411413" y="1484313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Incus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i65.photobucket.com/albums/h230/sleepy_yuci/e-learning/Ear/11Musclesassociatedwiththeauditory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2"/>
          <a:stretch/>
        </p:blipFill>
        <p:spPr bwMode="auto">
          <a:xfrm>
            <a:off x="294799" y="692696"/>
            <a:ext cx="8597681" cy="58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0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i65.photobucket.com/albums/h230/sleepy_yuci/e-learning/Ear/20FacialnerveChordatympaniinthe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4685968" cy="66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7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419841" y="76992"/>
            <a:ext cx="433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TUBA AUDITIVA, EUSTACHIAN TUBE 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54466" y="561181"/>
            <a:ext cx="404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pars ossea tubae auditivae (10mm)</a:t>
            </a:r>
            <a:r>
              <a:rPr lang="cs-CZ" altLang="en-US" sz="1800"/>
              <a:t> 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54466" y="1399381"/>
            <a:ext cx="473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pars cartilaginea tubae auditivae (25 mm)</a:t>
            </a:r>
            <a:r>
              <a:rPr lang="cs-CZ" altLang="en-US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lamina medialis et lateralis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54466" y="2093119"/>
            <a:ext cx="415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ostium pharyngeum tubae auditivae</a:t>
            </a:r>
            <a:r>
              <a:rPr lang="cs-CZ" altLang="en-US" sz="1800"/>
              <a:t> 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54466" y="980281"/>
            <a:ext cx="413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ostium tympanicum tubae auditivae</a:t>
            </a:r>
            <a:r>
              <a:rPr lang="cs-CZ" altLang="en-US" sz="1800"/>
              <a:t> </a:t>
            </a: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54466" y="2512219"/>
            <a:ext cx="163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torus tubarius </a:t>
            </a: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54466" y="2801144"/>
            <a:ext cx="320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lymph tissue (tonsilla tubaria) </a:t>
            </a:r>
          </a:p>
        </p:txBody>
      </p:sp>
      <p:pic>
        <p:nvPicPr>
          <p:cNvPr id="11" name="Picture 2" descr="http://cdn.ent-surgery.com.au/wp-content/uploads/2012/02/the-eustachian-tube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5843" r="6969" b="13065"/>
          <a:stretch/>
        </p:blipFill>
        <p:spPr bwMode="auto">
          <a:xfrm>
            <a:off x="2745018" y="3196568"/>
            <a:ext cx="6398982" cy="36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1"/>
          <a:stretch>
            <a:fillRect/>
          </a:stretch>
        </p:blipFill>
        <p:spPr bwMode="auto">
          <a:xfrm>
            <a:off x="-677" y="1196752"/>
            <a:ext cx="9047609" cy="477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9841" y="76992"/>
            <a:ext cx="433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TUBA AUDITIVA, EUSTACHIAN TUBE </a:t>
            </a:r>
          </a:p>
        </p:txBody>
      </p:sp>
    </p:spTree>
    <p:extLst>
      <p:ext uri="{BB962C8B-B14F-4D97-AF65-F5344CB8AC3E}">
        <p14:creationId xmlns:p14="http://schemas.microsoft.com/office/powerpoint/2010/main" val="22508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2" y="908720"/>
            <a:ext cx="9055125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187624" y="248557"/>
            <a:ext cx="6938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b="1" dirty="0">
                <a:solidFill>
                  <a:srgbClr val="800000"/>
                </a:solidFill>
              </a:rPr>
              <a:t>TORUS TUBARIUS, torus </a:t>
            </a:r>
            <a:r>
              <a:rPr lang="cs-CZ" altLang="en-US" b="1" dirty="0" err="1">
                <a:solidFill>
                  <a:srgbClr val="800000"/>
                </a:solidFill>
              </a:rPr>
              <a:t>levatorius</a:t>
            </a:r>
            <a:r>
              <a:rPr lang="cs-CZ" altLang="en-US" b="1" dirty="0">
                <a:solidFill>
                  <a:srgbClr val="800000"/>
                </a:solidFill>
              </a:rPr>
              <a:t>, </a:t>
            </a:r>
            <a:r>
              <a:rPr lang="cs-CZ" altLang="en-US" b="1" dirty="0" err="1">
                <a:solidFill>
                  <a:srgbClr val="800000"/>
                </a:solidFill>
              </a:rPr>
              <a:t>plica</a:t>
            </a:r>
            <a:r>
              <a:rPr lang="cs-CZ" altLang="en-US" b="1" dirty="0">
                <a:solidFill>
                  <a:srgbClr val="800000"/>
                </a:solidFill>
              </a:rPr>
              <a:t> </a:t>
            </a:r>
            <a:r>
              <a:rPr lang="cs-CZ" altLang="en-US" b="1" dirty="0" err="1">
                <a:solidFill>
                  <a:srgbClr val="800000"/>
                </a:solidFill>
              </a:rPr>
              <a:t>salpingopharyngea</a:t>
            </a:r>
            <a:r>
              <a:rPr lang="cs-CZ" altLang="en-US" b="1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1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:\Obrázky\Anatomie\eustachian-tube-4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00" b="6338"/>
          <a:stretch/>
        </p:blipFill>
        <p:spPr bwMode="auto">
          <a:xfrm>
            <a:off x="1424668" y="1447801"/>
            <a:ext cx="6076950" cy="350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9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4547" b="13560"/>
          <a:stretch>
            <a:fillRect/>
          </a:stretch>
        </p:blipFill>
        <p:spPr bwMode="auto">
          <a:xfrm>
            <a:off x="323850" y="1268413"/>
            <a:ext cx="38877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5076825" y="37893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- cochlea</a:t>
            </a:r>
          </a:p>
        </p:txBody>
      </p:sp>
      <p:sp>
        <p:nvSpPr>
          <p:cNvPr id="26628" name="Text Box 12"/>
          <p:cNvSpPr txBox="1">
            <a:spLocks noChangeArrowheads="1"/>
          </p:cNvSpPr>
          <p:nvPr/>
        </p:nvSpPr>
        <p:spPr bwMode="auto">
          <a:xfrm>
            <a:off x="2555875" y="2565400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fenestra vestibuli </a:t>
            </a:r>
          </a:p>
        </p:txBody>
      </p:sp>
      <p:sp>
        <p:nvSpPr>
          <p:cNvPr id="26629" name="Text Box 13"/>
          <p:cNvSpPr txBox="1">
            <a:spLocks noChangeArrowheads="1"/>
          </p:cNvSpPr>
          <p:nvPr/>
        </p:nvSpPr>
        <p:spPr bwMode="auto">
          <a:xfrm>
            <a:off x="1835150" y="4868863"/>
            <a:ext cx="217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fenestra cochleae </a:t>
            </a:r>
          </a:p>
        </p:txBody>
      </p:sp>
      <p:sp>
        <p:nvSpPr>
          <p:cNvPr id="26630" name="Rectangle 16"/>
          <p:cNvSpPr>
            <a:spLocks noChangeArrowheads="1"/>
          </p:cNvSpPr>
          <p:nvPr/>
        </p:nvSpPr>
        <p:spPr bwMode="auto">
          <a:xfrm>
            <a:off x="2339975" y="260350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AURIS INTERNA - LABYRINTHUS OSSEUS </a:t>
            </a:r>
          </a:p>
        </p:txBody>
      </p:sp>
      <p:sp>
        <p:nvSpPr>
          <p:cNvPr id="26631" name="Rectangle 17"/>
          <p:cNvSpPr>
            <a:spLocks noChangeArrowheads="1"/>
          </p:cNvSpPr>
          <p:nvPr/>
        </p:nvSpPr>
        <p:spPr bwMode="auto">
          <a:xfrm>
            <a:off x="5076825" y="1196975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- vestibulum</a:t>
            </a: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5076825" y="1628775"/>
            <a:ext cx="3409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en-US" sz="1800" b="1"/>
              <a:t>canales semicirculares</a:t>
            </a:r>
            <a:r>
              <a:rPr lang="cs-CZ" altLang="en-US" sz="1800"/>
              <a:t> </a:t>
            </a:r>
            <a:r>
              <a:rPr lang="cs-CZ" altLang="en-US" sz="1800" b="1"/>
              <a:t>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 	</a:t>
            </a:r>
            <a:r>
              <a:rPr lang="cs-CZ" altLang="en-US" sz="1800" b="1" i="1"/>
              <a:t>anterior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/>
              <a:t>	posterior</a:t>
            </a:r>
            <a:r>
              <a:rPr lang="cs-CZ" altLang="en-US" sz="1800"/>
              <a:t>  </a:t>
            </a:r>
          </a:p>
        </p:txBody>
      </p:sp>
      <p:grpSp>
        <p:nvGrpSpPr>
          <p:cNvPr id="26633" name="Group 22"/>
          <p:cNvGrpSpPr>
            <a:grpSpLocks/>
          </p:cNvGrpSpPr>
          <p:nvPr/>
        </p:nvGrpSpPr>
        <p:grpSpPr bwMode="auto">
          <a:xfrm>
            <a:off x="6011863" y="2420938"/>
            <a:ext cx="1873250" cy="588962"/>
            <a:chOff x="3833" y="1611"/>
            <a:chExt cx="1180" cy="371"/>
          </a:xfrm>
        </p:grpSpPr>
        <p:sp>
          <p:nvSpPr>
            <p:cNvPr id="26637" name="Rectangle 19"/>
            <p:cNvSpPr>
              <a:spLocks noChangeArrowheads="1"/>
            </p:cNvSpPr>
            <p:nvPr/>
          </p:nvSpPr>
          <p:spPr bwMode="auto">
            <a:xfrm>
              <a:off x="3833" y="1751"/>
              <a:ext cx="10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 i="1"/>
                <a:t>ampulla ossea </a:t>
              </a:r>
            </a:p>
          </p:txBody>
        </p:sp>
        <p:sp>
          <p:nvSpPr>
            <p:cNvPr id="26638" name="Rectangle 20"/>
            <p:cNvSpPr>
              <a:spLocks noChangeArrowheads="1"/>
            </p:cNvSpPr>
            <p:nvPr/>
          </p:nvSpPr>
          <p:spPr bwMode="auto">
            <a:xfrm>
              <a:off x="3833" y="1611"/>
              <a:ext cx="1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 i="1"/>
                <a:t>crus communae </a:t>
              </a:r>
            </a:p>
          </p:txBody>
        </p:sp>
      </p:grpSp>
      <p:grpSp>
        <p:nvGrpSpPr>
          <p:cNvPr id="26634" name="Group 24"/>
          <p:cNvGrpSpPr>
            <a:grpSpLocks/>
          </p:cNvGrpSpPr>
          <p:nvPr/>
        </p:nvGrpSpPr>
        <p:grpSpPr bwMode="auto">
          <a:xfrm>
            <a:off x="6011863" y="2925763"/>
            <a:ext cx="1517650" cy="654050"/>
            <a:chOff x="3833" y="1979"/>
            <a:chExt cx="956" cy="412"/>
          </a:xfrm>
        </p:grpSpPr>
        <p:sp>
          <p:nvSpPr>
            <p:cNvPr id="26635" name="Rectangle 21"/>
            <p:cNvSpPr>
              <a:spLocks noChangeArrowheads="1"/>
            </p:cNvSpPr>
            <p:nvPr/>
          </p:nvSpPr>
          <p:spPr bwMode="auto">
            <a:xfrm>
              <a:off x="3833" y="2160"/>
              <a:ext cx="9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 i="1"/>
                <a:t>crus simplex </a:t>
              </a:r>
            </a:p>
          </p:txBody>
        </p:sp>
        <p:sp>
          <p:nvSpPr>
            <p:cNvPr id="26636" name="Rectangle 23"/>
            <p:cNvSpPr>
              <a:spLocks noChangeArrowheads="1"/>
            </p:cNvSpPr>
            <p:nvPr/>
          </p:nvSpPr>
          <p:spPr bwMode="auto">
            <a:xfrm>
              <a:off x="3833" y="1979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 b="1"/>
                <a:t>lateralis</a:t>
              </a:r>
              <a:r>
                <a:rPr lang="cs-CZ" altLang="en-US" sz="180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3689350" y="333375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COCHLEA</a:t>
            </a:r>
            <a:endParaRPr lang="cs-CZ" altLang="en-US" sz="1800">
              <a:solidFill>
                <a:srgbClr val="800000"/>
              </a:solidFill>
            </a:endParaRP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23850" y="13414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modiolus</a:t>
            </a:r>
            <a:r>
              <a:rPr lang="cs-CZ" altLang="en-US" sz="1800"/>
              <a:t> 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323850" y="1790700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lamina spiralis ossea</a:t>
            </a:r>
            <a:r>
              <a:rPr lang="cs-CZ" altLang="en-US" sz="1800"/>
              <a:t> </a:t>
            </a: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323850" y="2241550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canalis spiralis osseus</a:t>
            </a:r>
            <a:r>
              <a:rPr lang="cs-CZ" altLang="en-US" sz="1800"/>
              <a:t> </a:t>
            </a: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323850" y="2690813"/>
            <a:ext cx="269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canales longitudinales</a:t>
            </a:r>
            <a:r>
              <a:rPr lang="cs-CZ" altLang="en-US" sz="1800"/>
              <a:t> </a:t>
            </a:r>
          </a:p>
        </p:txBody>
      </p: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323850" y="3141663"/>
            <a:ext cx="330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tractus spiralis foraminosus</a:t>
            </a:r>
            <a:r>
              <a:rPr lang="cs-CZ" alt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luc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11188"/>
            <a:ext cx="7199313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635375" y="188913"/>
            <a:ext cx="197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AURIS INTERNA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bin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68638"/>
            <a:ext cx="3109912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348038" y="333375"/>
            <a:ext cx="263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MEMBRANA TYMPANI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905500" y="4724400"/>
            <a:ext cx="2770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umbo membranae tympani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986463" y="4387850"/>
            <a:ext cx="285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stria mallearis (manubrium)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110288" y="3646488"/>
            <a:ext cx="228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prominentia mallearis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57825" y="2924175"/>
            <a:ext cx="3578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plica mallearis anterior et posterior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138363" y="2660650"/>
            <a:ext cx="577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pars flaccida membranae tympani (membrana Shrapnelli)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066925" y="541020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pars tensa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290888" y="6188075"/>
            <a:ext cx="3236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Cone of light (trigonum Woodi) 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4514850" y="458152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5219700" y="40052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4643438" y="3213100"/>
            <a:ext cx="7921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5435600" y="32131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4802188" y="2997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2643188" y="5086350"/>
            <a:ext cx="7191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4443413" y="55895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4356100" y="48688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34925" y="3640138"/>
            <a:ext cx="26019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anulus fibrocartilagineus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(sulcus tympanicus) 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2339975" y="40782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6110288" y="3933825"/>
            <a:ext cx="285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(processus lateralis mallei) 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611188" y="908050"/>
            <a:ext cx="5767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Middle connective tissue layer – stratum membranaceum 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611188" y="1376363"/>
            <a:ext cx="3519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External layer - stratum cutaneum </a:t>
            </a: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611188" y="1820863"/>
            <a:ext cx="3614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Internal layer</a:t>
            </a:r>
            <a:r>
              <a:rPr lang="cs-CZ" altLang="en-US" sz="1800"/>
              <a:t> </a:t>
            </a:r>
            <a:r>
              <a:rPr lang="cs-CZ" altLang="en-US" sz="1600" b="1"/>
              <a:t>- stratum mucosum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84313"/>
            <a:ext cx="67849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3276600" y="2603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VESTIBULUM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6156325" y="1943100"/>
            <a:ext cx="19939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n. </a:t>
            </a:r>
            <a:r>
              <a:rPr lang="cs-CZ" altLang="en-US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utriculoampullaris</a:t>
            </a:r>
            <a:r>
              <a:rPr lang="cs-CZ" alt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4821" name="Text Box 24"/>
          <p:cNvSpPr txBox="1">
            <a:spLocks noChangeArrowheads="1"/>
          </p:cNvSpPr>
          <p:nvPr/>
        </p:nvSpPr>
        <p:spPr bwMode="auto">
          <a:xfrm>
            <a:off x="7321550" y="2417763"/>
            <a:ext cx="13192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>
                <a:solidFill>
                  <a:srgbClr val="7575D1"/>
                </a:solidFill>
              </a:rPr>
              <a:t>n. saccularis </a:t>
            </a: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979613" y="5589588"/>
            <a:ext cx="2193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n. </a:t>
            </a:r>
            <a:r>
              <a:rPr lang="cs-CZ" alt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ampullae</a:t>
            </a:r>
            <a:r>
              <a:rPr lang="cs-CZ" alt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posterioris</a:t>
            </a:r>
            <a:r>
              <a:rPr lang="cs-CZ" alt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4152060" y="3280792"/>
            <a:ext cx="810451" cy="952872"/>
            <a:chOff x="4152060" y="3280792"/>
            <a:chExt cx="810451" cy="952872"/>
          </a:xfrm>
        </p:grpSpPr>
        <p:sp>
          <p:nvSpPr>
            <p:cNvPr id="2" name="Ovál 1"/>
            <p:cNvSpPr/>
            <p:nvPr/>
          </p:nvSpPr>
          <p:spPr>
            <a:xfrm>
              <a:off x="4152060" y="3280792"/>
              <a:ext cx="720080" cy="364232"/>
            </a:xfrm>
            <a:prstGeom prst="ellipse">
              <a:avLst/>
            </a:pr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ál 7"/>
            <p:cNvSpPr/>
            <p:nvPr/>
          </p:nvSpPr>
          <p:spPr>
            <a:xfrm>
              <a:off x="4527961" y="3717032"/>
              <a:ext cx="434550" cy="516632"/>
            </a:xfrm>
            <a:prstGeom prst="ellipse">
              <a:avLst/>
            </a:pr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Přímá spojnice se šipkou 6"/>
          <p:cNvCxnSpPr/>
          <p:nvPr/>
        </p:nvCxnSpPr>
        <p:spPr>
          <a:xfrm>
            <a:off x="2987824" y="3140968"/>
            <a:ext cx="360040" cy="3219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34925" y="971550"/>
            <a:ext cx="8934450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u="sng"/>
              <a:t>labyrinthus vestibularis</a:t>
            </a:r>
            <a:r>
              <a:rPr lang="cs-CZ" altLang="en-US" sz="1800"/>
              <a:t>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Char char="-"/>
            </a:pPr>
            <a:r>
              <a:rPr lang="cs-CZ" altLang="en-US" sz="1800" b="1"/>
              <a:t> </a:t>
            </a:r>
            <a:r>
              <a:rPr lang="cs-CZ" altLang="en-US" sz="1800"/>
              <a:t>utriculus et sacculus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Char char="-"/>
            </a:pPr>
            <a:r>
              <a:rPr lang="cs-CZ" altLang="en-US" sz="1800"/>
              <a:t> d. utriculosaccularis</a:t>
            </a:r>
            <a:r>
              <a:rPr lang="cs-CZ" altLang="en-US" sz="1800">
                <a:cs typeface="Arial" charset="0"/>
              </a:rPr>
              <a:t>→</a:t>
            </a:r>
            <a:r>
              <a:rPr lang="cs-CZ" altLang="en-US" sz="1800"/>
              <a:t>d.endolymphaticus (aquaductus vestibuli)</a:t>
            </a:r>
            <a:r>
              <a:rPr lang="cs-CZ" altLang="en-US" sz="1800">
                <a:cs typeface="Arial" charset="0"/>
              </a:rPr>
              <a:t>→</a:t>
            </a:r>
            <a:r>
              <a:rPr lang="cs-CZ" altLang="en-US" sz="1800"/>
              <a:t>saccus endolymph.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Char char="-"/>
            </a:pPr>
            <a:r>
              <a:rPr lang="cs-CZ" altLang="en-US" sz="1800"/>
              <a:t> ductus semicirculares 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2916238" y="260350"/>
            <a:ext cx="394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LABYRINTHUS MEMBRANACEUS 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79388" y="2701925"/>
            <a:ext cx="375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/>
              <a:t>macula statica utriculi et sacculi</a:t>
            </a:r>
            <a:r>
              <a:rPr lang="cs-CZ" altLang="en-US" sz="1800" i="1"/>
              <a:t> </a:t>
            </a: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179388" y="3062288"/>
            <a:ext cx="225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/>
              <a:t>cristae ampullares</a:t>
            </a:r>
            <a:r>
              <a:rPr lang="cs-CZ" altLang="en-US" sz="1800" i="1"/>
              <a:t> </a:t>
            </a: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34925" y="3808413"/>
            <a:ext cx="267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u="sng"/>
              <a:t>labyrinthus cochlearis</a:t>
            </a:r>
            <a:r>
              <a:rPr lang="cs-CZ" altLang="en-US" sz="1800"/>
              <a:t> </a:t>
            </a:r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34925" y="4241800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- ductus cochlearis </a:t>
            </a:r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2195513" y="4241800"/>
            <a:ext cx="3498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lamina basilaris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membrana vestibularis Reissneri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wall of bony canal </a:t>
            </a:r>
          </a:p>
        </p:txBody>
      </p:sp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106363" y="5510213"/>
            <a:ext cx="262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/>
              <a:t>organum spirale Corti</a:t>
            </a:r>
            <a:r>
              <a:rPr lang="cs-CZ" altLang="en-US" sz="1800" i="1"/>
              <a:t> </a:t>
            </a: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2698750" y="5510213"/>
            <a:ext cx="229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/>
              <a:t>membrana tectoria</a:t>
            </a:r>
            <a:r>
              <a:rPr lang="cs-CZ" altLang="en-US" sz="1800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VnitrUch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6697663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4300" y="1700213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Scala vestibuli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(perilymfa)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51275" y="4868863"/>
            <a:ext cx="172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Scala tympani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(perilymfa)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587625" y="2565400"/>
            <a:ext cx="1336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Ductus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cochlearis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(endolymfa)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2919413"/>
            <a:ext cx="12684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membrana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tectoria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4213" y="3500438"/>
            <a:ext cx="2592387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843213" y="4437063"/>
            <a:ext cx="2093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membrana basilaris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787900" y="2565400"/>
            <a:ext cx="3427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membrana vestibularis Reissneri 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H="1">
            <a:off x="4140200" y="2781300"/>
            <a:ext cx="576263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059113" y="1158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DUCTUS COCHLEARIS</a:t>
            </a:r>
            <a:r>
              <a:rPr lang="cs-CZ" altLang="en-US" sz="180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3716338"/>
            <a:ext cx="2354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organum spirale Corti</a:t>
            </a:r>
            <a:r>
              <a:rPr lang="cs-CZ" altLang="en-US" sz="1600">
                <a:solidFill>
                  <a:srgbClr val="0066CC"/>
                </a:solidFill>
              </a:rPr>
              <a:t> </a:t>
            </a: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268538" y="3933825"/>
            <a:ext cx="1079500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7"/>
          <p:cNvSpPr txBox="1">
            <a:spLocks noChangeArrowheads="1"/>
          </p:cNvSpPr>
          <p:nvPr/>
        </p:nvSpPr>
        <p:spPr bwMode="auto">
          <a:xfrm>
            <a:off x="3059113" y="188913"/>
            <a:ext cx="394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LABYRINTHUS MEMBRANACEUS </a:t>
            </a:r>
          </a:p>
        </p:txBody>
      </p:sp>
      <p:pic>
        <p:nvPicPr>
          <p:cNvPr id="22534" name="Picture 6" descr="http://i65.photobucket.com/albums/h230/sleepy_yuci/e-learning/Ear/18Membranouslabyrin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"/>
          <a:stretch/>
        </p:blipFill>
        <p:spPr bwMode="auto">
          <a:xfrm>
            <a:off x="107504" y="947887"/>
            <a:ext cx="8478057" cy="51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rot="3314680" flipH="1">
            <a:off x="5362967" y="1963970"/>
            <a:ext cx="893076" cy="12759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6631834" y="2478087"/>
            <a:ext cx="2520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b="1" dirty="0" err="1"/>
              <a:t>Ductus</a:t>
            </a:r>
            <a:r>
              <a:rPr lang="cs-CZ" altLang="en-US" sz="1200" b="1" dirty="0"/>
              <a:t> </a:t>
            </a:r>
            <a:r>
              <a:rPr lang="cs-CZ" altLang="en-US" sz="1200" b="1" dirty="0" err="1" smtClean="0"/>
              <a:t>endolymphaticus</a:t>
            </a:r>
            <a:endParaRPr lang="cs-CZ" altLang="en-US" sz="12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b="1" dirty="0" smtClean="0"/>
              <a:t> </a:t>
            </a:r>
            <a:r>
              <a:rPr lang="cs-CZ" altLang="en-US" sz="1200" b="1" dirty="0"/>
              <a:t>(</a:t>
            </a:r>
            <a:r>
              <a:rPr lang="cs-CZ" altLang="en-US" sz="1200" b="1" dirty="0" err="1"/>
              <a:t>aquaductus</a:t>
            </a:r>
            <a:r>
              <a:rPr lang="cs-CZ" altLang="en-US" sz="1200" b="1" dirty="0"/>
              <a:t> </a:t>
            </a:r>
            <a:r>
              <a:rPr lang="cs-CZ" altLang="en-US" sz="1200" b="1" dirty="0" err="1"/>
              <a:t>vestibuli</a:t>
            </a:r>
            <a:r>
              <a:rPr lang="cs-CZ" altLang="en-US" sz="1200" b="1" dirty="0"/>
              <a:t>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9552" y="3599543"/>
            <a:ext cx="17059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 dirty="0" smtClean="0"/>
              <a:t>* </a:t>
            </a:r>
            <a:r>
              <a:rPr lang="cs-CZ" altLang="en-US" sz="1400" b="1" dirty="0" err="1" smtClean="0"/>
              <a:t>Ductus</a:t>
            </a:r>
            <a:r>
              <a:rPr lang="cs-CZ" altLang="en-US" sz="1400" b="1" dirty="0" smtClean="0"/>
              <a:t> </a:t>
            </a:r>
            <a:r>
              <a:rPr lang="cs-CZ" altLang="en-US" sz="1400" b="1" dirty="0" err="1"/>
              <a:t>reuniens</a:t>
            </a:r>
            <a:endParaRPr lang="cs-CZ" altLang="en-US" sz="1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11960" y="393305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*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88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VnitrUc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4621212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059113" y="981075"/>
            <a:ext cx="214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Saccus endolymphaticus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156325" y="1773238"/>
            <a:ext cx="23510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endolymphaticus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         (aquaductus vestibuli)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rot="-2658297">
            <a:off x="4500563" y="1125538"/>
            <a:ext cx="287337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rot="3314680" flipH="1">
            <a:off x="5651501" y="1773237"/>
            <a:ext cx="360362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250825" y="3573463"/>
            <a:ext cx="214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utriculosaccularis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11188" y="3860800"/>
            <a:ext cx="1465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reuniens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2195513" y="4005263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rot="20156737" flipV="1">
            <a:off x="4572000" y="4149725"/>
            <a:ext cx="0" cy="136683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4859338" y="5373688"/>
            <a:ext cx="1751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Caecum vestibulare</a:t>
            </a: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V="1">
            <a:off x="4356100" y="3644900"/>
            <a:ext cx="0" cy="28733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6659563" y="3213100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cochlearis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rot="10800000">
            <a:off x="6227763" y="3357563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1547813" y="1916113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ant.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1042988" y="2636838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post.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1547813" y="292417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lat.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059113" y="188913"/>
            <a:ext cx="394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LABYRINTHUS MEMBRANACEUS 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539750" y="2276475"/>
            <a:ext cx="1860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semicircularis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4451350" y="33575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4500563" y="3573463"/>
            <a:ext cx="0" cy="2873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3924300" y="3278188"/>
            <a:ext cx="349250" cy="366712"/>
            <a:chOff x="2789" y="2160"/>
            <a:chExt cx="220" cy="231"/>
          </a:xfrm>
        </p:grpSpPr>
        <p:sp>
          <p:nvSpPr>
            <p:cNvPr id="42015" name="Rectangle 23"/>
            <p:cNvSpPr>
              <a:spLocks noChangeArrowheads="1"/>
            </p:cNvSpPr>
            <p:nvPr/>
          </p:nvSpPr>
          <p:spPr bwMode="auto">
            <a:xfrm>
              <a:off x="2789" y="216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42016" name="Line 24"/>
            <p:cNvSpPr>
              <a:spLocks noChangeShapeType="1"/>
            </p:cNvSpPr>
            <p:nvPr/>
          </p:nvSpPr>
          <p:spPr bwMode="auto">
            <a:xfrm>
              <a:off x="2835" y="2387"/>
              <a:ext cx="13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7" name="Line 25"/>
          <p:cNvSpPr>
            <a:spLocks noChangeShapeType="1"/>
          </p:cNvSpPr>
          <p:nvPr/>
        </p:nvSpPr>
        <p:spPr bwMode="auto">
          <a:xfrm flipH="1">
            <a:off x="6372225" y="40052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Text Box 26"/>
          <p:cNvSpPr txBox="1">
            <a:spLocks noChangeArrowheads="1"/>
          </p:cNvSpPr>
          <p:nvPr/>
        </p:nvSpPr>
        <p:spPr bwMode="auto">
          <a:xfrm>
            <a:off x="7283450" y="3716338"/>
            <a:ext cx="1860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Canaliculus cochleae</a:t>
            </a:r>
          </a:p>
        </p:txBody>
      </p:sp>
      <p:sp>
        <p:nvSpPr>
          <p:cNvPr id="42009" name="Line 27"/>
          <p:cNvSpPr>
            <a:spLocks noChangeShapeType="1"/>
          </p:cNvSpPr>
          <p:nvPr/>
        </p:nvSpPr>
        <p:spPr bwMode="auto">
          <a:xfrm>
            <a:off x="2195513" y="3933825"/>
            <a:ext cx="2160587" cy="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28"/>
          <p:cNvSpPr>
            <a:spLocks noChangeShapeType="1"/>
          </p:cNvSpPr>
          <p:nvPr/>
        </p:nvSpPr>
        <p:spPr bwMode="auto">
          <a:xfrm>
            <a:off x="1619250" y="28527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Line 29"/>
          <p:cNvSpPr>
            <a:spLocks noChangeShapeType="1"/>
          </p:cNvSpPr>
          <p:nvPr/>
        </p:nvSpPr>
        <p:spPr bwMode="auto">
          <a:xfrm>
            <a:off x="2051050" y="30686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Line 30"/>
          <p:cNvSpPr>
            <a:spLocks noChangeShapeType="1"/>
          </p:cNvSpPr>
          <p:nvPr/>
        </p:nvSpPr>
        <p:spPr bwMode="auto">
          <a:xfrm>
            <a:off x="2124075" y="206057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Line 31"/>
          <p:cNvSpPr>
            <a:spLocks noChangeShapeType="1"/>
          </p:cNvSpPr>
          <p:nvPr/>
        </p:nvSpPr>
        <p:spPr bwMode="auto">
          <a:xfrm rot="3956737" flipV="1">
            <a:off x="3526632" y="4114006"/>
            <a:ext cx="0" cy="136683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4" name="Text Box 32"/>
          <p:cNvSpPr txBox="1">
            <a:spLocks noChangeArrowheads="1"/>
          </p:cNvSpPr>
          <p:nvPr/>
        </p:nvSpPr>
        <p:spPr bwMode="auto">
          <a:xfrm>
            <a:off x="827088" y="4941888"/>
            <a:ext cx="207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Membrana tympani sec.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8"/>
          <a:stretch/>
        </p:blipFill>
        <p:spPr>
          <a:xfrm>
            <a:off x="395536" y="1196752"/>
            <a:ext cx="8467460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43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7" name="Text Box 27"/>
          <p:cNvSpPr txBox="1">
            <a:spLocks noChangeArrowheads="1"/>
          </p:cNvSpPr>
          <p:nvPr/>
        </p:nvSpPr>
        <p:spPr bwMode="auto">
          <a:xfrm>
            <a:off x="2627313" y="44624"/>
            <a:ext cx="4054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NERVUS VESTIBULOCOCHLEARIS</a:t>
            </a:r>
          </a:p>
        </p:txBody>
      </p:sp>
      <p:pic>
        <p:nvPicPr>
          <p:cNvPr id="44048" name="Picture 16" descr="F:\Obrázky\Anatomie\22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3"/>
          <a:stretch/>
        </p:blipFill>
        <p:spPr bwMode="auto">
          <a:xfrm>
            <a:off x="5404268" y="3511480"/>
            <a:ext cx="3758567" cy="33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4" descr="90c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0" t="15457"/>
          <a:stretch>
            <a:fillRect/>
          </a:stretch>
        </p:blipFill>
        <p:spPr bwMode="auto">
          <a:xfrm>
            <a:off x="53182" y="521598"/>
            <a:ext cx="5148262" cy="3500438"/>
          </a:xfrm>
          <a:prstGeom prst="rect">
            <a:avLst/>
          </a:prstGeom>
          <a:ln>
            <a:noFill/>
          </a:ln>
          <a:scene3d>
            <a:camera prst="orthographicFront">
              <a:rot lat="0" lon="10800009" rev="19800000"/>
            </a:camera>
            <a:lightRig rig="threePt" dir="t"/>
          </a:scene3d>
        </p:spPr>
      </p:pic>
      <p:sp>
        <p:nvSpPr>
          <p:cNvPr id="44035" name="Text Box 13"/>
          <p:cNvSpPr txBox="1">
            <a:spLocks noChangeArrowheads="1"/>
          </p:cNvSpPr>
          <p:nvPr/>
        </p:nvSpPr>
        <p:spPr bwMode="auto">
          <a:xfrm>
            <a:off x="5897114" y="3194572"/>
            <a:ext cx="1466850" cy="3667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2" lon="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n. </a:t>
            </a:r>
            <a:r>
              <a:rPr lang="cs-CZ" altLang="en-US" sz="1800" dirty="0" err="1"/>
              <a:t>cochlearis</a:t>
            </a:r>
            <a:endParaRPr lang="cs-CZ" altLang="en-US" sz="1800" dirty="0"/>
          </a:p>
        </p:txBody>
      </p:sp>
      <p:sp>
        <p:nvSpPr>
          <p:cNvPr id="44036" name="Text Box 14"/>
          <p:cNvSpPr txBox="1">
            <a:spLocks noChangeArrowheads="1"/>
          </p:cNvSpPr>
          <p:nvPr/>
        </p:nvSpPr>
        <p:spPr bwMode="auto">
          <a:xfrm>
            <a:off x="1198735" y="4811130"/>
            <a:ext cx="2916248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2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ggl</a:t>
            </a:r>
            <a:r>
              <a:rPr lang="cs-CZ" altLang="en-US" sz="1800" dirty="0"/>
              <a:t>. </a:t>
            </a:r>
            <a:r>
              <a:rPr lang="cs-CZ" altLang="en-US" sz="1800" dirty="0" err="1" smtClean="0"/>
              <a:t>vestibulare</a:t>
            </a:r>
            <a:r>
              <a:rPr lang="cs-CZ" altLang="en-US" sz="1800" dirty="0" smtClean="0"/>
              <a:t> sup. et </a:t>
            </a:r>
            <a:r>
              <a:rPr lang="cs-CZ" altLang="en-US" sz="1800" dirty="0" err="1" smtClean="0"/>
              <a:t>inf</a:t>
            </a:r>
            <a:r>
              <a:rPr lang="cs-CZ" altLang="en-US" sz="1800" dirty="0" smtClean="0"/>
              <a:t>.</a:t>
            </a:r>
            <a:endParaRPr lang="cs-CZ" altLang="en-US" sz="1800" dirty="0"/>
          </a:p>
        </p:txBody>
      </p:sp>
      <p:sp>
        <p:nvSpPr>
          <p:cNvPr id="44037" name="Line 21"/>
          <p:cNvSpPr>
            <a:spLocks noChangeShapeType="1"/>
          </p:cNvSpPr>
          <p:nvPr/>
        </p:nvSpPr>
        <p:spPr bwMode="auto">
          <a:xfrm>
            <a:off x="4755305" y="3428505"/>
            <a:ext cx="1152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/>
            <a:tailEnd type="none" w="med" len="med"/>
          </a:ln>
          <a:effectLst/>
          <a:scene3d>
            <a:camera prst="orthographicFront">
              <a:rot lat="22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Text Box 24"/>
          <p:cNvSpPr txBox="1">
            <a:spLocks noChangeArrowheads="1"/>
          </p:cNvSpPr>
          <p:nvPr/>
        </p:nvSpPr>
        <p:spPr bwMode="auto">
          <a:xfrm>
            <a:off x="2131806" y="3844243"/>
            <a:ext cx="1517650" cy="3667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2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n. </a:t>
            </a:r>
            <a:r>
              <a:rPr lang="cs-CZ" altLang="en-US" sz="1800" dirty="0" err="1"/>
              <a:t>saccularis</a:t>
            </a:r>
            <a:r>
              <a:rPr lang="cs-CZ" altLang="en-US" sz="1800" dirty="0"/>
              <a:t> </a:t>
            </a:r>
          </a:p>
        </p:txBody>
      </p:sp>
      <p:sp>
        <p:nvSpPr>
          <p:cNvPr id="44040" name="Rectangle 25"/>
          <p:cNvSpPr>
            <a:spLocks noChangeArrowheads="1"/>
          </p:cNvSpPr>
          <p:nvPr/>
        </p:nvSpPr>
        <p:spPr bwMode="auto">
          <a:xfrm>
            <a:off x="3725415" y="974055"/>
            <a:ext cx="2279650" cy="3667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2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n. </a:t>
            </a:r>
            <a:r>
              <a:rPr lang="cs-CZ" altLang="en-US" sz="1800" dirty="0" err="1"/>
              <a:t>utriculoampullaris</a:t>
            </a:r>
            <a:r>
              <a:rPr lang="cs-CZ" altLang="en-US" sz="1800" dirty="0"/>
              <a:t> </a:t>
            </a:r>
          </a:p>
        </p:txBody>
      </p:sp>
      <p:sp>
        <p:nvSpPr>
          <p:cNvPr id="44041" name="Rectangle 26"/>
          <p:cNvSpPr>
            <a:spLocks noChangeArrowheads="1"/>
          </p:cNvSpPr>
          <p:nvPr/>
        </p:nvSpPr>
        <p:spPr bwMode="auto">
          <a:xfrm>
            <a:off x="110509" y="4173222"/>
            <a:ext cx="2546350" cy="3667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2" lon="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n. </a:t>
            </a:r>
            <a:r>
              <a:rPr lang="cs-CZ" altLang="en-US" sz="1800" dirty="0" err="1"/>
              <a:t>ampullae</a:t>
            </a:r>
            <a:r>
              <a:rPr lang="cs-CZ" altLang="en-US" sz="1800" dirty="0"/>
              <a:t> </a:t>
            </a:r>
            <a:r>
              <a:rPr lang="cs-CZ" altLang="en-US" sz="1800" dirty="0" err="1"/>
              <a:t>posterioris</a:t>
            </a:r>
            <a:r>
              <a:rPr lang="cs-CZ" altLang="en-US" sz="1800" dirty="0"/>
              <a:t> </a:t>
            </a:r>
          </a:p>
        </p:txBody>
      </p:sp>
      <p:sp>
        <p:nvSpPr>
          <p:cNvPr id="44042" name="Text Box 28"/>
          <p:cNvSpPr txBox="1">
            <a:spLocks noChangeArrowheads="1"/>
          </p:cNvSpPr>
          <p:nvPr/>
        </p:nvSpPr>
        <p:spPr bwMode="auto">
          <a:xfrm>
            <a:off x="3964730" y="4405007"/>
            <a:ext cx="1581150" cy="3667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2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n. </a:t>
            </a:r>
            <a:r>
              <a:rPr lang="cs-CZ" altLang="en-US" sz="1800" dirty="0" err="1"/>
              <a:t>vestibularis</a:t>
            </a:r>
            <a:endParaRPr lang="cs-CZ" altLang="en-US" sz="1800" dirty="0"/>
          </a:p>
        </p:txBody>
      </p:sp>
      <p:sp>
        <p:nvSpPr>
          <p:cNvPr id="44046" name="Line 32"/>
          <p:cNvSpPr>
            <a:spLocks noChangeShapeType="1"/>
          </p:cNvSpPr>
          <p:nvPr/>
        </p:nvSpPr>
        <p:spPr bwMode="auto">
          <a:xfrm flipH="1">
            <a:off x="3209767" y="1340769"/>
            <a:ext cx="318599" cy="947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scene3d>
            <a:camera prst="orthographicFront">
              <a:rot lat="22" lon="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V="1">
            <a:off x="3873444" y="3473633"/>
            <a:ext cx="0" cy="133749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scene3d>
            <a:camera prst="orthographicFront">
              <a:rot lat="22" lon="10800009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4283968" y="3645024"/>
            <a:ext cx="471337" cy="7599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3142595" y="2954775"/>
            <a:ext cx="1" cy="8463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1331640" y="3152268"/>
            <a:ext cx="1080121" cy="990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classconnection.s3.amazonaws.com/913/flashcards/1285913/png/tympanic_mem1333678710183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5"/>
          <a:stretch/>
        </p:blipFill>
        <p:spPr bwMode="auto">
          <a:xfrm>
            <a:off x="1043608" y="1124744"/>
            <a:ext cx="70358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492500" y="260350"/>
            <a:ext cx="340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CAVITAS TYMPANI (eardrum)</a:t>
            </a:r>
          </a:p>
        </p:txBody>
      </p: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4356100" y="1484313"/>
            <a:ext cx="3816350" cy="4032250"/>
            <a:chOff x="1791" y="935"/>
            <a:chExt cx="2404" cy="2540"/>
          </a:xfrm>
        </p:grpSpPr>
        <p:sp>
          <p:nvSpPr>
            <p:cNvPr id="7194" name="AutoShape 5"/>
            <p:cNvSpPr>
              <a:spLocks noChangeArrowheads="1"/>
            </p:cNvSpPr>
            <p:nvPr/>
          </p:nvSpPr>
          <p:spPr bwMode="auto">
            <a:xfrm>
              <a:off x="1791" y="935"/>
              <a:ext cx="2404" cy="2540"/>
            </a:xfrm>
            <a:prstGeom prst="cube">
              <a:avLst>
                <a:gd name="adj" fmla="val 25000"/>
              </a:avLst>
            </a:prstGeom>
            <a:noFill/>
            <a:ln w="317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5" name="Line 7"/>
            <p:cNvSpPr>
              <a:spLocks noChangeShapeType="1"/>
            </p:cNvSpPr>
            <p:nvPr/>
          </p:nvSpPr>
          <p:spPr bwMode="auto">
            <a:xfrm>
              <a:off x="2381" y="935"/>
              <a:ext cx="0" cy="1951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8"/>
            <p:cNvSpPr>
              <a:spLocks noChangeShapeType="1"/>
            </p:cNvSpPr>
            <p:nvPr/>
          </p:nvSpPr>
          <p:spPr bwMode="auto">
            <a:xfrm flipV="1">
              <a:off x="1791" y="2886"/>
              <a:ext cx="590" cy="58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9"/>
            <p:cNvSpPr>
              <a:spLocks noChangeShapeType="1"/>
            </p:cNvSpPr>
            <p:nvPr/>
          </p:nvSpPr>
          <p:spPr bwMode="auto">
            <a:xfrm flipH="1">
              <a:off x="2381" y="2886"/>
              <a:ext cx="1814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2" name="Group 34"/>
          <p:cNvGrpSpPr>
            <a:grpSpLocks/>
          </p:cNvGrpSpPr>
          <p:nvPr/>
        </p:nvGrpSpPr>
        <p:grpSpPr bwMode="auto">
          <a:xfrm>
            <a:off x="179388" y="2451100"/>
            <a:ext cx="3676650" cy="609600"/>
            <a:chOff x="113" y="400"/>
            <a:chExt cx="2316" cy="384"/>
          </a:xfrm>
        </p:grpSpPr>
        <p:sp>
          <p:nvSpPr>
            <p:cNvPr id="7192" name="Rectangle 15"/>
            <p:cNvSpPr>
              <a:spLocks noChangeArrowheads="1"/>
            </p:cNvSpPr>
            <p:nvPr/>
          </p:nvSpPr>
          <p:spPr bwMode="auto">
            <a:xfrm>
              <a:off x="113" y="400"/>
              <a:ext cx="10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/>
                <a:t>paries jugularis</a:t>
              </a:r>
            </a:p>
          </p:txBody>
        </p:sp>
        <p:sp>
          <p:nvSpPr>
            <p:cNvPr id="7193" name="Rectangle 17"/>
            <p:cNvSpPr>
              <a:spLocks noChangeArrowheads="1"/>
            </p:cNvSpPr>
            <p:nvPr/>
          </p:nvSpPr>
          <p:spPr bwMode="auto">
            <a:xfrm>
              <a:off x="158" y="572"/>
              <a:ext cx="22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apertura externa canaliculi tympanici</a:t>
              </a:r>
            </a:p>
          </p:txBody>
        </p:sp>
      </p:grpSp>
      <p:grpSp>
        <p:nvGrpSpPr>
          <p:cNvPr id="7173" name="Group 35"/>
          <p:cNvGrpSpPr>
            <a:grpSpLocks/>
          </p:cNvGrpSpPr>
          <p:nvPr/>
        </p:nvGrpSpPr>
        <p:grpSpPr bwMode="auto">
          <a:xfrm>
            <a:off x="179388" y="3119438"/>
            <a:ext cx="3470275" cy="611187"/>
            <a:chOff x="113" y="808"/>
            <a:chExt cx="2186" cy="385"/>
          </a:xfrm>
        </p:grpSpPr>
        <p:sp>
          <p:nvSpPr>
            <p:cNvPr id="7190" name="Rectangle 18"/>
            <p:cNvSpPr>
              <a:spLocks noChangeArrowheads="1"/>
            </p:cNvSpPr>
            <p:nvPr/>
          </p:nvSpPr>
          <p:spPr bwMode="auto">
            <a:xfrm>
              <a:off x="113" y="808"/>
              <a:ext cx="12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/>
                <a:t>paries tegmentalis </a:t>
              </a:r>
            </a:p>
          </p:txBody>
        </p:sp>
        <p:sp>
          <p:nvSpPr>
            <p:cNvPr id="7191" name="Rectangle 19"/>
            <p:cNvSpPr>
              <a:spLocks noChangeArrowheads="1"/>
            </p:cNvSpPr>
            <p:nvPr/>
          </p:nvSpPr>
          <p:spPr bwMode="auto">
            <a:xfrm>
              <a:off x="113" y="981"/>
              <a:ext cx="2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hiatus canalis nervi petrosi minoris </a:t>
              </a:r>
            </a:p>
          </p:txBody>
        </p:sp>
      </p:grpSp>
      <p:grpSp>
        <p:nvGrpSpPr>
          <p:cNvPr id="7174" name="Group 36"/>
          <p:cNvGrpSpPr>
            <a:grpSpLocks/>
          </p:cNvGrpSpPr>
          <p:nvPr/>
        </p:nvGrpSpPr>
        <p:grpSpPr bwMode="auto">
          <a:xfrm>
            <a:off x="179388" y="3790950"/>
            <a:ext cx="3744912" cy="1377950"/>
            <a:chOff x="113" y="1307"/>
            <a:chExt cx="2359" cy="868"/>
          </a:xfrm>
        </p:grpSpPr>
        <p:sp>
          <p:nvSpPr>
            <p:cNvPr id="7185" name="Rectangle 20"/>
            <p:cNvSpPr>
              <a:spLocks noChangeArrowheads="1"/>
            </p:cNvSpPr>
            <p:nvPr/>
          </p:nvSpPr>
          <p:spPr bwMode="auto">
            <a:xfrm>
              <a:off x="113" y="1307"/>
              <a:ext cx="11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/>
                <a:t>paries caroticus</a:t>
              </a:r>
              <a:r>
                <a:rPr lang="cs-CZ" altLang="en-US" sz="1600"/>
                <a:t> </a:t>
              </a:r>
            </a:p>
          </p:txBody>
        </p:sp>
        <p:sp>
          <p:nvSpPr>
            <p:cNvPr id="7186" name="Rectangle 21"/>
            <p:cNvSpPr>
              <a:spLocks noChangeArrowheads="1"/>
            </p:cNvSpPr>
            <p:nvPr/>
          </p:nvSpPr>
          <p:spPr bwMode="auto">
            <a:xfrm>
              <a:off x="113" y="1480"/>
              <a:ext cx="17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canaliculi caroticotympanici </a:t>
              </a:r>
            </a:p>
          </p:txBody>
        </p:sp>
        <p:sp>
          <p:nvSpPr>
            <p:cNvPr id="7187" name="Rectangle 22"/>
            <p:cNvSpPr>
              <a:spLocks noChangeArrowheads="1"/>
            </p:cNvSpPr>
            <p:nvPr/>
          </p:nvSpPr>
          <p:spPr bwMode="auto">
            <a:xfrm>
              <a:off x="113" y="1616"/>
              <a:ext cx="15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canalis musculotubarius </a:t>
              </a:r>
            </a:p>
          </p:txBody>
        </p:sp>
        <p:sp>
          <p:nvSpPr>
            <p:cNvPr id="7188" name="Rectangle 23"/>
            <p:cNvSpPr>
              <a:spLocks noChangeArrowheads="1"/>
            </p:cNvSpPr>
            <p:nvPr/>
          </p:nvSpPr>
          <p:spPr bwMode="auto">
            <a:xfrm>
              <a:off x="280" y="1788"/>
              <a:ext cx="2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i="1"/>
                <a:t>semicanalis musculi tensori tympani </a:t>
              </a:r>
            </a:p>
          </p:txBody>
        </p:sp>
        <p:sp>
          <p:nvSpPr>
            <p:cNvPr id="7189" name="Rectangle 24"/>
            <p:cNvSpPr>
              <a:spLocks noChangeArrowheads="1"/>
            </p:cNvSpPr>
            <p:nvPr/>
          </p:nvSpPr>
          <p:spPr bwMode="auto">
            <a:xfrm>
              <a:off x="280" y="1963"/>
              <a:ext cx="17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i="1"/>
                <a:t>semicanalis tubae auditivae </a:t>
              </a:r>
            </a:p>
          </p:txBody>
        </p:sp>
      </p:grpSp>
      <p:grpSp>
        <p:nvGrpSpPr>
          <p:cNvPr id="7175" name="Group 39"/>
          <p:cNvGrpSpPr>
            <a:grpSpLocks/>
          </p:cNvGrpSpPr>
          <p:nvPr/>
        </p:nvGrpSpPr>
        <p:grpSpPr bwMode="auto">
          <a:xfrm>
            <a:off x="179388" y="1404938"/>
            <a:ext cx="2162175" cy="985837"/>
            <a:chOff x="340" y="845"/>
            <a:chExt cx="1362" cy="621"/>
          </a:xfrm>
        </p:grpSpPr>
        <p:sp>
          <p:nvSpPr>
            <p:cNvPr id="7180" name="Rectangle 29"/>
            <p:cNvSpPr>
              <a:spLocks noChangeArrowheads="1"/>
            </p:cNvSpPr>
            <p:nvPr/>
          </p:nvSpPr>
          <p:spPr bwMode="auto">
            <a:xfrm>
              <a:off x="340" y="1117"/>
              <a:ext cx="1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fenestra vestibuli </a:t>
              </a:r>
            </a:p>
          </p:txBody>
        </p:sp>
        <p:grpSp>
          <p:nvGrpSpPr>
            <p:cNvPr id="7181" name="Group 37"/>
            <p:cNvGrpSpPr>
              <a:grpSpLocks/>
            </p:cNvGrpSpPr>
            <p:nvPr/>
          </p:nvGrpSpPr>
          <p:grpSpPr bwMode="auto">
            <a:xfrm>
              <a:off x="340" y="845"/>
              <a:ext cx="1362" cy="621"/>
              <a:chOff x="158" y="2205"/>
              <a:chExt cx="1362" cy="621"/>
            </a:xfrm>
          </p:grpSpPr>
          <p:sp>
            <p:nvSpPr>
              <p:cNvPr id="7182" name="Rectangle 26"/>
              <p:cNvSpPr>
                <a:spLocks noChangeArrowheads="1"/>
              </p:cNvSpPr>
              <p:nvPr/>
            </p:nvSpPr>
            <p:spPr bwMode="auto">
              <a:xfrm>
                <a:off x="158" y="2205"/>
                <a:ext cx="136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600" b="1"/>
                  <a:t>paries labyrinthicus </a:t>
                </a:r>
              </a:p>
            </p:txBody>
          </p:sp>
          <p:sp>
            <p:nvSpPr>
              <p:cNvPr id="7183" name="Rectangle 27"/>
              <p:cNvSpPr>
                <a:spLocks noChangeArrowheads="1"/>
              </p:cNvSpPr>
              <p:nvPr/>
            </p:nvSpPr>
            <p:spPr bwMode="auto">
              <a:xfrm>
                <a:off x="159" y="2356"/>
                <a:ext cx="10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600"/>
                  <a:t>- promontorium </a:t>
                </a:r>
              </a:p>
            </p:txBody>
          </p:sp>
          <p:sp>
            <p:nvSpPr>
              <p:cNvPr id="7184" name="Rectangle 30"/>
              <p:cNvSpPr>
                <a:spLocks noChangeArrowheads="1"/>
              </p:cNvSpPr>
              <p:nvPr/>
            </p:nvSpPr>
            <p:spPr bwMode="auto">
              <a:xfrm>
                <a:off x="159" y="2614"/>
                <a:ext cx="12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600"/>
                  <a:t>- fenestra cochleae </a:t>
                </a:r>
              </a:p>
            </p:txBody>
          </p:sp>
        </p:grpSp>
      </p:grpSp>
      <p:grpSp>
        <p:nvGrpSpPr>
          <p:cNvPr id="7176" name="Group 38"/>
          <p:cNvGrpSpPr>
            <a:grpSpLocks/>
          </p:cNvGrpSpPr>
          <p:nvPr/>
        </p:nvGrpSpPr>
        <p:grpSpPr bwMode="auto">
          <a:xfrm>
            <a:off x="179388" y="5229225"/>
            <a:ext cx="2163762" cy="576263"/>
            <a:chOff x="158" y="2886"/>
            <a:chExt cx="1363" cy="363"/>
          </a:xfrm>
        </p:grpSpPr>
        <p:sp>
          <p:nvSpPr>
            <p:cNvPr id="7178" name="Rectangle 31"/>
            <p:cNvSpPr>
              <a:spLocks noChangeArrowheads="1"/>
            </p:cNvSpPr>
            <p:nvPr/>
          </p:nvSpPr>
          <p:spPr bwMode="auto">
            <a:xfrm>
              <a:off x="204" y="2886"/>
              <a:ext cx="12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/>
                <a:t>paries mastoideus </a:t>
              </a:r>
            </a:p>
          </p:txBody>
        </p:sp>
        <p:sp>
          <p:nvSpPr>
            <p:cNvPr id="7179" name="Rectangle 32"/>
            <p:cNvSpPr>
              <a:spLocks noChangeArrowheads="1"/>
            </p:cNvSpPr>
            <p:nvPr/>
          </p:nvSpPr>
          <p:spPr bwMode="auto">
            <a:xfrm>
              <a:off x="158" y="3037"/>
              <a:ext cx="13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antrum mastoideum </a:t>
              </a:r>
            </a:p>
          </p:txBody>
        </p:sp>
      </p:grpSp>
      <p:sp>
        <p:nvSpPr>
          <p:cNvPr id="7177" name="Rectangle 33"/>
          <p:cNvSpPr>
            <a:spLocks noChangeArrowheads="1"/>
          </p:cNvSpPr>
          <p:nvPr/>
        </p:nvSpPr>
        <p:spPr bwMode="auto">
          <a:xfrm>
            <a:off x="179388" y="765175"/>
            <a:ext cx="23288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paries membranaceus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/>
              <a:t>- bubínek</a:t>
            </a:r>
            <a:r>
              <a:rPr lang="cs-CZ" altLang="en-US" sz="16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550898" y="188169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CAVITAS TYMPANI</a:t>
            </a:r>
          </a:p>
        </p:txBody>
      </p:sp>
      <p:pic>
        <p:nvPicPr>
          <p:cNvPr id="73730" name="Picture 2" descr="http://i65.photobucket.com/albums/h230/sleepy_yuci/e-learning/Ear/06Boundariesofthemiddlee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"/>
          <a:stretch/>
        </p:blipFill>
        <p:spPr bwMode="auto">
          <a:xfrm>
            <a:off x="179512" y="1268760"/>
            <a:ext cx="7101727" cy="54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364088" y="3751097"/>
            <a:ext cx="1917151" cy="244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942181" y="313013"/>
            <a:ext cx="1576388" cy="4318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hiatus</a:t>
            </a:r>
            <a:r>
              <a:rPr lang="cs-CZ" sz="11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canalis</a:t>
            </a:r>
            <a:r>
              <a:rPr lang="cs-CZ" sz="1100" b="1" dirty="0">
                <a:latin typeface="+mn-lt"/>
                <a:ea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cs-CZ" sz="1100" b="1" dirty="0">
                <a:latin typeface="+mn-lt"/>
                <a:ea typeface="Times New Roman" panose="02020603050405020304" pitchFamily="18" charset="0"/>
              </a:rPr>
              <a:t>nervi </a:t>
            </a: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petrosi</a:t>
            </a:r>
            <a:r>
              <a:rPr lang="cs-CZ" sz="11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minoris</a:t>
            </a:r>
            <a:endParaRPr lang="en-US" sz="11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377391" y="2146479"/>
            <a:ext cx="133350" cy="9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Přímá spojnice 7"/>
          <p:cNvCxnSpPr/>
          <p:nvPr/>
        </p:nvCxnSpPr>
        <p:spPr>
          <a:xfrm flipH="1" flipV="1">
            <a:off x="3419872" y="757417"/>
            <a:ext cx="18434" cy="1435100"/>
          </a:xfrm>
          <a:prstGeom prst="line">
            <a:avLst/>
          </a:prstGeom>
          <a:ln w="95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3357131" y="4750321"/>
            <a:ext cx="185843" cy="93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95288" y="1196975"/>
            <a:ext cx="1169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Caput mallei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5288" y="2012950"/>
            <a:ext cx="167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Processus lateralis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395288" y="2420938"/>
            <a:ext cx="1662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Processus anterior</a:t>
            </a: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95288" y="1604963"/>
            <a:ext cx="158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Manubrium mallei</a:t>
            </a:r>
          </a:p>
        </p:txBody>
      </p:sp>
      <p:sp>
        <p:nvSpPr>
          <p:cNvPr id="10246" name="Line 14"/>
          <p:cNvSpPr>
            <a:spLocks noChangeShapeType="1"/>
          </p:cNvSpPr>
          <p:nvPr/>
        </p:nvSpPr>
        <p:spPr bwMode="auto">
          <a:xfrm flipH="1">
            <a:off x="1692275" y="45085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Rectangle 17"/>
          <p:cNvSpPr>
            <a:spLocks noChangeArrowheads="1"/>
          </p:cNvSpPr>
          <p:nvPr/>
        </p:nvSpPr>
        <p:spPr bwMode="auto">
          <a:xfrm>
            <a:off x="2700338" y="4365625"/>
            <a:ext cx="2033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/>
              <a:t>Art. incudostapedialis</a:t>
            </a:r>
          </a:p>
        </p:txBody>
      </p:sp>
      <p:sp>
        <p:nvSpPr>
          <p:cNvPr id="10248" name="Rectangle 22"/>
          <p:cNvSpPr>
            <a:spLocks noChangeArrowheads="1"/>
          </p:cNvSpPr>
          <p:nvPr/>
        </p:nvSpPr>
        <p:spPr bwMode="auto">
          <a:xfrm>
            <a:off x="2700338" y="2636838"/>
            <a:ext cx="1889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/>
              <a:t>Art. incudomallearis</a:t>
            </a:r>
          </a:p>
        </p:txBody>
      </p:sp>
      <p:sp>
        <p:nvSpPr>
          <p:cNvPr id="10249" name="Rectangle 29"/>
          <p:cNvSpPr>
            <a:spLocks noChangeArrowheads="1"/>
          </p:cNvSpPr>
          <p:nvPr/>
        </p:nvSpPr>
        <p:spPr bwMode="auto">
          <a:xfrm>
            <a:off x="3276600" y="188913"/>
            <a:ext cx="250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OSSICULA AUDITUS </a:t>
            </a:r>
          </a:p>
        </p:txBody>
      </p:sp>
      <p:sp>
        <p:nvSpPr>
          <p:cNvPr id="10250" name="Line 31"/>
          <p:cNvSpPr>
            <a:spLocks noChangeShapeType="1"/>
          </p:cNvSpPr>
          <p:nvPr/>
        </p:nvSpPr>
        <p:spPr bwMode="auto">
          <a:xfrm flipH="1">
            <a:off x="1835150" y="28527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32"/>
          <p:cNvSpPr txBox="1">
            <a:spLocks noChangeArrowheads="1"/>
          </p:cNvSpPr>
          <p:nvPr/>
        </p:nvSpPr>
        <p:spPr bwMode="auto">
          <a:xfrm>
            <a:off x="376238" y="784225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Malleus</a:t>
            </a:r>
          </a:p>
        </p:txBody>
      </p:sp>
      <p:grpSp>
        <p:nvGrpSpPr>
          <p:cNvPr id="10252" name="Group 37"/>
          <p:cNvGrpSpPr>
            <a:grpSpLocks/>
          </p:cNvGrpSpPr>
          <p:nvPr/>
        </p:nvGrpSpPr>
        <p:grpSpPr bwMode="auto">
          <a:xfrm>
            <a:off x="468313" y="2924175"/>
            <a:ext cx="1357312" cy="1457325"/>
            <a:chOff x="295" y="1842"/>
            <a:chExt cx="855" cy="918"/>
          </a:xfrm>
        </p:grpSpPr>
        <p:sp>
          <p:nvSpPr>
            <p:cNvPr id="10265" name="Rectangle 11"/>
            <p:cNvSpPr>
              <a:spLocks noChangeArrowheads="1"/>
            </p:cNvSpPr>
            <p:nvPr/>
          </p:nvSpPr>
          <p:spPr bwMode="auto">
            <a:xfrm>
              <a:off x="295" y="2069"/>
              <a:ext cx="8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/>
                <a:t>Corpus incudis</a:t>
              </a:r>
            </a:p>
          </p:txBody>
        </p:sp>
        <p:sp>
          <p:nvSpPr>
            <p:cNvPr id="10266" name="Rectangle 15"/>
            <p:cNvSpPr>
              <a:spLocks noChangeArrowheads="1"/>
            </p:cNvSpPr>
            <p:nvPr/>
          </p:nvSpPr>
          <p:spPr bwMode="auto">
            <a:xfrm>
              <a:off x="295" y="2568"/>
              <a:ext cx="6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/>
                <a:t>Crus breve</a:t>
              </a:r>
            </a:p>
          </p:txBody>
        </p:sp>
        <p:sp>
          <p:nvSpPr>
            <p:cNvPr id="10267" name="Rectangle 16"/>
            <p:cNvSpPr>
              <a:spLocks noChangeArrowheads="1"/>
            </p:cNvSpPr>
            <p:nvPr/>
          </p:nvSpPr>
          <p:spPr bwMode="auto">
            <a:xfrm>
              <a:off x="295" y="2318"/>
              <a:ext cx="7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/>
                <a:t>Crus longum</a:t>
              </a:r>
            </a:p>
          </p:txBody>
        </p:sp>
        <p:sp>
          <p:nvSpPr>
            <p:cNvPr id="10268" name="Text Box 33"/>
            <p:cNvSpPr txBox="1">
              <a:spLocks noChangeArrowheads="1"/>
            </p:cNvSpPr>
            <p:nvPr/>
          </p:nvSpPr>
          <p:spPr bwMode="auto">
            <a:xfrm>
              <a:off x="295" y="1842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 b="1">
                  <a:solidFill>
                    <a:srgbClr val="800000"/>
                  </a:solidFill>
                </a:rPr>
                <a:t>Incus</a:t>
              </a:r>
            </a:p>
          </p:txBody>
        </p:sp>
      </p:grpSp>
      <p:grpSp>
        <p:nvGrpSpPr>
          <p:cNvPr id="10253" name="Group 36"/>
          <p:cNvGrpSpPr>
            <a:grpSpLocks/>
          </p:cNvGrpSpPr>
          <p:nvPr/>
        </p:nvGrpSpPr>
        <p:grpSpPr bwMode="auto">
          <a:xfrm>
            <a:off x="468313" y="4508500"/>
            <a:ext cx="1366837" cy="1889125"/>
            <a:chOff x="340" y="2840"/>
            <a:chExt cx="861" cy="1190"/>
          </a:xfrm>
        </p:grpSpPr>
        <p:grpSp>
          <p:nvGrpSpPr>
            <p:cNvPr id="10259" name="Group 35"/>
            <p:cNvGrpSpPr>
              <a:grpSpLocks/>
            </p:cNvGrpSpPr>
            <p:nvPr/>
          </p:nvGrpSpPr>
          <p:grpSpPr bwMode="auto">
            <a:xfrm>
              <a:off x="340" y="3067"/>
              <a:ext cx="861" cy="963"/>
              <a:chOff x="385" y="3067"/>
              <a:chExt cx="861" cy="963"/>
            </a:xfrm>
          </p:grpSpPr>
          <p:sp>
            <p:nvSpPr>
              <p:cNvPr id="10261" name="Rectangle 19"/>
              <p:cNvSpPr>
                <a:spLocks noChangeArrowheads="1"/>
              </p:cNvSpPr>
              <p:nvPr/>
            </p:nvSpPr>
            <p:spPr bwMode="auto">
              <a:xfrm>
                <a:off x="385" y="3581"/>
                <a:ext cx="8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400"/>
                  <a:t>Crus posterius</a:t>
                </a:r>
              </a:p>
            </p:txBody>
          </p:sp>
          <p:sp>
            <p:nvSpPr>
              <p:cNvPr id="10262" name="Rectangle 20"/>
              <p:cNvSpPr>
                <a:spLocks noChangeArrowheads="1"/>
              </p:cNvSpPr>
              <p:nvPr/>
            </p:nvSpPr>
            <p:spPr bwMode="auto">
              <a:xfrm>
                <a:off x="385" y="3324"/>
                <a:ext cx="78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400"/>
                  <a:t>Crus anterius</a:t>
                </a:r>
              </a:p>
            </p:txBody>
          </p:sp>
          <p:sp>
            <p:nvSpPr>
              <p:cNvPr id="10263" name="Rectangle 21"/>
              <p:cNvSpPr>
                <a:spLocks noChangeArrowheads="1"/>
              </p:cNvSpPr>
              <p:nvPr/>
            </p:nvSpPr>
            <p:spPr bwMode="auto">
              <a:xfrm>
                <a:off x="385" y="3838"/>
                <a:ext cx="8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400"/>
                  <a:t>Basis stapedis</a:t>
                </a:r>
              </a:p>
            </p:txBody>
          </p:sp>
          <p:sp>
            <p:nvSpPr>
              <p:cNvPr id="10264" name="Rectangle 30"/>
              <p:cNvSpPr>
                <a:spLocks noChangeArrowheads="1"/>
              </p:cNvSpPr>
              <p:nvPr/>
            </p:nvSpPr>
            <p:spPr bwMode="auto">
              <a:xfrm>
                <a:off x="385" y="3067"/>
                <a:ext cx="86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400"/>
                  <a:t>Caput stapedis</a:t>
                </a:r>
              </a:p>
            </p:txBody>
          </p:sp>
        </p:grpSp>
        <p:sp>
          <p:nvSpPr>
            <p:cNvPr id="10260" name="Text Box 34"/>
            <p:cNvSpPr txBox="1">
              <a:spLocks noChangeArrowheads="1"/>
            </p:cNvSpPr>
            <p:nvPr/>
          </p:nvSpPr>
          <p:spPr bwMode="auto">
            <a:xfrm>
              <a:off x="340" y="2840"/>
              <a:ext cx="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 b="1">
                  <a:solidFill>
                    <a:srgbClr val="800000"/>
                  </a:solidFill>
                </a:rPr>
                <a:t>Stapes</a:t>
              </a:r>
            </a:p>
          </p:txBody>
        </p:sp>
      </p:grpSp>
      <p:pic>
        <p:nvPicPr>
          <p:cNvPr id="1025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533775"/>
            <a:ext cx="404018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784225"/>
            <a:ext cx="2674937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2974975"/>
            <a:ext cx="210978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4859338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0763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uch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36613"/>
            <a:ext cx="511175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771775" y="1052513"/>
            <a:ext cx="154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Caput mallei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419475" y="1412875"/>
            <a:ext cx="7921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476375" y="1773238"/>
            <a:ext cx="226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Processus lateralis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203575" y="2133600"/>
            <a:ext cx="5048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55650" y="3429000"/>
            <a:ext cx="225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Processus anterior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547813" y="3933825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Manubrium mallei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3059113" y="4365625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619250" y="3213100"/>
            <a:ext cx="6492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5219700" y="1557338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Corpus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incudis</a:t>
            </a:r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 flipH="1">
            <a:off x="6516688" y="1557338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 flipH="1">
            <a:off x="5076825" y="36449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7380288" y="1341438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Crus breve</a:t>
            </a:r>
          </a:p>
        </p:txBody>
      </p:sp>
      <p:sp>
        <p:nvSpPr>
          <p:cNvPr id="12303" name="Rectangle 16"/>
          <p:cNvSpPr>
            <a:spLocks noChangeArrowheads="1"/>
          </p:cNvSpPr>
          <p:nvPr/>
        </p:nvSpPr>
        <p:spPr bwMode="auto">
          <a:xfrm>
            <a:off x="6084888" y="342900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Crus longum</a:t>
            </a:r>
          </a:p>
        </p:txBody>
      </p:sp>
      <p:sp>
        <p:nvSpPr>
          <p:cNvPr id="12304" name="Rectangle 17"/>
          <p:cNvSpPr>
            <a:spLocks noChangeArrowheads="1"/>
          </p:cNvSpPr>
          <p:nvPr/>
        </p:nvSpPr>
        <p:spPr bwMode="auto">
          <a:xfrm>
            <a:off x="5435600" y="3716338"/>
            <a:ext cx="257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Art. incudostapedialis</a:t>
            </a:r>
          </a:p>
        </p:txBody>
      </p:sp>
      <p:sp>
        <p:nvSpPr>
          <p:cNvPr id="12305" name="Rectangle 19"/>
          <p:cNvSpPr>
            <a:spLocks noChangeArrowheads="1"/>
          </p:cNvSpPr>
          <p:nvPr/>
        </p:nvSpPr>
        <p:spPr bwMode="auto">
          <a:xfrm>
            <a:off x="6372225" y="4652963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Crus posterius</a:t>
            </a:r>
          </a:p>
        </p:txBody>
      </p:sp>
      <p:sp>
        <p:nvSpPr>
          <p:cNvPr id="12306" name="Rectangle 20"/>
          <p:cNvSpPr>
            <a:spLocks noChangeArrowheads="1"/>
          </p:cNvSpPr>
          <p:nvPr/>
        </p:nvSpPr>
        <p:spPr bwMode="auto">
          <a:xfrm>
            <a:off x="2700338" y="50133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Crus anterius</a:t>
            </a:r>
          </a:p>
        </p:txBody>
      </p:sp>
      <p:sp>
        <p:nvSpPr>
          <p:cNvPr id="12307" name="Rectangle 21"/>
          <p:cNvSpPr>
            <a:spLocks noChangeArrowheads="1"/>
          </p:cNvSpPr>
          <p:nvPr/>
        </p:nvSpPr>
        <p:spPr bwMode="auto">
          <a:xfrm>
            <a:off x="4716463" y="5805488"/>
            <a:ext cx="178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Basis stapedis</a:t>
            </a:r>
          </a:p>
        </p:txBody>
      </p:sp>
      <p:sp>
        <p:nvSpPr>
          <p:cNvPr id="12308" name="Rectangle 22"/>
          <p:cNvSpPr>
            <a:spLocks noChangeArrowheads="1"/>
          </p:cNvSpPr>
          <p:nvPr/>
        </p:nvSpPr>
        <p:spPr bwMode="auto">
          <a:xfrm>
            <a:off x="4356100" y="6921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Art. incudomallearis</a:t>
            </a:r>
          </a:p>
        </p:txBody>
      </p:sp>
      <p:sp>
        <p:nvSpPr>
          <p:cNvPr id="12309" name="Line 23"/>
          <p:cNvSpPr>
            <a:spLocks noChangeShapeType="1"/>
          </p:cNvSpPr>
          <p:nvPr/>
        </p:nvSpPr>
        <p:spPr bwMode="auto">
          <a:xfrm>
            <a:off x="4211638" y="49418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24"/>
          <p:cNvSpPr>
            <a:spLocks noChangeShapeType="1"/>
          </p:cNvSpPr>
          <p:nvPr/>
        </p:nvSpPr>
        <p:spPr bwMode="auto">
          <a:xfrm flipH="1">
            <a:off x="5795963" y="47974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5"/>
          <p:cNvSpPr>
            <a:spLocks noChangeShapeType="1"/>
          </p:cNvSpPr>
          <p:nvPr/>
        </p:nvSpPr>
        <p:spPr bwMode="auto">
          <a:xfrm flipH="1">
            <a:off x="5076825" y="40052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6"/>
          <p:cNvSpPr>
            <a:spLocks noChangeShapeType="1"/>
          </p:cNvSpPr>
          <p:nvPr/>
        </p:nvSpPr>
        <p:spPr bwMode="auto">
          <a:xfrm>
            <a:off x="4643438" y="10525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8"/>
          <p:cNvSpPr>
            <a:spLocks noChangeShapeType="1"/>
          </p:cNvSpPr>
          <p:nvPr/>
        </p:nvSpPr>
        <p:spPr bwMode="auto">
          <a:xfrm flipV="1">
            <a:off x="5292725" y="53736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Rectangle 29"/>
          <p:cNvSpPr>
            <a:spLocks noChangeArrowheads="1"/>
          </p:cNvSpPr>
          <p:nvPr/>
        </p:nvSpPr>
        <p:spPr bwMode="auto">
          <a:xfrm>
            <a:off x="3276600" y="188913"/>
            <a:ext cx="250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OSSICULA AUDITUS </a:t>
            </a:r>
          </a:p>
        </p:txBody>
      </p:sp>
      <p:sp>
        <p:nvSpPr>
          <p:cNvPr id="12315" name="Rectangle 30"/>
          <p:cNvSpPr>
            <a:spLocks noChangeArrowheads="1"/>
          </p:cNvSpPr>
          <p:nvPr/>
        </p:nvSpPr>
        <p:spPr bwMode="auto">
          <a:xfrm>
            <a:off x="6084888" y="4076700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Caput stapedis</a:t>
            </a:r>
          </a:p>
        </p:txBody>
      </p:sp>
      <p:sp>
        <p:nvSpPr>
          <p:cNvPr id="12316" name="Line 31"/>
          <p:cNvSpPr>
            <a:spLocks noChangeShapeType="1"/>
          </p:cNvSpPr>
          <p:nvPr/>
        </p:nvSpPr>
        <p:spPr bwMode="auto">
          <a:xfrm flipH="1">
            <a:off x="5219700" y="42211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uc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83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076825" y="3573463"/>
            <a:ext cx="257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Art. incudostapedialis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4787900" y="3860800"/>
            <a:ext cx="360363" cy="2159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508625" y="4076700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M. stapedius, tendo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804025" y="1916113"/>
            <a:ext cx="206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incudis post.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 flipV="1">
            <a:off x="6948488" y="1484313"/>
            <a:ext cx="503237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4716463" y="3860800"/>
            <a:ext cx="360362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356100" y="234950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Art. incudomallearis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804025" y="0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incudis sup.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5219700" y="188913"/>
            <a:ext cx="15128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 flipV="1">
            <a:off x="4500563" y="1916113"/>
            <a:ext cx="358775" cy="4333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47625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mallei sup.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1619250" y="404813"/>
            <a:ext cx="20891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1196975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mallei lat.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1619250" y="1628775"/>
            <a:ext cx="13700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5076825" y="1196975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Crus breve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3357563"/>
            <a:ext cx="2484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M. tensor tympani, tendo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uc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755650" y="1989138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chemeClr val="bg1"/>
                </a:solidFill>
              </a:rPr>
              <a:t>tuba auditoria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250825" y="4581525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canalis caroticus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6227763" y="3716338"/>
            <a:ext cx="2292350" cy="366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en-US" b="1" dirty="0" err="1" smtClean="0"/>
              <a:t>plica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mallearis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pos</a:t>
            </a:r>
            <a:r>
              <a:rPr lang="cs-CZ" altLang="en-US" b="1" dirty="0" smtClean="0"/>
              <a:t>.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4500563" y="0"/>
            <a:ext cx="22494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plica mallearis ant.</a:t>
            </a:r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 flipH="1">
            <a:off x="5580063" y="404813"/>
            <a:ext cx="144462" cy="14398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 flipH="1" flipV="1">
            <a:off x="6084888" y="3573463"/>
            <a:ext cx="431800" cy="142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6813550" y="0"/>
            <a:ext cx="225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rec. epitympanicus</a:t>
            </a:r>
          </a:p>
        </p:txBody>
      </p:sp>
      <p:sp>
        <p:nvSpPr>
          <p:cNvPr id="16394" name="Line 12"/>
          <p:cNvSpPr>
            <a:spLocks noChangeShapeType="1"/>
          </p:cNvSpPr>
          <p:nvPr/>
        </p:nvSpPr>
        <p:spPr bwMode="auto">
          <a:xfrm flipH="1">
            <a:off x="6877050" y="333375"/>
            <a:ext cx="287338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7156450" y="34290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lig. incudis pos.</a:t>
            </a: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7156450" y="1916113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incudis sup.</a:t>
            </a:r>
          </a:p>
        </p:txBody>
      </p:sp>
      <p:sp>
        <p:nvSpPr>
          <p:cNvPr id="16397" name="Line 15"/>
          <p:cNvSpPr>
            <a:spLocks noChangeShapeType="1"/>
          </p:cNvSpPr>
          <p:nvPr/>
        </p:nvSpPr>
        <p:spPr bwMode="auto">
          <a:xfrm flipH="1" flipV="1">
            <a:off x="7380288" y="1628775"/>
            <a:ext cx="431800" cy="287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6"/>
          <p:cNvSpPr>
            <a:spLocks noChangeShapeType="1"/>
          </p:cNvSpPr>
          <p:nvPr/>
        </p:nvSpPr>
        <p:spPr bwMode="auto">
          <a:xfrm flipH="1" flipV="1">
            <a:off x="7667625" y="3284538"/>
            <a:ext cx="360363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5940425" y="1125538"/>
            <a:ext cx="85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caput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mallei</a:t>
            </a:r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7308850" y="692150"/>
            <a:ext cx="1758950" cy="366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en-US" b="1" dirty="0">
                <a:latin typeface="Arial" panose="020B0604020202020204" pitchFamily="34" charset="0"/>
              </a:rPr>
              <a:t>lig. </a:t>
            </a:r>
            <a:r>
              <a:rPr lang="cs-CZ" altLang="en-US" b="1" dirty="0" err="1">
                <a:latin typeface="Arial" panose="020B0604020202020204" pitchFamily="34" charset="0"/>
              </a:rPr>
              <a:t>mallei</a:t>
            </a:r>
            <a:r>
              <a:rPr lang="cs-CZ" altLang="en-US" b="1" dirty="0">
                <a:latin typeface="Arial" panose="020B0604020202020204" pitchFamily="34" charset="0"/>
              </a:rPr>
              <a:t> sup.</a:t>
            </a:r>
          </a:p>
        </p:txBody>
      </p:sp>
      <p:sp>
        <p:nvSpPr>
          <p:cNvPr id="16401" name="Line 20"/>
          <p:cNvSpPr>
            <a:spLocks noChangeShapeType="1"/>
          </p:cNvSpPr>
          <p:nvPr/>
        </p:nvSpPr>
        <p:spPr bwMode="auto">
          <a:xfrm flipH="1">
            <a:off x="7235825" y="1052513"/>
            <a:ext cx="576263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Rectangle 21"/>
          <p:cNvSpPr>
            <a:spLocks noChangeArrowheads="1"/>
          </p:cNvSpPr>
          <p:nvPr/>
        </p:nvSpPr>
        <p:spPr bwMode="auto">
          <a:xfrm rot="-1554391">
            <a:off x="5221288" y="2573338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crus longum</a:t>
            </a:r>
          </a:p>
        </p:txBody>
      </p:sp>
      <p:sp>
        <p:nvSpPr>
          <p:cNvPr id="16403" name="Rectangle 22"/>
          <p:cNvSpPr>
            <a:spLocks noChangeArrowheads="1"/>
          </p:cNvSpPr>
          <p:nvPr/>
        </p:nvSpPr>
        <p:spPr bwMode="auto">
          <a:xfrm>
            <a:off x="6372225" y="1916113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Incus</a:t>
            </a:r>
          </a:p>
        </p:txBody>
      </p:sp>
      <p:sp>
        <p:nvSpPr>
          <p:cNvPr id="16404" name="Text Box 23"/>
          <p:cNvSpPr txBox="1">
            <a:spLocks noChangeArrowheads="1"/>
          </p:cNvSpPr>
          <p:nvPr/>
        </p:nvSpPr>
        <p:spPr bwMode="auto">
          <a:xfrm rot="3296724">
            <a:off x="6746082" y="2486818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breve</a:t>
            </a:r>
          </a:p>
        </p:txBody>
      </p:sp>
      <p:sp>
        <p:nvSpPr>
          <p:cNvPr id="16405" name="Rectangle 24"/>
          <p:cNvSpPr>
            <a:spLocks noChangeArrowheads="1"/>
          </p:cNvSpPr>
          <p:nvPr/>
        </p:nvSpPr>
        <p:spPr bwMode="auto">
          <a:xfrm>
            <a:off x="1547813" y="112553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chemeClr val="bg1"/>
                </a:solidFill>
              </a:rPr>
              <a:t>m. tensor tympani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636</Words>
  <Application>Microsoft Office PowerPoint</Application>
  <PresentationFormat>Předvádění na obrazovce (4:3)</PresentationFormat>
  <Paragraphs>220</Paragraphs>
  <Slides>26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Anatomický ústav, oddělení neuroanatomie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Dubový</dc:creator>
  <cp:lastModifiedBy>Petr Dubový</cp:lastModifiedBy>
  <cp:revision>45</cp:revision>
  <dcterms:created xsi:type="dcterms:W3CDTF">2002-12-02T16:39:05Z</dcterms:created>
  <dcterms:modified xsi:type="dcterms:W3CDTF">2016-03-22T10:09:57Z</dcterms:modified>
</cp:coreProperties>
</file>