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75" r:id="rId5"/>
    <p:sldId id="277" r:id="rId6"/>
    <p:sldId id="286" r:id="rId7"/>
    <p:sldId id="289" r:id="rId8"/>
    <p:sldId id="287" r:id="rId9"/>
    <p:sldId id="288" r:id="rId10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87" d="100"/>
          <a:sy n="87" d="100"/>
        </p:scale>
        <p:origin x="120" y="43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1.3.2016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586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1.3.2016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15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DF100C-D4DB-435B-BBE5-B5BD6364A45E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67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6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4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4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7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D609F3-00E5-4F98-941D-43324B6598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smtClean="0"/>
              <a:t>Čeština: 1. lekce</a:t>
            </a:r>
            <a:br>
              <a:rPr lang="cs-CZ" smtClean="0"/>
            </a:br>
            <a:r>
              <a:rPr lang="cs-CZ" smtClean="0"/>
              <a:t>Czech language: 1</a:t>
            </a:r>
            <a:r>
              <a:rPr lang="cs-CZ" baseline="30000" smtClean="0"/>
              <a:t>st</a:t>
            </a:r>
            <a:r>
              <a:rPr lang="cs-CZ" smtClean="0"/>
              <a:t> lesson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Martin Punčochář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54084@mail.muni.cz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r>
              <a:rPr lang="cs-CZ" dirty="0" err="1" smtClean="0"/>
              <a:t>Ordinal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I. — </a:t>
            </a:r>
            <a:r>
              <a:rPr lang="en-GB" dirty="0" smtClean="0"/>
              <a:t>IREGULAR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Ordinal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are </a:t>
            </a:r>
            <a:r>
              <a:rPr lang="cs-CZ" i="1" dirty="0" err="1"/>
              <a:t>adjectives</a:t>
            </a:r>
            <a:r>
              <a:rPr lang="cs-CZ" i="1" dirty="0"/>
              <a:t> (= 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used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nouns</a:t>
            </a:r>
            <a:r>
              <a:rPr lang="cs-CZ" i="1" dirty="0"/>
              <a:t>) </a:t>
            </a:r>
            <a:r>
              <a:rPr lang="cs-CZ" i="1" dirty="0" err="1"/>
              <a:t>that</a:t>
            </a:r>
            <a:r>
              <a:rPr lang="cs-CZ" i="1" dirty="0"/>
              <a:t> are </a:t>
            </a:r>
            <a:r>
              <a:rPr lang="cs-CZ" i="1" dirty="0" err="1"/>
              <a:t>created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regular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to express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b="1" dirty="0" smtClean="0"/>
              <a:t>IREGULAR</a:t>
            </a:r>
            <a:endParaRPr lang="cs-CZ" dirty="0"/>
          </a:p>
          <a:p>
            <a:pPr lvl="0"/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cs-CZ" dirty="0"/>
              <a:t>: prvn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: druh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 lvl="0"/>
            <a:r>
              <a:rPr lang="cs-CZ" dirty="0"/>
              <a:t>3</a:t>
            </a:r>
            <a:r>
              <a:rPr lang="cs-CZ" baseline="30000" dirty="0"/>
              <a:t>rd</a:t>
            </a:r>
            <a:r>
              <a:rPr lang="cs-CZ" dirty="0"/>
              <a:t>: třet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4</a:t>
            </a:r>
            <a:r>
              <a:rPr lang="cs-CZ" baseline="30000" dirty="0"/>
              <a:t>th</a:t>
            </a:r>
            <a:r>
              <a:rPr lang="cs-CZ" dirty="0"/>
              <a:t>: čtvrt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/>
              <a:t>Ordinal</a:t>
            </a:r>
            <a:r>
              <a:rPr lang="cs-CZ" dirty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II. — SEMIREGULAR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SEMIREGULAR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-E- (p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 &gt; Á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cs-CZ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cs-CZ" dirty="0" smtClean="0"/>
              <a:t>I</a:t>
            </a:r>
            <a:r>
              <a:rPr lang="en-US" dirty="0" smtClean="0"/>
              <a:t>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942284" y="3861048"/>
            <a:ext cx="6092825" cy="17793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  <a:buSzPct val="80000"/>
              <a:buFont typeface="Symbol" panose="05050102010706020507" pitchFamily="18" charset="2"/>
              <a:buChar char="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dvac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dvac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sz="2400" dirty="0">
              <a:solidFill>
                <a:prstClr val="white"/>
              </a:solidFill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1800"/>
              </a:spcBef>
              <a:spcAft>
                <a:spcPts val="800"/>
              </a:spcAft>
              <a:buSzPct val="80000"/>
              <a:buFont typeface="Symbol" panose="05050102010706020507" pitchFamily="18" charset="2"/>
              <a:buChar char="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třic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sz="2400" dirty="0">
              <a:solidFill>
                <a:prstClr val="white"/>
              </a:solidFill>
              <a:latin typeface="Corbe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3050" lvl="0" indent="-273050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</a:pP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čtyřic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 &gt; čtyřic</a:t>
            </a:r>
            <a:r>
              <a:rPr lang="cs-CZ" sz="2400" dirty="0">
                <a:solidFill>
                  <a:srgbClr val="FF000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sz="2400" dirty="0">
                <a:solidFill>
                  <a:prstClr val="white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b="1" dirty="0">
                <a:solidFill>
                  <a:srgbClr val="00B050"/>
                </a:solidFill>
                <a:latin typeface="Corbel"/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en-GB" sz="2400" dirty="0">
              <a:solidFill>
                <a:prstClr val="white"/>
              </a:solidFill>
              <a:latin typeface="Corbel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dirty="0" err="1" smtClean="0"/>
              <a:t>Ordinal</a:t>
            </a:r>
            <a:r>
              <a:rPr lang="cs-CZ" dirty="0" smtClean="0"/>
              <a:t> </a:t>
            </a:r>
            <a:r>
              <a:rPr lang="cs-CZ" dirty="0" err="1" smtClean="0"/>
              <a:t>numbers</a:t>
            </a:r>
            <a:r>
              <a:rPr lang="cs-CZ" dirty="0" smtClean="0"/>
              <a:t> III. — REGULAR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6659562" cy="4267200"/>
          </a:xfrm>
        </p:spPr>
        <p:txBody>
          <a:bodyPr rtlCol="0"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(6, 7, 8, 11–19)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šest &gt; šest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theory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Kolikát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je dneska? – 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Dneska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únor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Czech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use a)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genitive case) and b)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genitive case).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únor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sixteenth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whole</a:t>
            </a:r>
            <a:r>
              <a:rPr lang="cs-CZ" b="1" dirty="0" smtClean="0"/>
              <a:t> </a:t>
            </a:r>
            <a:r>
              <a:rPr lang="cs-CZ" b="1" dirty="0" err="1" smtClean="0"/>
              <a:t>months</a:t>
            </a:r>
            <a:r>
              <a:rPr lang="cs-CZ" b="1" dirty="0" smtClean="0"/>
              <a:t>‘ table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</a:t>
            </a:r>
            <a:r>
              <a:rPr lang="cs-CZ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ledna.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led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února.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&lt; únor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Třet</a:t>
            </a:r>
            <a:r>
              <a:rPr lang="cs-CZ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března.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břez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Čtvrt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dubna.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dub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Pát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května.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květ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června.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červ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Sedm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července.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+E | -E &lt; červen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Osm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srpna.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srp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Devát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září.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=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září</a:t>
            </a: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Desát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října.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+A | -E &lt; říj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Jedenáct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listopadu.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+U &lt; 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listopad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430780" algn="l"/>
              </a:tabLst>
            </a:pP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Dvanáct</a:t>
            </a:r>
            <a:r>
              <a:rPr lang="cs-CZ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prosince. 	</a:t>
            </a:r>
            <a:r>
              <a:rPr lang="cs-CZ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&lt;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+E | -E &lt; prosin</a:t>
            </a:r>
            <a:r>
              <a:rPr lang="cs-CZ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146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Expressing</a:t>
            </a:r>
            <a:r>
              <a:rPr lang="cs-CZ" b="1" dirty="0" smtClean="0"/>
              <a:t> </a:t>
            </a:r>
            <a:r>
              <a:rPr lang="cs-CZ" b="1" dirty="0" err="1" smtClean="0"/>
              <a:t>date</a:t>
            </a:r>
            <a:r>
              <a:rPr lang="cs-CZ" b="1" dirty="0" smtClean="0"/>
              <a:t>: </a:t>
            </a:r>
            <a:r>
              <a:rPr lang="cs-CZ" b="1" dirty="0" err="1" smtClean="0"/>
              <a:t>numbers</a:t>
            </a:r>
            <a:r>
              <a:rPr lang="cs-CZ" b="1" dirty="0" smtClean="0"/>
              <a:t> 20+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Usual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21 = 20 + 1 = dvacet jedna &gt; dvacát</a:t>
            </a:r>
            <a:r>
              <a:rPr lang="cs-CZ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prvn</a:t>
            </a:r>
            <a:r>
              <a:rPr lang="cs-CZ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ího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German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“: 21 = 1 + 20 = jednadvacet &gt; jednadvacát</a:t>
            </a:r>
            <a:r>
              <a:rPr lang="cs-CZ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word</a:t>
            </a:r>
            <a:r>
              <a:rPr lang="cs-CZ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0"/>
              </a:spcAft>
              <a:buNone/>
              <a:tabLst>
                <a:tab pos="2430780" algn="l"/>
              </a:tabLs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301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144000" cy="1020762"/>
          </a:xfrm>
        </p:spPr>
        <p:txBody>
          <a:bodyPr/>
          <a:lstStyle/>
          <a:p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r>
              <a:rPr lang="cs-CZ" b="1" dirty="0" smtClean="0"/>
              <a:t> in </a:t>
            </a:r>
            <a:r>
              <a:rPr lang="cs-CZ" b="1" dirty="0" err="1" smtClean="0"/>
              <a:t>accusative</a:t>
            </a:r>
            <a:endParaRPr lang="cs-CZ" dirty="0" smtClean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959156"/>
              </p:ext>
            </p:extLst>
          </p:nvPr>
        </p:nvGraphicFramePr>
        <p:xfrm>
          <a:off x="2494012" y="2780928"/>
          <a:ext cx="6588222" cy="322157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96074"/>
                <a:gridCol w="2196074"/>
                <a:gridCol w="2196074"/>
              </a:tblGrid>
              <a:tr h="63653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Pronoun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subject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short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form</a:t>
                      </a:r>
                      <a:endParaRPr lang="cs-CZ" baseline="0" dirty="0" smtClean="0"/>
                    </a:p>
                    <a:p>
                      <a:r>
                        <a:rPr lang="cs-CZ" baseline="0" dirty="0" smtClean="0"/>
                        <a:t>(</a:t>
                      </a:r>
                      <a:r>
                        <a:rPr lang="cs-CZ" baseline="0" dirty="0" err="1" smtClean="0"/>
                        <a:t>object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after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preposition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form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object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já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mě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tebe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 + ono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něho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ni</a:t>
                      </a:r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my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vy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vás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68785">
                <a:tc>
                  <a:txBody>
                    <a:bodyPr/>
                    <a:lstStyle/>
                    <a:p>
                      <a:r>
                        <a:rPr lang="cs-CZ" dirty="0" smtClean="0"/>
                        <a:t>oni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3812" y="1700808"/>
            <a:ext cx="9426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Pronouns </a:t>
            </a:r>
            <a:r>
              <a:rPr lang="en-US" sz="2400" dirty="0">
                <a:latin typeface="+mn-lt"/>
              </a:rPr>
              <a:t>are words we use in the place of a full noun.</a:t>
            </a:r>
          </a:p>
          <a:p>
            <a:r>
              <a:rPr lang="en-US" sz="2400" dirty="0">
                <a:latin typeface="+mn-lt"/>
              </a:rPr>
              <a:t>We have both </a:t>
            </a:r>
            <a:r>
              <a:rPr lang="en-US" sz="2400" b="1" dirty="0">
                <a:latin typeface="+mn-lt"/>
              </a:rPr>
              <a:t>subject </a:t>
            </a:r>
            <a:r>
              <a:rPr lang="en-US" sz="2400" dirty="0">
                <a:latin typeface="+mn-lt"/>
              </a:rPr>
              <a:t>and </a:t>
            </a:r>
            <a:r>
              <a:rPr lang="en-US" sz="2400" b="1" dirty="0">
                <a:latin typeface="+mn-lt"/>
              </a:rPr>
              <a:t>object </a:t>
            </a:r>
            <a:r>
              <a:rPr lang="en-US" sz="2400" dirty="0">
                <a:latin typeface="+mn-lt"/>
              </a:rPr>
              <a:t>pronouns:</a:t>
            </a:r>
          </a:p>
        </p:txBody>
      </p:sp>
    </p:spTree>
    <p:extLst>
      <p:ext uri="{BB962C8B-B14F-4D97-AF65-F5344CB8AC3E}">
        <p14:creationId xmlns:p14="http://schemas.microsoft.com/office/powerpoint/2010/main" val="7545120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522412" y="274638"/>
            <a:ext cx="9900591" cy="1020762"/>
          </a:xfrm>
        </p:spPr>
        <p:txBody>
          <a:bodyPr/>
          <a:lstStyle/>
          <a:p>
            <a:r>
              <a:rPr lang="cs-CZ" b="1" dirty="0" err="1" smtClean="0"/>
              <a:t>Personal</a:t>
            </a:r>
            <a:r>
              <a:rPr lang="cs-CZ" b="1" dirty="0" smtClean="0"/>
              <a:t> </a:t>
            </a:r>
            <a:r>
              <a:rPr lang="cs-CZ" b="1" dirty="0" err="1" smtClean="0"/>
              <a:t>pronouns</a:t>
            </a:r>
            <a:r>
              <a:rPr lang="cs-CZ" b="1" dirty="0" smtClean="0"/>
              <a:t> in </a:t>
            </a:r>
            <a:r>
              <a:rPr lang="cs-CZ" b="1" dirty="0" err="1" smtClean="0"/>
              <a:t>accusative</a:t>
            </a:r>
            <a:r>
              <a:rPr lang="cs-CZ" b="1" dirty="0" smtClean="0"/>
              <a:t> in </a:t>
            </a:r>
            <a:r>
              <a:rPr lang="cs-CZ" b="1" dirty="0" err="1" smtClean="0"/>
              <a:t>medicine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</a:t>
            </a:r>
            <a:r>
              <a:rPr lang="en-US" dirty="0" smtClean="0"/>
              <a:t>I</a:t>
            </a:r>
            <a:r>
              <a:rPr lang="cs-CZ" dirty="0" smtClean="0"/>
              <a:t>I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64" y="1620971"/>
            <a:ext cx="4677862" cy="4804564"/>
          </a:xfrm>
        </p:spPr>
      </p:pic>
    </p:spTree>
    <p:extLst>
      <p:ext uri="{BB962C8B-B14F-4D97-AF65-F5344CB8AC3E}">
        <p14:creationId xmlns:p14="http://schemas.microsoft.com/office/powerpoint/2010/main" val="22988634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361</Words>
  <Application>Microsoft Office PowerPoint</Application>
  <PresentationFormat>Vlastní</PresentationFormat>
  <Paragraphs>92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Consolas</vt:lpstr>
      <vt:lpstr>Corbel</vt:lpstr>
      <vt:lpstr>Symbol</vt:lpstr>
      <vt:lpstr>Times New Roman</vt:lpstr>
      <vt:lpstr>Wingdings</vt:lpstr>
      <vt:lpstr>Chalkboard_16x9</vt:lpstr>
      <vt:lpstr>Čeština: 1. lekce Czech language: 1st lesson</vt:lpstr>
      <vt:lpstr>Ordinal numbers I. — IREGULAR</vt:lpstr>
      <vt:lpstr>Ordinal numbers II. — SEMIREGULAR</vt:lpstr>
      <vt:lpstr>Ordinal numbers III. — REGULAR</vt:lpstr>
      <vt:lpstr>Expressing date: theory</vt:lpstr>
      <vt:lpstr>Expressing date: whole months‘ table</vt:lpstr>
      <vt:lpstr>Expressing date: numbers 20+</vt:lpstr>
      <vt:lpstr>Personal pronouns in accusative</vt:lpstr>
      <vt:lpstr>Personal pronouns in accusative in medicine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2016-03-01T10:08:37Z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