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0" r:id="rId3"/>
    <p:sldId id="271" r:id="rId4"/>
    <p:sldId id="275" r:id="rId5"/>
    <p:sldId id="277" r:id="rId6"/>
    <p:sldId id="286" r:id="rId7"/>
    <p:sldId id="289" r:id="rId8"/>
    <p:sldId id="287" r:id="rId9"/>
    <p:sldId id="288" r:id="rId10"/>
  </p:sldIdLst>
  <p:sldSz cx="12188825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19" autoAdjust="0"/>
    <p:restoredTop sz="94434" autoAdjust="0"/>
  </p:normalViewPr>
  <p:slideViewPr>
    <p:cSldViewPr>
      <p:cViewPr varScale="1">
        <p:scale>
          <a:sx n="87" d="100"/>
          <a:sy n="87" d="100"/>
        </p:scale>
        <p:origin x="120" y="438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-1276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4C8AB-9A8A-40C3-AA5C-6CD02B1E022F}" type="datetimeFigureOut">
              <a:rPr lang="cs-CZ"/>
              <a:pPr>
                <a:defRPr/>
              </a:pPr>
              <a:t>1.3.2016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D704E8-BBAD-48EB-91E9-A69E6EC60ED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586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F770D7C-3DF0-4ADA-8133-445DD144A403}" type="datetimeFigureOut">
              <a:rPr lang="cs-CZ"/>
              <a:pPr>
                <a:defRPr/>
              </a:pPr>
              <a:t>1.3.2016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dirty="0" smtClean="0"/>
              <a:t>Kliknutím lze upravit styly předlohy textu.</a:t>
            </a:r>
          </a:p>
          <a:p>
            <a:pPr lvl="1"/>
            <a:r>
              <a:rPr lang="cs-CZ" noProof="0" dirty="0" smtClean="0"/>
              <a:t>Druhá úroveň</a:t>
            </a:r>
          </a:p>
          <a:p>
            <a:pPr lvl="2"/>
            <a:r>
              <a:rPr lang="cs-CZ" noProof="0" dirty="0" smtClean="0"/>
              <a:t>Třetí úroveň</a:t>
            </a:r>
          </a:p>
          <a:p>
            <a:pPr lvl="3"/>
            <a:r>
              <a:rPr lang="cs-CZ" noProof="0" dirty="0" smtClean="0"/>
              <a:t>Čtvrtá úroveň</a:t>
            </a:r>
          </a:p>
          <a:p>
            <a:pPr lvl="4"/>
            <a:r>
              <a:rPr lang="cs-CZ" noProof="0" dirty="0" smtClean="0"/>
              <a:t>Pátá úroveň</a:t>
            </a:r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6A03D7-8F4B-4307-851D-8A1665F7DC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15939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F66604-EBB5-44D2-BCBF-59272E29BCF3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24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DF100C-D4DB-435B-BBE5-B5BD6364A45E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667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D609F3-00E5-4F98-941D-43324B6598A2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869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D609F3-00E5-4F98-941D-43324B6598A2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044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D609F3-00E5-4F98-941D-43324B6598A2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044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D609F3-00E5-4F98-941D-43324B6598A2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7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1D609F3-00E5-4F98-941D-43324B6598A2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cs-CZ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63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 smtClean="0"/>
              <a:t>Kliknutím lze upravit styl předlohy.</a:t>
            </a:r>
            <a:endParaRPr lang="cs-CZ" noProof="0" dirty="0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7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8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9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C96AC-703C-48B0-9332-AE05716AC0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 rot="5400000">
            <a:off x="6865144" y="3472657"/>
            <a:ext cx="6491287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7366" y="1527276"/>
              <a:ext cx="64621" cy="4801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96" y="1533677"/>
              <a:ext cx="18093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0290" y="1532077"/>
              <a:ext cx="41358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0916" y="1528877"/>
              <a:ext cx="43942" cy="4800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10236" y="1533677"/>
              <a:ext cx="41358" cy="1601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4101" y="1538478"/>
              <a:ext cx="77546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5482" y="1524075"/>
              <a:ext cx="38772" cy="4801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5219" y="1524075"/>
              <a:ext cx="93056" cy="4801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615" y="1525676"/>
              <a:ext cx="33604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2010" y="1530476"/>
              <a:ext cx="28433" cy="4801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332" y="1533677"/>
              <a:ext cx="36188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0444" y="1533677"/>
              <a:ext cx="5170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255" y="1540078"/>
              <a:ext cx="72377" cy="8002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3708" y="1535278"/>
              <a:ext cx="46528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5614" y="1540078"/>
              <a:ext cx="18095" cy="1601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1955" y="1532077"/>
              <a:ext cx="85302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710" y="1533677"/>
              <a:ext cx="5170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2242" y="1533677"/>
              <a:ext cx="5170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4331" y="1533676"/>
              <a:ext cx="43944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578" y="1528876"/>
              <a:ext cx="31019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56" y="1532078"/>
              <a:ext cx="517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6" y="1533677"/>
              <a:ext cx="28433" cy="1601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8168" y="1535278"/>
              <a:ext cx="188695" cy="24002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7410" y="1530476"/>
              <a:ext cx="93056" cy="4801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0467" y="1533677"/>
              <a:ext cx="136998" cy="11202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6084" y="1554479"/>
              <a:ext cx="7754" cy="1600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3708" y="1543278"/>
              <a:ext cx="118904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4333" y="1543279"/>
              <a:ext cx="69793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468" y="1527277"/>
              <a:ext cx="38774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920" y="1528876"/>
              <a:ext cx="2326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8459" y="1567281"/>
              <a:ext cx="20679" cy="1600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138" y="1565681"/>
              <a:ext cx="10340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1358" y="1522476"/>
              <a:ext cx="62037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28" y="1546478"/>
              <a:ext cx="28434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7976" y="1562480"/>
              <a:ext cx="38772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072" y="1568881"/>
              <a:ext cx="36188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5025" y="1532077"/>
              <a:ext cx="62037" cy="4800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13" y="1527276"/>
              <a:ext cx="18093" cy="1601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5234" y="1528877"/>
              <a:ext cx="69791" cy="4800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212" y="1560880"/>
              <a:ext cx="7754" cy="1600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805" y="1522476"/>
              <a:ext cx="33604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72" y="1530476"/>
              <a:ext cx="18093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7772" y="1544879"/>
              <a:ext cx="7755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6537" y="1554481"/>
              <a:ext cx="5170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643" y="1532078"/>
              <a:ext cx="2326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5735" y="1530476"/>
              <a:ext cx="20679" cy="160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6623" y="1532077"/>
              <a:ext cx="31019" cy="1600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1782" y="1554479"/>
              <a:ext cx="20679" cy="1600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7439" y="1568882"/>
              <a:ext cx="2584" cy="160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0231" y="1557680"/>
              <a:ext cx="67207" cy="1440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1185" y="1514474"/>
              <a:ext cx="9564057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995" y="1560881"/>
              <a:ext cx="10340" cy="4800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3336" y="1568882"/>
              <a:ext cx="5170" cy="160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539" y="1567282"/>
              <a:ext cx="25849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7564" y="1528876"/>
              <a:ext cx="38772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448" y="1554480"/>
              <a:ext cx="43942" cy="1600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527" y="1540078"/>
              <a:ext cx="59453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7149" y="1543278"/>
              <a:ext cx="28433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8058" y="1525676"/>
              <a:ext cx="103395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943" y="1551280"/>
              <a:ext cx="25849" cy="4800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0905" y="1551280"/>
              <a:ext cx="59453" cy="1600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900358" y="1551280"/>
              <a:ext cx="36188" cy="1600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7226" y="1554481"/>
              <a:ext cx="46528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3249" y="1549678"/>
              <a:ext cx="62037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4192" y="1557680"/>
              <a:ext cx="23265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2910" y="1565681"/>
              <a:ext cx="116320" cy="1601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0841" y="1548079"/>
              <a:ext cx="12925" cy="8000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358" y="1570482"/>
              <a:ext cx="98225" cy="8000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640" y="1565681"/>
              <a:ext cx="18095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033" y="1517675"/>
              <a:ext cx="38774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1" y="1520875"/>
              <a:ext cx="31019" cy="4801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815" y="1573682"/>
              <a:ext cx="33603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272" y="1567282"/>
              <a:ext cx="15509" cy="4800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351" y="1570482"/>
              <a:ext cx="62037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5877-F525-4664-A61C-CFAD3062903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5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7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71CC0-5FBD-4088-9E6A-FC08F53400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5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2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3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4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5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6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7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8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9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0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1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2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3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4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5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6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7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8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9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0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1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2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3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4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5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6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7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8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9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0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1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2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3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4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5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6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7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8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9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0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1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2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3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4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5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6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7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12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13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5C4BE-7D04-4E0A-AE1E-2460AFAC774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6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0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2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3D60-406D-4652-8437-132E6A3895B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8" name="Volný tvar 16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6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6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82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3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4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26C6A-ACC7-463A-963D-6F266FBAA02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line"/>
          <p:cNvGrpSpPr>
            <a:grpSpLocks/>
          </p:cNvGrpSpPr>
          <p:nvPr/>
        </p:nvGrpSpPr>
        <p:grpSpPr bwMode="auto">
          <a:xfrm>
            <a:off x="1522413" y="1514475"/>
            <a:ext cx="10569575" cy="63500"/>
            <a:chOff x="1522413" y="1514475"/>
            <a:chExt cx="10569575" cy="64008"/>
          </a:xfrm>
        </p:grpSpPr>
        <p:sp>
          <p:nvSpPr>
            <p:cNvPr id="4" name="Volný tvar 10"/>
            <p:cNvSpPr>
              <a:spLocks/>
            </p:cNvSpPr>
            <p:nvPr/>
          </p:nvSpPr>
          <p:spPr bwMode="invGray">
            <a:xfrm>
              <a:off x="12028488" y="1525677"/>
              <a:ext cx="63500" cy="4800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" name="Volný tvar 11"/>
            <p:cNvSpPr>
              <a:spLocks/>
            </p:cNvSpPr>
            <p:nvPr/>
          </p:nvSpPr>
          <p:spPr bwMode="invGray">
            <a:xfrm>
              <a:off x="12022138" y="1533677"/>
              <a:ext cx="19050" cy="0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" name="Volný tvar 12"/>
            <p:cNvSpPr>
              <a:spLocks/>
            </p:cNvSpPr>
            <p:nvPr/>
          </p:nvSpPr>
          <p:spPr bwMode="invGray">
            <a:xfrm>
              <a:off x="12041188" y="1532078"/>
              <a:ext cx="39687" cy="6401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" name="Volný tvar 15"/>
            <p:cNvSpPr>
              <a:spLocks/>
            </p:cNvSpPr>
            <p:nvPr/>
          </p:nvSpPr>
          <p:spPr bwMode="invGray">
            <a:xfrm>
              <a:off x="11831638" y="1527277"/>
              <a:ext cx="42862" cy="4801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8" name="Volný tvar 16"/>
            <p:cNvSpPr>
              <a:spLocks/>
            </p:cNvSpPr>
            <p:nvPr/>
          </p:nvSpPr>
          <p:spPr bwMode="invGray">
            <a:xfrm>
              <a:off x="11809413" y="1532078"/>
              <a:ext cx="41275" cy="1600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9" name="Volný tvar 17"/>
            <p:cNvSpPr>
              <a:spLocks/>
            </p:cNvSpPr>
            <p:nvPr/>
          </p:nvSpPr>
          <p:spPr bwMode="invGray">
            <a:xfrm>
              <a:off x="12003088" y="1538479"/>
              <a:ext cx="77787" cy="3200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0" name="Volný tvar 18"/>
            <p:cNvSpPr>
              <a:spLocks/>
            </p:cNvSpPr>
            <p:nvPr/>
          </p:nvSpPr>
          <p:spPr bwMode="invGray">
            <a:xfrm>
              <a:off x="11664950" y="1522477"/>
              <a:ext cx="39688" cy="4800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1" name="Volný tvar 19"/>
            <p:cNvSpPr>
              <a:spLocks/>
            </p:cNvSpPr>
            <p:nvPr/>
          </p:nvSpPr>
          <p:spPr bwMode="invGray">
            <a:xfrm>
              <a:off x="11506200" y="1522477"/>
              <a:ext cx="92075" cy="4800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2" name="Volný tvar 20"/>
            <p:cNvSpPr>
              <a:spLocks/>
            </p:cNvSpPr>
            <p:nvPr/>
          </p:nvSpPr>
          <p:spPr bwMode="invGray">
            <a:xfrm>
              <a:off x="11471275" y="1525677"/>
              <a:ext cx="34925" cy="3200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3" name="Volný tvar 21"/>
            <p:cNvSpPr>
              <a:spLocks/>
            </p:cNvSpPr>
            <p:nvPr/>
          </p:nvSpPr>
          <p:spPr bwMode="invGray">
            <a:xfrm>
              <a:off x="11710988" y="1528877"/>
              <a:ext cx="30162" cy="4800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4" name="Volný tvar 22"/>
            <p:cNvSpPr>
              <a:spLocks/>
            </p:cNvSpPr>
            <p:nvPr/>
          </p:nvSpPr>
          <p:spPr bwMode="invGray">
            <a:xfrm>
              <a:off x="11691938" y="1533677"/>
              <a:ext cx="34925" cy="0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5" name="Volný tvar 23"/>
            <p:cNvSpPr>
              <a:spLocks/>
            </p:cNvSpPr>
            <p:nvPr/>
          </p:nvSpPr>
          <p:spPr bwMode="invGray">
            <a:xfrm>
              <a:off x="11741150" y="1533677"/>
              <a:ext cx="4763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6" name="Volný tvar 24"/>
            <p:cNvSpPr>
              <a:spLocks/>
            </p:cNvSpPr>
            <p:nvPr/>
          </p:nvSpPr>
          <p:spPr bwMode="invGray">
            <a:xfrm>
              <a:off x="11841163" y="1538479"/>
              <a:ext cx="71437" cy="8000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7" name="Volný tvar 25"/>
            <p:cNvSpPr>
              <a:spLocks/>
            </p:cNvSpPr>
            <p:nvPr/>
          </p:nvSpPr>
          <p:spPr bwMode="invGray">
            <a:xfrm>
              <a:off x="11764963" y="1535278"/>
              <a:ext cx="44450" cy="3200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8" name="Volný tvar 26"/>
            <p:cNvSpPr>
              <a:spLocks/>
            </p:cNvSpPr>
            <p:nvPr/>
          </p:nvSpPr>
          <p:spPr bwMode="invGray">
            <a:xfrm>
              <a:off x="11744325" y="1538479"/>
              <a:ext cx="20638" cy="1600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19" name="Volný tvar 27"/>
            <p:cNvSpPr>
              <a:spLocks/>
            </p:cNvSpPr>
            <p:nvPr/>
          </p:nvSpPr>
          <p:spPr bwMode="invGray">
            <a:xfrm>
              <a:off x="11482388" y="1532078"/>
              <a:ext cx="85725" cy="3200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0" name="Volný tvar 28"/>
            <p:cNvSpPr>
              <a:spLocks/>
            </p:cNvSpPr>
            <p:nvPr/>
          </p:nvSpPr>
          <p:spPr bwMode="invGray">
            <a:xfrm>
              <a:off x="11626850" y="1533677"/>
              <a:ext cx="4763" cy="0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1" name="Volný tvar 29"/>
            <p:cNvSpPr>
              <a:spLocks/>
            </p:cNvSpPr>
            <p:nvPr/>
          </p:nvSpPr>
          <p:spPr bwMode="invGray">
            <a:xfrm>
              <a:off x="11261725" y="1533677"/>
              <a:ext cx="4763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2" name="Volný tvar 30"/>
            <p:cNvSpPr>
              <a:spLocks/>
            </p:cNvSpPr>
            <p:nvPr/>
          </p:nvSpPr>
          <p:spPr bwMode="invGray">
            <a:xfrm>
              <a:off x="11553825" y="1533677"/>
              <a:ext cx="44450" cy="3200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3" name="Volný tvar 31"/>
            <p:cNvSpPr>
              <a:spLocks/>
            </p:cNvSpPr>
            <p:nvPr/>
          </p:nvSpPr>
          <p:spPr bwMode="invGray">
            <a:xfrm>
              <a:off x="11409363" y="1528877"/>
              <a:ext cx="31750" cy="3200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4" name="Volný tvar 32"/>
            <p:cNvSpPr>
              <a:spLocks/>
            </p:cNvSpPr>
            <p:nvPr/>
          </p:nvSpPr>
          <p:spPr bwMode="invGray">
            <a:xfrm>
              <a:off x="11618913" y="153207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5" name="Volný tvar 33"/>
            <p:cNvSpPr>
              <a:spLocks/>
            </p:cNvSpPr>
            <p:nvPr/>
          </p:nvSpPr>
          <p:spPr bwMode="invGray">
            <a:xfrm>
              <a:off x="11598275" y="1532078"/>
              <a:ext cx="28575" cy="1600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6" name="Volný tvar 34"/>
            <p:cNvSpPr>
              <a:spLocks/>
            </p:cNvSpPr>
            <p:nvPr/>
          </p:nvSpPr>
          <p:spPr bwMode="invGray">
            <a:xfrm>
              <a:off x="11137900" y="1533677"/>
              <a:ext cx="188913" cy="24004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7" name="Volný tvar 35"/>
            <p:cNvSpPr>
              <a:spLocks/>
            </p:cNvSpPr>
            <p:nvPr/>
          </p:nvSpPr>
          <p:spPr bwMode="invGray">
            <a:xfrm>
              <a:off x="11266488" y="1528877"/>
              <a:ext cx="95250" cy="4800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8" name="Volný tvar 36"/>
            <p:cNvSpPr>
              <a:spLocks/>
            </p:cNvSpPr>
            <p:nvPr/>
          </p:nvSpPr>
          <p:spPr bwMode="invGray">
            <a:xfrm>
              <a:off x="11361738" y="1532078"/>
              <a:ext cx="134937" cy="11201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29" name="Volný tvar 37"/>
            <p:cNvSpPr>
              <a:spLocks/>
            </p:cNvSpPr>
            <p:nvPr/>
          </p:nvSpPr>
          <p:spPr bwMode="invGray">
            <a:xfrm>
              <a:off x="11834813" y="1552880"/>
              <a:ext cx="9525" cy="160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0" name="Volný tvar 38"/>
            <p:cNvSpPr>
              <a:spLocks/>
            </p:cNvSpPr>
            <p:nvPr/>
          </p:nvSpPr>
          <p:spPr bwMode="invGray">
            <a:xfrm>
              <a:off x="11764963" y="1543279"/>
              <a:ext cx="117475" cy="9601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1" name="Volný tvar 39"/>
            <p:cNvSpPr>
              <a:spLocks/>
            </p:cNvSpPr>
            <p:nvPr/>
          </p:nvSpPr>
          <p:spPr bwMode="invGray">
            <a:xfrm>
              <a:off x="11555413" y="1543279"/>
              <a:ext cx="69850" cy="6401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2" name="Volný tvar 40"/>
            <p:cNvSpPr>
              <a:spLocks/>
            </p:cNvSpPr>
            <p:nvPr/>
          </p:nvSpPr>
          <p:spPr bwMode="invGray">
            <a:xfrm>
              <a:off x="11223625" y="1527277"/>
              <a:ext cx="38100" cy="6401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3" name="Volný tvar 41"/>
            <p:cNvSpPr>
              <a:spLocks/>
            </p:cNvSpPr>
            <p:nvPr/>
          </p:nvSpPr>
          <p:spPr bwMode="invGray">
            <a:xfrm>
              <a:off x="11145838" y="1528877"/>
              <a:ext cx="22225" cy="3200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4" name="Volný tvar 42"/>
            <p:cNvSpPr>
              <a:spLocks/>
            </p:cNvSpPr>
            <p:nvPr/>
          </p:nvSpPr>
          <p:spPr bwMode="invGray">
            <a:xfrm>
              <a:off x="6197600" y="1565681"/>
              <a:ext cx="20638" cy="160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5" name="Volný tvar 43"/>
            <p:cNvSpPr>
              <a:spLocks/>
            </p:cNvSpPr>
            <p:nvPr/>
          </p:nvSpPr>
          <p:spPr bwMode="invGray">
            <a:xfrm>
              <a:off x="6356350" y="1565681"/>
              <a:ext cx="9525" cy="0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6" name="Volný tvar 44"/>
            <p:cNvSpPr>
              <a:spLocks/>
            </p:cNvSpPr>
            <p:nvPr/>
          </p:nvSpPr>
          <p:spPr bwMode="invGray">
            <a:xfrm>
              <a:off x="8950325" y="1522477"/>
              <a:ext cx="61913" cy="6401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7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200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8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3200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39" name="Volný tvar 47"/>
            <p:cNvSpPr>
              <a:spLocks/>
            </p:cNvSpPr>
            <p:nvPr/>
          </p:nvSpPr>
          <p:spPr bwMode="invGray">
            <a:xfrm>
              <a:off x="5410200" y="1568882"/>
              <a:ext cx="36513" cy="3200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0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801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1" name="Volný tvar 49"/>
            <p:cNvSpPr>
              <a:spLocks/>
            </p:cNvSpPr>
            <p:nvPr/>
          </p:nvSpPr>
          <p:spPr bwMode="invGray">
            <a:xfrm>
              <a:off x="6257925" y="1525677"/>
              <a:ext cx="19050" cy="1600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2" name="Volný tvar 50"/>
            <p:cNvSpPr>
              <a:spLocks/>
            </p:cNvSpPr>
            <p:nvPr/>
          </p:nvSpPr>
          <p:spPr bwMode="invGray">
            <a:xfrm>
              <a:off x="10134600" y="1527277"/>
              <a:ext cx="71438" cy="4801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3" name="Volný tvar 51"/>
            <p:cNvSpPr>
              <a:spLocks/>
            </p:cNvSpPr>
            <p:nvPr/>
          </p:nvSpPr>
          <p:spPr bwMode="invGray">
            <a:xfrm>
              <a:off x="2582863" y="1559281"/>
              <a:ext cx="7937" cy="160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4" name="Volný tvar 52"/>
            <p:cNvSpPr>
              <a:spLocks/>
            </p:cNvSpPr>
            <p:nvPr/>
          </p:nvSpPr>
          <p:spPr bwMode="invGray">
            <a:xfrm>
              <a:off x="1762125" y="1522477"/>
              <a:ext cx="34925" cy="0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5" name="Volný tvar 53"/>
            <p:cNvSpPr>
              <a:spLocks/>
            </p:cNvSpPr>
            <p:nvPr/>
          </p:nvSpPr>
          <p:spPr bwMode="invGray">
            <a:xfrm>
              <a:off x="10812463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6" name="Volný tvar 54"/>
            <p:cNvSpPr>
              <a:spLocks/>
            </p:cNvSpPr>
            <p:nvPr/>
          </p:nvSpPr>
          <p:spPr bwMode="invGray">
            <a:xfrm>
              <a:off x="10896600" y="1544879"/>
              <a:ext cx="7938" cy="3200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7" name="Volný tvar 55"/>
            <p:cNvSpPr>
              <a:spLocks/>
            </p:cNvSpPr>
            <p:nvPr/>
          </p:nvSpPr>
          <p:spPr bwMode="invGray">
            <a:xfrm>
              <a:off x="9947275" y="1554481"/>
              <a:ext cx="4763" cy="0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8" name="Volný tvar 56"/>
            <p:cNvSpPr>
              <a:spLocks/>
            </p:cNvSpPr>
            <p:nvPr/>
          </p:nvSpPr>
          <p:spPr bwMode="invGray">
            <a:xfrm>
              <a:off x="10817225" y="1532078"/>
              <a:ext cx="23813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49" name="Volný tvar 57"/>
            <p:cNvSpPr>
              <a:spLocks/>
            </p:cNvSpPr>
            <p:nvPr/>
          </p:nvSpPr>
          <p:spPr bwMode="invGray">
            <a:xfrm>
              <a:off x="10836275" y="1528877"/>
              <a:ext cx="19050" cy="1600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0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60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1" name="Volný tvar 59"/>
            <p:cNvSpPr>
              <a:spLocks/>
            </p:cNvSpPr>
            <p:nvPr/>
          </p:nvSpPr>
          <p:spPr bwMode="invGray">
            <a:xfrm>
              <a:off x="4092575" y="1552880"/>
              <a:ext cx="20638" cy="1601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2" name="Volný tvar 60"/>
            <p:cNvSpPr>
              <a:spLocks/>
            </p:cNvSpPr>
            <p:nvPr/>
          </p:nvSpPr>
          <p:spPr bwMode="invGray">
            <a:xfrm>
              <a:off x="8528050" y="1567282"/>
              <a:ext cx="3175" cy="1600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3" name="Volný tvar 61"/>
            <p:cNvSpPr>
              <a:spLocks/>
            </p:cNvSpPr>
            <p:nvPr/>
          </p:nvSpPr>
          <p:spPr bwMode="invGray">
            <a:xfrm>
              <a:off x="8461375" y="1556080"/>
              <a:ext cx="66675" cy="14402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4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5" name="Volný tvar 63"/>
            <p:cNvSpPr>
              <a:spLocks/>
            </p:cNvSpPr>
            <p:nvPr/>
          </p:nvSpPr>
          <p:spPr bwMode="invGray">
            <a:xfrm>
              <a:off x="7508875" y="1559281"/>
              <a:ext cx="11113" cy="4801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6" name="Volný tvar 64"/>
            <p:cNvSpPr>
              <a:spLocks/>
            </p:cNvSpPr>
            <p:nvPr/>
          </p:nvSpPr>
          <p:spPr bwMode="invGray">
            <a:xfrm>
              <a:off x="5434013" y="1567282"/>
              <a:ext cx="4762" cy="1600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7" name="Volný tvar 65"/>
            <p:cNvSpPr>
              <a:spLocks/>
            </p:cNvSpPr>
            <p:nvPr/>
          </p:nvSpPr>
          <p:spPr bwMode="invGray">
            <a:xfrm>
              <a:off x="9672638" y="1567282"/>
              <a:ext cx="25400" cy="3200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8" name="Volný tvar 66"/>
            <p:cNvSpPr>
              <a:spLocks/>
            </p:cNvSpPr>
            <p:nvPr/>
          </p:nvSpPr>
          <p:spPr bwMode="invGray">
            <a:xfrm>
              <a:off x="10966450" y="1528877"/>
              <a:ext cx="39688" cy="3200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59" name="Volný tvar 67"/>
            <p:cNvSpPr>
              <a:spLocks/>
            </p:cNvSpPr>
            <p:nvPr/>
          </p:nvSpPr>
          <p:spPr bwMode="invGray">
            <a:xfrm>
              <a:off x="11329988" y="1552880"/>
              <a:ext cx="44450" cy="1601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0" name="Volný tvar 68"/>
            <p:cNvSpPr>
              <a:spLocks/>
            </p:cNvSpPr>
            <p:nvPr/>
          </p:nvSpPr>
          <p:spPr bwMode="invGray">
            <a:xfrm>
              <a:off x="11042650" y="1540078"/>
              <a:ext cx="60325" cy="6401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1" name="Volný tvar 69"/>
            <p:cNvSpPr>
              <a:spLocks/>
            </p:cNvSpPr>
            <p:nvPr/>
          </p:nvSpPr>
          <p:spPr bwMode="invGray">
            <a:xfrm>
              <a:off x="11106150" y="1543279"/>
              <a:ext cx="28575" cy="0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2" name="Volný tvar 70"/>
            <p:cNvSpPr>
              <a:spLocks/>
            </p:cNvSpPr>
            <p:nvPr/>
          </p:nvSpPr>
          <p:spPr bwMode="invGray">
            <a:xfrm>
              <a:off x="10679113" y="1525677"/>
              <a:ext cx="103187" cy="9601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3" name="Volný tvar 71"/>
            <p:cNvSpPr>
              <a:spLocks/>
            </p:cNvSpPr>
            <p:nvPr/>
          </p:nvSpPr>
          <p:spPr bwMode="invGray">
            <a:xfrm>
              <a:off x="11039475" y="1549679"/>
              <a:ext cx="26988" cy="4801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4" name="Volný tvar 72"/>
            <p:cNvSpPr>
              <a:spLocks/>
            </p:cNvSpPr>
            <p:nvPr/>
          </p:nvSpPr>
          <p:spPr bwMode="invGray">
            <a:xfrm>
              <a:off x="10841038" y="1549679"/>
              <a:ext cx="58737" cy="1601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5" name="Volný tvar 73"/>
            <p:cNvSpPr>
              <a:spLocks/>
            </p:cNvSpPr>
            <p:nvPr/>
          </p:nvSpPr>
          <p:spPr bwMode="invGray">
            <a:xfrm>
              <a:off x="10899775" y="1549679"/>
              <a:ext cx="36513" cy="160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6" name="Volný tvar 74"/>
            <p:cNvSpPr>
              <a:spLocks/>
            </p:cNvSpPr>
            <p:nvPr/>
          </p:nvSpPr>
          <p:spPr bwMode="invGray">
            <a:xfrm>
              <a:off x="10958513" y="1554481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7" name="Volný tvar 75"/>
            <p:cNvSpPr>
              <a:spLocks/>
            </p:cNvSpPr>
            <p:nvPr/>
          </p:nvSpPr>
          <p:spPr bwMode="invGray">
            <a:xfrm>
              <a:off x="10304463" y="1549679"/>
              <a:ext cx="61912" cy="3200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8" name="Volný tvar 76"/>
            <p:cNvSpPr>
              <a:spLocks/>
            </p:cNvSpPr>
            <p:nvPr/>
          </p:nvSpPr>
          <p:spPr bwMode="invGray">
            <a:xfrm>
              <a:off x="10483850" y="1557681"/>
              <a:ext cx="23813" cy="6401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69" name="Volný tvar 77"/>
            <p:cNvSpPr>
              <a:spLocks/>
            </p:cNvSpPr>
            <p:nvPr/>
          </p:nvSpPr>
          <p:spPr bwMode="invGray">
            <a:xfrm>
              <a:off x="10291763" y="1564082"/>
              <a:ext cx="117475" cy="1600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0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002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1" name="Volný tvar 79"/>
            <p:cNvSpPr>
              <a:spLocks/>
            </p:cNvSpPr>
            <p:nvPr/>
          </p:nvSpPr>
          <p:spPr bwMode="invGray">
            <a:xfrm>
              <a:off x="8951913" y="1568882"/>
              <a:ext cx="96837" cy="8002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2" name="Volný tvar 80"/>
            <p:cNvSpPr>
              <a:spLocks/>
            </p:cNvSpPr>
            <p:nvPr/>
          </p:nvSpPr>
          <p:spPr bwMode="invGray">
            <a:xfrm>
              <a:off x="9005888" y="1565681"/>
              <a:ext cx="17462" cy="3200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3" name="Volný tvar 81"/>
            <p:cNvSpPr>
              <a:spLocks/>
            </p:cNvSpPr>
            <p:nvPr/>
          </p:nvSpPr>
          <p:spPr bwMode="invGray">
            <a:xfrm>
              <a:off x="1587500" y="1517675"/>
              <a:ext cx="38100" cy="3200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4" name="Volný tvar 82"/>
            <p:cNvSpPr>
              <a:spLocks/>
            </p:cNvSpPr>
            <p:nvPr/>
          </p:nvSpPr>
          <p:spPr bwMode="invGray">
            <a:xfrm>
              <a:off x="1522413" y="1519276"/>
              <a:ext cx="30162" cy="4800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5" name="Volný tvar 83"/>
            <p:cNvSpPr>
              <a:spLocks/>
            </p:cNvSpPr>
            <p:nvPr/>
          </p:nvSpPr>
          <p:spPr bwMode="invGray">
            <a:xfrm>
              <a:off x="6650038" y="1573683"/>
              <a:ext cx="33337" cy="3200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6" name="Volný tvar 84"/>
            <p:cNvSpPr>
              <a:spLocks/>
            </p:cNvSpPr>
            <p:nvPr/>
          </p:nvSpPr>
          <p:spPr bwMode="invGray">
            <a:xfrm>
              <a:off x="6162675" y="1565681"/>
              <a:ext cx="15875" cy="4801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  <p:sp>
          <p:nvSpPr>
            <p:cNvPr id="77" name="Volný tvar 85"/>
            <p:cNvSpPr>
              <a:spLocks/>
            </p:cNvSpPr>
            <p:nvPr/>
          </p:nvSpPr>
          <p:spPr bwMode="invGray">
            <a:xfrm>
              <a:off x="5738813" y="1570483"/>
              <a:ext cx="60325" cy="6401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 dirty="0">
                <a:latin typeface="+mn-lt"/>
                <a:cs typeface="+mn-cs"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78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80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14AB9-48BA-47AA-8CEB-E51E297A35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C5EB-55D4-4004-88D8-E366D36CBB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>
            <a:off x="4418013" y="1630363"/>
            <a:ext cx="6291262" cy="4576762"/>
            <a:chOff x="4417839" y="1630821"/>
            <a:chExt cx="6291028" cy="4575885"/>
          </a:xfrm>
        </p:grpSpPr>
        <p:grpSp>
          <p:nvGrpSpPr>
            <p:cNvPr id="6" name="Skupina 515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6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1C266-F189-4193-85A0-A9C88C07318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frame"/>
          <p:cNvGrpSpPr>
            <a:grpSpLocks/>
          </p:cNvGrpSpPr>
          <p:nvPr/>
        </p:nvGrpSpPr>
        <p:grpSpPr bwMode="auto">
          <a:xfrm flipH="1">
            <a:off x="1447800" y="1630363"/>
            <a:ext cx="6291263" cy="4576762"/>
            <a:chOff x="4417839" y="1630821"/>
            <a:chExt cx="6291028" cy="4575885"/>
          </a:xfrm>
        </p:grpSpPr>
        <p:grpSp>
          <p:nvGrpSpPr>
            <p:cNvPr id="6" name="Skupina 514"/>
            <p:cNvGrpSpPr>
              <a:grpSpLocks/>
            </p:cNvGrpSpPr>
            <p:nvPr/>
          </p:nvGrpSpPr>
          <p:grpSpPr bwMode="auto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158" name="Skupina 6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234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59" name="Skupina 6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60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7" name="Skupina 515"/>
            <p:cNvGrpSpPr>
              <a:grpSpLocks/>
            </p:cNvGrpSpPr>
            <p:nvPr/>
          </p:nvGrpSpPr>
          <p:grpSpPr bwMode="auto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8" name="Skupina 5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5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6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9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0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9" name="Skupina 5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10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1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2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3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4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5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6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7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8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19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1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2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3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4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5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6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7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8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29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0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2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3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4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5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6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7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8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39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0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1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2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3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4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5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6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7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8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49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0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1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2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3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4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5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6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7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8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59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0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1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2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3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4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5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6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7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8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69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0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1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2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3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4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5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6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7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8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79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0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1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2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  <p:sp>
              <p:nvSpPr>
                <p:cNvPr id="83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cs-CZ" dirty="0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>
            <a:noAutofit/>
          </a:bodyPr>
          <a:lstStyle>
            <a:lvl1pPr algn="l">
              <a:defRPr sz="3200" b="0"/>
            </a:lvl1pPr>
          </a:lstStyle>
          <a:p>
            <a:r>
              <a:rPr lang="cs-CZ" noProof="0" smtClean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 smtClean="0"/>
              <a:t>Kliknutím lze upravit styly předlohy textu.</a:t>
            </a:r>
          </a:p>
        </p:txBody>
      </p:sp>
      <p:sp>
        <p:nvSpPr>
          <p:cNvPr id="30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9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3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4B6A6-92A1-4D7A-A444-B8C5200DEC5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22413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22413" y="19050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3" y="6400800"/>
            <a:ext cx="124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3246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Czech Language for Foreigners I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3" y="6400800"/>
            <a:ext cx="1143000" cy="276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6D1C47-445E-4F52-8B14-6D806E8BC66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80" r:id="rId10"/>
    <p:sldLayoutId id="2147483681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onsolas" pitchFamily="49" charset="0"/>
        </a:defRPr>
      </a:lvl9pPr>
    </p:titleStyle>
    <p:bodyStyle>
      <a:lvl1pPr marL="273050" indent="-273050" algn="l" rtl="0" fontAlgn="base">
        <a:lnSpc>
          <a:spcPct val="90000"/>
        </a:lnSpc>
        <a:spcBef>
          <a:spcPts val="1800"/>
        </a:spcBef>
        <a:spcAft>
          <a:spcPct val="0"/>
        </a:spcAft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7305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318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228600" algn="l" rtl="0" fontAlgn="base">
        <a:lnSpc>
          <a:spcPct val="90000"/>
        </a:lnSpc>
        <a:spcBef>
          <a:spcPts val="600"/>
        </a:spcBef>
        <a:spcAft>
          <a:spcPct val="0"/>
        </a:spcAft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1125538" y="1557338"/>
            <a:ext cx="9937750" cy="2667000"/>
          </a:xfrm>
        </p:spPr>
        <p:txBody>
          <a:bodyPr/>
          <a:lstStyle/>
          <a:p>
            <a:r>
              <a:rPr lang="cs-CZ" smtClean="0"/>
              <a:t>Čeština: 1. lekce</a:t>
            </a:r>
            <a:br>
              <a:rPr lang="cs-CZ" smtClean="0"/>
            </a:br>
            <a:r>
              <a:rPr lang="cs-CZ" smtClean="0"/>
              <a:t>Czech language: 1</a:t>
            </a:r>
            <a:r>
              <a:rPr lang="cs-CZ" baseline="30000" smtClean="0"/>
              <a:t>st</a:t>
            </a:r>
            <a:r>
              <a:rPr lang="cs-CZ" smtClean="0"/>
              <a:t> lesson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4000" cy="1066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Martin Punčochář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54084@mail.muni.cz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467850" cy="1020762"/>
          </a:xfrm>
        </p:spPr>
        <p:txBody>
          <a:bodyPr/>
          <a:lstStyle/>
          <a:p>
            <a:r>
              <a:rPr lang="cs-CZ" dirty="0" err="1" smtClean="0"/>
              <a:t>Ordinal</a:t>
            </a:r>
            <a:r>
              <a:rPr lang="cs-CZ" dirty="0" smtClean="0"/>
              <a:t> </a:t>
            </a:r>
            <a:r>
              <a:rPr lang="cs-CZ" dirty="0" err="1" smtClean="0"/>
              <a:t>numbers</a:t>
            </a:r>
            <a:r>
              <a:rPr lang="cs-CZ" dirty="0" smtClean="0"/>
              <a:t> I. — </a:t>
            </a:r>
            <a:r>
              <a:rPr lang="en-GB" dirty="0" smtClean="0"/>
              <a:t>IREGULAR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Ordinal</a:t>
            </a:r>
            <a:r>
              <a:rPr lang="cs-CZ" i="1" dirty="0"/>
              <a:t> </a:t>
            </a:r>
            <a:r>
              <a:rPr lang="cs-CZ" i="1" dirty="0" err="1"/>
              <a:t>numbers</a:t>
            </a:r>
            <a:r>
              <a:rPr lang="cs-CZ" i="1" dirty="0"/>
              <a:t> are </a:t>
            </a:r>
            <a:r>
              <a:rPr lang="cs-CZ" i="1" dirty="0" err="1"/>
              <a:t>adjectives</a:t>
            </a:r>
            <a:r>
              <a:rPr lang="cs-CZ" i="1" dirty="0"/>
              <a:t> (= to </a:t>
            </a:r>
            <a:r>
              <a:rPr lang="cs-CZ" i="1" dirty="0" err="1"/>
              <a:t>be</a:t>
            </a:r>
            <a:r>
              <a:rPr lang="cs-CZ" i="1" dirty="0"/>
              <a:t> </a:t>
            </a:r>
            <a:r>
              <a:rPr lang="cs-CZ" i="1" dirty="0" err="1"/>
              <a:t>used</a:t>
            </a:r>
            <a:r>
              <a:rPr lang="cs-CZ" i="1" dirty="0"/>
              <a:t>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nouns</a:t>
            </a:r>
            <a:r>
              <a:rPr lang="cs-CZ" i="1" dirty="0"/>
              <a:t>) </a:t>
            </a:r>
            <a:r>
              <a:rPr lang="cs-CZ" i="1" dirty="0" err="1"/>
              <a:t>that</a:t>
            </a:r>
            <a:r>
              <a:rPr lang="cs-CZ" i="1" dirty="0"/>
              <a:t> are </a:t>
            </a:r>
            <a:r>
              <a:rPr lang="cs-CZ" i="1" dirty="0" err="1"/>
              <a:t>created</a:t>
            </a:r>
            <a:r>
              <a:rPr lang="cs-CZ" i="1" dirty="0"/>
              <a:t> </a:t>
            </a:r>
            <a:r>
              <a:rPr lang="cs-CZ" i="1" dirty="0" err="1"/>
              <a:t>from</a:t>
            </a:r>
            <a:r>
              <a:rPr lang="cs-CZ" i="1" dirty="0"/>
              <a:t> </a:t>
            </a:r>
            <a:r>
              <a:rPr lang="cs-CZ" i="1" dirty="0" err="1"/>
              <a:t>regular</a:t>
            </a:r>
            <a:r>
              <a:rPr lang="cs-CZ" i="1" dirty="0"/>
              <a:t> </a:t>
            </a:r>
            <a:r>
              <a:rPr lang="cs-CZ" i="1" dirty="0" err="1"/>
              <a:t>numbers</a:t>
            </a:r>
            <a:r>
              <a:rPr lang="cs-CZ" i="1" dirty="0"/>
              <a:t> to express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order</a:t>
            </a:r>
            <a:r>
              <a:rPr lang="cs-CZ" i="1" dirty="0" smtClean="0"/>
              <a:t>.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b="1" dirty="0" smtClean="0"/>
              <a:t>IREGULAR</a:t>
            </a:r>
            <a:endParaRPr lang="cs-CZ" dirty="0"/>
          </a:p>
          <a:p>
            <a:pPr lvl="0"/>
            <a:r>
              <a:rPr lang="cs-CZ" dirty="0"/>
              <a:t>1</a:t>
            </a:r>
            <a:r>
              <a:rPr lang="cs-CZ" baseline="30000" dirty="0"/>
              <a:t>st</a:t>
            </a:r>
            <a:r>
              <a:rPr lang="cs-CZ" dirty="0"/>
              <a:t>: prvn</a:t>
            </a:r>
            <a:r>
              <a:rPr lang="cs-CZ" dirty="0">
                <a:solidFill>
                  <a:srgbClr val="FF0000"/>
                </a:solidFill>
              </a:rPr>
              <a:t>í</a:t>
            </a:r>
            <a:r>
              <a:rPr lang="cs-CZ" dirty="0"/>
              <a:t>		(</a:t>
            </a:r>
            <a:r>
              <a:rPr lang="cs-CZ" dirty="0" err="1"/>
              <a:t>notice</a:t>
            </a:r>
            <a:r>
              <a:rPr lang="cs-CZ" dirty="0"/>
              <a:t>: soft, unisex </a:t>
            </a:r>
            <a:r>
              <a:rPr lang="cs-CZ" dirty="0" err="1"/>
              <a:t>ending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2</a:t>
            </a:r>
            <a:r>
              <a:rPr lang="cs-CZ" baseline="30000" dirty="0"/>
              <a:t>nd</a:t>
            </a:r>
            <a:r>
              <a:rPr lang="cs-CZ" dirty="0"/>
              <a:t>: druh</a:t>
            </a:r>
            <a:r>
              <a:rPr lang="cs-CZ" dirty="0">
                <a:solidFill>
                  <a:srgbClr val="0070C0"/>
                </a:solidFill>
              </a:rPr>
              <a:t>ý</a:t>
            </a:r>
          </a:p>
          <a:p>
            <a:pPr lvl="0"/>
            <a:r>
              <a:rPr lang="cs-CZ" dirty="0"/>
              <a:t>3</a:t>
            </a:r>
            <a:r>
              <a:rPr lang="cs-CZ" baseline="30000" dirty="0"/>
              <a:t>rd</a:t>
            </a:r>
            <a:r>
              <a:rPr lang="cs-CZ" dirty="0"/>
              <a:t>: třet</a:t>
            </a:r>
            <a:r>
              <a:rPr lang="cs-CZ" dirty="0">
                <a:solidFill>
                  <a:srgbClr val="FF0000"/>
                </a:solidFill>
              </a:rPr>
              <a:t>í</a:t>
            </a:r>
            <a:r>
              <a:rPr lang="cs-CZ" dirty="0"/>
              <a:t>		(</a:t>
            </a:r>
            <a:r>
              <a:rPr lang="cs-CZ" dirty="0" err="1"/>
              <a:t>notice</a:t>
            </a:r>
            <a:r>
              <a:rPr lang="cs-CZ" dirty="0"/>
              <a:t>: soft, unisex </a:t>
            </a:r>
            <a:r>
              <a:rPr lang="cs-CZ" dirty="0" err="1"/>
              <a:t>ending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4</a:t>
            </a:r>
            <a:r>
              <a:rPr lang="cs-CZ" baseline="30000" dirty="0"/>
              <a:t>th</a:t>
            </a:r>
            <a:r>
              <a:rPr lang="cs-CZ" dirty="0"/>
              <a:t>: čtvrt</a:t>
            </a:r>
            <a:r>
              <a:rPr lang="cs-CZ" dirty="0">
                <a:solidFill>
                  <a:srgbClr val="0070C0"/>
                </a:solidFill>
              </a:rPr>
              <a:t>ý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</a:t>
            </a:r>
            <a:r>
              <a:rPr lang="en-US" dirty="0" smtClean="0"/>
              <a:t>I</a:t>
            </a:r>
            <a:r>
              <a:rPr lang="cs-CZ" dirty="0" smtClean="0"/>
              <a:t>I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dirty="0" err="1"/>
              <a:t>Ordinal</a:t>
            </a:r>
            <a:r>
              <a:rPr lang="cs-CZ" dirty="0"/>
              <a:t> </a:t>
            </a:r>
            <a:r>
              <a:rPr lang="cs-CZ" dirty="0" err="1" smtClean="0"/>
              <a:t>numbers</a:t>
            </a:r>
            <a:r>
              <a:rPr lang="cs-CZ" dirty="0" smtClean="0"/>
              <a:t> II. — SEMIREGULAR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SEMIREGULAR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those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-E- (p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t, dev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t, des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t, dvac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t, třic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t, čtyřic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t)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E &gt; Á + Ý (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end = „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adjectivisation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“)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 &gt; p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dev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ě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 &gt; dev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des</a:t>
            </a:r>
            <a:r>
              <a:rPr lang="cs-CZ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t &gt;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des</a:t>
            </a:r>
            <a:r>
              <a:rPr lang="cs-CZ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b="1" dirty="0" smtClean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</a:t>
            </a:r>
            <a:r>
              <a:rPr lang="cs-CZ" dirty="0" smtClean="0"/>
              <a:t>I</a:t>
            </a:r>
            <a:r>
              <a:rPr lang="en-US" dirty="0" smtClean="0"/>
              <a:t>I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942284" y="3861048"/>
            <a:ext cx="6092825" cy="177933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Bef>
                <a:spcPts val="1800"/>
              </a:spcBef>
              <a:spcAft>
                <a:spcPts val="0"/>
              </a:spcAft>
              <a:buSzPct val="80000"/>
              <a:buFont typeface="Symbol" panose="05050102010706020507" pitchFamily="18" charset="2"/>
              <a:buChar char=""/>
            </a:pP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dvac</a:t>
            </a:r>
            <a:r>
              <a:rPr lang="cs-CZ" sz="2400" dirty="0">
                <a:solidFill>
                  <a:srgbClr val="FF000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t &gt; dvac</a:t>
            </a:r>
            <a:r>
              <a:rPr lang="cs-CZ" sz="2400" dirty="0">
                <a:solidFill>
                  <a:srgbClr val="FF000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400" b="1" dirty="0">
                <a:solidFill>
                  <a:srgbClr val="00B05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endParaRPr lang="cs-CZ" sz="2400" dirty="0">
              <a:solidFill>
                <a:prstClr val="white"/>
              </a:solidFill>
              <a:latin typeface="Corbe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800"/>
              </a:spcBef>
              <a:spcAft>
                <a:spcPts val="800"/>
              </a:spcAft>
              <a:buSzPct val="80000"/>
              <a:buFont typeface="Symbol" panose="05050102010706020507" pitchFamily="18" charset="2"/>
              <a:buChar char=""/>
            </a:pP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třic</a:t>
            </a:r>
            <a:r>
              <a:rPr lang="cs-CZ" sz="2400" dirty="0">
                <a:solidFill>
                  <a:srgbClr val="FF000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t &gt; třic</a:t>
            </a:r>
            <a:r>
              <a:rPr lang="cs-CZ" sz="2400" dirty="0">
                <a:solidFill>
                  <a:srgbClr val="FF000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400" b="1" dirty="0">
                <a:solidFill>
                  <a:srgbClr val="00B05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endParaRPr lang="cs-CZ" sz="2400" dirty="0">
              <a:solidFill>
                <a:prstClr val="white"/>
              </a:solidFill>
              <a:latin typeface="Corbe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3050" lvl="0" indent="-273050">
              <a:lnSpc>
                <a:spcPct val="90000"/>
              </a:lnSpc>
              <a:spcBef>
                <a:spcPts val="1800"/>
              </a:spcBef>
              <a:buSzPct val="80000"/>
              <a:buFont typeface="Wingdings" pitchFamily="2" charset="2"/>
              <a:buChar char="§"/>
            </a:pP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čtyřic</a:t>
            </a:r>
            <a:r>
              <a:rPr lang="cs-CZ" sz="2400" dirty="0">
                <a:solidFill>
                  <a:srgbClr val="FF000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t &gt; čtyřic</a:t>
            </a:r>
            <a:r>
              <a:rPr lang="cs-CZ" sz="2400" dirty="0">
                <a:solidFill>
                  <a:srgbClr val="FF000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cs-CZ" sz="2400" dirty="0">
                <a:solidFill>
                  <a:prstClr val="white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400" b="1" dirty="0">
                <a:solidFill>
                  <a:srgbClr val="00B050"/>
                </a:solidFill>
                <a:latin typeface="Corbel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endParaRPr lang="en-GB" sz="2400" dirty="0">
              <a:solidFill>
                <a:prstClr val="white"/>
              </a:solidFill>
              <a:latin typeface="Corbel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dirty="0" err="1" smtClean="0"/>
              <a:t>Ordinal</a:t>
            </a:r>
            <a:r>
              <a:rPr lang="cs-CZ" dirty="0" smtClean="0"/>
              <a:t> </a:t>
            </a:r>
            <a:r>
              <a:rPr lang="cs-CZ" dirty="0" err="1" smtClean="0"/>
              <a:t>numbers</a:t>
            </a:r>
            <a:r>
              <a:rPr lang="cs-CZ" dirty="0" smtClean="0"/>
              <a:t> III. — REGULAR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2413" y="1905000"/>
            <a:ext cx="6659562" cy="4267200"/>
          </a:xfrm>
        </p:spPr>
        <p:txBody>
          <a:bodyPr rtlCol="0"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(6, 7, 8, 11–19)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just + Ý (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at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end = „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adjectivisation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“)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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šest &gt; šest</a:t>
            </a:r>
            <a:r>
              <a:rPr lang="cs-CZ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</a:t>
            </a:r>
            <a:r>
              <a:rPr lang="en-US" dirty="0" smtClean="0"/>
              <a:t>I</a:t>
            </a:r>
            <a:r>
              <a:rPr lang="cs-CZ" dirty="0" smtClean="0"/>
              <a:t>I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b="1" dirty="0" err="1" smtClean="0"/>
              <a:t>Expressing</a:t>
            </a:r>
            <a:r>
              <a:rPr lang="cs-CZ" b="1" dirty="0" smtClean="0"/>
              <a:t> </a:t>
            </a:r>
            <a:r>
              <a:rPr lang="cs-CZ" b="1" dirty="0" err="1" smtClean="0"/>
              <a:t>date</a:t>
            </a:r>
            <a:r>
              <a:rPr lang="cs-CZ" b="1" dirty="0" smtClean="0"/>
              <a:t>: </a:t>
            </a:r>
            <a:r>
              <a:rPr lang="cs-CZ" b="1" dirty="0" err="1" smtClean="0"/>
              <a:t>theory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Kolikát</a:t>
            </a:r>
            <a:r>
              <a:rPr lang="cs-CZ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je dneska? – 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Dneska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šestnáct</a:t>
            </a:r>
            <a:r>
              <a:rPr lang="cs-CZ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únor</a:t>
            </a:r>
            <a:r>
              <a:rPr lang="cs-CZ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EXPLANATION.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Czech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necessary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use a)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ordinal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(in genitive case) and b)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genitive case).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looks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dirty="0" smtClean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šestnáct</a:t>
            </a:r>
            <a:r>
              <a:rPr lang="cs-CZ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únor</a:t>
            </a: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cs-CZ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sixteenth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February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</a:t>
            </a:r>
            <a:r>
              <a:rPr lang="en-US" dirty="0" smtClean="0"/>
              <a:t>I</a:t>
            </a:r>
            <a:r>
              <a:rPr lang="cs-CZ" dirty="0" smtClean="0"/>
              <a:t>I</a:t>
            </a:r>
            <a:endParaRPr lang="cs-CZ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b="1" dirty="0" err="1" smtClean="0"/>
              <a:t>Expressing</a:t>
            </a:r>
            <a:r>
              <a:rPr lang="cs-CZ" b="1" dirty="0" smtClean="0"/>
              <a:t> </a:t>
            </a:r>
            <a:r>
              <a:rPr lang="cs-CZ" b="1" dirty="0" err="1" smtClean="0"/>
              <a:t>date</a:t>
            </a:r>
            <a:r>
              <a:rPr lang="cs-CZ" b="1" dirty="0" smtClean="0"/>
              <a:t>: </a:t>
            </a:r>
            <a:r>
              <a:rPr lang="cs-CZ" b="1" dirty="0" err="1" smtClean="0"/>
              <a:t>whole</a:t>
            </a:r>
            <a:r>
              <a:rPr lang="cs-CZ" b="1" dirty="0" smtClean="0"/>
              <a:t> </a:t>
            </a:r>
            <a:r>
              <a:rPr lang="cs-CZ" b="1" dirty="0" err="1" smtClean="0"/>
              <a:t>months</a:t>
            </a:r>
            <a:r>
              <a:rPr lang="cs-CZ" b="1" dirty="0" smtClean="0"/>
              <a:t>‘ table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Prvn</a:t>
            </a:r>
            <a:r>
              <a:rPr lang="cs-CZ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ledna.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+A | -E &lt; led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února.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+A &lt; únor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Třet</a:t>
            </a:r>
            <a:r>
              <a:rPr lang="cs-CZ" sz="18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března.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+A | -E &lt; břez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Čtvrt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dubna.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+A | -E &lt; dub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Pát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května.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+A | -E &lt; květ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Šest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června.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+A | -E &lt; červ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Sedm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července.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+E | -E &lt; červen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Osm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srpna.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+A | -E &lt; srp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Devát</a:t>
            </a:r>
            <a:r>
              <a:rPr lang="cs-CZ" sz="1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září.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=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září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Desát</a:t>
            </a:r>
            <a:r>
              <a:rPr lang="cs-CZ" sz="1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října.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+A | -E &lt; říj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Jedenáct</a:t>
            </a:r>
            <a:r>
              <a:rPr lang="cs-CZ" sz="1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listopadu.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+U &lt; 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listopad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2430780" algn="l"/>
              </a:tabLst>
            </a:pP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Dvanáct</a:t>
            </a:r>
            <a:r>
              <a:rPr lang="cs-CZ" sz="18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prosince. 	</a:t>
            </a:r>
            <a:r>
              <a:rPr lang="cs-CZ" sz="1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&lt; 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+E | -E &lt; prosin</a:t>
            </a:r>
            <a:r>
              <a:rPr lang="cs-CZ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</a:t>
            </a:r>
            <a:r>
              <a:rPr lang="en-US" dirty="0" smtClean="0"/>
              <a:t>I</a:t>
            </a:r>
            <a:r>
              <a:rPr lang="cs-CZ" dirty="0" smtClean="0"/>
              <a:t>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01469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b="1" dirty="0" err="1" smtClean="0"/>
              <a:t>Expressing</a:t>
            </a:r>
            <a:r>
              <a:rPr lang="cs-CZ" b="1" dirty="0" smtClean="0"/>
              <a:t> </a:t>
            </a:r>
            <a:r>
              <a:rPr lang="cs-CZ" b="1" dirty="0" err="1" smtClean="0"/>
              <a:t>date</a:t>
            </a:r>
            <a:r>
              <a:rPr lang="cs-CZ" b="1" dirty="0" smtClean="0"/>
              <a:t>: </a:t>
            </a:r>
            <a:r>
              <a:rPr lang="cs-CZ" b="1" dirty="0" err="1" smtClean="0"/>
              <a:t>numbers</a:t>
            </a:r>
            <a:r>
              <a:rPr lang="cs-CZ" b="1" dirty="0" smtClean="0"/>
              <a:t> 20+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marL="457200" lvl="1" indent="0">
              <a:lnSpc>
                <a:spcPct val="107000"/>
              </a:lnSpc>
              <a:spcAft>
                <a:spcPts val="0"/>
              </a:spcAft>
              <a:buNone/>
              <a:tabLst>
                <a:tab pos="2430780" algn="l"/>
              </a:tabLst>
            </a:pPr>
            <a:endParaRPr lang="cs-CZ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0"/>
              </a:spcAft>
              <a:buNone/>
              <a:tabLst>
                <a:tab pos="2430780" algn="l"/>
              </a:tabLst>
            </a:pPr>
            <a:r>
              <a:rPr lang="cs-CZ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Usual</a:t>
            </a:r>
            <a:r>
              <a:rPr lang="cs-CZ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way</a:t>
            </a:r>
            <a:r>
              <a:rPr lang="cs-CZ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21 = 20 + 1 = dvacet jedna &gt; dvacát</a:t>
            </a:r>
            <a:r>
              <a:rPr lang="cs-CZ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  <a:r>
              <a:rPr lang="cs-CZ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prvn</a:t>
            </a:r>
            <a:r>
              <a:rPr lang="cs-CZ" dirty="0" smtClean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ího</a:t>
            </a:r>
          </a:p>
          <a:p>
            <a:pPr marL="457200" lvl="1" indent="0">
              <a:lnSpc>
                <a:spcPct val="107000"/>
              </a:lnSpc>
              <a:spcAft>
                <a:spcPts val="0"/>
              </a:spcAft>
              <a:buNone/>
              <a:tabLst>
                <a:tab pos="2430780" algn="l"/>
              </a:tabLst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words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lvl="1" indent="0">
              <a:lnSpc>
                <a:spcPct val="107000"/>
              </a:lnSpc>
              <a:spcAft>
                <a:spcPts val="0"/>
              </a:spcAft>
              <a:buNone/>
              <a:tabLst>
                <a:tab pos="2430780" algn="l"/>
              </a:tabLst>
            </a:pP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0"/>
              </a:spcAft>
              <a:buNone/>
              <a:tabLst>
                <a:tab pos="2430780" algn="l"/>
              </a:tabLst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German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way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“: 21 = 1 + 20 = jednadvacet &gt; jednadvacát</a:t>
            </a:r>
            <a:r>
              <a:rPr lang="cs-CZ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ého</a:t>
            </a:r>
          </a:p>
          <a:p>
            <a:pPr marL="457200" lvl="1" indent="0">
              <a:lnSpc>
                <a:spcPct val="107000"/>
              </a:lnSpc>
              <a:spcAft>
                <a:spcPts val="0"/>
              </a:spcAft>
              <a:buNone/>
              <a:tabLst>
                <a:tab pos="2430780" algn="l"/>
              </a:tabLst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word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spcAft>
                <a:spcPts val="0"/>
              </a:spcAft>
              <a:buNone/>
              <a:tabLst>
                <a:tab pos="2430780" algn="l"/>
              </a:tabLst>
            </a:pPr>
            <a:endParaRPr lang="cs-CZ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</a:t>
            </a:r>
            <a:r>
              <a:rPr lang="en-US" dirty="0" smtClean="0"/>
              <a:t>I</a:t>
            </a:r>
            <a:r>
              <a:rPr lang="cs-CZ" dirty="0" smtClean="0"/>
              <a:t>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93011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1522413" y="274638"/>
            <a:ext cx="9144000" cy="1020762"/>
          </a:xfrm>
        </p:spPr>
        <p:txBody>
          <a:bodyPr/>
          <a:lstStyle/>
          <a:p>
            <a:r>
              <a:rPr lang="cs-CZ" b="1" dirty="0" err="1" smtClean="0"/>
              <a:t>Personal</a:t>
            </a:r>
            <a:r>
              <a:rPr lang="cs-CZ" b="1" dirty="0" smtClean="0"/>
              <a:t> </a:t>
            </a:r>
            <a:r>
              <a:rPr lang="cs-CZ" b="1" dirty="0" err="1" smtClean="0"/>
              <a:t>pronouns</a:t>
            </a:r>
            <a:r>
              <a:rPr lang="cs-CZ" b="1" dirty="0" smtClean="0"/>
              <a:t> in </a:t>
            </a:r>
            <a:r>
              <a:rPr lang="cs-CZ" b="1" dirty="0" err="1" smtClean="0"/>
              <a:t>accusative</a:t>
            </a:r>
            <a:endParaRPr lang="cs-CZ" dirty="0" smtClean="0"/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959156"/>
              </p:ext>
            </p:extLst>
          </p:nvPr>
        </p:nvGraphicFramePr>
        <p:xfrm>
          <a:off x="2494012" y="2780928"/>
          <a:ext cx="6588222" cy="3221575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196074"/>
                <a:gridCol w="2196074"/>
                <a:gridCol w="2196074"/>
              </a:tblGrid>
              <a:tr h="636534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Pronoun</a:t>
                      </a:r>
                      <a:endParaRPr lang="cs-CZ" dirty="0" smtClean="0"/>
                    </a:p>
                    <a:p>
                      <a:r>
                        <a:rPr lang="cs-CZ" dirty="0" smtClean="0"/>
                        <a:t>(</a:t>
                      </a:r>
                      <a:r>
                        <a:rPr lang="cs-CZ" dirty="0" err="1" smtClean="0"/>
                        <a:t>subject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short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form</a:t>
                      </a:r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(</a:t>
                      </a:r>
                      <a:r>
                        <a:rPr lang="cs-CZ" baseline="0" dirty="0" err="1" smtClean="0"/>
                        <a:t>object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after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preposition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form</a:t>
                      </a:r>
                      <a:r>
                        <a:rPr lang="cs-CZ" dirty="0" smtClean="0"/>
                        <a:t> (</a:t>
                      </a:r>
                      <a:r>
                        <a:rPr lang="cs-CZ" dirty="0" err="1" smtClean="0"/>
                        <a:t>object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</a:tr>
              <a:tr h="368785">
                <a:tc>
                  <a:txBody>
                    <a:bodyPr/>
                    <a:lstStyle/>
                    <a:p>
                      <a:r>
                        <a:rPr lang="cs-CZ" dirty="0" smtClean="0"/>
                        <a:t>já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mě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</a:tr>
              <a:tr h="368785">
                <a:tc>
                  <a:txBody>
                    <a:bodyPr/>
                    <a:lstStyle/>
                    <a:p>
                      <a:r>
                        <a:rPr lang="cs-CZ" dirty="0" smtClean="0"/>
                        <a:t>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tebe</a:t>
                      </a:r>
                      <a:endParaRPr lang="cs-CZ" dirty="0"/>
                    </a:p>
                  </a:txBody>
                  <a:tcPr/>
                </a:tc>
              </a:tr>
              <a:tr h="368785">
                <a:tc>
                  <a:txBody>
                    <a:bodyPr/>
                    <a:lstStyle/>
                    <a:p>
                      <a:r>
                        <a:rPr lang="cs-CZ" dirty="0" smtClean="0"/>
                        <a:t>on + ono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něho</a:t>
                      </a:r>
                      <a:endParaRPr lang="cs-CZ" dirty="0"/>
                    </a:p>
                  </a:txBody>
                  <a:tcPr/>
                </a:tc>
              </a:tr>
              <a:tr h="368785">
                <a:tc>
                  <a:txBody>
                    <a:bodyPr/>
                    <a:lstStyle/>
                    <a:p>
                      <a:r>
                        <a:rPr lang="cs-CZ" dirty="0" smtClean="0"/>
                        <a:t>ona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ji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ni</a:t>
                      </a:r>
                      <a:endParaRPr lang="cs-CZ" dirty="0"/>
                    </a:p>
                  </a:txBody>
                  <a:tcPr/>
                </a:tc>
              </a:tr>
              <a:tr h="368785">
                <a:tc>
                  <a:txBody>
                    <a:bodyPr/>
                    <a:lstStyle/>
                    <a:p>
                      <a:r>
                        <a:rPr lang="cs-CZ" dirty="0" smtClean="0"/>
                        <a:t>my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nás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8785">
                <a:tc>
                  <a:txBody>
                    <a:bodyPr/>
                    <a:lstStyle/>
                    <a:p>
                      <a:r>
                        <a:rPr lang="cs-CZ" dirty="0" smtClean="0"/>
                        <a:t>vy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vás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8785">
                <a:tc>
                  <a:txBody>
                    <a:bodyPr/>
                    <a:lstStyle/>
                    <a:p>
                      <a:r>
                        <a:rPr lang="cs-CZ" dirty="0" smtClean="0"/>
                        <a:t>oni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ně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</a:t>
            </a:r>
            <a:r>
              <a:rPr lang="en-US" dirty="0" smtClean="0"/>
              <a:t>I</a:t>
            </a:r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93812" y="1700808"/>
            <a:ext cx="94269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n-lt"/>
              </a:rPr>
              <a:t>Pronouns </a:t>
            </a:r>
            <a:r>
              <a:rPr lang="en-US" sz="2400" dirty="0">
                <a:latin typeface="+mn-lt"/>
              </a:rPr>
              <a:t>are words we use in the place of a full noun.</a:t>
            </a:r>
          </a:p>
          <a:p>
            <a:r>
              <a:rPr lang="en-US" sz="2400" dirty="0">
                <a:latin typeface="+mn-lt"/>
              </a:rPr>
              <a:t>We have both </a:t>
            </a:r>
            <a:r>
              <a:rPr lang="en-US" sz="2400" b="1" dirty="0">
                <a:latin typeface="+mn-lt"/>
              </a:rPr>
              <a:t>subject </a:t>
            </a:r>
            <a:r>
              <a:rPr lang="en-US" sz="2400" dirty="0">
                <a:latin typeface="+mn-lt"/>
              </a:rPr>
              <a:t>and </a:t>
            </a:r>
            <a:r>
              <a:rPr lang="en-US" sz="2400" b="1" dirty="0">
                <a:latin typeface="+mn-lt"/>
              </a:rPr>
              <a:t>object </a:t>
            </a:r>
            <a:r>
              <a:rPr lang="en-US" sz="2400" dirty="0">
                <a:latin typeface="+mn-lt"/>
              </a:rPr>
              <a:t>pronouns:</a:t>
            </a:r>
          </a:p>
        </p:txBody>
      </p:sp>
    </p:spTree>
    <p:extLst>
      <p:ext uri="{BB962C8B-B14F-4D97-AF65-F5344CB8AC3E}">
        <p14:creationId xmlns:p14="http://schemas.microsoft.com/office/powerpoint/2010/main" val="7545120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1522412" y="274638"/>
            <a:ext cx="9900591" cy="1020762"/>
          </a:xfrm>
        </p:spPr>
        <p:txBody>
          <a:bodyPr/>
          <a:lstStyle/>
          <a:p>
            <a:r>
              <a:rPr lang="cs-CZ" b="1" dirty="0" err="1" smtClean="0"/>
              <a:t>Personal</a:t>
            </a:r>
            <a:r>
              <a:rPr lang="cs-CZ" b="1" dirty="0" smtClean="0"/>
              <a:t> </a:t>
            </a:r>
            <a:r>
              <a:rPr lang="cs-CZ" b="1" dirty="0" err="1" smtClean="0"/>
              <a:t>pronouns</a:t>
            </a:r>
            <a:r>
              <a:rPr lang="cs-CZ" b="1" dirty="0" smtClean="0"/>
              <a:t> in </a:t>
            </a:r>
            <a:r>
              <a:rPr lang="cs-CZ" b="1" dirty="0" err="1" smtClean="0"/>
              <a:t>accusative</a:t>
            </a:r>
            <a:r>
              <a:rPr lang="cs-CZ" b="1" dirty="0" smtClean="0"/>
              <a:t> in </a:t>
            </a:r>
            <a:r>
              <a:rPr lang="cs-CZ" b="1" dirty="0" err="1" smtClean="0"/>
              <a:t>medicine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Czech Language for Foreigners </a:t>
            </a:r>
            <a:r>
              <a:rPr lang="en-US" dirty="0" smtClean="0"/>
              <a:t>I</a:t>
            </a:r>
            <a:r>
              <a:rPr lang="cs-CZ" dirty="0" smtClean="0"/>
              <a:t>I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164" y="1620971"/>
            <a:ext cx="4677862" cy="4804564"/>
          </a:xfrm>
        </p:spPr>
      </p:pic>
    </p:spTree>
    <p:extLst>
      <p:ext uri="{BB962C8B-B14F-4D97-AF65-F5344CB8AC3E}">
        <p14:creationId xmlns:p14="http://schemas.microsoft.com/office/powerpoint/2010/main" val="22988634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v podobě školní tabule (širokoúhlá)</Template>
  <TotalTime>0</TotalTime>
  <Words>361</Words>
  <Application>Microsoft Office PowerPoint</Application>
  <PresentationFormat>Vlastní</PresentationFormat>
  <Paragraphs>92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7" baseType="lpstr">
      <vt:lpstr>Arial</vt:lpstr>
      <vt:lpstr>Calibri</vt:lpstr>
      <vt:lpstr>Consolas</vt:lpstr>
      <vt:lpstr>Corbel</vt:lpstr>
      <vt:lpstr>Symbol</vt:lpstr>
      <vt:lpstr>Times New Roman</vt:lpstr>
      <vt:lpstr>Wingdings</vt:lpstr>
      <vt:lpstr>Chalkboard_16x9</vt:lpstr>
      <vt:lpstr>Čeština: 1. lekce Czech language: 1st lesson</vt:lpstr>
      <vt:lpstr>Ordinal numbers I. — IREGULAR</vt:lpstr>
      <vt:lpstr>Ordinal numbers II. — SEMIREGULAR</vt:lpstr>
      <vt:lpstr>Ordinal numbers III. — REGULAR</vt:lpstr>
      <vt:lpstr>Expressing date: theory</vt:lpstr>
      <vt:lpstr>Expressing date: whole months‘ table</vt:lpstr>
      <vt:lpstr>Expressing date: numbers 20+</vt:lpstr>
      <vt:lpstr>Personal pronouns in accusative</vt:lpstr>
      <vt:lpstr>Personal pronouns in accusative in medicine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Čeština: 1. lekce Czech language: 1st lesson</dc:title>
  <dc:creator/>
  <cp:lastModifiedBy/>
  <cp:revision>3</cp:revision>
  <dcterms:created xsi:type="dcterms:W3CDTF">2015-09-08T18:40:27Z</dcterms:created>
  <dcterms:modified xsi:type="dcterms:W3CDTF">2016-03-01T10:08:37Z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