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1" r:id="rId3"/>
    <p:sldId id="257" r:id="rId4"/>
    <p:sldId id="270" r:id="rId5"/>
    <p:sldId id="258" r:id="rId6"/>
    <p:sldId id="259" r:id="rId7"/>
    <p:sldId id="272" r:id="rId8"/>
    <p:sldId id="260" r:id="rId9"/>
    <p:sldId id="261" r:id="rId10"/>
    <p:sldId id="274" r:id="rId11"/>
    <p:sldId id="275" r:id="rId12"/>
    <p:sldId id="273" r:id="rId13"/>
    <p:sldId id="276" r:id="rId14"/>
    <p:sldId id="264" r:id="rId15"/>
    <p:sldId id="278" r:id="rId16"/>
    <p:sldId id="265" r:id="rId17"/>
    <p:sldId id="280" r:id="rId18"/>
    <p:sldId id="277" r:id="rId19"/>
    <p:sldId id="281" r:id="rId20"/>
    <p:sldId id="267" r:id="rId21"/>
    <p:sldId id="268" r:id="rId22"/>
    <p:sldId id="269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41" autoAdjust="0"/>
  </p:normalViewPr>
  <p:slideViewPr>
    <p:cSldViewPr snapToGrid="0">
      <p:cViewPr varScale="1">
        <p:scale>
          <a:sx n="119" d="100"/>
          <a:sy n="119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564B-B51A-46B4-B1EA-90D7ABD6D51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4DCD6-6FC5-4BCC-8DAE-CA3DD43E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Nisslova</a:t>
            </a:r>
            <a:r>
              <a:rPr lang="cs-CZ" dirty="0" smtClean="0"/>
              <a:t> substance – Purkyňovy buňky mozečku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Kořenové buňky předního míšního rohu psa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5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4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8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8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3AF38-529C-4355-9B09-504F759F38A4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3" y="450397"/>
            <a:ext cx="77327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023" y="1706880"/>
            <a:ext cx="31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Nerve tissue</a:t>
            </a:r>
            <a:endParaRPr lang="en-US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39140" y="2727960"/>
            <a:ext cx="2796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Neurons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Glial cells</a:t>
            </a:r>
            <a:endParaRPr lang="en-US" sz="2800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3253740" y="3817620"/>
            <a:ext cx="990600" cy="4495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253740" y="4343400"/>
            <a:ext cx="990600" cy="3657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369321" y="3288714"/>
            <a:ext cx="450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CNS: oligodendrocytes, astrocytes, ependymal cells, microglia</a:t>
            </a:r>
            <a:endParaRPr lang="en-US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376941" y="4347894"/>
            <a:ext cx="423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PNS: satellite cells, Schwann</a:t>
            </a:r>
            <a:r>
              <a:rPr lang="cs-CZ" sz="2400" dirty="0" smtClean="0"/>
              <a:t>´</a:t>
            </a:r>
            <a:r>
              <a:rPr lang="en-US" sz="2400" dirty="0" smtClean="0"/>
              <a:t>s</a:t>
            </a:r>
            <a:r>
              <a:rPr lang="cs-CZ" sz="2400" dirty="0" smtClean="0"/>
              <a:t> </a:t>
            </a:r>
            <a:r>
              <a:rPr lang="en-US" sz="2400" dirty="0" smtClean="0"/>
              <a:t>cells</a:t>
            </a:r>
            <a:endParaRPr lang="en-US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83920" y="5478780"/>
            <a:ext cx="196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Synapse</a:t>
            </a:r>
          </a:p>
          <a:p>
            <a:r>
              <a:rPr lang="en-US" sz="2400" dirty="0" smtClean="0"/>
              <a:t>Myelin </a:t>
            </a:r>
            <a:r>
              <a:rPr lang="en-US" sz="2400" dirty="0" smtClean="0"/>
              <a:t>sheath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365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95300"/>
            <a:ext cx="9075420" cy="62026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5760" y="89654"/>
            <a:ext cx="401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Somatomotoric</a:t>
            </a:r>
            <a:r>
              <a:rPr lang="cs-CZ" dirty="0" smtClean="0"/>
              <a:t> </a:t>
            </a:r>
            <a:r>
              <a:rPr lang="cs-CZ" dirty="0" err="1" smtClean="0"/>
              <a:t>multipolar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27420" y="89654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Myelinated</a:t>
            </a:r>
            <a:r>
              <a:rPr lang="cs-CZ" dirty="0" smtClean="0"/>
              <a:t> </a:t>
            </a:r>
            <a:r>
              <a:rPr lang="cs-CZ" dirty="0" err="1" smtClean="0"/>
              <a:t>axons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1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7664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11531" y="283029"/>
            <a:ext cx="560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– </a:t>
            </a:r>
            <a:r>
              <a:rPr lang="cs-CZ" sz="2400" dirty="0" err="1" smtClean="0"/>
              <a:t>ependymal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cxnSp>
        <p:nvCxnSpPr>
          <p:cNvPr id="6" name="Přímá spojnice se šipkou 5"/>
          <p:cNvCxnSpPr>
            <a:stCxn id="4" idx="2"/>
          </p:cNvCxnSpPr>
          <p:nvPr/>
        </p:nvCxnSpPr>
        <p:spPr>
          <a:xfrm flipH="1">
            <a:off x="4572000" y="744694"/>
            <a:ext cx="140426" cy="1533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4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0"/>
            <a:ext cx="718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Ganglion </a:t>
            </a:r>
            <a:r>
              <a:rPr lang="cs-CZ" sz="2400" dirty="0" err="1" smtClean="0"/>
              <a:t>spinale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" y="518160"/>
            <a:ext cx="9014699" cy="50444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11" y="3947160"/>
            <a:ext cx="3951309" cy="283940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" y="5805249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Pseudounipolar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139440" y="4457700"/>
            <a:ext cx="910590" cy="13869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3139440" y="6012180"/>
            <a:ext cx="2377440" cy="16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48740" y="638770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Satellite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en-US" dirty="0"/>
          </a:p>
        </p:txBody>
      </p:sp>
      <p:cxnSp>
        <p:nvCxnSpPr>
          <p:cNvPr id="18" name="Přímá spojnice se šipkou 17"/>
          <p:cNvCxnSpPr>
            <a:stCxn id="15" idx="3"/>
          </p:cNvCxnSpPr>
          <p:nvPr/>
        </p:nvCxnSpPr>
        <p:spPr>
          <a:xfrm flipV="1">
            <a:off x="3139440" y="6174581"/>
            <a:ext cx="2141220" cy="3977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4514497"/>
            <a:ext cx="2567940" cy="11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2480"/>
            <a:ext cx="8983980" cy="59817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1500" y="243840"/>
            <a:ext cx="829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Vegetative ganglion – ganglion cells (multipolar neurons), satellite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3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6" y="369332"/>
            <a:ext cx="8850023" cy="644080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92040" y="3756660"/>
            <a:ext cx="2918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Ganglion cells with lipofuscin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6111240" y="1805940"/>
            <a:ext cx="76200" cy="19507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1920240" y="2133600"/>
            <a:ext cx="2971800" cy="1762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284220" y="4008120"/>
            <a:ext cx="1607820" cy="396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30480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Peripheral</a:t>
            </a:r>
            <a:r>
              <a:rPr lang="cs-CZ" sz="2400" dirty="0" smtClean="0"/>
              <a:t> nerve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" y="445532"/>
            <a:ext cx="8585029" cy="63815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64" y="60960"/>
            <a:ext cx="4827636" cy="39128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16140" y="5219700"/>
            <a:ext cx="192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Endoneurium</a:t>
            </a:r>
            <a:endParaRPr lang="cs-CZ" dirty="0" smtClean="0"/>
          </a:p>
          <a:p>
            <a:r>
              <a:rPr lang="cs-CZ" dirty="0" smtClean="0"/>
              <a:t>Perineurium</a:t>
            </a:r>
          </a:p>
          <a:p>
            <a:r>
              <a:rPr lang="cs-CZ" dirty="0" smtClean="0"/>
              <a:t>Epineurium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6804660" y="2689860"/>
            <a:ext cx="883920" cy="2529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5002530" y="3528061"/>
            <a:ext cx="2160270" cy="21066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46520" y="5681365"/>
            <a:ext cx="7162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917180" y="1745456"/>
            <a:ext cx="922020" cy="3474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930140" y="5981700"/>
            <a:ext cx="2316480" cy="4838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68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3331" y="0"/>
            <a:ext cx="722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Peripheral nerve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9" y="426720"/>
            <a:ext cx="8962691" cy="64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7240" y="129540"/>
            <a:ext cx="380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Peripheral nerve – longitudinal section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0" y="617220"/>
            <a:ext cx="8524450" cy="61626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30039" y="4288274"/>
            <a:ext cx="1684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Node of Ranvier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4671061" y="3505200"/>
            <a:ext cx="114298" cy="7285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68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" y="571500"/>
            <a:ext cx="9018333" cy="62712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3500" y="114300"/>
            <a:ext cx="703326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Myelin sheaths with node</a:t>
            </a:r>
            <a:r>
              <a:rPr lang="cs-CZ" dirty="0" smtClean="0"/>
              <a:t>s</a:t>
            </a:r>
            <a:r>
              <a:rPr lang="en-US" dirty="0" smtClean="0"/>
              <a:t> of Ranvier – peripheral nerve (OsO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2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" y="695008"/>
            <a:ext cx="8816340" cy="6056312"/>
            <a:chOff x="204" y="534"/>
            <a:chExt cx="5352" cy="3667"/>
          </a:xfrm>
        </p:grpSpPr>
        <p:pic>
          <p:nvPicPr>
            <p:cNvPr id="3" name="Picture 2" descr="MOTOR%20END%20PLATES%20SMALL%201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34"/>
              <a:ext cx="5352" cy="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230" y="540"/>
              <a:ext cx="105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smtClean="0">
                  <a:solidFill>
                    <a:srgbClr val="000000"/>
                  </a:solidFill>
                </a:rPr>
                <a:t>Axon </a:t>
              </a:r>
              <a:r>
                <a:rPr lang="cs-CZ" altLang="en-US" dirty="0" err="1" smtClean="0">
                  <a:solidFill>
                    <a:srgbClr val="000000"/>
                  </a:solidFill>
                </a:rPr>
                <a:t>terminals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321" y="3488"/>
              <a:ext cx="7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dirty="0" smtClean="0">
                  <a:solidFill>
                    <a:srgbClr val="000000"/>
                  </a:solidFill>
                </a:rPr>
                <a:t>Motor</a:t>
              </a:r>
              <a:endParaRPr lang="cs-CZ" altLang="en-US" dirty="0">
                <a:solidFill>
                  <a:srgbClr val="000000"/>
                </a:solidFill>
              </a:endParaRPr>
            </a:p>
            <a:p>
              <a:r>
                <a:rPr lang="cs-CZ" altLang="en-US" dirty="0" smtClean="0">
                  <a:solidFill>
                    <a:srgbClr val="000000"/>
                  </a:solidFill>
                </a:rPr>
                <a:t>end-plate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1" y="1842"/>
              <a:ext cx="738" cy="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dirty="0" err="1" smtClean="0">
                  <a:solidFill>
                    <a:srgbClr val="000000"/>
                  </a:solidFill>
                </a:rPr>
                <a:t>Muscle</a:t>
              </a:r>
              <a:r>
                <a:rPr lang="cs-CZ" altLang="en-US" dirty="0" smtClean="0">
                  <a:solidFill>
                    <a:srgbClr val="000000"/>
                  </a:solidFill>
                </a:rPr>
                <a:t> </a:t>
              </a:r>
              <a:r>
                <a:rPr lang="cs-CZ" altLang="en-US" dirty="0" err="1" smtClean="0">
                  <a:solidFill>
                    <a:srgbClr val="000000"/>
                  </a:solidFill>
                </a:rPr>
                <a:t>fibers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1202" y="1661"/>
              <a:ext cx="272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202" y="2115"/>
              <a:ext cx="136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87" y="3278"/>
              <a:ext cx="224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707" y="3612"/>
              <a:ext cx="627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334" y="754"/>
              <a:ext cx="103" cy="2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072" y="754"/>
              <a:ext cx="317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5377" y="99075"/>
            <a:ext cx="44081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400" b="1" dirty="0"/>
              <a:t>Motor end-</a:t>
            </a:r>
            <a:r>
              <a:rPr lang="cs-CZ" altLang="en-US" sz="2400" b="1" dirty="0" err="1"/>
              <a:t>plates</a:t>
            </a:r>
            <a:r>
              <a:rPr lang="cs-CZ" altLang="en-US" sz="2400" b="1" dirty="0"/>
              <a:t> </a:t>
            </a:r>
            <a:r>
              <a:rPr lang="cs-CZ" altLang="en-US" sz="2400" dirty="0" smtClean="0"/>
              <a:t>in motor unit</a:t>
            </a:r>
            <a:r>
              <a:rPr lang="cs-CZ" altLang="en-US" sz="2400" b="1" dirty="0" smtClean="0"/>
              <a:t> </a:t>
            </a:r>
            <a:endParaRPr lang="cs-CZ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876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9125259" cy="685799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23360" y="0"/>
            <a:ext cx="2613660" cy="419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4427" y="62049"/>
            <a:ext cx="538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Motor end-</a:t>
            </a:r>
            <a:r>
              <a:rPr lang="cs-CZ" dirty="0" err="1" smtClean="0"/>
              <a:t>plates</a:t>
            </a:r>
            <a:r>
              <a:rPr lang="cs-CZ" dirty="0" smtClean="0"/>
              <a:t> (</a:t>
            </a:r>
            <a:r>
              <a:rPr lang="en-US" dirty="0"/>
              <a:t>localization of acetylcholinesterase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0" y="431381"/>
            <a:ext cx="8700389" cy="6349365"/>
          </a:xfrm>
          <a:prstGeom prst="rect">
            <a:avLst/>
          </a:prstGeom>
        </p:spPr>
      </p:pic>
      <p:pic>
        <p:nvPicPr>
          <p:cNvPr id="4" name="Picture 9" descr="stavba_svalu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62049"/>
            <a:ext cx="31686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1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03303" y="-5961"/>
            <a:ext cx="33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Axons with Schwann sheath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363371"/>
            <a:ext cx="8823960" cy="6494629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2659380" y="363371"/>
            <a:ext cx="1242060" cy="1099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stCxn id="2" idx="0"/>
          </p:cNvCxnSpPr>
          <p:nvPr/>
        </p:nvCxnSpPr>
        <p:spPr>
          <a:xfrm>
            <a:off x="4572000" y="363371"/>
            <a:ext cx="0" cy="9548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739640" y="363371"/>
            <a:ext cx="670560" cy="3492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82880" y="2545080"/>
            <a:ext cx="2499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Nucleus of Schwann cell</a:t>
            </a:r>
            <a:endParaRPr lang="en-US" dirty="0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659380" y="2659380"/>
            <a:ext cx="543923" cy="68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831080" y="5349240"/>
            <a:ext cx="1554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Myelin sheath</a:t>
            </a:r>
            <a:endParaRPr lang="en-US" dirty="0"/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4427220" y="5718572"/>
            <a:ext cx="914400" cy="4002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638800" y="5718572"/>
            <a:ext cx="381000" cy="628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wobb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6" y="363371"/>
            <a:ext cx="3467100" cy="132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2293"/>
            <a:ext cx="1645206" cy="27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1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98803" y="52030"/>
            <a:ext cx="27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Presynaptic</a:t>
            </a:r>
            <a:r>
              <a:rPr lang="cs-CZ" sz="2400" dirty="0" smtClean="0"/>
              <a:t> </a:t>
            </a:r>
            <a:r>
              <a:rPr lang="cs-CZ" sz="2400" dirty="0" err="1" smtClean="0"/>
              <a:t>ending</a:t>
            </a:r>
            <a:endParaRPr 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1" y="518160"/>
            <a:ext cx="8726779" cy="6277856"/>
          </a:xfrm>
          <a:prstGeom prst="rect">
            <a:avLst/>
          </a:prstGeom>
        </p:spPr>
      </p:pic>
      <p:pic>
        <p:nvPicPr>
          <p:cNvPr id="4" name="Picture 4" descr="syna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" y="56495"/>
            <a:ext cx="3339439" cy="32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6576060" y="513695"/>
            <a:ext cx="182880" cy="37611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728460" y="513695"/>
            <a:ext cx="975360" cy="498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4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811" y="278311"/>
            <a:ext cx="81425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NERVE TISSUE  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 err="1"/>
              <a:t>Slides</a:t>
            </a:r>
            <a:r>
              <a:rPr lang="cs-CZ" sz="2400" dirty="0"/>
              <a:t>: </a:t>
            </a:r>
            <a:endParaRPr lang="en-US" sz="2400" dirty="0"/>
          </a:p>
          <a:p>
            <a:r>
              <a:rPr lang="cs-CZ" sz="2400" dirty="0" err="1"/>
              <a:t>Pyramidal</a:t>
            </a:r>
            <a:r>
              <a:rPr lang="cs-CZ" sz="2400" dirty="0"/>
              <a:t> cell (75, 76. </a:t>
            </a:r>
            <a:r>
              <a:rPr lang="cs-CZ" sz="2400" dirty="0" err="1"/>
              <a:t>Cortex</a:t>
            </a:r>
            <a:r>
              <a:rPr lang="cs-CZ" sz="2400" dirty="0"/>
              <a:t> </a:t>
            </a:r>
            <a:r>
              <a:rPr lang="cs-CZ" sz="2400" dirty="0" err="1"/>
              <a:t>cerebri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Purkinje</a:t>
            </a:r>
            <a:r>
              <a:rPr lang="cs-CZ" sz="2400" dirty="0"/>
              <a:t> cell (77. Cerebellum)</a:t>
            </a:r>
            <a:endParaRPr lang="en-US" sz="2400" dirty="0"/>
          </a:p>
          <a:p>
            <a:r>
              <a:rPr lang="cs-CZ" sz="2400" dirty="0" err="1"/>
              <a:t>Nissl</a:t>
            </a:r>
            <a:r>
              <a:rPr lang="cs-CZ" sz="2400" dirty="0"/>
              <a:t> substance (78. Cerebellum)</a:t>
            </a:r>
            <a:endParaRPr lang="en-US" sz="2400" dirty="0"/>
          </a:p>
          <a:p>
            <a:r>
              <a:rPr lang="cs-CZ" sz="2400" dirty="0" err="1"/>
              <a:t>Somatomotoric</a:t>
            </a:r>
            <a:r>
              <a:rPr lang="cs-CZ" sz="2400" dirty="0"/>
              <a:t> </a:t>
            </a:r>
            <a:r>
              <a:rPr lang="cs-CZ" sz="2400" dirty="0" err="1"/>
              <a:t>multipolar</a:t>
            </a:r>
            <a:r>
              <a:rPr lang="cs-CZ" sz="2400" dirty="0"/>
              <a:t> neuron (79. </a:t>
            </a:r>
            <a:r>
              <a:rPr lang="cs-CZ" sz="2400" dirty="0" err="1"/>
              <a:t>Medulla</a:t>
            </a:r>
            <a:r>
              <a:rPr lang="cs-CZ" sz="2400" dirty="0"/>
              <a:t> </a:t>
            </a:r>
            <a:r>
              <a:rPr lang="cs-CZ" sz="2400" dirty="0" err="1"/>
              <a:t>spinalis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Pseudounipolar</a:t>
            </a:r>
            <a:r>
              <a:rPr lang="cs-CZ" sz="2400" dirty="0"/>
              <a:t> neuron (81. Ganglion </a:t>
            </a:r>
            <a:r>
              <a:rPr lang="cs-CZ" sz="2400" dirty="0" err="1"/>
              <a:t>spinale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Axon </a:t>
            </a:r>
            <a:r>
              <a:rPr lang="cs-CZ" sz="2400" dirty="0" err="1"/>
              <a:t>with</a:t>
            </a:r>
            <a:r>
              <a:rPr lang="cs-CZ" sz="2400" dirty="0"/>
              <a:t> myelin and </a:t>
            </a:r>
            <a:r>
              <a:rPr lang="cs-CZ" sz="2400" dirty="0" err="1"/>
              <a:t>Schwann</a:t>
            </a:r>
            <a:r>
              <a:rPr lang="cs-CZ" sz="2400" dirty="0"/>
              <a:t> </a:t>
            </a:r>
            <a:r>
              <a:rPr lang="cs-CZ" sz="2400" dirty="0" err="1"/>
              <a:t>sheath</a:t>
            </a:r>
            <a:r>
              <a:rPr lang="cs-CZ" sz="2400" dirty="0"/>
              <a:t> (84, 86. </a:t>
            </a:r>
            <a:r>
              <a:rPr lang="cs-CZ" sz="2400" dirty="0" err="1"/>
              <a:t>Peripheral</a:t>
            </a:r>
            <a:r>
              <a:rPr lang="cs-CZ" sz="2400" dirty="0"/>
              <a:t> nerve)</a:t>
            </a:r>
            <a:endParaRPr lang="en-US" sz="2400" dirty="0"/>
          </a:p>
          <a:p>
            <a:r>
              <a:rPr lang="cs-CZ" sz="2400" dirty="0"/>
              <a:t>Myelin </a:t>
            </a:r>
            <a:r>
              <a:rPr lang="cs-CZ" sz="2400" dirty="0" err="1"/>
              <a:t>sheath</a:t>
            </a:r>
            <a:r>
              <a:rPr lang="cs-CZ" sz="2400" dirty="0"/>
              <a:t> (87. </a:t>
            </a:r>
            <a:r>
              <a:rPr lang="cs-CZ" sz="2400" dirty="0" err="1"/>
              <a:t>Peripheral</a:t>
            </a:r>
            <a:r>
              <a:rPr lang="cs-CZ" sz="2400" dirty="0"/>
              <a:t> nerve)</a:t>
            </a:r>
            <a:endParaRPr lang="en-US" sz="2400" dirty="0"/>
          </a:p>
          <a:p>
            <a:r>
              <a:rPr lang="cs-CZ" sz="2400" dirty="0"/>
              <a:t>Motor end plate (</a:t>
            </a:r>
            <a:r>
              <a:rPr lang="cs-CZ" sz="2400" dirty="0" err="1"/>
              <a:t>acetylcholinesterase</a:t>
            </a:r>
            <a:r>
              <a:rPr lang="cs-CZ" sz="2400" dirty="0"/>
              <a:t> </a:t>
            </a:r>
            <a:r>
              <a:rPr lang="cs-CZ" sz="2400" dirty="0" err="1"/>
              <a:t>detection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err="1" smtClean="0"/>
              <a:t>Nucleus</a:t>
            </a:r>
            <a:r>
              <a:rPr lang="cs-CZ" sz="2400" dirty="0" smtClean="0"/>
              <a:t> </a:t>
            </a:r>
            <a:r>
              <a:rPr lang="cs-CZ" sz="2400" dirty="0"/>
              <a:t>(3) and </a:t>
            </a:r>
            <a:r>
              <a:rPr lang="cs-CZ" sz="2400" dirty="0" err="1"/>
              <a:t>cytoplasm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neuron (55)</a:t>
            </a:r>
            <a:endParaRPr lang="en-US" sz="2400" dirty="0"/>
          </a:p>
          <a:p>
            <a:r>
              <a:rPr lang="cs-CZ" sz="2400" dirty="0" err="1" smtClean="0"/>
              <a:t>Axons</a:t>
            </a:r>
            <a:r>
              <a:rPr lang="cs-CZ" sz="2400" dirty="0" smtClean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sheaths</a:t>
            </a:r>
            <a:r>
              <a:rPr lang="cs-CZ" sz="2400" dirty="0"/>
              <a:t> (56, 58)</a:t>
            </a:r>
            <a:endParaRPr lang="en-US" sz="2400" dirty="0"/>
          </a:p>
          <a:p>
            <a:r>
              <a:rPr lang="cs-CZ" sz="2400" dirty="0" err="1"/>
              <a:t>Presynaptic</a:t>
            </a:r>
            <a:r>
              <a:rPr lang="cs-CZ" sz="2400" dirty="0"/>
              <a:t> </a:t>
            </a:r>
            <a:r>
              <a:rPr lang="cs-CZ" sz="2400" dirty="0" err="1"/>
              <a:t>endings</a:t>
            </a:r>
            <a:r>
              <a:rPr lang="cs-CZ" sz="2400" dirty="0"/>
              <a:t> (57)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439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39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Cortex </a:t>
            </a:r>
            <a:r>
              <a:rPr lang="en-US" sz="2400" dirty="0" err="1" smtClean="0"/>
              <a:t>cerebri</a:t>
            </a:r>
            <a:r>
              <a:rPr lang="en-US" sz="2400" dirty="0" smtClean="0"/>
              <a:t> – Pyramidal cells – multipolar neurons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547228"/>
            <a:ext cx="9067800" cy="62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52" y="577054"/>
            <a:ext cx="5957887" cy="615902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144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Cortex </a:t>
            </a:r>
            <a:r>
              <a:rPr lang="en-US" sz="2400" dirty="0" err="1" smtClean="0"/>
              <a:t>cerebri</a:t>
            </a:r>
            <a:r>
              <a:rPr lang="en-US" sz="2400" dirty="0" smtClean="0"/>
              <a:t> – Pyramidal cells – multipolar neurons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019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731520"/>
            <a:ext cx="9109232" cy="5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5231" y="54429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– </a:t>
            </a:r>
            <a:r>
              <a:rPr lang="cs-CZ" dirty="0" err="1" smtClean="0"/>
              <a:t>Purkinje</a:t>
            </a:r>
            <a:r>
              <a:rPr lang="cs-CZ" dirty="0" smtClean="0"/>
              <a:t> cell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" y="391724"/>
            <a:ext cx="8971534" cy="64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- </a:t>
            </a:r>
            <a:r>
              <a:rPr lang="cs-CZ" dirty="0" err="1" smtClean="0"/>
              <a:t>Nissl</a:t>
            </a:r>
            <a:r>
              <a:rPr lang="cs-CZ" dirty="0" smtClean="0"/>
              <a:t> </a:t>
            </a:r>
            <a:r>
              <a:rPr lang="cs-CZ" dirty="0" err="1" smtClean="0"/>
              <a:t>bodies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"/>
            <a:ext cx="9144000" cy="61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" y="72924"/>
            <a:ext cx="9015221" cy="6663155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5768340" y="3063240"/>
            <a:ext cx="647700" cy="281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387340" y="1767840"/>
            <a:ext cx="381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006340" y="1383416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Axon </a:t>
            </a:r>
            <a:r>
              <a:rPr lang="cs-CZ" dirty="0" err="1" smtClean="0"/>
              <a:t>hillock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6040" y="3215640"/>
            <a:ext cx="1356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Nissl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2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04751" y="435429"/>
            <a:ext cx="260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482090"/>
            <a:ext cx="8663940" cy="53780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29" y="0"/>
            <a:ext cx="4282771" cy="31775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97780" y="3639810"/>
            <a:ext cx="352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Somatomotoric</a:t>
            </a:r>
            <a:r>
              <a:rPr lang="cs-CZ" dirty="0" smtClean="0"/>
              <a:t> </a:t>
            </a:r>
            <a:r>
              <a:rPr lang="cs-CZ" dirty="0" err="1" smtClean="0"/>
              <a:t>multipolar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r>
              <a:rPr lang="cs-CZ" dirty="0" smtClean="0"/>
              <a:t> 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7277100" y="3017520"/>
            <a:ext cx="1066800" cy="6222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6210300" y="2164080"/>
            <a:ext cx="792314" cy="1475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065520" y="4009142"/>
            <a:ext cx="800100" cy="7914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123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</TotalTime>
  <Words>165</Words>
  <Application>Microsoft Office PowerPoint</Application>
  <PresentationFormat>Předvádění na obrazovce (4:3)</PresentationFormat>
  <Paragraphs>65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49</cp:revision>
  <dcterms:created xsi:type="dcterms:W3CDTF">2015-04-02T10:31:53Z</dcterms:created>
  <dcterms:modified xsi:type="dcterms:W3CDTF">2016-04-25T07:45:07Z</dcterms:modified>
</cp:coreProperties>
</file>