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77" r:id="rId3"/>
    <p:sldId id="258" r:id="rId4"/>
    <p:sldId id="273" r:id="rId5"/>
    <p:sldId id="259" r:id="rId6"/>
    <p:sldId id="262" r:id="rId7"/>
    <p:sldId id="260" r:id="rId8"/>
    <p:sldId id="261" r:id="rId9"/>
    <p:sldId id="263" r:id="rId10"/>
    <p:sldId id="264" r:id="rId11"/>
    <p:sldId id="265" r:id="rId12"/>
    <p:sldId id="266" r:id="rId13"/>
    <p:sldId id="267" r:id="rId14"/>
    <p:sldId id="278" r:id="rId15"/>
    <p:sldId id="279" r:id="rId16"/>
    <p:sldId id="269" r:id="rId17"/>
    <p:sldId id="275" r:id="rId18"/>
    <p:sldId id="281" r:id="rId19"/>
    <p:sldId id="282" r:id="rId20"/>
    <p:sldId id="283" r:id="rId21"/>
    <p:sldId id="286" r:id="rId22"/>
    <p:sldId id="285" r:id="rId23"/>
    <p:sldId id="280" r:id="rId24"/>
    <p:sldId id="26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va Dávidová" initials="ED" lastIdx="5" clrIdx="0"/>
  <p:cmAuthor id="1" name="Pepina Artimová"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1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97" autoAdjust="0"/>
  </p:normalViewPr>
  <p:slideViewPr>
    <p:cSldViewPr snapToGrid="0" snapToObjects="1">
      <p:cViewPr varScale="1">
        <p:scale>
          <a:sx n="92" d="100"/>
          <a:sy n="92" d="100"/>
        </p:scale>
        <p:origin x="53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2B4C2-DC9A-7C44-9C14-632B51832F18}" type="datetimeFigureOut">
              <a:rPr lang="en-US" smtClean="0"/>
              <a:t>3/3/2016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F0A871-76A5-EC4B-AF5C-801E0947BFAD}" type="slidenum">
              <a:rPr lang="en-US" smtClean="0"/>
              <a:t>‹#›</a:t>
            </a:fld>
            <a:endParaRPr lang="en-US"/>
          </a:p>
        </p:txBody>
      </p:sp>
    </p:spTree>
    <p:extLst>
      <p:ext uri="{BB962C8B-B14F-4D97-AF65-F5344CB8AC3E}">
        <p14:creationId xmlns:p14="http://schemas.microsoft.com/office/powerpoint/2010/main" val="5475094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Fracture_(bone)"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javascript:showrefcontent('refrenceslayer');" TargetMode="External"/><Relationship Id="rId4" Type="http://schemas.openxmlformats.org/officeDocument/2006/relationships/hyperlink" Target="http://en.wikipedia.org/wiki/Dislocation_(medicin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Toto</a:t>
            </a:r>
            <a:r>
              <a:rPr lang="en-US" baseline="0" dirty="0" smtClean="0"/>
              <a:t> by </a:t>
            </a:r>
            <a:r>
              <a:rPr lang="en-US" baseline="0" dirty="0" err="1" smtClean="0"/>
              <a:t>snáď</a:t>
            </a:r>
            <a:r>
              <a:rPr lang="en-US" baseline="0" dirty="0" smtClean="0"/>
              <a:t> </a:t>
            </a:r>
            <a:r>
              <a:rPr lang="en-US" baseline="0" dirty="0" err="1" smtClean="0"/>
              <a:t>mohlo</a:t>
            </a:r>
            <a:r>
              <a:rPr lang="en-US" baseline="0" dirty="0" smtClean="0"/>
              <a:t> </a:t>
            </a:r>
            <a:r>
              <a:rPr lang="en-US" baseline="0" dirty="0" err="1" smtClean="0"/>
              <a:t>byť</a:t>
            </a:r>
            <a:r>
              <a:rPr lang="en-US" baseline="0" dirty="0" smtClean="0"/>
              <a:t> ok?</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t>12</a:t>
            </a:fld>
            <a:endParaRPr lang="en-US"/>
          </a:p>
        </p:txBody>
      </p:sp>
    </p:spTree>
    <p:extLst>
      <p:ext uri="{BB962C8B-B14F-4D97-AF65-F5344CB8AC3E}">
        <p14:creationId xmlns:p14="http://schemas.microsoft.com/office/powerpoint/2010/main" val="318384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dirty="0" err="1" smtClean="0"/>
              <a:t>pathologica</a:t>
            </a:r>
            <a:endParaRPr lang="en-US" dirty="0" smtClean="0"/>
          </a:p>
          <a:p>
            <a:r>
              <a:rPr lang="en-US" dirty="0" smtClean="0"/>
              <a:t>B,</a:t>
            </a:r>
            <a:r>
              <a:rPr lang="en-US" baseline="0" dirty="0" smtClean="0"/>
              <a:t> </a:t>
            </a:r>
            <a:r>
              <a:rPr lang="en-US" baseline="0" dirty="0" err="1" smtClean="0"/>
              <a:t>spiralis</a:t>
            </a:r>
            <a:endParaRPr lang="en-US" baseline="0" dirty="0" smtClean="0"/>
          </a:p>
          <a:p>
            <a:r>
              <a:rPr lang="en-US" baseline="0" dirty="0" smtClean="0"/>
              <a:t>C, </a:t>
            </a:r>
            <a:r>
              <a:rPr lang="en-US" baseline="0" dirty="0" err="1" smtClean="0"/>
              <a:t>infractio</a:t>
            </a:r>
            <a:r>
              <a:rPr lang="en-US" baseline="0" dirty="0" smtClean="0"/>
              <a:t>, </a:t>
            </a:r>
            <a:r>
              <a:rPr lang="en-US" baseline="0" dirty="0" err="1" smtClean="0"/>
              <a:t>incompleta</a:t>
            </a:r>
            <a:endParaRPr lang="en-US" baseline="0" dirty="0" smtClean="0"/>
          </a:p>
          <a:p>
            <a:r>
              <a:rPr lang="en-US" baseline="0" dirty="0" smtClean="0"/>
              <a:t>D, </a:t>
            </a:r>
            <a:r>
              <a:rPr lang="en-US" baseline="0" dirty="0" err="1" smtClean="0"/>
              <a:t>obliqua</a:t>
            </a:r>
            <a:endParaRPr lang="en-US" baseline="0" dirty="0" smtClean="0"/>
          </a:p>
          <a:p>
            <a:r>
              <a:rPr lang="en-US" baseline="0" dirty="0" smtClean="0"/>
              <a:t>E, </a:t>
            </a:r>
            <a:r>
              <a:rPr lang="en-US" baseline="0" dirty="0" err="1" smtClean="0"/>
              <a:t>aperta</a:t>
            </a:r>
            <a:r>
              <a:rPr lang="en-US" baseline="0" dirty="0" smtClean="0"/>
              <a:t>/</a:t>
            </a:r>
            <a:r>
              <a:rPr lang="en-US" baseline="0" dirty="0" err="1" smtClean="0"/>
              <a:t>complicata</a:t>
            </a:r>
            <a:endParaRPr lang="en-US" baseline="0" dirty="0" smtClean="0"/>
          </a:p>
          <a:p>
            <a:r>
              <a:rPr lang="en-US" baseline="0" dirty="0" smtClean="0"/>
              <a:t>F, </a:t>
            </a:r>
            <a:r>
              <a:rPr lang="en-US" baseline="0" dirty="0" err="1" smtClean="0"/>
              <a:t>comminutiva</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t>16</a:t>
            </a:fld>
            <a:endParaRPr lang="en-US"/>
          </a:p>
        </p:txBody>
      </p:sp>
    </p:spTree>
    <p:extLst>
      <p:ext uri="{BB962C8B-B14F-4D97-AF65-F5344CB8AC3E}">
        <p14:creationId xmlns:p14="http://schemas.microsoft.com/office/powerpoint/2010/main" val="1116488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cs-CZ" sz="1200" b="0" i="0" u="none" strike="noStrike" kern="1200" baseline="0" dirty="0" smtClean="0">
                <a:solidFill>
                  <a:schemeClr val="tx1"/>
                </a:solidFill>
                <a:latin typeface="+mn-lt"/>
                <a:ea typeface="+mn-ea"/>
                <a:cs typeface="+mn-cs"/>
              </a:rPr>
              <a:t>první číslo – vyjadřuje postiženou kost  (1 humerus, 2 předloketní kosti, 3 femur, 4 bérec, 5 páteř, 6 pánev, 7 ruka 8 noha)</a:t>
            </a:r>
          </a:p>
          <a:p>
            <a:pPr marL="171450" indent="-171450" rtl="0">
              <a:buFontTx/>
              <a:buChar char="-"/>
            </a:pPr>
            <a:r>
              <a:rPr lang="cs-CZ" sz="1200" b="0" i="0" u="none" strike="noStrike" kern="1200" baseline="0" dirty="0" smtClean="0">
                <a:solidFill>
                  <a:schemeClr val="tx1"/>
                </a:solidFill>
                <a:latin typeface="+mn-lt"/>
                <a:ea typeface="+mn-ea"/>
                <a:cs typeface="+mn-cs"/>
              </a:rPr>
              <a:t>druhý údaj – určuje segment kosti (u dlouhých kostí – 1 </a:t>
            </a:r>
            <a:r>
              <a:rPr lang="cs-CZ" sz="1200" b="0" i="0" u="none" strike="noStrike" kern="1200" baseline="0" dirty="0" err="1" smtClean="0">
                <a:solidFill>
                  <a:schemeClr val="tx1"/>
                </a:solidFill>
                <a:latin typeface="+mn-lt"/>
                <a:ea typeface="+mn-ea"/>
                <a:cs typeface="+mn-cs"/>
              </a:rPr>
              <a:t>prox.epimetafýza</a:t>
            </a:r>
            <a:r>
              <a:rPr lang="cs-CZ" sz="1200" b="0" i="0" u="none" strike="noStrike" kern="1200" baseline="0" dirty="0" smtClean="0">
                <a:solidFill>
                  <a:schemeClr val="tx1"/>
                </a:solidFill>
                <a:latin typeface="+mn-lt"/>
                <a:ea typeface="+mn-ea"/>
                <a:cs typeface="+mn-cs"/>
              </a:rPr>
              <a:t>, 2 diafýza, 3 distální </a:t>
            </a:r>
            <a:r>
              <a:rPr lang="cs-CZ" sz="1200" b="0" i="0" u="none" strike="noStrike" kern="1200" baseline="0" dirty="0" err="1" smtClean="0">
                <a:solidFill>
                  <a:schemeClr val="tx1"/>
                </a:solidFill>
                <a:latin typeface="+mn-lt"/>
                <a:ea typeface="+mn-ea"/>
                <a:cs typeface="+mn-cs"/>
              </a:rPr>
              <a:t>epimetafýza</a:t>
            </a:r>
            <a:r>
              <a:rPr lang="cs-CZ" sz="1200" b="0" i="0" u="none" strike="noStrike" kern="1200" baseline="0" dirty="0" smtClean="0">
                <a:solidFill>
                  <a:schemeClr val="tx1"/>
                </a:solidFill>
                <a:latin typeface="+mn-lt"/>
                <a:ea typeface="+mn-ea"/>
                <a:cs typeface="+mn-cs"/>
              </a:rPr>
              <a:t>)</a:t>
            </a:r>
          </a:p>
          <a:p>
            <a:pPr rtl="0"/>
            <a:r>
              <a:rPr lang="cs-CZ" sz="1200" b="0" i="0" u="none" strike="noStrike" kern="1200" baseline="0" dirty="0" smtClean="0">
                <a:solidFill>
                  <a:schemeClr val="tx1"/>
                </a:solidFill>
                <a:latin typeface="+mn-lt"/>
                <a:ea typeface="+mn-ea"/>
                <a:cs typeface="+mn-cs"/>
              </a:rPr>
              <a:t>- třetí údaj ukazuje typ zlomeniny – A-C, u každé části je konkrétní</a:t>
            </a:r>
          </a:p>
          <a:p>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t>18</a:t>
            </a:fld>
            <a:endParaRPr lang="en-US"/>
          </a:p>
        </p:txBody>
      </p:sp>
    </p:spTree>
    <p:extLst>
      <p:ext uri="{BB962C8B-B14F-4D97-AF65-F5344CB8AC3E}">
        <p14:creationId xmlns:p14="http://schemas.microsoft.com/office/powerpoint/2010/main" val="230544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is a medical procedure to restore </a:t>
            </a:r>
            <a:r>
              <a:rPr lang="en-US" sz="1200" kern="1200" dirty="0" smtClean="0">
                <a:solidFill>
                  <a:schemeClr val="tx1"/>
                </a:solidFill>
                <a:latin typeface="+mn-lt"/>
                <a:ea typeface="+mn-ea"/>
                <a:cs typeface="+mn-cs"/>
                <a:hlinkClick r:id="rId3"/>
              </a:rPr>
              <a:t>fracture or </a:t>
            </a:r>
            <a:r>
              <a:rPr lang="en-US" sz="1200" kern="1200" dirty="0" smtClean="0">
                <a:solidFill>
                  <a:schemeClr val="tx1"/>
                </a:solidFill>
                <a:latin typeface="+mn-lt"/>
                <a:ea typeface="+mn-ea"/>
                <a:cs typeface="+mn-cs"/>
                <a:hlinkClick r:id="rId4"/>
              </a:rPr>
              <a:t>dislocation to the correct alignment. This sense of the term "reduction" does not imply any sort of removal or quantitative decrease but rather implies a restoration: </a:t>
            </a:r>
            <a:r>
              <a:rPr lang="en-US" sz="1200" i="1" kern="1200" dirty="0" smtClean="0">
                <a:solidFill>
                  <a:schemeClr val="tx1"/>
                </a:solidFill>
                <a:latin typeface="+mn-lt"/>
                <a:ea typeface="+mn-ea"/>
                <a:cs typeface="+mn-cs"/>
                <a:hlinkClick r:id="rId4"/>
              </a:rPr>
              <a:t>re</a:t>
            </a:r>
            <a:r>
              <a:rPr lang="en-US" sz="1200" i="0" kern="1200" dirty="0" smtClean="0">
                <a:solidFill>
                  <a:schemeClr val="tx1"/>
                </a:solidFill>
                <a:latin typeface="+mn-lt"/>
                <a:ea typeface="+mn-ea"/>
                <a:cs typeface="+mn-cs"/>
                <a:hlinkClick r:id="rId4"/>
              </a:rPr>
              <a:t> ("back [to normal]") + </a:t>
            </a:r>
            <a:r>
              <a:rPr lang="en-US" sz="1200" i="1" kern="1200" dirty="0" smtClean="0">
                <a:solidFill>
                  <a:schemeClr val="tx1"/>
                </a:solidFill>
                <a:latin typeface="+mn-lt"/>
                <a:ea typeface="+mn-ea"/>
                <a:cs typeface="+mn-cs"/>
                <a:hlinkClick r:id="rId4"/>
              </a:rPr>
              <a:t>ducere</a:t>
            </a:r>
            <a:r>
              <a:rPr lang="en-US" sz="1200" i="0" kern="1200" dirty="0" smtClean="0">
                <a:solidFill>
                  <a:schemeClr val="tx1"/>
                </a:solidFill>
                <a:latin typeface="+mn-lt"/>
                <a:ea typeface="+mn-ea"/>
                <a:cs typeface="+mn-cs"/>
                <a:hlinkClick r:id="rId4"/>
              </a:rPr>
              <a:t> ("lead"/"bring"), </a:t>
            </a:r>
            <a:r>
              <a:rPr lang="en-US" sz="1200" i="1" kern="1200" dirty="0" smtClean="0">
                <a:solidFill>
                  <a:schemeClr val="tx1"/>
                </a:solidFill>
                <a:latin typeface="+mn-lt"/>
                <a:ea typeface="+mn-ea"/>
                <a:cs typeface="+mn-cs"/>
                <a:hlinkClick r:id="rId4"/>
              </a:rPr>
              <a:t>i.e.</a:t>
            </a:r>
            <a:r>
              <a:rPr lang="en-US" sz="1200" i="0" kern="1200" dirty="0" smtClean="0">
                <a:solidFill>
                  <a:schemeClr val="tx1"/>
                </a:solidFill>
                <a:latin typeface="+mn-lt"/>
                <a:ea typeface="+mn-ea"/>
                <a:cs typeface="+mn-cs"/>
                <a:hlinkClick r:id="rId4"/>
              </a:rPr>
              <a:t>, "bringing back to normal." </a:t>
            </a:r>
            <a:endParaRPr lang="en-US" sz="1200" i="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Use of plates, screws, and wires was first documented in the 1880s and 1890s. Early surgical fixation initially was complicated by many obstacles, such as infection, poorly conceived implants and techniques, metal allergy, and a limited understanding of the biology and mechanics of fracture healing.</a:t>
            </a:r>
            <a:r>
              <a:rPr lang="en-US" sz="1200" kern="1200" dirty="0" smtClean="0">
                <a:solidFill>
                  <a:schemeClr val="tx1"/>
                </a:solidFill>
                <a:latin typeface="+mn-lt"/>
                <a:ea typeface="+mn-ea"/>
                <a:cs typeface="+mn-cs"/>
                <a:hlinkClick r:id="rId5"/>
              </a:rPr>
              <a:t>[1] During the 1950s, Danis and Muller began to define the principles and techniques of internal fixation.</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t>19</a:t>
            </a:fld>
            <a:endParaRPr lang="en-US"/>
          </a:p>
        </p:txBody>
      </p:sp>
    </p:spTree>
    <p:extLst>
      <p:ext uri="{BB962C8B-B14F-4D97-AF65-F5344CB8AC3E}">
        <p14:creationId xmlns:p14="http://schemas.microsoft.com/office/powerpoint/2010/main" val="1377415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ambria"/>
                <a:cs typeface="Cambria"/>
              </a:rPr>
              <a:t>(mechanical stability)</a:t>
            </a:r>
            <a:br>
              <a:rPr lang="en-US" sz="1200" dirty="0" smtClean="0">
                <a:latin typeface="Cambria"/>
                <a:cs typeface="Cambria"/>
              </a:rPr>
            </a:br>
            <a:r>
              <a:rPr lang="en-US" sz="1200" dirty="0" err="1" smtClean="0">
                <a:latin typeface="Cambria"/>
                <a:cs typeface="Cambria"/>
              </a:rPr>
              <a:t>intramedullar</a:t>
            </a:r>
            <a:r>
              <a:rPr lang="en-US" sz="1200" dirty="0" smtClean="0">
                <a:latin typeface="Cambria"/>
                <a:cs typeface="Cambria"/>
              </a:rPr>
              <a:t> rods/ Internal plates and screws</a:t>
            </a:r>
          </a:p>
          <a:p>
            <a:r>
              <a:rPr lang="en-US" sz="1200" dirty="0" smtClean="0">
                <a:latin typeface="Cambria"/>
                <a:cs typeface="Cambria"/>
              </a:rPr>
              <a:t>ESIN </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t>20</a:t>
            </a:fld>
            <a:endParaRPr lang="en-US"/>
          </a:p>
        </p:txBody>
      </p:sp>
    </p:spTree>
    <p:extLst>
      <p:ext uri="{BB962C8B-B14F-4D97-AF65-F5344CB8AC3E}">
        <p14:creationId xmlns:p14="http://schemas.microsoft.com/office/powerpoint/2010/main" val="1081818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Kirschner</a:t>
            </a:r>
            <a:r>
              <a:rPr lang="en-US" dirty="0" smtClean="0"/>
              <a:t> </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t>22</a:t>
            </a:fld>
            <a:endParaRPr lang="en-US"/>
          </a:p>
        </p:txBody>
      </p:sp>
    </p:spTree>
    <p:extLst>
      <p:ext uri="{BB962C8B-B14F-4D97-AF65-F5344CB8AC3E}">
        <p14:creationId xmlns:p14="http://schemas.microsoft.com/office/powerpoint/2010/main" val="2338319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Click to edit Master subtitle style</a:t>
            </a:r>
            <a:endParaRPr lang="en-US"/>
          </a:p>
        </p:txBody>
      </p:sp>
      <p:sp>
        <p:nvSpPr>
          <p:cNvPr id="4" name="Date Placeholder 3"/>
          <p:cNvSpPr>
            <a:spLocks noGrp="1"/>
          </p:cNvSpPr>
          <p:nvPr>
            <p:ph type="dt" sz="half" idx="10"/>
          </p:nvPr>
        </p:nvSpPr>
        <p:spPr/>
        <p:txBody>
          <a:bodyPr/>
          <a:lstStyle/>
          <a:p>
            <a:fld id="{677F9F11-5D96-9A41-88CD-4137441388A1}"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6BC58-2FDF-B649-ADCB-48FE7D32F7D0}" type="slidenum">
              <a:rPr lang="en-US" smtClean="0"/>
              <a:t>‹#›</a:t>
            </a:fld>
            <a:endParaRPr lang="en-US"/>
          </a:p>
        </p:txBody>
      </p:sp>
    </p:spTree>
    <p:extLst>
      <p:ext uri="{BB962C8B-B14F-4D97-AF65-F5344CB8AC3E}">
        <p14:creationId xmlns:p14="http://schemas.microsoft.com/office/powerpoint/2010/main" val="2424992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677F9F11-5D96-9A41-88CD-4137441388A1}"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6BC58-2FDF-B649-ADCB-48FE7D32F7D0}" type="slidenum">
              <a:rPr lang="en-US" smtClean="0"/>
              <a:t>‹#›</a:t>
            </a:fld>
            <a:endParaRPr lang="en-US"/>
          </a:p>
        </p:txBody>
      </p:sp>
    </p:spTree>
    <p:extLst>
      <p:ext uri="{BB962C8B-B14F-4D97-AF65-F5344CB8AC3E}">
        <p14:creationId xmlns:p14="http://schemas.microsoft.com/office/powerpoint/2010/main" val="830233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677F9F11-5D96-9A41-88CD-4137441388A1}"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6BC58-2FDF-B649-ADCB-48FE7D32F7D0}" type="slidenum">
              <a:rPr lang="en-US" smtClean="0"/>
              <a:t>‹#›</a:t>
            </a:fld>
            <a:endParaRPr lang="en-US"/>
          </a:p>
        </p:txBody>
      </p:sp>
    </p:spTree>
    <p:extLst>
      <p:ext uri="{BB962C8B-B14F-4D97-AF65-F5344CB8AC3E}">
        <p14:creationId xmlns:p14="http://schemas.microsoft.com/office/powerpoint/2010/main" val="3291053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idx="1"/>
          </p:nvPr>
        </p:nvSpPr>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677F9F11-5D96-9A41-88CD-4137441388A1}"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6BC58-2FDF-B649-ADCB-48FE7D32F7D0}" type="slidenum">
              <a:rPr lang="en-US" smtClean="0"/>
              <a:t>‹#›</a:t>
            </a:fld>
            <a:endParaRPr lang="en-US"/>
          </a:p>
        </p:txBody>
      </p:sp>
    </p:spTree>
    <p:extLst>
      <p:ext uri="{BB962C8B-B14F-4D97-AF65-F5344CB8AC3E}">
        <p14:creationId xmlns:p14="http://schemas.microsoft.com/office/powerpoint/2010/main" val="103329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Click to edit Master text styles</a:t>
            </a:r>
          </a:p>
        </p:txBody>
      </p:sp>
      <p:sp>
        <p:nvSpPr>
          <p:cNvPr id="4" name="Date Placeholder 3"/>
          <p:cNvSpPr>
            <a:spLocks noGrp="1"/>
          </p:cNvSpPr>
          <p:nvPr>
            <p:ph type="dt" sz="half" idx="10"/>
          </p:nvPr>
        </p:nvSpPr>
        <p:spPr/>
        <p:txBody>
          <a:bodyPr/>
          <a:lstStyle/>
          <a:p>
            <a:fld id="{677F9F11-5D96-9A41-88CD-4137441388A1}"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6BC58-2FDF-B649-ADCB-48FE7D32F7D0}" type="slidenum">
              <a:rPr lang="en-US" smtClean="0"/>
              <a:t>‹#›</a:t>
            </a:fld>
            <a:endParaRPr lang="en-US"/>
          </a:p>
        </p:txBody>
      </p:sp>
    </p:spTree>
    <p:extLst>
      <p:ext uri="{BB962C8B-B14F-4D97-AF65-F5344CB8AC3E}">
        <p14:creationId xmlns:p14="http://schemas.microsoft.com/office/powerpoint/2010/main" val="3576796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Date Placeholder 4"/>
          <p:cNvSpPr>
            <a:spLocks noGrp="1"/>
          </p:cNvSpPr>
          <p:nvPr>
            <p:ph type="dt" sz="half" idx="10"/>
          </p:nvPr>
        </p:nvSpPr>
        <p:spPr/>
        <p:txBody>
          <a:bodyPr/>
          <a:lstStyle/>
          <a:p>
            <a:fld id="{677F9F11-5D96-9A41-88CD-4137441388A1}"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6BC58-2FDF-B649-ADCB-48FE7D32F7D0}" type="slidenum">
              <a:rPr lang="en-US" smtClean="0"/>
              <a:t>‹#›</a:t>
            </a:fld>
            <a:endParaRPr lang="en-US"/>
          </a:p>
        </p:txBody>
      </p:sp>
    </p:spTree>
    <p:extLst>
      <p:ext uri="{BB962C8B-B14F-4D97-AF65-F5344CB8AC3E}">
        <p14:creationId xmlns:p14="http://schemas.microsoft.com/office/powerpoint/2010/main" val="614309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7" name="Date Placeholder 6"/>
          <p:cNvSpPr>
            <a:spLocks noGrp="1"/>
          </p:cNvSpPr>
          <p:nvPr>
            <p:ph type="dt" sz="half" idx="10"/>
          </p:nvPr>
        </p:nvSpPr>
        <p:spPr/>
        <p:txBody>
          <a:bodyPr/>
          <a:lstStyle/>
          <a:p>
            <a:fld id="{677F9F11-5D96-9A41-88CD-4137441388A1}" type="datetimeFigureOut">
              <a:rPr lang="en-US" smtClean="0"/>
              <a:t>3/3/2016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F6BC58-2FDF-B649-ADCB-48FE7D32F7D0}" type="slidenum">
              <a:rPr lang="en-US" smtClean="0"/>
              <a:t>‹#›</a:t>
            </a:fld>
            <a:endParaRPr lang="en-US"/>
          </a:p>
        </p:txBody>
      </p:sp>
    </p:spTree>
    <p:extLst>
      <p:ext uri="{BB962C8B-B14F-4D97-AF65-F5344CB8AC3E}">
        <p14:creationId xmlns:p14="http://schemas.microsoft.com/office/powerpoint/2010/main" val="1525390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Date Placeholder 2"/>
          <p:cNvSpPr>
            <a:spLocks noGrp="1"/>
          </p:cNvSpPr>
          <p:nvPr>
            <p:ph type="dt" sz="half" idx="10"/>
          </p:nvPr>
        </p:nvSpPr>
        <p:spPr/>
        <p:txBody>
          <a:bodyPr/>
          <a:lstStyle/>
          <a:p>
            <a:fld id="{677F9F11-5D96-9A41-88CD-4137441388A1}" type="datetimeFigureOut">
              <a:rPr lang="en-US" smtClean="0"/>
              <a:t>3/3/2016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F6BC58-2FDF-B649-ADCB-48FE7D32F7D0}" type="slidenum">
              <a:rPr lang="en-US" smtClean="0"/>
              <a:t>‹#›</a:t>
            </a:fld>
            <a:endParaRPr lang="en-US"/>
          </a:p>
        </p:txBody>
      </p:sp>
    </p:spTree>
    <p:extLst>
      <p:ext uri="{BB962C8B-B14F-4D97-AF65-F5344CB8AC3E}">
        <p14:creationId xmlns:p14="http://schemas.microsoft.com/office/powerpoint/2010/main" val="2181590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7F9F11-5D96-9A41-88CD-4137441388A1}" type="datetimeFigureOut">
              <a:rPr lang="en-US" smtClean="0"/>
              <a:t>3/3/2016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F6BC58-2FDF-B649-ADCB-48FE7D32F7D0}" type="slidenum">
              <a:rPr lang="en-US" smtClean="0"/>
              <a:t>‹#›</a:t>
            </a:fld>
            <a:endParaRPr lang="en-US"/>
          </a:p>
        </p:txBody>
      </p:sp>
    </p:spTree>
    <p:extLst>
      <p:ext uri="{BB962C8B-B14F-4D97-AF65-F5344CB8AC3E}">
        <p14:creationId xmlns:p14="http://schemas.microsoft.com/office/powerpoint/2010/main" val="77163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677F9F11-5D96-9A41-88CD-4137441388A1}"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6BC58-2FDF-B649-ADCB-48FE7D32F7D0}" type="slidenum">
              <a:rPr lang="en-US" smtClean="0"/>
              <a:t>‹#›</a:t>
            </a:fld>
            <a:endParaRPr lang="en-US"/>
          </a:p>
        </p:txBody>
      </p:sp>
    </p:spTree>
    <p:extLst>
      <p:ext uri="{BB962C8B-B14F-4D97-AF65-F5344CB8AC3E}">
        <p14:creationId xmlns:p14="http://schemas.microsoft.com/office/powerpoint/2010/main" val="854657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677F9F11-5D96-9A41-88CD-4137441388A1}"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6BC58-2FDF-B649-ADCB-48FE7D32F7D0}" type="slidenum">
              <a:rPr lang="en-US" smtClean="0"/>
              <a:t>‹#›</a:t>
            </a:fld>
            <a:endParaRPr lang="en-US"/>
          </a:p>
        </p:txBody>
      </p:sp>
    </p:spTree>
    <p:extLst>
      <p:ext uri="{BB962C8B-B14F-4D97-AF65-F5344CB8AC3E}">
        <p14:creationId xmlns:p14="http://schemas.microsoft.com/office/powerpoint/2010/main" val="3759971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F9F11-5D96-9A41-88CD-4137441388A1}" type="datetimeFigureOut">
              <a:rPr lang="en-US" smtClean="0"/>
              <a:t>3/3/2016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F6BC58-2FDF-B649-ADCB-48FE7D32F7D0}" type="slidenum">
              <a:rPr lang="en-US" smtClean="0"/>
              <a:t>‹#›</a:t>
            </a:fld>
            <a:endParaRPr lang="en-US"/>
          </a:p>
        </p:txBody>
      </p:sp>
    </p:spTree>
    <p:extLst>
      <p:ext uri="{BB962C8B-B14F-4D97-AF65-F5344CB8AC3E}">
        <p14:creationId xmlns:p14="http://schemas.microsoft.com/office/powerpoint/2010/main" val="2628905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radiologymasterclass.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ambria"/>
                <a:cs typeface="Cambria"/>
              </a:rPr>
              <a:t>Fractures</a:t>
            </a:r>
            <a:endParaRPr lang="en-US" dirty="0">
              <a:latin typeface="Cambria"/>
              <a:cs typeface="Cambria"/>
            </a:endParaRPr>
          </a:p>
        </p:txBody>
      </p:sp>
    </p:spTree>
    <p:extLst>
      <p:ext uri="{BB962C8B-B14F-4D97-AF65-F5344CB8AC3E}">
        <p14:creationId xmlns:p14="http://schemas.microsoft.com/office/powerpoint/2010/main" val="1844595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ambria"/>
                <a:cs typeface="Cambria"/>
              </a:rPr>
              <a:t>Fractura</a:t>
            </a:r>
            <a:r>
              <a:rPr lang="en-US" dirty="0" smtClean="0">
                <a:latin typeface="Cambria"/>
                <a:cs typeface="Cambria"/>
              </a:rPr>
              <a:t> </a:t>
            </a:r>
            <a:r>
              <a:rPr lang="en-US" dirty="0" err="1" smtClean="0">
                <a:latin typeface="Cambria"/>
                <a:cs typeface="Cambria"/>
              </a:rPr>
              <a:t>spiralis</a:t>
            </a:r>
            <a:r>
              <a:rPr lang="en-US" dirty="0" smtClean="0">
                <a:latin typeface="Cambria"/>
                <a:cs typeface="Cambria"/>
              </a:rPr>
              <a:t>/</a:t>
            </a:r>
            <a:r>
              <a:rPr lang="en-US" dirty="0" err="1" smtClean="0">
                <a:latin typeface="Cambria"/>
                <a:cs typeface="Cambria"/>
              </a:rPr>
              <a:t>longitudinalis</a:t>
            </a:r>
            <a:endParaRPr lang="en-US" dirty="0">
              <a:latin typeface="Cambria"/>
              <a:cs typeface="Cambria"/>
            </a:endParaRPr>
          </a:p>
        </p:txBody>
      </p:sp>
      <p:pic>
        <p:nvPicPr>
          <p:cNvPr id="6" name="Content Placeholder 5" descr="Snímka obrazovky 2014-02-10 o 17.13.12.png"/>
          <p:cNvPicPr>
            <a:picLocks noGrp="1" noChangeAspect="1"/>
          </p:cNvPicPr>
          <p:nvPr>
            <p:ph sz="half" idx="1"/>
          </p:nvPr>
        </p:nvPicPr>
        <p:blipFill>
          <a:blip r:embed="rId2">
            <a:extLst>
              <a:ext uri="{28A0092B-C50C-407E-A947-70E740481C1C}">
                <a14:useLocalDpi xmlns:a14="http://schemas.microsoft.com/office/drawing/2010/main" val="0"/>
              </a:ext>
            </a:extLst>
          </a:blip>
          <a:srcRect l="8345" r="8345"/>
          <a:stretch>
            <a:fillRect/>
          </a:stretch>
        </p:blipFill>
        <p:spPr/>
      </p:pic>
      <p:pic>
        <p:nvPicPr>
          <p:cNvPr id="10" name="Content Placeholder 9"/>
          <p:cNvPicPr>
            <a:picLocks noGrp="1" noChangeAspect="1"/>
          </p:cNvPicPr>
          <p:nvPr>
            <p:ph sz="half" idx="2"/>
          </p:nvPr>
        </p:nvPicPr>
        <p:blipFill rotWithShape="1">
          <a:blip r:embed="rId3"/>
          <a:srcRect l="43718"/>
          <a:stretch/>
        </p:blipFill>
        <p:spPr>
          <a:prstGeom prst="rect">
            <a:avLst/>
          </a:prstGeom>
        </p:spPr>
      </p:pic>
      <p:cxnSp>
        <p:nvCxnSpPr>
          <p:cNvPr id="12" name="Straight Connector 11"/>
          <p:cNvCxnSpPr/>
          <p:nvPr/>
        </p:nvCxnSpPr>
        <p:spPr>
          <a:xfrm flipV="1">
            <a:off x="6575693" y="1618163"/>
            <a:ext cx="491640" cy="2652562"/>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5058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Cambria"/>
                <a:cs typeface="Cambria"/>
              </a:rPr>
              <a:t>Fractura</a:t>
            </a:r>
            <a:r>
              <a:rPr lang="en-US" dirty="0" smtClean="0">
                <a:latin typeface="Cambria"/>
                <a:cs typeface="Cambria"/>
              </a:rPr>
              <a:t> </a:t>
            </a:r>
            <a:r>
              <a:rPr lang="en-US" dirty="0" err="1" smtClean="0">
                <a:latin typeface="Cambria"/>
                <a:cs typeface="Cambria"/>
              </a:rPr>
              <a:t>compressiva</a:t>
            </a:r>
            <a:r>
              <a:rPr lang="en-US" dirty="0" smtClean="0">
                <a:latin typeface="Cambria"/>
                <a:cs typeface="Cambria"/>
              </a:rPr>
              <a:t>/</a:t>
            </a:r>
            <a:r>
              <a:rPr lang="en-US" dirty="0" err="1" smtClean="0">
                <a:latin typeface="Cambria"/>
                <a:cs typeface="Cambria"/>
              </a:rPr>
              <a:t>impressiva</a:t>
            </a:r>
            <a:endParaRPr lang="en-US" dirty="0">
              <a:latin typeface="Cambria"/>
              <a:cs typeface="Cambria"/>
            </a:endParaRPr>
          </a:p>
        </p:txBody>
      </p:sp>
      <p:pic>
        <p:nvPicPr>
          <p:cNvPr id="6" name="Content Placeholder 5" descr="Snímka obrazovky 2014-02-10 o 17.17.32.png"/>
          <p:cNvPicPr>
            <a:picLocks noGrp="1" noChangeAspect="1"/>
          </p:cNvPicPr>
          <p:nvPr>
            <p:ph sz="half" idx="1"/>
          </p:nvPr>
        </p:nvPicPr>
        <p:blipFill>
          <a:blip r:embed="rId2">
            <a:extLst>
              <a:ext uri="{28A0092B-C50C-407E-A947-70E740481C1C}">
                <a14:useLocalDpi xmlns:a14="http://schemas.microsoft.com/office/drawing/2010/main" val="0"/>
              </a:ext>
            </a:extLst>
          </a:blip>
          <a:srcRect l="-4233" r="-4233"/>
          <a:stretch>
            <a:fillRect/>
          </a:stretch>
        </p:blipFill>
        <p:spPr/>
      </p:pic>
      <p:pic>
        <p:nvPicPr>
          <p:cNvPr id="7" name="Content Placeholder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3305" b="3305"/>
          <a:stretch>
            <a:fillRect/>
          </a:stretch>
        </p:blipFill>
        <p:spPr bwMode="auto">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26888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ambria"/>
                <a:cs typeface="Cambria"/>
              </a:rPr>
              <a:t>Fractura</a:t>
            </a:r>
            <a:r>
              <a:rPr lang="en-US" dirty="0" smtClean="0">
                <a:latin typeface="Cambria"/>
                <a:cs typeface="Cambria"/>
              </a:rPr>
              <a:t> </a:t>
            </a:r>
            <a:r>
              <a:rPr lang="en-US" dirty="0" err="1" smtClean="0">
                <a:latin typeface="Cambria"/>
                <a:cs typeface="Cambria"/>
              </a:rPr>
              <a:t>incuneata</a:t>
            </a:r>
            <a:endParaRPr lang="en-US" dirty="0">
              <a:latin typeface="Cambria"/>
              <a:cs typeface="Cambria"/>
            </a:endParaRPr>
          </a:p>
        </p:txBody>
      </p:sp>
      <p:pic>
        <p:nvPicPr>
          <p:cNvPr id="5" name="Picture 4" descr="sternum fracture.png"/>
          <p:cNvPicPr>
            <a:picLocks noChangeAspect="1"/>
          </p:cNvPicPr>
          <p:nvPr/>
        </p:nvPicPr>
        <p:blipFill rotWithShape="1">
          <a:blip r:embed="rId3">
            <a:extLst>
              <a:ext uri="{28A0092B-C50C-407E-A947-70E740481C1C}">
                <a14:useLocalDpi xmlns:a14="http://schemas.microsoft.com/office/drawing/2010/main" val="0"/>
              </a:ext>
            </a:extLst>
          </a:blip>
          <a:srcRect t="15043"/>
          <a:stretch/>
        </p:blipFill>
        <p:spPr>
          <a:xfrm>
            <a:off x="139353" y="1702258"/>
            <a:ext cx="8830853" cy="4230782"/>
          </a:xfrm>
          <a:prstGeom prst="rect">
            <a:avLst/>
          </a:prstGeom>
        </p:spPr>
      </p:pic>
    </p:spTree>
    <p:extLst>
      <p:ext uri="{BB962C8B-B14F-4D97-AF65-F5344CB8AC3E}">
        <p14:creationId xmlns:p14="http://schemas.microsoft.com/office/powerpoint/2010/main" val="2507768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1417638"/>
            <a:ext cx="8229600" cy="505227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latin typeface="Cambria"/>
                <a:cs typeface="Cambria"/>
              </a:rPr>
              <a:t>Fractura</a:t>
            </a:r>
            <a:r>
              <a:rPr lang="en-US" dirty="0" smtClean="0">
                <a:latin typeface="Cambria"/>
                <a:cs typeface="Cambria"/>
              </a:rPr>
              <a:t> cum </a:t>
            </a:r>
            <a:r>
              <a:rPr lang="en-US" dirty="0" err="1" smtClean="0">
                <a:latin typeface="Cambria"/>
                <a:cs typeface="Cambria"/>
              </a:rPr>
              <a:t>dislocatione</a:t>
            </a:r>
            <a:endParaRPr lang="en-US" dirty="0">
              <a:latin typeface="Cambria"/>
              <a:cs typeface="Cambria"/>
            </a:endParaRPr>
          </a:p>
        </p:txBody>
      </p:sp>
      <p:pic>
        <p:nvPicPr>
          <p:cNvPr id="6" name="Content Placeholder 5" descr="Snímka obrazovky 2014-02-10 o 19.13.25.png"/>
          <p:cNvPicPr>
            <a:picLocks noGrp="1" noChangeAspect="1"/>
          </p:cNvPicPr>
          <p:nvPr>
            <p:ph idx="1"/>
          </p:nvPr>
        </p:nvPicPr>
        <p:blipFill>
          <a:blip r:embed="rId2">
            <a:extLst>
              <a:ext uri="{28A0092B-C50C-407E-A947-70E740481C1C}">
                <a14:useLocalDpi xmlns:a14="http://schemas.microsoft.com/office/drawing/2010/main" val="0"/>
              </a:ext>
            </a:extLst>
          </a:blip>
          <a:srcRect l="-5318" r="-5318"/>
          <a:stretch>
            <a:fillRect/>
          </a:stretch>
        </p:blipFill>
        <p:spPr/>
      </p:pic>
      <p:sp>
        <p:nvSpPr>
          <p:cNvPr id="7" name="TextBox 6"/>
          <p:cNvSpPr txBox="1"/>
          <p:nvPr/>
        </p:nvSpPr>
        <p:spPr>
          <a:xfrm>
            <a:off x="1183197" y="3147869"/>
            <a:ext cx="916612" cy="369332"/>
          </a:xfrm>
          <a:prstGeom prst="rect">
            <a:avLst/>
          </a:prstGeom>
          <a:noFill/>
        </p:spPr>
        <p:txBody>
          <a:bodyPr wrap="none" rtlCol="0">
            <a:spAutoFit/>
          </a:bodyPr>
          <a:lstStyle/>
          <a:p>
            <a:r>
              <a:rPr lang="en-US" dirty="0"/>
              <a:t>a</a:t>
            </a:r>
            <a:r>
              <a:rPr lang="en-US" dirty="0" smtClean="0"/>
              <a:t>d </a:t>
            </a:r>
            <a:r>
              <a:rPr lang="en-US" dirty="0" err="1" smtClean="0"/>
              <a:t>axim</a:t>
            </a:r>
            <a:endParaRPr lang="en-US" dirty="0"/>
          </a:p>
        </p:txBody>
      </p:sp>
      <p:sp>
        <p:nvSpPr>
          <p:cNvPr id="8" name="TextBox 7"/>
          <p:cNvSpPr txBox="1"/>
          <p:nvPr/>
        </p:nvSpPr>
        <p:spPr>
          <a:xfrm>
            <a:off x="4787065" y="3137013"/>
            <a:ext cx="921121" cy="369332"/>
          </a:xfrm>
          <a:prstGeom prst="rect">
            <a:avLst/>
          </a:prstGeom>
          <a:noFill/>
        </p:spPr>
        <p:txBody>
          <a:bodyPr wrap="none" rtlCol="0">
            <a:spAutoFit/>
          </a:bodyPr>
          <a:lstStyle/>
          <a:p>
            <a:r>
              <a:rPr lang="en-US" dirty="0"/>
              <a:t>a</a:t>
            </a:r>
            <a:r>
              <a:rPr lang="en-US" dirty="0" smtClean="0"/>
              <a:t>d </a:t>
            </a:r>
            <a:r>
              <a:rPr lang="en-US" dirty="0" err="1" smtClean="0"/>
              <a:t>latus</a:t>
            </a:r>
            <a:endParaRPr lang="en-US" dirty="0"/>
          </a:p>
        </p:txBody>
      </p:sp>
      <p:sp>
        <p:nvSpPr>
          <p:cNvPr id="10" name="TextBox 9"/>
          <p:cNvSpPr txBox="1"/>
          <p:nvPr/>
        </p:nvSpPr>
        <p:spPr>
          <a:xfrm>
            <a:off x="1187988" y="6046434"/>
            <a:ext cx="3420377" cy="369332"/>
          </a:xfrm>
          <a:prstGeom prst="rect">
            <a:avLst/>
          </a:prstGeom>
          <a:noFill/>
        </p:spPr>
        <p:txBody>
          <a:bodyPr wrap="none" rtlCol="0">
            <a:spAutoFit/>
          </a:bodyPr>
          <a:lstStyle/>
          <a:p>
            <a:r>
              <a:rPr lang="en-US" dirty="0"/>
              <a:t>a</a:t>
            </a:r>
            <a:r>
              <a:rPr lang="en-US" dirty="0" smtClean="0"/>
              <a:t>d </a:t>
            </a:r>
            <a:r>
              <a:rPr lang="en-US" dirty="0" err="1" smtClean="0"/>
              <a:t>longitudinem</a:t>
            </a:r>
            <a:r>
              <a:rPr lang="en-US" dirty="0" smtClean="0"/>
              <a:t> cum </a:t>
            </a:r>
            <a:r>
              <a:rPr lang="en-US" dirty="0" err="1" smtClean="0"/>
              <a:t>contractione</a:t>
            </a:r>
            <a:endParaRPr lang="en-US" dirty="0"/>
          </a:p>
        </p:txBody>
      </p:sp>
      <p:sp>
        <p:nvSpPr>
          <p:cNvPr id="12" name="TextBox 11"/>
          <p:cNvSpPr txBox="1"/>
          <p:nvPr/>
        </p:nvSpPr>
        <p:spPr>
          <a:xfrm>
            <a:off x="4792285" y="6035578"/>
            <a:ext cx="3344297" cy="369332"/>
          </a:xfrm>
          <a:prstGeom prst="rect">
            <a:avLst/>
          </a:prstGeom>
          <a:noFill/>
        </p:spPr>
        <p:txBody>
          <a:bodyPr wrap="none" rtlCol="0">
            <a:spAutoFit/>
          </a:bodyPr>
          <a:lstStyle/>
          <a:p>
            <a:r>
              <a:rPr lang="en-US" dirty="0"/>
              <a:t>a</a:t>
            </a:r>
            <a:r>
              <a:rPr lang="en-US" dirty="0" smtClean="0"/>
              <a:t>d </a:t>
            </a:r>
            <a:r>
              <a:rPr lang="en-US" dirty="0" err="1" smtClean="0"/>
              <a:t>longitudinem</a:t>
            </a:r>
            <a:r>
              <a:rPr lang="en-US" dirty="0" smtClean="0"/>
              <a:t> cum </a:t>
            </a:r>
            <a:r>
              <a:rPr lang="en-US" dirty="0" err="1" smtClean="0"/>
              <a:t>distractione</a:t>
            </a:r>
            <a:endParaRPr lang="en-US" dirty="0"/>
          </a:p>
        </p:txBody>
      </p:sp>
    </p:spTree>
    <p:extLst>
      <p:ext uri="{BB962C8B-B14F-4D97-AF65-F5344CB8AC3E}">
        <p14:creationId xmlns:p14="http://schemas.microsoft.com/office/powerpoint/2010/main" val="687968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31824" cy="1143000"/>
          </a:xfrm>
        </p:spPr>
        <p:txBody>
          <a:bodyPr>
            <a:normAutofit/>
          </a:bodyPr>
          <a:lstStyle/>
          <a:p>
            <a:pPr algn="l"/>
            <a:r>
              <a:rPr lang="en-US" sz="5400" dirty="0" smtClean="0">
                <a:solidFill>
                  <a:srgbClr val="DB0013"/>
                </a:solidFill>
                <a:latin typeface="Cambria"/>
                <a:cs typeface="Cambria"/>
              </a:rPr>
              <a:t>1</a:t>
            </a:r>
            <a:endParaRPr lang="en-US" sz="5400" dirty="0">
              <a:solidFill>
                <a:srgbClr val="DB0013"/>
              </a:solidFill>
              <a:latin typeface="Cambria"/>
              <a:cs typeface="Cambria"/>
            </a:endParaRPr>
          </a:p>
        </p:txBody>
      </p:sp>
      <p:sp>
        <p:nvSpPr>
          <p:cNvPr id="6" name="Content Placeholder 5"/>
          <p:cNvSpPr>
            <a:spLocks noGrp="1"/>
          </p:cNvSpPr>
          <p:nvPr>
            <p:ph idx="1"/>
          </p:nvPr>
        </p:nvSpPr>
        <p:spPr>
          <a:xfrm>
            <a:off x="148628" y="3674712"/>
            <a:ext cx="8807442" cy="3053255"/>
          </a:xfrm>
        </p:spPr>
        <p:txBody>
          <a:bodyPr>
            <a:noAutofit/>
          </a:bodyPr>
          <a:lstStyle/>
          <a:p>
            <a:pPr marL="0" indent="0" algn="just">
              <a:lnSpc>
                <a:spcPct val="80000"/>
              </a:lnSpc>
              <a:buNone/>
            </a:pPr>
            <a:r>
              <a:rPr lang="en-US" sz="2400" dirty="0">
                <a:latin typeface="Cambria"/>
                <a:cs typeface="Cambria"/>
              </a:rPr>
              <a:t>A 45-year-old woman presented with a 3-month history </a:t>
            </a:r>
            <a:r>
              <a:rPr lang="en-US" sz="2400" dirty="0" smtClean="0">
                <a:latin typeface="Cambria"/>
                <a:cs typeface="Cambria"/>
              </a:rPr>
              <a:t>of generalized </a:t>
            </a:r>
            <a:r>
              <a:rPr lang="en-US" sz="2400" dirty="0">
                <a:latin typeface="Cambria"/>
                <a:cs typeface="Cambria"/>
              </a:rPr>
              <a:t>body pains nonresponsive to analgesic agents. </a:t>
            </a:r>
            <a:r>
              <a:rPr lang="en-US" sz="2400" dirty="0" smtClean="0">
                <a:latin typeface="Cambria"/>
                <a:cs typeface="Cambria"/>
              </a:rPr>
              <a:t>Along </a:t>
            </a:r>
            <a:r>
              <a:rPr lang="en-US" sz="2400" dirty="0">
                <a:latin typeface="Cambria"/>
                <a:cs typeface="Cambria"/>
              </a:rPr>
              <a:t>with low back pain, she had progressive difficulty in </a:t>
            </a:r>
            <a:r>
              <a:rPr lang="en-US" sz="2400" dirty="0" smtClean="0">
                <a:latin typeface="Cambria"/>
                <a:cs typeface="Cambria"/>
              </a:rPr>
              <a:t>getting </a:t>
            </a:r>
            <a:r>
              <a:rPr lang="en-US" sz="2400" dirty="0">
                <a:latin typeface="Cambria"/>
                <a:cs typeface="Cambria"/>
              </a:rPr>
              <a:t>up from sitting and supine positions and in walking. </a:t>
            </a:r>
            <a:r>
              <a:rPr lang="en-US" sz="2400" u="sng" dirty="0">
                <a:latin typeface="Cambria"/>
                <a:cs typeface="Cambria"/>
              </a:rPr>
              <a:t>There was </a:t>
            </a:r>
            <a:r>
              <a:rPr lang="en-US" sz="2400" u="sng" dirty="0" smtClean="0">
                <a:latin typeface="Cambria"/>
                <a:cs typeface="Cambria"/>
              </a:rPr>
              <a:t>no </a:t>
            </a:r>
            <a:r>
              <a:rPr lang="en-US" sz="2400" u="sng" dirty="0">
                <a:latin typeface="Cambria"/>
                <a:cs typeface="Cambria"/>
              </a:rPr>
              <a:t>history of trauma</a:t>
            </a:r>
            <a:r>
              <a:rPr lang="en-US" sz="2400" dirty="0">
                <a:latin typeface="Cambria"/>
                <a:cs typeface="Cambria"/>
              </a:rPr>
              <a:t> or any medication intake. </a:t>
            </a:r>
            <a:r>
              <a:rPr lang="en-US" sz="2400" dirty="0" smtClean="0">
                <a:latin typeface="Cambria"/>
                <a:cs typeface="Cambria"/>
              </a:rPr>
              <a:t>She </a:t>
            </a:r>
            <a:r>
              <a:rPr lang="en-US" sz="2400" dirty="0">
                <a:latin typeface="Cambria"/>
                <a:cs typeface="Cambria"/>
              </a:rPr>
              <a:t>is an </a:t>
            </a:r>
            <a:r>
              <a:rPr lang="en-US" sz="2400" dirty="0" smtClean="0">
                <a:latin typeface="Cambria"/>
                <a:cs typeface="Cambria"/>
              </a:rPr>
              <a:t>orthodox believer who </a:t>
            </a:r>
            <a:r>
              <a:rPr lang="en-US" sz="2400" dirty="0">
                <a:latin typeface="Cambria"/>
                <a:cs typeface="Cambria"/>
              </a:rPr>
              <a:t>wears a black veil outdoors and is completely covered, with little exposure to the </a:t>
            </a:r>
            <a:r>
              <a:rPr lang="en-US" sz="2400" dirty="0" smtClean="0">
                <a:latin typeface="Cambria"/>
                <a:cs typeface="Cambria"/>
              </a:rPr>
              <a:t>sun. An </a:t>
            </a:r>
            <a:r>
              <a:rPr lang="en-US" sz="2400" dirty="0" err="1">
                <a:latin typeface="Cambria"/>
                <a:cs typeface="Cambria"/>
              </a:rPr>
              <a:t>anteroposterior</a:t>
            </a:r>
            <a:r>
              <a:rPr lang="en-US" sz="2400" dirty="0">
                <a:latin typeface="Cambria"/>
                <a:cs typeface="Cambria"/>
              </a:rPr>
              <a:t> </a:t>
            </a:r>
            <a:r>
              <a:rPr lang="en-US" sz="2400" dirty="0" smtClean="0">
                <a:latin typeface="Cambria"/>
                <a:cs typeface="Cambria"/>
              </a:rPr>
              <a:t>radio-graph </a:t>
            </a:r>
            <a:r>
              <a:rPr lang="en-US" sz="2400" dirty="0">
                <a:latin typeface="Cambria"/>
                <a:cs typeface="Cambria"/>
              </a:rPr>
              <a:t>of the pelvis showed an </a:t>
            </a:r>
            <a:r>
              <a:rPr lang="en-US" sz="2400" i="1" dirty="0" err="1" smtClean="0">
                <a:solidFill>
                  <a:srgbClr val="DB0013"/>
                </a:solidFill>
                <a:latin typeface="Cambria"/>
                <a:cs typeface="Cambria"/>
              </a:rPr>
              <a:t>undisplaced</a:t>
            </a:r>
            <a:r>
              <a:rPr lang="en-US" sz="2400" i="1" dirty="0" smtClean="0">
                <a:solidFill>
                  <a:srgbClr val="DB0013"/>
                </a:solidFill>
                <a:latin typeface="Cambria"/>
                <a:cs typeface="Cambria"/>
              </a:rPr>
              <a:t> </a:t>
            </a:r>
            <a:r>
              <a:rPr lang="en-US" sz="2400" i="1" dirty="0">
                <a:solidFill>
                  <a:srgbClr val="DB0013"/>
                </a:solidFill>
                <a:latin typeface="Cambria"/>
                <a:cs typeface="Cambria"/>
              </a:rPr>
              <a:t>transverse fracture of the shaft of both femurs</a:t>
            </a:r>
            <a:r>
              <a:rPr lang="en-US" sz="2400" dirty="0" smtClean="0">
                <a:latin typeface="Cambria"/>
                <a:cs typeface="Cambria"/>
              </a:rPr>
              <a:t>. </a:t>
            </a:r>
            <a:r>
              <a:rPr lang="en-US" sz="2400" dirty="0">
                <a:latin typeface="Cambria"/>
                <a:cs typeface="Cambria"/>
              </a:rPr>
              <a:t>The patient was treated with therapeutic doses of calcium and vitamin D supplements.</a:t>
            </a:r>
          </a:p>
        </p:txBody>
      </p:sp>
      <p:pic>
        <p:nvPicPr>
          <p:cNvPr id="7" name="Picture 6" descr="shaft fractu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570" y="229670"/>
            <a:ext cx="7302500" cy="3403600"/>
          </a:xfrm>
          <a:prstGeom prst="rect">
            <a:avLst/>
          </a:prstGeom>
        </p:spPr>
      </p:pic>
    </p:spTree>
    <p:extLst>
      <p:ext uri="{BB962C8B-B14F-4D97-AF65-F5344CB8AC3E}">
        <p14:creationId xmlns:p14="http://schemas.microsoft.com/office/powerpoint/2010/main" val="1708366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5" name="Rectangle 4"/>
          <p:cNvSpPr/>
          <p:nvPr/>
        </p:nvSpPr>
        <p:spPr>
          <a:xfrm>
            <a:off x="1688957" y="2661465"/>
            <a:ext cx="7289800" cy="33774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1123661" cy="1143000"/>
          </a:xfrm>
        </p:spPr>
        <p:txBody>
          <a:bodyPr>
            <a:normAutofit/>
          </a:bodyPr>
          <a:lstStyle/>
          <a:p>
            <a:r>
              <a:rPr lang="en-US" sz="5400" dirty="0" smtClean="0">
                <a:solidFill>
                  <a:srgbClr val="DB0013"/>
                </a:solidFill>
                <a:latin typeface="Cambria"/>
                <a:cs typeface="Cambria"/>
              </a:rPr>
              <a:t>2</a:t>
            </a:r>
            <a:endParaRPr lang="en-US" sz="5400" dirty="0">
              <a:solidFill>
                <a:srgbClr val="DB0013"/>
              </a:solidFill>
              <a:latin typeface="Cambria"/>
              <a:cs typeface="Cambria"/>
            </a:endParaRPr>
          </a:p>
        </p:txBody>
      </p:sp>
      <p:sp>
        <p:nvSpPr>
          <p:cNvPr id="3" name="Content Placeholder 2"/>
          <p:cNvSpPr>
            <a:spLocks noGrp="1"/>
          </p:cNvSpPr>
          <p:nvPr>
            <p:ph idx="1"/>
          </p:nvPr>
        </p:nvSpPr>
        <p:spPr>
          <a:xfrm>
            <a:off x="376127" y="3134314"/>
            <a:ext cx="8602630" cy="3518739"/>
          </a:xfrm>
        </p:spPr>
        <p:txBody>
          <a:bodyPr>
            <a:normAutofit/>
          </a:bodyPr>
          <a:lstStyle/>
          <a:p>
            <a:pPr marL="0" indent="0" algn="just">
              <a:buNone/>
            </a:pPr>
            <a:r>
              <a:rPr lang="en-US" sz="2400" dirty="0">
                <a:latin typeface="Cambria"/>
                <a:cs typeface="Cambria"/>
              </a:rPr>
              <a:t>An 18-year-old </a:t>
            </a:r>
            <a:r>
              <a:rPr lang="en-US" sz="2400" dirty="0" smtClean="0">
                <a:latin typeface="Cambria"/>
                <a:cs typeface="Cambria"/>
              </a:rPr>
              <a:t>slightly intoxicated </a:t>
            </a:r>
            <a:r>
              <a:rPr lang="en-US" sz="2400" dirty="0">
                <a:latin typeface="Cambria"/>
                <a:cs typeface="Cambria"/>
              </a:rPr>
              <a:t>man was </a:t>
            </a:r>
            <a:r>
              <a:rPr lang="en-US" sz="2400" u="sng" dirty="0">
                <a:latin typeface="Cambria"/>
                <a:cs typeface="Cambria"/>
              </a:rPr>
              <a:t>assaulted with a glass bottle</a:t>
            </a:r>
            <a:r>
              <a:rPr lang="en-US" sz="2400" dirty="0">
                <a:latin typeface="Cambria"/>
                <a:cs typeface="Cambria"/>
              </a:rPr>
              <a:t> on the left parietal region of his head and had a 5-minute loss of consciousness. Two hours after the injury he </a:t>
            </a:r>
            <a:r>
              <a:rPr lang="en-US" sz="2400" dirty="0" smtClean="0">
                <a:latin typeface="Cambria"/>
                <a:cs typeface="Cambria"/>
              </a:rPr>
              <a:t>was presented </a:t>
            </a:r>
            <a:r>
              <a:rPr lang="en-US" sz="2400" dirty="0">
                <a:latin typeface="Cambria"/>
                <a:cs typeface="Cambria"/>
              </a:rPr>
              <a:t>to a local emergency with severe headache, nausea, and </a:t>
            </a:r>
            <a:r>
              <a:rPr lang="en-US" sz="2400" dirty="0" smtClean="0">
                <a:latin typeface="Cambria"/>
                <a:cs typeface="Cambria"/>
              </a:rPr>
              <a:t>repeated vomiting</a:t>
            </a:r>
            <a:r>
              <a:rPr lang="en-US" sz="2400" dirty="0">
                <a:latin typeface="Cambria"/>
                <a:cs typeface="Cambria"/>
              </a:rPr>
              <a:t>. Computed tomography of the head revealed a 2.5-cm </a:t>
            </a:r>
            <a:r>
              <a:rPr lang="en-US" sz="2400" i="1" dirty="0">
                <a:solidFill>
                  <a:srgbClr val="DB0013"/>
                </a:solidFill>
                <a:latin typeface="Cambria"/>
                <a:cs typeface="Cambria"/>
              </a:rPr>
              <a:t>epidural hematoma in the left parietal region </a:t>
            </a:r>
            <a:r>
              <a:rPr lang="en-US" sz="2400" dirty="0">
                <a:latin typeface="Cambria"/>
                <a:cs typeface="Cambria"/>
              </a:rPr>
              <a:t>(Panels A and B) </a:t>
            </a:r>
            <a:r>
              <a:rPr lang="en-US" sz="2400" i="1" dirty="0">
                <a:solidFill>
                  <a:srgbClr val="DB0013"/>
                </a:solidFill>
                <a:latin typeface="Cambria"/>
                <a:cs typeface="Cambria"/>
              </a:rPr>
              <a:t>underlying</a:t>
            </a:r>
            <a:r>
              <a:rPr lang="en-US" sz="2400" i="1" dirty="0">
                <a:solidFill>
                  <a:srgbClr val="FFFFFF"/>
                </a:solidFill>
                <a:latin typeface="Cambria"/>
                <a:cs typeface="Cambria"/>
              </a:rPr>
              <a:t> </a:t>
            </a:r>
            <a:r>
              <a:rPr lang="en-US" sz="2400" i="1" dirty="0">
                <a:latin typeface="Cambria"/>
                <a:cs typeface="Cambria"/>
              </a:rPr>
              <a:t>a </a:t>
            </a:r>
            <a:r>
              <a:rPr lang="en-US" sz="2400" i="1" dirty="0" smtClean="0">
                <a:latin typeface="Cambria"/>
                <a:cs typeface="Cambria"/>
              </a:rPr>
              <a:t>linear </a:t>
            </a:r>
            <a:r>
              <a:rPr lang="en-US" sz="2400" i="1" dirty="0" err="1">
                <a:solidFill>
                  <a:srgbClr val="DB0013"/>
                </a:solidFill>
                <a:latin typeface="Cambria"/>
                <a:cs typeface="Cambria"/>
              </a:rPr>
              <a:t>nondisplaced</a:t>
            </a:r>
            <a:r>
              <a:rPr lang="en-US" sz="2400" i="1" dirty="0">
                <a:solidFill>
                  <a:srgbClr val="DB0013"/>
                </a:solidFill>
                <a:latin typeface="Cambria"/>
                <a:cs typeface="Cambria"/>
              </a:rPr>
              <a:t> skull fracture</a:t>
            </a:r>
            <a:r>
              <a:rPr lang="en-US" sz="2400" i="1" dirty="0">
                <a:latin typeface="Cambria"/>
                <a:cs typeface="Cambria"/>
              </a:rPr>
              <a:t> </a:t>
            </a:r>
            <a:r>
              <a:rPr lang="en-US" sz="2400" dirty="0">
                <a:latin typeface="Cambria"/>
                <a:cs typeface="Cambria"/>
              </a:rPr>
              <a:t>(Panel C, arrows).</a:t>
            </a:r>
            <a:endParaRPr lang="en-US" sz="2400" dirty="0"/>
          </a:p>
        </p:txBody>
      </p:sp>
      <p:pic>
        <p:nvPicPr>
          <p:cNvPr id="4" name="Picture 3" descr="Hematom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957" y="200640"/>
            <a:ext cx="7289800" cy="2692400"/>
          </a:xfrm>
          <a:prstGeom prst="rect">
            <a:avLst/>
          </a:prstGeom>
        </p:spPr>
      </p:pic>
    </p:spTree>
    <p:extLst>
      <p:ext uri="{BB962C8B-B14F-4D97-AF65-F5344CB8AC3E}">
        <p14:creationId xmlns:p14="http://schemas.microsoft.com/office/powerpoint/2010/main" val="3295278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B0013"/>
                </a:solidFill>
                <a:latin typeface="Cambria"/>
                <a:cs typeface="Cambria"/>
              </a:rPr>
              <a:t>Name the type of fracture</a:t>
            </a:r>
            <a:endParaRPr lang="en-US" dirty="0">
              <a:solidFill>
                <a:srgbClr val="DB0013"/>
              </a:solidFill>
              <a:latin typeface="Cambria"/>
              <a:cs typeface="Cambria"/>
            </a:endParaRPr>
          </a:p>
        </p:txBody>
      </p:sp>
      <p:pic>
        <p:nvPicPr>
          <p:cNvPr id="6" name="Picture 5"/>
          <p:cNvPicPr>
            <a:picLocks noChangeAspect="1"/>
          </p:cNvPicPr>
          <p:nvPr/>
        </p:nvPicPr>
        <p:blipFill rotWithShape="1">
          <a:blip r:embed="rId3"/>
          <a:srcRect l="9540" r="73059" b="71736"/>
          <a:stretch/>
        </p:blipFill>
        <p:spPr>
          <a:xfrm>
            <a:off x="754094" y="1768108"/>
            <a:ext cx="1125626" cy="3718554"/>
          </a:xfrm>
          <a:prstGeom prst="rect">
            <a:avLst/>
          </a:prstGeom>
        </p:spPr>
      </p:pic>
      <p:pic>
        <p:nvPicPr>
          <p:cNvPr id="9" name="Picture 8"/>
          <p:cNvPicPr>
            <a:picLocks noChangeAspect="1"/>
          </p:cNvPicPr>
          <p:nvPr/>
        </p:nvPicPr>
        <p:blipFill rotWithShape="1">
          <a:blip r:embed="rId3"/>
          <a:srcRect l="79051" r="6530" b="71574"/>
          <a:stretch/>
        </p:blipFill>
        <p:spPr>
          <a:xfrm>
            <a:off x="2148518" y="1769804"/>
            <a:ext cx="926987" cy="3716858"/>
          </a:xfrm>
          <a:prstGeom prst="rect">
            <a:avLst/>
          </a:prstGeom>
        </p:spPr>
      </p:pic>
      <p:pic>
        <p:nvPicPr>
          <p:cNvPr id="10" name="Picture 9"/>
          <p:cNvPicPr>
            <a:picLocks noChangeAspect="1"/>
          </p:cNvPicPr>
          <p:nvPr/>
        </p:nvPicPr>
        <p:blipFill rotWithShape="1">
          <a:blip r:embed="rId3"/>
          <a:srcRect l="9996" t="31954" r="74382" b="39573"/>
          <a:stretch/>
        </p:blipFill>
        <p:spPr>
          <a:xfrm>
            <a:off x="3308982" y="1769804"/>
            <a:ext cx="1002660" cy="3716858"/>
          </a:xfrm>
          <a:prstGeom prst="rect">
            <a:avLst/>
          </a:prstGeom>
        </p:spPr>
      </p:pic>
      <p:pic>
        <p:nvPicPr>
          <p:cNvPr id="11" name="Picture 10"/>
          <p:cNvPicPr>
            <a:picLocks noChangeAspect="1"/>
          </p:cNvPicPr>
          <p:nvPr/>
        </p:nvPicPr>
        <p:blipFill rotWithShape="1">
          <a:blip r:embed="rId3"/>
          <a:srcRect l="44880" t="31809" r="40623" b="38323"/>
          <a:stretch/>
        </p:blipFill>
        <p:spPr>
          <a:xfrm>
            <a:off x="4567354" y="1769804"/>
            <a:ext cx="887010" cy="3716858"/>
          </a:xfrm>
          <a:prstGeom prst="rect">
            <a:avLst/>
          </a:prstGeom>
        </p:spPr>
      </p:pic>
      <p:pic>
        <p:nvPicPr>
          <p:cNvPr id="12" name="Picture 11"/>
          <p:cNvPicPr>
            <a:picLocks noChangeAspect="1"/>
          </p:cNvPicPr>
          <p:nvPr/>
        </p:nvPicPr>
        <p:blipFill rotWithShape="1">
          <a:blip r:embed="rId3"/>
          <a:srcRect l="69725" t="31211" r="6172" b="36531"/>
          <a:stretch/>
        </p:blipFill>
        <p:spPr>
          <a:xfrm>
            <a:off x="5677147" y="1768204"/>
            <a:ext cx="1362247" cy="3707867"/>
          </a:xfrm>
          <a:prstGeom prst="rect">
            <a:avLst/>
          </a:prstGeom>
        </p:spPr>
      </p:pic>
      <p:pic>
        <p:nvPicPr>
          <p:cNvPr id="13" name="Picture 12"/>
          <p:cNvPicPr>
            <a:picLocks noChangeAspect="1"/>
          </p:cNvPicPr>
          <p:nvPr/>
        </p:nvPicPr>
        <p:blipFill rotWithShape="1">
          <a:blip r:embed="rId3"/>
          <a:srcRect l="42993" t="66572" r="37869" b="3678"/>
          <a:stretch/>
        </p:blipFill>
        <p:spPr>
          <a:xfrm>
            <a:off x="7349381" y="1769805"/>
            <a:ext cx="1175506" cy="3716858"/>
          </a:xfrm>
          <a:prstGeom prst="rect">
            <a:avLst/>
          </a:prstGeom>
        </p:spPr>
      </p:pic>
      <p:sp>
        <p:nvSpPr>
          <p:cNvPr id="14" name="TextBox 13"/>
          <p:cNvSpPr txBox="1"/>
          <p:nvPr/>
        </p:nvSpPr>
        <p:spPr>
          <a:xfrm>
            <a:off x="1115562" y="5673380"/>
            <a:ext cx="408385" cy="523220"/>
          </a:xfrm>
          <a:prstGeom prst="rect">
            <a:avLst/>
          </a:prstGeom>
          <a:noFill/>
        </p:spPr>
        <p:txBody>
          <a:bodyPr wrap="none" rtlCol="0">
            <a:spAutoFit/>
          </a:bodyPr>
          <a:lstStyle/>
          <a:p>
            <a:r>
              <a:rPr lang="en-US" sz="2800" dirty="0" smtClean="0">
                <a:solidFill>
                  <a:srgbClr val="DB0013"/>
                </a:solidFill>
                <a:latin typeface="Cambria"/>
                <a:cs typeface="Cambria"/>
              </a:rPr>
              <a:t>A</a:t>
            </a:r>
            <a:endParaRPr lang="en-US" sz="2800" dirty="0">
              <a:solidFill>
                <a:srgbClr val="DB0013"/>
              </a:solidFill>
              <a:latin typeface="Cambria"/>
              <a:cs typeface="Cambria"/>
            </a:endParaRPr>
          </a:p>
        </p:txBody>
      </p:sp>
      <p:sp>
        <p:nvSpPr>
          <p:cNvPr id="15" name="TextBox 14"/>
          <p:cNvSpPr txBox="1"/>
          <p:nvPr/>
        </p:nvSpPr>
        <p:spPr>
          <a:xfrm>
            <a:off x="2456093" y="5672146"/>
            <a:ext cx="404177" cy="523220"/>
          </a:xfrm>
          <a:prstGeom prst="rect">
            <a:avLst/>
          </a:prstGeom>
          <a:noFill/>
        </p:spPr>
        <p:txBody>
          <a:bodyPr wrap="none" rtlCol="0">
            <a:spAutoFit/>
          </a:bodyPr>
          <a:lstStyle/>
          <a:p>
            <a:r>
              <a:rPr lang="en-US" sz="2800" dirty="0" smtClean="0">
                <a:solidFill>
                  <a:srgbClr val="DB0013"/>
                </a:solidFill>
                <a:latin typeface="Cambria"/>
                <a:cs typeface="Cambria"/>
              </a:rPr>
              <a:t>B</a:t>
            </a:r>
            <a:endParaRPr lang="en-US" sz="2800" dirty="0">
              <a:solidFill>
                <a:srgbClr val="DB0013"/>
              </a:solidFill>
              <a:latin typeface="Cambria"/>
              <a:cs typeface="Cambria"/>
            </a:endParaRPr>
          </a:p>
        </p:txBody>
      </p:sp>
      <p:sp>
        <p:nvSpPr>
          <p:cNvPr id="16" name="TextBox 15"/>
          <p:cNvSpPr txBox="1"/>
          <p:nvPr/>
        </p:nvSpPr>
        <p:spPr>
          <a:xfrm>
            <a:off x="3644224" y="5682388"/>
            <a:ext cx="386644" cy="523220"/>
          </a:xfrm>
          <a:prstGeom prst="rect">
            <a:avLst/>
          </a:prstGeom>
          <a:noFill/>
        </p:spPr>
        <p:txBody>
          <a:bodyPr wrap="none" rtlCol="0">
            <a:spAutoFit/>
          </a:bodyPr>
          <a:lstStyle/>
          <a:p>
            <a:r>
              <a:rPr lang="en-US" sz="2800" dirty="0" smtClean="0">
                <a:solidFill>
                  <a:srgbClr val="DB0013"/>
                </a:solidFill>
                <a:latin typeface="Cambria"/>
                <a:cs typeface="Cambria"/>
              </a:rPr>
              <a:t>C</a:t>
            </a:r>
            <a:endParaRPr lang="en-US" sz="2800" dirty="0">
              <a:solidFill>
                <a:srgbClr val="DB0013"/>
              </a:solidFill>
              <a:latin typeface="Cambria"/>
              <a:cs typeface="Cambria"/>
            </a:endParaRPr>
          </a:p>
        </p:txBody>
      </p:sp>
      <p:sp>
        <p:nvSpPr>
          <p:cNvPr id="17" name="TextBox 16"/>
          <p:cNvSpPr txBox="1"/>
          <p:nvPr/>
        </p:nvSpPr>
        <p:spPr>
          <a:xfrm>
            <a:off x="4811870" y="5672146"/>
            <a:ext cx="422236" cy="523220"/>
          </a:xfrm>
          <a:prstGeom prst="rect">
            <a:avLst/>
          </a:prstGeom>
          <a:noFill/>
        </p:spPr>
        <p:txBody>
          <a:bodyPr wrap="none" rtlCol="0">
            <a:spAutoFit/>
          </a:bodyPr>
          <a:lstStyle/>
          <a:p>
            <a:r>
              <a:rPr lang="en-US" sz="2800" dirty="0" smtClean="0">
                <a:solidFill>
                  <a:srgbClr val="DB0013"/>
                </a:solidFill>
                <a:latin typeface="Cambria"/>
                <a:cs typeface="Cambria"/>
              </a:rPr>
              <a:t>D</a:t>
            </a:r>
            <a:endParaRPr lang="en-US" sz="2800" dirty="0">
              <a:solidFill>
                <a:srgbClr val="DB0013"/>
              </a:solidFill>
              <a:latin typeface="Cambria"/>
              <a:cs typeface="Cambria"/>
            </a:endParaRPr>
          </a:p>
        </p:txBody>
      </p:sp>
      <p:sp>
        <p:nvSpPr>
          <p:cNvPr id="18" name="TextBox 17"/>
          <p:cNvSpPr txBox="1"/>
          <p:nvPr/>
        </p:nvSpPr>
        <p:spPr>
          <a:xfrm>
            <a:off x="6184366" y="5682388"/>
            <a:ext cx="391203" cy="523220"/>
          </a:xfrm>
          <a:prstGeom prst="rect">
            <a:avLst/>
          </a:prstGeom>
          <a:noFill/>
        </p:spPr>
        <p:txBody>
          <a:bodyPr wrap="none" rtlCol="0">
            <a:spAutoFit/>
          </a:bodyPr>
          <a:lstStyle/>
          <a:p>
            <a:r>
              <a:rPr lang="en-US" sz="2800" dirty="0" smtClean="0">
                <a:solidFill>
                  <a:srgbClr val="DB0013"/>
                </a:solidFill>
                <a:latin typeface="Cambria"/>
                <a:cs typeface="Cambria"/>
              </a:rPr>
              <a:t>E</a:t>
            </a:r>
            <a:endParaRPr lang="en-US" sz="2800" dirty="0">
              <a:solidFill>
                <a:srgbClr val="DB0013"/>
              </a:solidFill>
              <a:latin typeface="Cambria"/>
              <a:cs typeface="Cambria"/>
            </a:endParaRPr>
          </a:p>
        </p:txBody>
      </p:sp>
      <p:sp>
        <p:nvSpPr>
          <p:cNvPr id="19" name="TextBox 18"/>
          <p:cNvSpPr txBox="1"/>
          <p:nvPr/>
        </p:nvSpPr>
        <p:spPr>
          <a:xfrm>
            <a:off x="7761713" y="5672146"/>
            <a:ext cx="377352" cy="523220"/>
          </a:xfrm>
          <a:prstGeom prst="rect">
            <a:avLst/>
          </a:prstGeom>
          <a:noFill/>
        </p:spPr>
        <p:txBody>
          <a:bodyPr wrap="none" rtlCol="0">
            <a:spAutoFit/>
          </a:bodyPr>
          <a:lstStyle/>
          <a:p>
            <a:r>
              <a:rPr lang="en-US" sz="2800" dirty="0">
                <a:solidFill>
                  <a:srgbClr val="DB0013"/>
                </a:solidFill>
                <a:latin typeface="Cambria"/>
                <a:cs typeface="Cambria"/>
              </a:rPr>
              <a:t>F</a:t>
            </a:r>
          </a:p>
        </p:txBody>
      </p:sp>
    </p:spTree>
    <p:extLst>
      <p:ext uri="{BB962C8B-B14F-4D97-AF65-F5344CB8AC3E}">
        <p14:creationId xmlns:p14="http://schemas.microsoft.com/office/powerpoint/2010/main" val="2177174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DB0013"/>
                </a:solidFill>
                <a:latin typeface="Cambria"/>
                <a:cs typeface="Cambria"/>
              </a:rPr>
              <a:t>Authentic reports :1</a:t>
            </a:r>
            <a:endParaRPr lang="en-US" i="1" dirty="0">
              <a:solidFill>
                <a:srgbClr val="DB0013"/>
              </a:solidFill>
              <a:latin typeface="Cambria"/>
              <a:cs typeface="Cambria"/>
            </a:endParaRPr>
          </a:p>
        </p:txBody>
      </p:sp>
      <p:pic>
        <p:nvPicPr>
          <p:cNvPr id="4" name="Picture 3" descr="Ukážka 2.png"/>
          <p:cNvPicPr>
            <a:picLocks noChangeAspect="1"/>
          </p:cNvPicPr>
          <p:nvPr/>
        </p:nvPicPr>
        <p:blipFill rotWithShape="1">
          <a:blip r:embed="rId2">
            <a:extLst>
              <a:ext uri="{28A0092B-C50C-407E-A947-70E740481C1C}">
                <a14:useLocalDpi xmlns:a14="http://schemas.microsoft.com/office/drawing/2010/main" val="0"/>
              </a:ext>
            </a:extLst>
          </a:blip>
          <a:srcRect b="37657"/>
          <a:stretch/>
        </p:blipFill>
        <p:spPr>
          <a:xfrm>
            <a:off x="0" y="1262711"/>
            <a:ext cx="9144000" cy="2547102"/>
          </a:xfrm>
          <a:prstGeom prst="rect">
            <a:avLst/>
          </a:prstGeom>
        </p:spPr>
      </p:pic>
      <p:sp>
        <p:nvSpPr>
          <p:cNvPr id="5" name="TextBox 4"/>
          <p:cNvSpPr txBox="1"/>
          <p:nvPr/>
        </p:nvSpPr>
        <p:spPr>
          <a:xfrm>
            <a:off x="1756512" y="4228621"/>
            <a:ext cx="7242237" cy="2554545"/>
          </a:xfrm>
          <a:prstGeom prst="rect">
            <a:avLst/>
          </a:prstGeom>
          <a:noFill/>
        </p:spPr>
        <p:txBody>
          <a:bodyPr wrap="square" rtlCol="0">
            <a:spAutoFit/>
          </a:bodyPr>
          <a:lstStyle/>
          <a:p>
            <a:pPr marL="2147888" indent="-2147888"/>
            <a:r>
              <a:rPr lang="en-US" sz="2000" b="1" dirty="0" smtClean="0">
                <a:latin typeface="Cambria"/>
                <a:cs typeface="Cambria"/>
              </a:rPr>
              <a:t>Fr. </a:t>
            </a:r>
            <a:r>
              <a:rPr lang="en-US" sz="2000" b="1" dirty="0" err="1">
                <a:latin typeface="Cambria"/>
                <a:cs typeface="Cambria"/>
              </a:rPr>
              <a:t>a</a:t>
            </a:r>
            <a:r>
              <a:rPr lang="en-US" sz="2000" b="1" dirty="0" err="1" smtClean="0">
                <a:latin typeface="Cambria"/>
                <a:cs typeface="Cambria"/>
              </a:rPr>
              <a:t>perta</a:t>
            </a:r>
            <a:r>
              <a:rPr lang="en-US" sz="2000" b="1" dirty="0" smtClean="0">
                <a:latin typeface="Cambria"/>
                <a:cs typeface="Cambria"/>
              </a:rPr>
              <a:t> TSCHERNE I</a:t>
            </a:r>
          </a:p>
          <a:p>
            <a:pPr marL="2147888" indent="-2147888"/>
            <a:r>
              <a:rPr lang="en-US" sz="2000" dirty="0" smtClean="0">
                <a:latin typeface="Cambria"/>
                <a:cs typeface="Cambria"/>
              </a:rPr>
              <a:t>-  open fracture with small skin injury  without its contusion</a:t>
            </a:r>
          </a:p>
          <a:p>
            <a:pPr marL="2147888" indent="-2147888"/>
            <a:r>
              <a:rPr lang="en-US" sz="2000" dirty="0" smtClean="0">
                <a:latin typeface="Cambria"/>
                <a:cs typeface="Cambria"/>
              </a:rPr>
              <a:t>-  negligible bacterial contamination</a:t>
            </a:r>
          </a:p>
          <a:p>
            <a:endParaRPr lang="en-US" sz="2000" dirty="0">
              <a:latin typeface="Cambria"/>
              <a:cs typeface="Cambria"/>
            </a:endParaRPr>
          </a:p>
          <a:p>
            <a:r>
              <a:rPr lang="en-US" sz="2000" dirty="0" err="1" smtClean="0">
                <a:latin typeface="Cambria"/>
                <a:cs typeface="Cambria"/>
              </a:rPr>
              <a:t>Profesor</a:t>
            </a:r>
            <a:r>
              <a:rPr lang="en-US" sz="2000" dirty="0" smtClean="0">
                <a:latin typeface="Cambria"/>
                <a:cs typeface="Cambria"/>
              </a:rPr>
              <a:t> </a:t>
            </a:r>
            <a:r>
              <a:rPr lang="en-US" sz="2000" dirty="0">
                <a:latin typeface="Cambria"/>
                <a:cs typeface="Cambria"/>
              </a:rPr>
              <a:t>Dr. </a:t>
            </a:r>
            <a:r>
              <a:rPr lang="en-US" sz="2000" dirty="0" err="1">
                <a:latin typeface="Cambria"/>
                <a:cs typeface="Cambria"/>
              </a:rPr>
              <a:t>Harald</a:t>
            </a:r>
            <a:r>
              <a:rPr lang="en-US" sz="2000" dirty="0">
                <a:latin typeface="Cambria"/>
                <a:cs typeface="Cambria"/>
              </a:rPr>
              <a:t> </a:t>
            </a:r>
            <a:r>
              <a:rPr lang="en-US" sz="2000" b="1" dirty="0" err="1" smtClean="0">
                <a:latin typeface="Cambria"/>
                <a:cs typeface="Cambria"/>
              </a:rPr>
              <a:t>Tscherne</a:t>
            </a:r>
            <a:r>
              <a:rPr lang="en-US" sz="2000" dirty="0" smtClean="0">
                <a:latin typeface="Cambria"/>
                <a:cs typeface="Cambria"/>
              </a:rPr>
              <a:t> (1933), Traumatology Clinic, Hannover: </a:t>
            </a:r>
            <a:r>
              <a:rPr lang="en-US" sz="2000" i="1" dirty="0" smtClean="0">
                <a:latin typeface="Cambria"/>
                <a:cs typeface="Cambria"/>
              </a:rPr>
              <a:t>Classification of fractures </a:t>
            </a:r>
            <a:r>
              <a:rPr lang="en-US" sz="2000" dirty="0" smtClean="0">
                <a:latin typeface="Cambria"/>
                <a:cs typeface="Cambria"/>
              </a:rPr>
              <a:t>published in 1982, T. divides fracture into open and closed. The most important is for him the degree of the soft tissues damage.	 </a:t>
            </a:r>
          </a:p>
        </p:txBody>
      </p:sp>
      <p:pic>
        <p:nvPicPr>
          <p:cNvPr id="6" name="Picture 5"/>
          <p:cNvPicPr>
            <a:picLocks noChangeAspect="1"/>
          </p:cNvPicPr>
          <p:nvPr/>
        </p:nvPicPr>
        <p:blipFill>
          <a:blip r:embed="rId3"/>
          <a:stretch>
            <a:fillRect/>
          </a:stretch>
        </p:blipFill>
        <p:spPr>
          <a:xfrm>
            <a:off x="200558" y="4228621"/>
            <a:ext cx="1409700" cy="2032000"/>
          </a:xfrm>
          <a:prstGeom prst="rect">
            <a:avLst/>
          </a:prstGeom>
        </p:spPr>
      </p:pic>
    </p:spTree>
    <p:extLst>
      <p:ext uri="{BB962C8B-B14F-4D97-AF65-F5344CB8AC3E}">
        <p14:creationId xmlns:p14="http://schemas.microsoft.com/office/powerpoint/2010/main" val="3366311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DB0013"/>
                </a:solidFill>
                <a:latin typeface="Cambria"/>
                <a:cs typeface="Cambria"/>
              </a:rPr>
              <a:t>Authentic reports </a:t>
            </a:r>
            <a:r>
              <a:rPr lang="en-US" i="1" dirty="0" smtClean="0">
                <a:solidFill>
                  <a:srgbClr val="DB0013"/>
                </a:solidFill>
                <a:latin typeface="Cambria"/>
                <a:cs typeface="Cambria"/>
              </a:rPr>
              <a:t>: 2</a:t>
            </a:r>
            <a:endParaRPr lang="en-US" dirty="0">
              <a:latin typeface="Cambria"/>
              <a:cs typeface="Cambria"/>
            </a:endParaRPr>
          </a:p>
        </p:txBody>
      </p:sp>
      <p:pic>
        <p:nvPicPr>
          <p:cNvPr id="4" name="Content Placeholder 5" descr="AO1.png"/>
          <p:cNvPicPr>
            <a:picLocks noGrp="1" noChangeAspect="1"/>
          </p:cNvPicPr>
          <p:nvPr>
            <p:ph sz="half" idx="1"/>
          </p:nvPr>
        </p:nvPicPr>
        <p:blipFill>
          <a:blip r:embed="rId3">
            <a:extLst>
              <a:ext uri="{28A0092B-C50C-407E-A947-70E740481C1C}">
                <a14:useLocalDpi xmlns:a14="http://schemas.microsoft.com/office/drawing/2010/main" val="0"/>
              </a:ext>
            </a:extLst>
          </a:blip>
          <a:srcRect t="-4178" b="-4178"/>
          <a:stretch>
            <a:fillRect/>
          </a:stretch>
        </p:blipFill>
        <p:spPr>
          <a:xfrm>
            <a:off x="275758" y="1747214"/>
            <a:ext cx="2712649" cy="5248754"/>
          </a:xfrm>
        </p:spPr>
      </p:pic>
      <p:pic>
        <p:nvPicPr>
          <p:cNvPr id="5" name="Content Placeholder 6" descr="AO3.png"/>
          <p:cNvPicPr>
            <a:picLocks noChangeAspect="1"/>
          </p:cNvPicPr>
          <p:nvPr/>
        </p:nvPicPr>
        <p:blipFill>
          <a:blip r:embed="rId4">
            <a:extLst>
              <a:ext uri="{28A0092B-C50C-407E-A947-70E740481C1C}">
                <a14:useLocalDpi xmlns:a14="http://schemas.microsoft.com/office/drawing/2010/main" val="0"/>
              </a:ext>
            </a:extLst>
          </a:blip>
          <a:srcRect t="5625" b="5625"/>
          <a:stretch>
            <a:fillRect/>
          </a:stretch>
        </p:blipFill>
        <p:spPr>
          <a:xfrm>
            <a:off x="3095137" y="1955619"/>
            <a:ext cx="5907074" cy="4818619"/>
          </a:xfrm>
          <a:prstGeom prst="rect">
            <a:avLst/>
          </a:prstGeom>
        </p:spPr>
      </p:pic>
      <p:sp>
        <p:nvSpPr>
          <p:cNvPr id="6" name="Rectangle 5"/>
          <p:cNvSpPr/>
          <p:nvPr/>
        </p:nvSpPr>
        <p:spPr>
          <a:xfrm>
            <a:off x="0" y="1417638"/>
            <a:ext cx="9144000" cy="2837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          S 4220      </a:t>
            </a:r>
            <a:r>
              <a:rPr lang="en-US" dirty="0" err="1" smtClean="0">
                <a:solidFill>
                  <a:schemeClr val="tx1"/>
                </a:solidFill>
              </a:rPr>
              <a:t>Fractura</a:t>
            </a:r>
            <a:r>
              <a:rPr lang="en-US" dirty="0" smtClean="0">
                <a:solidFill>
                  <a:schemeClr val="tx1"/>
                </a:solidFill>
              </a:rPr>
              <a:t> </a:t>
            </a:r>
            <a:r>
              <a:rPr lang="en-US" dirty="0" err="1" smtClean="0">
                <a:solidFill>
                  <a:schemeClr val="tx1"/>
                </a:solidFill>
              </a:rPr>
              <a:t>colli</a:t>
            </a:r>
            <a:r>
              <a:rPr lang="en-US" dirty="0" smtClean="0">
                <a:solidFill>
                  <a:schemeClr val="tx1"/>
                </a:solidFill>
              </a:rPr>
              <a:t> </a:t>
            </a:r>
            <a:r>
              <a:rPr lang="en-US" dirty="0" err="1" smtClean="0">
                <a:solidFill>
                  <a:schemeClr val="tx1"/>
                </a:solidFill>
              </a:rPr>
              <a:t>chirurgici</a:t>
            </a:r>
            <a:r>
              <a:rPr lang="en-US" dirty="0" smtClean="0">
                <a:solidFill>
                  <a:schemeClr val="tx1"/>
                </a:solidFill>
              </a:rPr>
              <a:t> humeri l. dx. </a:t>
            </a:r>
            <a:r>
              <a:rPr lang="en-US" dirty="0" err="1">
                <a:solidFill>
                  <a:schemeClr val="tx1"/>
                </a:solidFill>
              </a:rPr>
              <a:t>c</a:t>
            </a:r>
            <a:r>
              <a:rPr lang="en-US" dirty="0" err="1" smtClean="0">
                <a:solidFill>
                  <a:schemeClr val="tx1"/>
                </a:solidFill>
              </a:rPr>
              <a:t>omminutiva</a:t>
            </a:r>
            <a:r>
              <a:rPr lang="en-US" dirty="0" smtClean="0">
                <a:solidFill>
                  <a:schemeClr val="tx1"/>
                </a:solidFill>
              </a:rPr>
              <a:t> AO 1.1-C3</a:t>
            </a:r>
            <a:endParaRPr lang="en-US" dirty="0">
              <a:solidFill>
                <a:schemeClr val="tx1"/>
              </a:solidFill>
            </a:endParaRPr>
          </a:p>
        </p:txBody>
      </p:sp>
      <p:sp>
        <p:nvSpPr>
          <p:cNvPr id="7" name="Title 1"/>
          <p:cNvSpPr txBox="1">
            <a:spLocks/>
          </p:cNvSpPr>
          <p:nvPr/>
        </p:nvSpPr>
        <p:spPr>
          <a:xfrm>
            <a:off x="308566" y="27372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latin typeface="Cambria"/>
                <a:cs typeface="Cambria"/>
              </a:rPr>
              <a:t>AO Classification of fractures</a:t>
            </a:r>
            <a:endParaRPr lang="en-US" dirty="0">
              <a:latin typeface="Cambria"/>
              <a:cs typeface="Cambria"/>
            </a:endParaRPr>
          </a:p>
        </p:txBody>
      </p:sp>
    </p:spTree>
    <p:extLst>
      <p:ext uri="{BB962C8B-B14F-4D97-AF65-F5344CB8AC3E}">
        <p14:creationId xmlns:p14="http://schemas.microsoft.com/office/powerpoint/2010/main" val="367463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dirty="0" smtClean="0">
                <a:latin typeface="Cambria"/>
                <a:cs typeface="Cambria"/>
              </a:rPr>
              <a:t>Fracture Healing:  </a:t>
            </a:r>
            <a:br>
              <a:rPr lang="en-US" sz="3200" dirty="0" smtClean="0">
                <a:latin typeface="Cambria"/>
                <a:cs typeface="Cambria"/>
              </a:rPr>
            </a:br>
            <a:r>
              <a:rPr lang="en-US" sz="3200" dirty="0" smtClean="0">
                <a:latin typeface="Cambria"/>
                <a:cs typeface="Cambria"/>
              </a:rPr>
              <a:t>1:   REPOSITIO </a:t>
            </a:r>
            <a:r>
              <a:rPr lang="en-US" sz="3200" dirty="0">
                <a:latin typeface="Cambria"/>
                <a:cs typeface="Cambria"/>
              </a:rPr>
              <a:t>= </a:t>
            </a:r>
            <a:r>
              <a:rPr lang="en-US" sz="3200" dirty="0" smtClean="0">
                <a:latin typeface="Cambria"/>
                <a:cs typeface="Cambria"/>
              </a:rPr>
              <a:t>REDUCTIO </a:t>
            </a:r>
            <a:r>
              <a:rPr lang="en-US" sz="3200" dirty="0" err="1" smtClean="0">
                <a:latin typeface="Cambria"/>
                <a:cs typeface="Cambria"/>
              </a:rPr>
              <a:t>fragmentorum</a:t>
            </a:r>
            <a:r>
              <a:rPr lang="en-US" sz="3200" dirty="0">
                <a:latin typeface="Cambria"/>
                <a:cs typeface="Cambria"/>
              </a:rPr>
              <a:t/>
            </a:r>
            <a:br>
              <a:rPr lang="en-US" sz="3200" dirty="0">
                <a:latin typeface="Cambria"/>
                <a:cs typeface="Cambria"/>
              </a:rPr>
            </a:br>
            <a:endParaRPr lang="en-US" sz="3200" dirty="0">
              <a:latin typeface="Cambria"/>
              <a:cs typeface="Cambria"/>
            </a:endParaRPr>
          </a:p>
        </p:txBody>
      </p:sp>
      <p:sp>
        <p:nvSpPr>
          <p:cNvPr id="3" name="Content Placeholder 2"/>
          <p:cNvSpPr>
            <a:spLocks noGrp="1"/>
          </p:cNvSpPr>
          <p:nvPr>
            <p:ph idx="1"/>
          </p:nvPr>
        </p:nvSpPr>
        <p:spPr/>
        <p:txBody>
          <a:bodyPr/>
          <a:lstStyle/>
          <a:p>
            <a:pPr marL="0" lvl="1" indent="0">
              <a:buNone/>
            </a:pPr>
            <a:r>
              <a:rPr lang="en-US" dirty="0" smtClean="0">
                <a:latin typeface="Cambria"/>
                <a:cs typeface="Cambria"/>
              </a:rPr>
              <a:t>CLOSED (short /long term)</a:t>
            </a:r>
          </a:p>
          <a:p>
            <a:pPr marL="0" lvl="1" indent="0">
              <a:buNone/>
            </a:pPr>
            <a:endParaRPr lang="en-US" dirty="0" smtClean="0">
              <a:latin typeface="Cambria"/>
              <a:cs typeface="Cambria"/>
            </a:endParaRPr>
          </a:p>
        </p:txBody>
      </p:sp>
      <p:pic>
        <p:nvPicPr>
          <p:cNvPr id="6" name="Picture 5" descr="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86" y="2283184"/>
            <a:ext cx="4038709" cy="3445046"/>
          </a:xfrm>
          <a:prstGeom prst="rect">
            <a:avLst/>
          </a:prstGeom>
        </p:spPr>
      </p:pic>
      <p:pic>
        <p:nvPicPr>
          <p:cNvPr id="5" name="Picture 4" descr="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982" y="2283184"/>
            <a:ext cx="4581556" cy="3445046"/>
          </a:xfrm>
          <a:prstGeom prst="rect">
            <a:avLst/>
          </a:prstGeom>
        </p:spPr>
      </p:pic>
    </p:spTree>
    <p:extLst>
      <p:ext uri="{BB962C8B-B14F-4D97-AF65-F5344CB8AC3E}">
        <p14:creationId xmlns:p14="http://schemas.microsoft.com/office/powerpoint/2010/main" val="2782056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63778"/>
            <a:ext cx="8229600" cy="1143000"/>
          </a:xfrm>
        </p:spPr>
        <p:txBody>
          <a:bodyPr/>
          <a:lstStyle/>
          <a:p>
            <a:r>
              <a:rPr lang="en-US" i="1" dirty="0" smtClean="0">
                <a:solidFill>
                  <a:srgbClr val="DB0013"/>
                </a:solidFill>
                <a:latin typeface="Cambria"/>
                <a:cs typeface="Cambria"/>
              </a:rPr>
              <a:t>Authentic medical reports</a:t>
            </a:r>
            <a:endParaRPr lang="en-US" i="1" dirty="0">
              <a:solidFill>
                <a:srgbClr val="DB0013"/>
              </a:solidFill>
              <a:latin typeface="Cambria"/>
              <a:cs typeface="Cambria"/>
            </a:endParaRPr>
          </a:p>
        </p:txBody>
      </p:sp>
      <p:pic>
        <p:nvPicPr>
          <p:cNvPr id="4" name="Content Placeholder 3" descr="1.png"/>
          <p:cNvPicPr>
            <a:picLocks noGrp="1" noChangeAspect="1"/>
          </p:cNvPicPr>
          <p:nvPr>
            <p:ph idx="1"/>
          </p:nvPr>
        </p:nvPicPr>
        <p:blipFill>
          <a:blip r:embed="rId2">
            <a:extLst>
              <a:ext uri="{28A0092B-C50C-407E-A947-70E740481C1C}">
                <a14:useLocalDpi xmlns:a14="http://schemas.microsoft.com/office/drawing/2010/main" val="0"/>
              </a:ext>
            </a:extLst>
          </a:blip>
          <a:srcRect t="-13963" b="-13963"/>
          <a:stretch>
            <a:fillRect/>
          </a:stretch>
        </p:blipFill>
        <p:spPr>
          <a:xfrm>
            <a:off x="0" y="1195031"/>
            <a:ext cx="9144000" cy="5357813"/>
          </a:xfrm>
        </p:spPr>
      </p:pic>
      <p:cxnSp>
        <p:nvCxnSpPr>
          <p:cNvPr id="5" name="Straight Connector 4"/>
          <p:cNvCxnSpPr/>
          <p:nvPr/>
        </p:nvCxnSpPr>
        <p:spPr>
          <a:xfrm>
            <a:off x="1634908" y="2472325"/>
            <a:ext cx="337791" cy="0"/>
          </a:xfrm>
          <a:prstGeom prst="line">
            <a:avLst/>
          </a:prstGeom>
          <a:ln>
            <a:solidFill>
              <a:srgbClr val="DB0013"/>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8124268" y="2476115"/>
            <a:ext cx="860970" cy="0"/>
          </a:xfrm>
          <a:prstGeom prst="line">
            <a:avLst/>
          </a:prstGeom>
          <a:ln>
            <a:solidFill>
              <a:srgbClr val="DB0013"/>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73938" y="2898714"/>
            <a:ext cx="5644089" cy="0"/>
          </a:xfrm>
          <a:prstGeom prst="line">
            <a:avLst/>
          </a:prstGeom>
          <a:ln>
            <a:solidFill>
              <a:srgbClr val="DB001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415698" y="3087854"/>
            <a:ext cx="860970" cy="0"/>
          </a:xfrm>
          <a:prstGeom prst="line">
            <a:avLst/>
          </a:prstGeom>
          <a:ln>
            <a:solidFill>
              <a:srgbClr val="DB001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472075" y="3475853"/>
            <a:ext cx="337791" cy="0"/>
          </a:xfrm>
          <a:prstGeom prst="line">
            <a:avLst/>
          </a:prstGeom>
          <a:ln>
            <a:solidFill>
              <a:srgbClr val="DB0013"/>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165496" y="3276993"/>
            <a:ext cx="337791" cy="0"/>
          </a:xfrm>
          <a:prstGeom prst="line">
            <a:avLst/>
          </a:prstGeom>
          <a:ln>
            <a:solidFill>
              <a:srgbClr val="DB001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634908" y="3699594"/>
            <a:ext cx="1297117" cy="0"/>
          </a:xfrm>
          <a:prstGeom prst="line">
            <a:avLst/>
          </a:prstGeom>
          <a:ln>
            <a:solidFill>
              <a:srgbClr val="DB001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658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dirty="0">
                <a:latin typeface="Cambria"/>
                <a:cs typeface="Cambria"/>
              </a:rPr>
              <a:t>Fracture Healing:  </a:t>
            </a:r>
            <a:br>
              <a:rPr lang="en-US" sz="3200" dirty="0">
                <a:latin typeface="Cambria"/>
                <a:cs typeface="Cambria"/>
              </a:rPr>
            </a:br>
            <a:r>
              <a:rPr lang="en-US" sz="3200" dirty="0" smtClean="0">
                <a:latin typeface="Cambria"/>
                <a:cs typeface="Cambria"/>
              </a:rPr>
              <a:t>2: FIXATIO = STABILISATIO </a:t>
            </a:r>
            <a:r>
              <a:rPr lang="en-US" sz="3200" dirty="0" err="1" smtClean="0">
                <a:latin typeface="Cambria"/>
                <a:cs typeface="Cambria"/>
              </a:rPr>
              <a:t>fragmentorum</a:t>
            </a:r>
            <a:endParaRPr lang="en-US" sz="3200" dirty="0"/>
          </a:p>
        </p:txBody>
      </p:sp>
      <p:sp>
        <p:nvSpPr>
          <p:cNvPr id="3" name="Content Placeholder 2"/>
          <p:cNvSpPr>
            <a:spLocks noGrp="1"/>
          </p:cNvSpPr>
          <p:nvPr>
            <p:ph idx="1"/>
          </p:nvPr>
        </p:nvSpPr>
        <p:spPr>
          <a:xfrm>
            <a:off x="457200" y="1600201"/>
            <a:ext cx="8379410" cy="804574"/>
          </a:xfrm>
        </p:spPr>
        <p:txBody>
          <a:bodyPr numCol="2">
            <a:normAutofit/>
          </a:bodyPr>
          <a:lstStyle/>
          <a:p>
            <a:pPr marL="0" lvl="1" indent="0">
              <a:buNone/>
            </a:pPr>
            <a:r>
              <a:rPr lang="en-US" dirty="0" smtClean="0">
                <a:latin typeface="Cambria"/>
                <a:cs typeface="Cambria"/>
              </a:rPr>
              <a:t>PLASTER CAST</a:t>
            </a:r>
          </a:p>
          <a:p>
            <a:pPr marL="0" lvl="1" indent="0">
              <a:buNone/>
            </a:pPr>
            <a:r>
              <a:rPr lang="en-US" dirty="0" smtClean="0">
                <a:latin typeface="Cambria"/>
                <a:cs typeface="Cambria"/>
              </a:rPr>
              <a:t>INTERNAL FIXATION</a:t>
            </a:r>
            <a:endParaRPr lang="en-US" dirty="0">
              <a:latin typeface="Cambria"/>
              <a:cs typeface="Cambria"/>
            </a:endParaRPr>
          </a:p>
        </p:txBody>
      </p:sp>
      <p:pic>
        <p:nvPicPr>
          <p:cNvPr id="4" name="Picture 3"/>
          <p:cNvPicPr>
            <a:picLocks noChangeAspect="1"/>
          </p:cNvPicPr>
          <p:nvPr/>
        </p:nvPicPr>
        <p:blipFill rotWithShape="1">
          <a:blip r:embed="rId3"/>
          <a:srcRect t="19095" b="23349"/>
          <a:stretch/>
        </p:blipFill>
        <p:spPr>
          <a:xfrm rot="5400000">
            <a:off x="-728140" y="4014475"/>
            <a:ext cx="3768953" cy="1443537"/>
          </a:xfrm>
          <a:prstGeom prst="rect">
            <a:avLst/>
          </a:prstGeom>
        </p:spPr>
      </p:pic>
      <p:grpSp>
        <p:nvGrpSpPr>
          <p:cNvPr id="11" name="Group 10"/>
          <p:cNvGrpSpPr/>
          <p:nvPr/>
        </p:nvGrpSpPr>
        <p:grpSpPr>
          <a:xfrm>
            <a:off x="3246079" y="2851767"/>
            <a:ext cx="1557577" cy="3768952"/>
            <a:chOff x="1948927" y="2851767"/>
            <a:chExt cx="1557577" cy="3768952"/>
          </a:xfrm>
        </p:grpSpPr>
        <p:pic>
          <p:nvPicPr>
            <p:cNvPr id="8" name="Picture 7" descr="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8927" y="2851767"/>
              <a:ext cx="1557577" cy="3768952"/>
            </a:xfrm>
            <a:prstGeom prst="rect">
              <a:avLst/>
            </a:prstGeom>
          </p:spPr>
        </p:pic>
        <p:sp>
          <p:nvSpPr>
            <p:cNvPr id="9" name="Rectangle 8"/>
            <p:cNvSpPr/>
            <p:nvPr/>
          </p:nvSpPr>
          <p:spPr>
            <a:xfrm>
              <a:off x="1948927" y="3553123"/>
              <a:ext cx="226446" cy="275603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702327" y="3728753"/>
              <a:ext cx="790665" cy="56741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3" name="Straight Arrow Connector 12"/>
          <p:cNvCxnSpPr/>
          <p:nvPr/>
        </p:nvCxnSpPr>
        <p:spPr>
          <a:xfrm>
            <a:off x="3648177" y="2256165"/>
            <a:ext cx="94581" cy="783579"/>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3246079" y="5971408"/>
            <a:ext cx="591261" cy="0"/>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249847" y="5664468"/>
            <a:ext cx="591261" cy="0"/>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942335" y="3786582"/>
            <a:ext cx="591261" cy="0"/>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871512" y="3556913"/>
            <a:ext cx="591261" cy="0"/>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p:nvPicPr>
        <p:blipFill>
          <a:blip r:embed="rId5"/>
          <a:stretch>
            <a:fillRect/>
          </a:stretch>
        </p:blipFill>
        <p:spPr>
          <a:xfrm>
            <a:off x="4844193" y="2824747"/>
            <a:ext cx="2318152" cy="3795973"/>
          </a:xfrm>
          <a:prstGeom prst="rect">
            <a:avLst/>
          </a:prstGeom>
        </p:spPr>
      </p:pic>
      <p:pic>
        <p:nvPicPr>
          <p:cNvPr id="28" name="Picture 27" descr="1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4025" y="2851767"/>
            <a:ext cx="1446309" cy="3768952"/>
          </a:xfrm>
          <a:prstGeom prst="rect">
            <a:avLst/>
          </a:prstGeom>
        </p:spPr>
      </p:pic>
    </p:spTree>
    <p:extLst>
      <p:ext uri="{BB962C8B-B14F-4D97-AF65-F5344CB8AC3E}">
        <p14:creationId xmlns:p14="http://schemas.microsoft.com/office/powerpoint/2010/main" val="2066690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latin typeface="Cambria"/>
                <a:cs typeface="Cambria"/>
              </a:rPr>
              <a:t>INTERNAL FIXATION</a:t>
            </a:r>
            <a:endParaRPr lang="en-US" dirty="0">
              <a:latin typeface="Cambria"/>
              <a:cs typeface="Cambria"/>
            </a:endParaRPr>
          </a:p>
        </p:txBody>
      </p:sp>
      <p:grpSp>
        <p:nvGrpSpPr>
          <p:cNvPr id="4" name="Group 3"/>
          <p:cNvGrpSpPr/>
          <p:nvPr/>
        </p:nvGrpSpPr>
        <p:grpSpPr>
          <a:xfrm>
            <a:off x="563451" y="2883602"/>
            <a:ext cx="1368729" cy="3790326"/>
            <a:chOff x="3657600" y="2842284"/>
            <a:chExt cx="1368729" cy="3790326"/>
          </a:xfrm>
        </p:grpSpPr>
        <p:pic>
          <p:nvPicPr>
            <p:cNvPr id="5" name="Picture 4" descr="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2842284"/>
              <a:ext cx="1368729" cy="3790326"/>
            </a:xfrm>
            <a:prstGeom prst="rect">
              <a:avLst/>
            </a:prstGeom>
          </p:spPr>
        </p:pic>
        <p:sp>
          <p:nvSpPr>
            <p:cNvPr id="6" name="Rectangle 5"/>
            <p:cNvSpPr/>
            <p:nvPr/>
          </p:nvSpPr>
          <p:spPr>
            <a:xfrm>
              <a:off x="3671112" y="4998690"/>
              <a:ext cx="585054" cy="972718"/>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688538" y="3066764"/>
              <a:ext cx="337791" cy="213457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a:blip r:embed="rId3"/>
          <a:stretch>
            <a:fillRect/>
          </a:stretch>
        </p:blipFill>
        <p:spPr>
          <a:xfrm>
            <a:off x="2028668" y="4235528"/>
            <a:ext cx="2438400" cy="2438400"/>
          </a:xfrm>
          <a:prstGeom prst="rect">
            <a:avLst/>
          </a:prstGeom>
        </p:spPr>
      </p:pic>
      <p:sp>
        <p:nvSpPr>
          <p:cNvPr id="9" name="Title 1"/>
          <p:cNvSpPr>
            <a:spLocks noGrp="1"/>
          </p:cNvSpPr>
          <p:nvPr>
            <p:ph type="title"/>
          </p:nvPr>
        </p:nvSpPr>
        <p:spPr/>
        <p:txBody>
          <a:bodyPr>
            <a:noAutofit/>
          </a:bodyPr>
          <a:lstStyle/>
          <a:p>
            <a:pPr algn="l"/>
            <a:r>
              <a:rPr lang="en-US" sz="3200" dirty="0">
                <a:latin typeface="Cambria"/>
                <a:cs typeface="Cambria"/>
              </a:rPr>
              <a:t>Fracture Healing:  </a:t>
            </a:r>
            <a:br>
              <a:rPr lang="en-US" sz="3200" dirty="0">
                <a:latin typeface="Cambria"/>
                <a:cs typeface="Cambria"/>
              </a:rPr>
            </a:br>
            <a:r>
              <a:rPr lang="en-US" sz="3200" dirty="0" smtClean="0">
                <a:latin typeface="Cambria"/>
                <a:cs typeface="Cambria"/>
              </a:rPr>
              <a:t>2: FIXATIO = STABILISATIO </a:t>
            </a:r>
            <a:r>
              <a:rPr lang="en-US" sz="3200" dirty="0" err="1" smtClean="0">
                <a:latin typeface="Cambria"/>
                <a:cs typeface="Cambria"/>
              </a:rPr>
              <a:t>fragmentorum</a:t>
            </a:r>
            <a:endParaRPr lang="en-US" sz="3200" dirty="0"/>
          </a:p>
        </p:txBody>
      </p:sp>
      <p:pic>
        <p:nvPicPr>
          <p:cNvPr id="10" name="Picture 9" descr="10 Internal plat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7468" y="1704186"/>
            <a:ext cx="4224281" cy="4969742"/>
          </a:xfrm>
          <a:prstGeom prst="rect">
            <a:avLst/>
          </a:prstGeom>
        </p:spPr>
      </p:pic>
    </p:spTree>
    <p:extLst>
      <p:ext uri="{BB962C8B-B14F-4D97-AF65-F5344CB8AC3E}">
        <p14:creationId xmlns:p14="http://schemas.microsoft.com/office/powerpoint/2010/main" val="220112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pPr algn="l"/>
            <a:r>
              <a:rPr lang="en-US" sz="3200" dirty="0">
                <a:latin typeface="Cambria"/>
                <a:cs typeface="Cambria"/>
              </a:rPr>
              <a:t>Fracture Healing:  </a:t>
            </a:r>
            <a:br>
              <a:rPr lang="en-US" sz="3200" dirty="0">
                <a:latin typeface="Cambria"/>
                <a:cs typeface="Cambria"/>
              </a:rPr>
            </a:br>
            <a:r>
              <a:rPr lang="en-US" sz="3200" dirty="0" smtClean="0">
                <a:latin typeface="Cambria"/>
                <a:cs typeface="Cambria"/>
              </a:rPr>
              <a:t>2: FIXATIO = STABILISATIO </a:t>
            </a:r>
            <a:r>
              <a:rPr lang="en-US" sz="3200" dirty="0" err="1" smtClean="0">
                <a:latin typeface="Cambria"/>
                <a:cs typeface="Cambria"/>
              </a:rPr>
              <a:t>fragmentorum</a:t>
            </a:r>
            <a:endParaRPr lang="en-US" sz="3200" dirty="0"/>
          </a:p>
        </p:txBody>
      </p:sp>
      <p:pic>
        <p:nvPicPr>
          <p:cNvPr id="5" name="Picture 4" descr=" 9 (Kirschner wire).png"/>
          <p:cNvPicPr>
            <a:picLocks noChangeAspect="1"/>
          </p:cNvPicPr>
          <p:nvPr/>
        </p:nvPicPr>
        <p:blipFill rotWithShape="1">
          <a:blip r:embed="rId3">
            <a:extLst>
              <a:ext uri="{28A0092B-C50C-407E-A947-70E740481C1C}">
                <a14:useLocalDpi xmlns:a14="http://schemas.microsoft.com/office/drawing/2010/main" val="0"/>
              </a:ext>
            </a:extLst>
          </a:blip>
          <a:srcRect r="6179"/>
          <a:stretch/>
        </p:blipFill>
        <p:spPr>
          <a:xfrm>
            <a:off x="281544" y="1552737"/>
            <a:ext cx="3190947" cy="4957762"/>
          </a:xfrm>
          <a:prstGeom prst="rect">
            <a:avLst/>
          </a:prstGeom>
        </p:spPr>
      </p:pic>
      <p:pic>
        <p:nvPicPr>
          <p:cNvPr id="6" name="Picture 5" descr="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1501" y="1552737"/>
            <a:ext cx="2507890" cy="4950128"/>
          </a:xfrm>
          <a:prstGeom prst="rect">
            <a:avLst/>
          </a:prstGeom>
        </p:spPr>
      </p:pic>
      <p:pic>
        <p:nvPicPr>
          <p:cNvPr id="7" name="Picture 6" descr="Snímka obrazovky 2014-03-25 o 0.23.0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5886" y="1552737"/>
            <a:ext cx="5387831" cy="4957761"/>
          </a:xfrm>
          <a:prstGeom prst="rect">
            <a:avLst/>
          </a:prstGeom>
        </p:spPr>
      </p:pic>
    </p:spTree>
    <p:extLst>
      <p:ext uri="{BB962C8B-B14F-4D97-AF65-F5344CB8AC3E}">
        <p14:creationId xmlns:p14="http://schemas.microsoft.com/office/powerpoint/2010/main" val="280996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137173" cy="1143000"/>
          </a:xfrm>
        </p:spPr>
        <p:txBody>
          <a:bodyPr>
            <a:normAutofit/>
          </a:bodyPr>
          <a:lstStyle/>
          <a:p>
            <a:r>
              <a:rPr lang="en-US" sz="5400" dirty="0" smtClean="0">
                <a:solidFill>
                  <a:srgbClr val="DB0013"/>
                </a:solidFill>
                <a:latin typeface="Cambria"/>
                <a:cs typeface="Cambria"/>
              </a:rPr>
              <a:t>3</a:t>
            </a:r>
            <a:endParaRPr lang="en-US" sz="5400" dirty="0">
              <a:solidFill>
                <a:srgbClr val="DB0013"/>
              </a:solidFill>
              <a:latin typeface="Cambria"/>
              <a:cs typeface="Cambria"/>
            </a:endParaRPr>
          </a:p>
        </p:txBody>
      </p:sp>
      <p:pic>
        <p:nvPicPr>
          <p:cNvPr id="9" name="Picture 8" descr="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1651" y="171740"/>
            <a:ext cx="5333527" cy="3706512"/>
          </a:xfrm>
          <a:prstGeom prst="rect">
            <a:avLst/>
          </a:prstGeom>
        </p:spPr>
      </p:pic>
      <p:sp>
        <p:nvSpPr>
          <p:cNvPr id="10" name="Content Placeholder 2"/>
          <p:cNvSpPr>
            <a:spLocks noGrp="1"/>
          </p:cNvSpPr>
          <p:nvPr>
            <p:ph idx="1"/>
          </p:nvPr>
        </p:nvSpPr>
        <p:spPr>
          <a:xfrm>
            <a:off x="457200" y="1634708"/>
            <a:ext cx="8537978" cy="5072386"/>
          </a:xfrm>
        </p:spPr>
        <p:txBody>
          <a:bodyPr>
            <a:normAutofit lnSpcReduction="10000"/>
          </a:bodyPr>
          <a:lstStyle/>
          <a:p>
            <a:pPr marL="0" indent="0">
              <a:buNone/>
            </a:pPr>
            <a:r>
              <a:rPr lang="en-US" sz="2400" dirty="0">
                <a:latin typeface="Cambria"/>
                <a:cs typeface="Cambria"/>
              </a:rPr>
              <a:t>A 21-year-old </a:t>
            </a:r>
            <a:r>
              <a:rPr lang="en-US" sz="2400" dirty="0" smtClean="0">
                <a:latin typeface="Cambria"/>
                <a:cs typeface="Cambria"/>
              </a:rPr>
              <a:t>man </a:t>
            </a:r>
          </a:p>
          <a:p>
            <a:pPr marL="0" indent="0">
              <a:buNone/>
            </a:pPr>
            <a:r>
              <a:rPr lang="en-US" sz="2400" dirty="0" smtClean="0">
                <a:latin typeface="Cambria"/>
                <a:cs typeface="Cambria"/>
              </a:rPr>
              <a:t>presented </a:t>
            </a:r>
            <a:r>
              <a:rPr lang="en-US" sz="2400" dirty="0">
                <a:latin typeface="Cambria"/>
                <a:cs typeface="Cambria"/>
              </a:rPr>
              <a:t>after being </a:t>
            </a:r>
            <a:endParaRPr lang="en-US" sz="2400" dirty="0" smtClean="0">
              <a:latin typeface="Cambria"/>
              <a:cs typeface="Cambria"/>
            </a:endParaRPr>
          </a:p>
          <a:p>
            <a:pPr marL="0" indent="0">
              <a:buNone/>
            </a:pPr>
            <a:r>
              <a:rPr lang="en-US" sz="2400" u="sng" dirty="0" smtClean="0">
                <a:latin typeface="Cambria"/>
                <a:cs typeface="Cambria"/>
              </a:rPr>
              <a:t>struck </a:t>
            </a:r>
            <a:r>
              <a:rPr lang="en-US" sz="2400" u="sng" dirty="0">
                <a:latin typeface="Cambria"/>
                <a:cs typeface="Cambria"/>
              </a:rPr>
              <a:t>with a gun on </a:t>
            </a:r>
            <a:endParaRPr lang="en-US" sz="2400" u="sng" dirty="0" smtClean="0">
              <a:latin typeface="Cambria"/>
              <a:cs typeface="Cambria"/>
            </a:endParaRPr>
          </a:p>
          <a:p>
            <a:pPr marL="0" indent="0">
              <a:buNone/>
            </a:pPr>
            <a:r>
              <a:rPr lang="en-US" sz="2400" u="sng" dirty="0" smtClean="0">
                <a:latin typeface="Cambria"/>
                <a:cs typeface="Cambria"/>
              </a:rPr>
              <a:t>his </a:t>
            </a:r>
            <a:r>
              <a:rPr lang="en-US" sz="2400" u="sng" dirty="0">
                <a:latin typeface="Cambria"/>
                <a:cs typeface="Cambria"/>
              </a:rPr>
              <a:t>right lower jaw</a:t>
            </a:r>
            <a:r>
              <a:rPr lang="en-US" sz="2400" dirty="0">
                <a:latin typeface="Cambria"/>
                <a:cs typeface="Cambria"/>
              </a:rPr>
              <a:t>. </a:t>
            </a:r>
            <a:endParaRPr lang="en-US" sz="2400" dirty="0" smtClean="0">
              <a:latin typeface="Cambria"/>
              <a:cs typeface="Cambria"/>
            </a:endParaRPr>
          </a:p>
          <a:p>
            <a:pPr marL="0" indent="0">
              <a:buNone/>
            </a:pPr>
            <a:r>
              <a:rPr lang="en-US" sz="2400" dirty="0" smtClean="0">
                <a:latin typeface="Cambria"/>
                <a:cs typeface="Cambria"/>
              </a:rPr>
              <a:t>Examination </a:t>
            </a:r>
            <a:r>
              <a:rPr lang="en-US" sz="2400" dirty="0">
                <a:latin typeface="Cambria"/>
                <a:cs typeface="Cambria"/>
              </a:rPr>
              <a:t>revealed </a:t>
            </a:r>
            <a:endParaRPr lang="en-US" sz="2400" dirty="0" smtClean="0">
              <a:latin typeface="Cambria"/>
              <a:cs typeface="Cambria"/>
            </a:endParaRPr>
          </a:p>
          <a:p>
            <a:pPr marL="0" indent="0">
              <a:buNone/>
            </a:pPr>
            <a:r>
              <a:rPr lang="en-US" sz="2400" dirty="0" smtClean="0">
                <a:latin typeface="Cambria"/>
                <a:cs typeface="Cambria"/>
              </a:rPr>
              <a:t>displacement </a:t>
            </a:r>
            <a:r>
              <a:rPr lang="en-US" sz="2400" dirty="0">
                <a:latin typeface="Cambria"/>
                <a:cs typeface="Cambria"/>
              </a:rPr>
              <a:t>of the </a:t>
            </a:r>
            <a:endParaRPr lang="en-US" sz="2400" dirty="0" smtClean="0">
              <a:latin typeface="Cambria"/>
              <a:cs typeface="Cambria"/>
            </a:endParaRPr>
          </a:p>
          <a:p>
            <a:pPr marL="0" indent="0" algn="just">
              <a:buNone/>
            </a:pPr>
            <a:r>
              <a:rPr lang="en-US" sz="2400" dirty="0" smtClean="0">
                <a:latin typeface="Cambria"/>
                <a:cs typeface="Cambria"/>
              </a:rPr>
              <a:t>left </a:t>
            </a:r>
            <a:r>
              <a:rPr lang="en-US" sz="2400" dirty="0">
                <a:latin typeface="Cambria"/>
                <a:cs typeface="Cambria"/>
              </a:rPr>
              <a:t>half of his mandible with malocclusion on biting </a:t>
            </a:r>
            <a:r>
              <a:rPr lang="en-US" sz="2400" dirty="0" smtClean="0">
                <a:latin typeface="Cambria"/>
                <a:cs typeface="Cambria"/>
              </a:rPr>
              <a:t>(</a:t>
            </a:r>
            <a:r>
              <a:rPr lang="en-US" sz="2400" dirty="0">
                <a:latin typeface="Cambria"/>
                <a:cs typeface="Cambria"/>
              </a:rPr>
              <a:t>Panel A). </a:t>
            </a:r>
            <a:r>
              <a:rPr lang="en-US" sz="2400" dirty="0" smtClean="0">
                <a:latin typeface="Cambria"/>
                <a:cs typeface="Cambria"/>
              </a:rPr>
              <a:t>Computed </a:t>
            </a:r>
            <a:r>
              <a:rPr lang="en-US" sz="2400" dirty="0">
                <a:latin typeface="Cambria"/>
                <a:cs typeface="Cambria"/>
              </a:rPr>
              <a:t>tomography showed a </a:t>
            </a:r>
            <a:r>
              <a:rPr lang="en-US" sz="2400" dirty="0" smtClean="0">
                <a:solidFill>
                  <a:srgbClr val="DB0013"/>
                </a:solidFill>
                <a:latin typeface="Cambria"/>
                <a:cs typeface="Cambria"/>
              </a:rPr>
              <a:t>fracture </a:t>
            </a:r>
            <a:r>
              <a:rPr lang="en-US" sz="2400" dirty="0">
                <a:solidFill>
                  <a:srgbClr val="DB0013"/>
                </a:solidFill>
                <a:latin typeface="Cambria"/>
                <a:cs typeface="Cambria"/>
              </a:rPr>
              <a:t>of the left mandible </a:t>
            </a:r>
            <a:r>
              <a:rPr lang="en-US" sz="2400" dirty="0" smtClean="0">
                <a:solidFill>
                  <a:srgbClr val="DB0013"/>
                </a:solidFill>
                <a:latin typeface="Cambria"/>
                <a:cs typeface="Cambria"/>
              </a:rPr>
              <a:t>and </a:t>
            </a:r>
            <a:r>
              <a:rPr lang="en-US" sz="2400" dirty="0">
                <a:solidFill>
                  <a:srgbClr val="DB0013"/>
                </a:solidFill>
                <a:latin typeface="Cambria"/>
                <a:cs typeface="Cambria"/>
              </a:rPr>
              <a:t>a </a:t>
            </a:r>
            <a:r>
              <a:rPr lang="en-US" sz="2400" dirty="0" smtClean="0">
                <a:solidFill>
                  <a:srgbClr val="DB0013"/>
                </a:solidFill>
                <a:latin typeface="Cambria"/>
                <a:cs typeface="Cambria"/>
              </a:rPr>
              <a:t>fracture </a:t>
            </a:r>
            <a:r>
              <a:rPr lang="en-US" sz="2400" dirty="0">
                <a:solidFill>
                  <a:srgbClr val="DB0013"/>
                </a:solidFill>
                <a:latin typeface="Cambria"/>
                <a:cs typeface="Cambria"/>
              </a:rPr>
              <a:t>of the right mandibular body and </a:t>
            </a:r>
            <a:r>
              <a:rPr lang="en-US" sz="2400" dirty="0" smtClean="0">
                <a:solidFill>
                  <a:srgbClr val="DB0013"/>
                </a:solidFill>
                <a:latin typeface="Cambria"/>
                <a:cs typeface="Cambria"/>
              </a:rPr>
              <a:t>angle </a:t>
            </a:r>
            <a:r>
              <a:rPr lang="en-US" sz="2400" dirty="0" smtClean="0">
                <a:latin typeface="Cambria"/>
                <a:cs typeface="Cambria"/>
              </a:rPr>
              <a:t>(Panel B). </a:t>
            </a:r>
            <a:r>
              <a:rPr lang="en-US" sz="2400" dirty="0">
                <a:latin typeface="Cambria"/>
                <a:cs typeface="Cambria"/>
              </a:rPr>
              <a:t>Given the U shape of the mandible, it is common for contralateral fractures to result from major </a:t>
            </a:r>
            <a:r>
              <a:rPr lang="en-US" sz="2400" dirty="0" smtClean="0">
                <a:latin typeface="Cambria"/>
                <a:cs typeface="Cambria"/>
              </a:rPr>
              <a:t>injury. </a:t>
            </a:r>
            <a:r>
              <a:rPr lang="en-US" sz="2400" dirty="0">
                <a:latin typeface="Cambria"/>
                <a:cs typeface="Cambria"/>
              </a:rPr>
              <a:t>Intravenous analgesics and antibiotics were given; the patient </a:t>
            </a:r>
            <a:r>
              <a:rPr lang="en-US" sz="2400" dirty="0" smtClean="0">
                <a:latin typeface="Cambria"/>
                <a:cs typeface="Cambria"/>
              </a:rPr>
              <a:t>underwent </a:t>
            </a:r>
            <a:r>
              <a:rPr lang="en-US" sz="2400" i="1" dirty="0">
                <a:solidFill>
                  <a:schemeClr val="bg1"/>
                </a:solidFill>
                <a:latin typeface="Cambria"/>
                <a:cs typeface="Cambria"/>
              </a:rPr>
              <a:t>open reduction with internal fixation of his fractures. </a:t>
            </a:r>
          </a:p>
        </p:txBody>
      </p:sp>
    </p:spTree>
    <p:extLst>
      <p:ext uri="{BB962C8B-B14F-4D97-AF65-F5344CB8AC3E}">
        <p14:creationId xmlns:p14="http://schemas.microsoft.com/office/powerpoint/2010/main" val="1836340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a:t>
            </a:r>
            <a:endParaRPr lang="en-US" dirty="0"/>
          </a:p>
        </p:txBody>
      </p:sp>
      <p:sp>
        <p:nvSpPr>
          <p:cNvPr id="3" name="Content Placeholder 2"/>
          <p:cNvSpPr>
            <a:spLocks noGrp="1"/>
          </p:cNvSpPr>
          <p:nvPr>
            <p:ph idx="1"/>
          </p:nvPr>
        </p:nvSpPr>
        <p:spPr/>
        <p:txBody>
          <a:bodyPr/>
          <a:lstStyle/>
          <a:p>
            <a:r>
              <a:rPr lang="en-US" dirty="0" err="1" smtClean="0"/>
              <a:t>Mazánek</a:t>
            </a:r>
            <a:r>
              <a:rPr lang="en-US" dirty="0" smtClean="0"/>
              <a:t>, J.: </a:t>
            </a:r>
            <a:r>
              <a:rPr lang="en-US" dirty="0" err="1" smtClean="0"/>
              <a:t>Traumatologie</a:t>
            </a:r>
            <a:r>
              <a:rPr lang="en-US" dirty="0" smtClean="0"/>
              <a:t> </a:t>
            </a:r>
            <a:r>
              <a:rPr lang="en-US" dirty="0" err="1" smtClean="0"/>
              <a:t>orofaciální</a:t>
            </a:r>
            <a:r>
              <a:rPr lang="en-US" dirty="0" smtClean="0"/>
              <a:t> </a:t>
            </a:r>
            <a:r>
              <a:rPr lang="en-US" dirty="0" err="1" smtClean="0"/>
              <a:t>oblasti</a:t>
            </a:r>
            <a:r>
              <a:rPr lang="en-US" dirty="0" smtClean="0"/>
              <a:t>. </a:t>
            </a:r>
            <a:r>
              <a:rPr lang="en-US" dirty="0" err="1" smtClean="0"/>
              <a:t>Praha</a:t>
            </a:r>
            <a:r>
              <a:rPr lang="en-US" dirty="0" smtClean="0"/>
              <a:t> : </a:t>
            </a:r>
            <a:r>
              <a:rPr lang="en-US" dirty="0" err="1" smtClean="0"/>
              <a:t>Grada</a:t>
            </a:r>
            <a:r>
              <a:rPr lang="en-US" dirty="0" smtClean="0"/>
              <a:t>, p. 24</a:t>
            </a:r>
          </a:p>
          <a:p>
            <a:endParaRPr lang="en-US" dirty="0" smtClean="0"/>
          </a:p>
          <a:p>
            <a:r>
              <a:rPr lang="en-US" dirty="0" smtClean="0">
                <a:solidFill>
                  <a:srgbClr val="DB0013"/>
                </a:solidFill>
                <a:hlinkClick r:id="rId2"/>
              </a:rPr>
              <a:t>http://radiologymasterclass.co.uk</a:t>
            </a:r>
            <a:endParaRPr lang="en-US" dirty="0">
              <a:solidFill>
                <a:srgbClr val="DB0013"/>
              </a:solidFill>
            </a:endParaRPr>
          </a:p>
          <a:p>
            <a:r>
              <a:rPr lang="en-US" dirty="0">
                <a:solidFill>
                  <a:srgbClr val="DB0013"/>
                </a:solidFill>
                <a:hlinkClick r:id="rId2"/>
              </a:rPr>
              <a:t>http://</a:t>
            </a:r>
            <a:r>
              <a:rPr lang="en-US" u="sng" dirty="0" err="1" smtClean="0">
                <a:solidFill>
                  <a:srgbClr val="DB0013"/>
                </a:solidFill>
              </a:rPr>
              <a:t>nejm.org</a:t>
            </a:r>
            <a:r>
              <a:rPr lang="en-US" dirty="0" smtClean="0">
                <a:solidFill>
                  <a:srgbClr val="DB0013"/>
                </a:solidFill>
              </a:rPr>
              <a:t> </a:t>
            </a:r>
            <a:r>
              <a:rPr lang="en-US" dirty="0" smtClean="0"/>
              <a:t>(The New England Journal of Medicine)</a:t>
            </a:r>
          </a:p>
        </p:txBody>
      </p:sp>
    </p:spTree>
    <p:extLst>
      <p:ext uri="{BB962C8B-B14F-4D97-AF65-F5344CB8AC3E}">
        <p14:creationId xmlns:p14="http://schemas.microsoft.com/office/powerpoint/2010/main" val="2771379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latin typeface="Cambria"/>
                <a:cs typeface="Cambria"/>
              </a:rPr>
              <a:t>Fractura</a:t>
            </a:r>
            <a:r>
              <a:rPr lang="en-US" dirty="0" smtClean="0">
                <a:latin typeface="Cambria"/>
                <a:cs typeface="Cambria"/>
              </a:rPr>
              <a:t> </a:t>
            </a:r>
            <a:r>
              <a:rPr lang="en-US" dirty="0" err="1" smtClean="0">
                <a:latin typeface="Cambria"/>
                <a:cs typeface="Cambria"/>
              </a:rPr>
              <a:t>pathologica</a:t>
            </a:r>
            <a:endParaRPr lang="en-US" dirty="0">
              <a:latin typeface="Cambria"/>
              <a:cs typeface="Cambria"/>
            </a:endParaRPr>
          </a:p>
        </p:txBody>
      </p:sp>
      <p:pic>
        <p:nvPicPr>
          <p:cNvPr id="7" name="Content Placeholder 6" descr="Snímka obrazovky 2014-02-10 o 16.51.33.png"/>
          <p:cNvPicPr>
            <a:picLocks noGrp="1" noChangeAspect="1"/>
          </p:cNvPicPr>
          <p:nvPr>
            <p:ph sz="half" idx="1"/>
          </p:nvPr>
        </p:nvPicPr>
        <p:blipFill>
          <a:blip r:embed="rId2">
            <a:extLst>
              <a:ext uri="{28A0092B-C50C-407E-A947-70E740481C1C}">
                <a14:useLocalDpi xmlns:a14="http://schemas.microsoft.com/office/drawing/2010/main" val="0"/>
              </a:ext>
            </a:extLst>
          </a:blip>
          <a:srcRect t="546" b="546"/>
          <a:stretch>
            <a:fillRect/>
          </a:stretch>
        </p:blipFill>
        <p:spPr/>
      </p:pic>
      <p:pic>
        <p:nvPicPr>
          <p:cNvPr id="8" name="Content Placeholder 7" descr="Snímka obrazovky 2014-02-10 o 16.55.17.png"/>
          <p:cNvPicPr>
            <a:picLocks noGrp="1" noChangeAspect="1"/>
          </p:cNvPicPr>
          <p:nvPr>
            <p:ph sz="half" idx="2"/>
          </p:nvPr>
        </p:nvPicPr>
        <p:blipFill>
          <a:blip r:embed="rId3">
            <a:extLst>
              <a:ext uri="{28A0092B-C50C-407E-A947-70E740481C1C}">
                <a14:useLocalDpi xmlns:a14="http://schemas.microsoft.com/office/drawing/2010/main" val="0"/>
              </a:ext>
            </a:extLst>
          </a:blip>
          <a:srcRect t="2836" b="2836"/>
          <a:stretch>
            <a:fillRect/>
          </a:stretch>
        </p:blipFill>
        <p:spPr/>
      </p:pic>
      <p:sp>
        <p:nvSpPr>
          <p:cNvPr id="9" name="TextBox 8"/>
          <p:cNvSpPr txBox="1"/>
          <p:nvPr/>
        </p:nvSpPr>
        <p:spPr>
          <a:xfrm>
            <a:off x="6167239" y="6262739"/>
            <a:ext cx="1095172" cy="369332"/>
          </a:xfrm>
          <a:prstGeom prst="rect">
            <a:avLst/>
          </a:prstGeom>
          <a:noFill/>
        </p:spPr>
        <p:txBody>
          <a:bodyPr wrap="none" rtlCol="0">
            <a:spAutoFit/>
          </a:bodyPr>
          <a:lstStyle/>
          <a:p>
            <a:r>
              <a:rPr lang="en-US" dirty="0" smtClean="0">
                <a:latin typeface="Cambria"/>
                <a:cs typeface="Cambria"/>
              </a:rPr>
              <a:t>Myeloma</a:t>
            </a:r>
            <a:endParaRPr lang="en-US" dirty="0">
              <a:latin typeface="Cambria"/>
              <a:cs typeface="Cambria"/>
            </a:endParaRPr>
          </a:p>
        </p:txBody>
      </p:sp>
    </p:spTree>
    <p:extLst>
      <p:ext uri="{BB962C8B-B14F-4D97-AF65-F5344CB8AC3E}">
        <p14:creationId xmlns:p14="http://schemas.microsoft.com/office/powerpoint/2010/main" val="1898080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ambria"/>
                <a:cs typeface="Cambria"/>
              </a:rPr>
              <a:t>Fractura</a:t>
            </a:r>
            <a:r>
              <a:rPr lang="en-US" dirty="0" smtClean="0">
                <a:latin typeface="Cambria"/>
                <a:cs typeface="Cambria"/>
              </a:rPr>
              <a:t> </a:t>
            </a:r>
            <a:r>
              <a:rPr lang="en-US" dirty="0" err="1" smtClean="0">
                <a:latin typeface="Cambria"/>
                <a:cs typeface="Cambria"/>
              </a:rPr>
              <a:t>traumatica</a:t>
            </a:r>
            <a:endParaRPr lang="en-US" dirty="0">
              <a:latin typeface="Cambria"/>
              <a:cs typeface="Cambria"/>
            </a:endParaRPr>
          </a:p>
        </p:txBody>
      </p:sp>
      <p:pic>
        <p:nvPicPr>
          <p:cNvPr id="6" name="Content Placeholder 5"/>
          <p:cNvPicPr>
            <a:picLocks noGrp="1" noChangeAspect="1"/>
          </p:cNvPicPr>
          <p:nvPr>
            <p:ph sz="half" idx="1"/>
          </p:nvPr>
        </p:nvPicPr>
        <p:blipFill>
          <a:blip r:embed="rId2"/>
          <a:srcRect t="7975" b="7975"/>
          <a:stretch>
            <a:fillRect/>
          </a:stretch>
        </p:blipFill>
        <p:spPr/>
      </p:pic>
      <p:pic>
        <p:nvPicPr>
          <p:cNvPr id="10" name="Content Placeholder 9"/>
          <p:cNvPicPr>
            <a:picLocks noGrp="1" noChangeAspect="1"/>
          </p:cNvPicPr>
          <p:nvPr>
            <p:ph sz="half" idx="2"/>
          </p:nvPr>
        </p:nvPicPr>
        <p:blipFill>
          <a:blip r:embed="rId3"/>
          <a:srcRect t="3080" b="3080"/>
          <a:stretch>
            <a:fillRect/>
          </a:stretch>
        </p:blipFill>
        <p:spPr/>
      </p:pic>
      <p:sp>
        <p:nvSpPr>
          <p:cNvPr id="7" name="Oval 6"/>
          <p:cNvSpPr/>
          <p:nvPr/>
        </p:nvSpPr>
        <p:spPr>
          <a:xfrm>
            <a:off x="2161859" y="2688485"/>
            <a:ext cx="689093" cy="675498"/>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472766" y="3425604"/>
            <a:ext cx="689093" cy="675498"/>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451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ambria"/>
                <a:cs typeface="Cambria"/>
              </a:rPr>
              <a:t>Fractura</a:t>
            </a:r>
            <a:r>
              <a:rPr lang="en-US" dirty="0" smtClean="0">
                <a:latin typeface="Cambria"/>
                <a:cs typeface="Cambria"/>
              </a:rPr>
              <a:t> </a:t>
            </a:r>
            <a:r>
              <a:rPr lang="en-US" dirty="0" err="1" smtClean="0">
                <a:latin typeface="Cambria"/>
                <a:cs typeface="Cambria"/>
              </a:rPr>
              <a:t>aperta</a:t>
            </a:r>
            <a:r>
              <a:rPr lang="en-US" dirty="0" smtClean="0">
                <a:latin typeface="Cambria"/>
                <a:cs typeface="Cambria"/>
              </a:rPr>
              <a:t>/</a:t>
            </a:r>
            <a:r>
              <a:rPr lang="en-US" dirty="0" err="1" smtClean="0">
                <a:latin typeface="Cambria"/>
                <a:cs typeface="Cambria"/>
              </a:rPr>
              <a:t>clausa</a:t>
            </a:r>
            <a:endParaRPr lang="en-US" dirty="0">
              <a:latin typeface="Cambria"/>
              <a:cs typeface="Cambria"/>
            </a:endParaRPr>
          </a:p>
        </p:txBody>
      </p:sp>
      <p:pic>
        <p:nvPicPr>
          <p:cNvPr id="6" name="Content Placeholder 5" descr="Snímka obrazovky 2014-02-10 o 16.56.46.png"/>
          <p:cNvPicPr>
            <a:picLocks noGrp="1" noChangeAspect="1"/>
          </p:cNvPicPr>
          <p:nvPr>
            <p:ph sz="half" idx="1"/>
          </p:nvPr>
        </p:nvPicPr>
        <p:blipFill>
          <a:blip r:embed="rId2">
            <a:extLst>
              <a:ext uri="{28A0092B-C50C-407E-A947-70E740481C1C}">
                <a14:useLocalDpi xmlns:a14="http://schemas.microsoft.com/office/drawing/2010/main" val="0"/>
              </a:ext>
            </a:extLst>
          </a:blip>
          <a:srcRect l="7165" r="7165"/>
          <a:stretch>
            <a:fillRect/>
          </a:stretch>
        </p:blipFill>
        <p:spPr/>
      </p:pic>
      <p:pic>
        <p:nvPicPr>
          <p:cNvPr id="5" name="Content Placeholder 4"/>
          <p:cNvPicPr>
            <a:picLocks noGrp="1" noChangeAspect="1"/>
          </p:cNvPicPr>
          <p:nvPr>
            <p:ph sz="half" idx="2"/>
          </p:nvPr>
        </p:nvPicPr>
        <p:blipFill rotWithShape="1">
          <a:blip r:embed="rId3"/>
          <a:srcRect l="3340" t="8892" r="3985" b="4295"/>
          <a:stretch/>
        </p:blipFill>
        <p:spPr>
          <a:xfrm>
            <a:off x="4672386" y="1600200"/>
            <a:ext cx="4069649" cy="4465779"/>
          </a:xfrm>
        </p:spPr>
      </p:pic>
    </p:spTree>
    <p:extLst>
      <p:ext uri="{BB962C8B-B14F-4D97-AF65-F5344CB8AC3E}">
        <p14:creationId xmlns:p14="http://schemas.microsoft.com/office/powerpoint/2010/main" val="67389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Cambria"/>
                <a:cs typeface="Cambria"/>
              </a:rPr>
              <a:t>Infractio</a:t>
            </a:r>
            <a:r>
              <a:rPr lang="en-US" dirty="0" smtClean="0">
                <a:latin typeface="Cambria"/>
                <a:cs typeface="Cambria"/>
              </a:rPr>
              <a:t> = f. </a:t>
            </a:r>
            <a:r>
              <a:rPr lang="en-US" dirty="0" err="1" smtClean="0">
                <a:latin typeface="Cambria"/>
                <a:cs typeface="Cambria"/>
              </a:rPr>
              <a:t>partialis</a:t>
            </a:r>
            <a:r>
              <a:rPr lang="en-US" dirty="0" smtClean="0">
                <a:latin typeface="Cambria"/>
                <a:cs typeface="Cambria"/>
              </a:rPr>
              <a:t> = f. </a:t>
            </a:r>
            <a:r>
              <a:rPr lang="en-US" dirty="0" err="1" smtClean="0">
                <a:latin typeface="Cambria"/>
                <a:cs typeface="Cambria"/>
              </a:rPr>
              <a:t>incompleta</a:t>
            </a:r>
            <a:endParaRPr lang="en-US" dirty="0">
              <a:latin typeface="Cambria"/>
              <a:cs typeface="Cambria"/>
            </a:endParaRPr>
          </a:p>
        </p:txBody>
      </p:sp>
      <p:pic>
        <p:nvPicPr>
          <p:cNvPr id="4" name="Content Placeholder 3"/>
          <p:cNvPicPr>
            <a:picLocks noGrp="1" noChangeAspect="1"/>
          </p:cNvPicPr>
          <p:nvPr>
            <p:ph idx="1"/>
          </p:nvPr>
        </p:nvPicPr>
        <p:blipFill>
          <a:blip r:embed="rId2"/>
          <a:srcRect l="-10500" r="-10500"/>
          <a:stretch>
            <a:fillRect/>
          </a:stretch>
        </p:blipFill>
        <p:spPr>
          <a:xfrm>
            <a:off x="1282182" y="1969290"/>
            <a:ext cx="6316334" cy="3473740"/>
          </a:xfrm>
        </p:spPr>
      </p:pic>
    </p:spTree>
    <p:extLst>
      <p:ext uri="{BB962C8B-B14F-4D97-AF65-F5344CB8AC3E}">
        <p14:creationId xmlns:p14="http://schemas.microsoft.com/office/powerpoint/2010/main" val="2861688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latin typeface="Cambria"/>
                <a:cs typeface="Cambria"/>
              </a:rPr>
              <a:t>Fractura</a:t>
            </a:r>
            <a:r>
              <a:rPr lang="en-US" dirty="0" smtClean="0">
                <a:latin typeface="Cambria"/>
                <a:cs typeface="Cambria"/>
              </a:rPr>
              <a:t> simplex/multiplex</a:t>
            </a:r>
            <a:endParaRPr lang="en-US" dirty="0">
              <a:latin typeface="Cambria"/>
              <a:cs typeface="Cambria"/>
            </a:endParaRPr>
          </a:p>
        </p:txBody>
      </p:sp>
      <p:pic>
        <p:nvPicPr>
          <p:cNvPr id="6" name="Content Placeholder 5" descr="Snímka obrazovky 2014-02-10 o 16.58.18.png"/>
          <p:cNvPicPr>
            <a:picLocks noGrp="1" noChangeAspect="1"/>
          </p:cNvPicPr>
          <p:nvPr>
            <p:ph sz="half" idx="1"/>
          </p:nvPr>
        </p:nvPicPr>
        <p:blipFill>
          <a:blip r:embed="rId2">
            <a:extLst>
              <a:ext uri="{28A0092B-C50C-407E-A947-70E740481C1C}">
                <a14:useLocalDpi xmlns:a14="http://schemas.microsoft.com/office/drawing/2010/main" val="0"/>
              </a:ext>
            </a:extLst>
          </a:blip>
          <a:srcRect l="19993" r="19993"/>
          <a:stretch>
            <a:fillRect/>
          </a:stretch>
        </p:blipFill>
        <p:spPr/>
      </p:pic>
      <p:pic>
        <p:nvPicPr>
          <p:cNvPr id="9" name="Content Placeholder 8" descr="Snímka obrazovky 2014-02-10 o 17.05.48.png"/>
          <p:cNvPicPr>
            <a:picLocks noGrp="1" noChangeAspect="1"/>
          </p:cNvPicPr>
          <p:nvPr>
            <p:ph sz="half" idx="2"/>
          </p:nvPr>
        </p:nvPicPr>
        <p:blipFill>
          <a:blip r:embed="rId3">
            <a:extLst>
              <a:ext uri="{28A0092B-C50C-407E-A947-70E740481C1C}">
                <a14:useLocalDpi xmlns:a14="http://schemas.microsoft.com/office/drawing/2010/main" val="0"/>
              </a:ext>
            </a:extLst>
          </a:blip>
          <a:srcRect t="1559" b="1559"/>
          <a:stretch>
            <a:fillRect/>
          </a:stretch>
        </p:blipFill>
        <p:spPr/>
      </p:pic>
    </p:spTree>
    <p:extLst>
      <p:ext uri="{BB962C8B-B14F-4D97-AF65-F5344CB8AC3E}">
        <p14:creationId xmlns:p14="http://schemas.microsoft.com/office/powerpoint/2010/main" val="1400250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ambria"/>
                <a:cs typeface="Cambria"/>
              </a:rPr>
              <a:t>Fractura</a:t>
            </a:r>
            <a:r>
              <a:rPr lang="en-US" dirty="0" smtClean="0">
                <a:latin typeface="Cambria"/>
                <a:cs typeface="Cambria"/>
              </a:rPr>
              <a:t> </a:t>
            </a:r>
            <a:r>
              <a:rPr lang="en-US" dirty="0" err="1" smtClean="0">
                <a:latin typeface="Cambria"/>
                <a:cs typeface="Cambria"/>
              </a:rPr>
              <a:t>comminutiva</a:t>
            </a:r>
            <a:endParaRPr lang="en-US" dirty="0">
              <a:latin typeface="Cambria"/>
              <a:cs typeface="Cambria"/>
            </a:endParaRPr>
          </a:p>
        </p:txBody>
      </p:sp>
      <p:pic>
        <p:nvPicPr>
          <p:cNvPr id="4" name="Content Placeholder 3" descr="Snímka obrazovky 2014-02-10 o 17.03.59.png"/>
          <p:cNvPicPr>
            <a:picLocks noGrp="1" noChangeAspect="1"/>
          </p:cNvPicPr>
          <p:nvPr>
            <p:ph idx="1"/>
          </p:nvPr>
        </p:nvPicPr>
        <p:blipFill>
          <a:blip r:embed="rId2">
            <a:extLst>
              <a:ext uri="{28A0092B-C50C-407E-A947-70E740481C1C}">
                <a14:useLocalDpi xmlns:a14="http://schemas.microsoft.com/office/drawing/2010/main" val="0"/>
              </a:ext>
            </a:extLst>
          </a:blip>
          <a:srcRect l="-49162" r="-49162"/>
          <a:stretch>
            <a:fillRect/>
          </a:stretch>
        </p:blipFill>
        <p:spPr/>
      </p:pic>
    </p:spTree>
    <p:extLst>
      <p:ext uri="{BB962C8B-B14F-4D97-AF65-F5344CB8AC3E}">
        <p14:creationId xmlns:p14="http://schemas.microsoft.com/office/powerpoint/2010/main" val="260763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F</a:t>
            </a:r>
            <a:r>
              <a:rPr lang="cs-CZ" dirty="0" smtClean="0">
                <a:latin typeface="Cambria"/>
                <a:cs typeface="Cambria"/>
              </a:rPr>
              <a:t>r</a:t>
            </a:r>
            <a:r>
              <a:rPr lang="en-US" dirty="0" err="1" smtClean="0">
                <a:latin typeface="Cambria"/>
                <a:cs typeface="Cambria"/>
              </a:rPr>
              <a:t>actura</a:t>
            </a:r>
            <a:r>
              <a:rPr lang="en-US" dirty="0" smtClean="0">
                <a:latin typeface="Cambria"/>
                <a:cs typeface="Cambria"/>
              </a:rPr>
              <a:t> </a:t>
            </a:r>
            <a:r>
              <a:rPr lang="en-US" dirty="0" err="1" smtClean="0">
                <a:latin typeface="Cambria"/>
                <a:cs typeface="Cambria"/>
              </a:rPr>
              <a:t>transversa</a:t>
            </a:r>
            <a:r>
              <a:rPr lang="en-US" dirty="0" smtClean="0">
                <a:latin typeface="Cambria"/>
                <a:cs typeface="Cambria"/>
              </a:rPr>
              <a:t>/</a:t>
            </a:r>
            <a:r>
              <a:rPr lang="en-US" dirty="0" err="1" smtClean="0">
                <a:latin typeface="Cambria"/>
                <a:cs typeface="Cambria"/>
              </a:rPr>
              <a:t>obliqua</a:t>
            </a:r>
            <a:endParaRPr lang="en-US" dirty="0">
              <a:latin typeface="Cambria"/>
              <a:cs typeface="Cambria"/>
            </a:endParaRPr>
          </a:p>
        </p:txBody>
      </p:sp>
      <p:pic>
        <p:nvPicPr>
          <p:cNvPr id="6" name="Content Placeholder 5" descr="Snímka obrazovky 2014-02-10 o 17.12.33.png"/>
          <p:cNvPicPr>
            <a:picLocks noGrp="1" noChangeAspect="1"/>
          </p:cNvPicPr>
          <p:nvPr>
            <p:ph sz="half" idx="1"/>
          </p:nvPr>
        </p:nvPicPr>
        <p:blipFill>
          <a:blip r:embed="rId2">
            <a:extLst>
              <a:ext uri="{28A0092B-C50C-407E-A947-70E740481C1C}">
                <a14:useLocalDpi xmlns:a14="http://schemas.microsoft.com/office/drawing/2010/main" val="0"/>
              </a:ext>
            </a:extLst>
          </a:blip>
          <a:srcRect l="4783" r="4783"/>
          <a:stretch>
            <a:fillRect/>
          </a:stretch>
        </p:blipFill>
        <p:spPr/>
      </p:pic>
      <p:pic>
        <p:nvPicPr>
          <p:cNvPr id="7" name="Content Placeholder 6" descr="Snímka obrazovky 2014-02-10 o 17.12.48.png"/>
          <p:cNvPicPr>
            <a:picLocks noGrp="1" noChangeAspect="1"/>
          </p:cNvPicPr>
          <p:nvPr>
            <p:ph sz="half" idx="2"/>
          </p:nvPr>
        </p:nvPicPr>
        <p:blipFill>
          <a:blip r:embed="rId3">
            <a:extLst>
              <a:ext uri="{28A0092B-C50C-407E-A947-70E740481C1C}">
                <a14:useLocalDpi xmlns:a14="http://schemas.microsoft.com/office/drawing/2010/main" val="0"/>
              </a:ext>
            </a:extLst>
          </a:blip>
          <a:srcRect t="4853" b="4853"/>
          <a:stretch>
            <a:fillRect/>
          </a:stretch>
        </p:blipFill>
        <p:spPr/>
      </p:pic>
    </p:spTree>
    <p:extLst>
      <p:ext uri="{BB962C8B-B14F-4D97-AF65-F5344CB8AC3E}">
        <p14:creationId xmlns:p14="http://schemas.microsoft.com/office/powerpoint/2010/main" val="13713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Black Tie.thmx</Template>
  <TotalTime>2419</TotalTime>
  <Words>726</Words>
  <Application>Microsoft Office PowerPoint</Application>
  <PresentationFormat>Předvádění na obrazovce (4:3)</PresentationFormat>
  <Paragraphs>80</Paragraphs>
  <Slides>24</Slides>
  <Notes>6</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24</vt:i4>
      </vt:variant>
    </vt:vector>
  </HeadingPairs>
  <TitlesOfParts>
    <vt:vector size="28" baseType="lpstr">
      <vt:lpstr>Arial</vt:lpstr>
      <vt:lpstr>Calibri</vt:lpstr>
      <vt:lpstr>Cambria</vt:lpstr>
      <vt:lpstr>Office Theme</vt:lpstr>
      <vt:lpstr>Fractures</vt:lpstr>
      <vt:lpstr>Authentic medical reports</vt:lpstr>
      <vt:lpstr>Fractura pathologica</vt:lpstr>
      <vt:lpstr>Fractura traumatica</vt:lpstr>
      <vt:lpstr>Fractura aperta/clausa</vt:lpstr>
      <vt:lpstr>Infractio = f. partialis = f. incompleta</vt:lpstr>
      <vt:lpstr>Fractura simplex/multiplex</vt:lpstr>
      <vt:lpstr>Fractura comminutiva</vt:lpstr>
      <vt:lpstr>Fractura transversa/obliqua</vt:lpstr>
      <vt:lpstr>Fractura spiralis/longitudinalis</vt:lpstr>
      <vt:lpstr>Fractura compressiva/impressiva</vt:lpstr>
      <vt:lpstr>Fractura incuneata</vt:lpstr>
      <vt:lpstr>Fractura cum dislocatione</vt:lpstr>
      <vt:lpstr>1</vt:lpstr>
      <vt:lpstr>2</vt:lpstr>
      <vt:lpstr>Name the type of fracture</vt:lpstr>
      <vt:lpstr>Authentic reports :1</vt:lpstr>
      <vt:lpstr>Authentic reports : 2</vt:lpstr>
      <vt:lpstr>Fracture Healing:   1:   REPOSITIO = REDUCTIO fragmentorum </vt:lpstr>
      <vt:lpstr>Fracture Healing:   2: FIXATIO = STABILISATIO fragmentorum</vt:lpstr>
      <vt:lpstr>Fracture Healing:   2: FIXATIO = STABILISATIO fragmentorum</vt:lpstr>
      <vt:lpstr>Fracture Healing:   2: FIXATIO = STABILISATIO fragmentorum</vt:lpstr>
      <vt:lpstr>3</vt:lpstr>
      <vt:lpstr>Literature</vt:lpstr>
    </vt:vector>
  </TitlesOfParts>
  <Company>Hokkaido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Fractures</dc:title>
  <dc:creator>Pepina Artimová</dc:creator>
  <cp:lastModifiedBy>Renata Prucklová</cp:lastModifiedBy>
  <cp:revision>44</cp:revision>
  <dcterms:created xsi:type="dcterms:W3CDTF">2014-02-10T15:46:14Z</dcterms:created>
  <dcterms:modified xsi:type="dcterms:W3CDTF">2016-03-03T14:27:22Z</dcterms:modified>
</cp:coreProperties>
</file>