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2" r:id="rId5"/>
    <p:sldId id="259" r:id="rId6"/>
    <p:sldId id="269" r:id="rId7"/>
    <p:sldId id="271" r:id="rId8"/>
    <p:sldId id="270" r:id="rId9"/>
    <p:sldId id="274" r:id="rId10"/>
    <p:sldId id="260" r:id="rId11"/>
    <p:sldId id="263" r:id="rId12"/>
    <p:sldId id="265" r:id="rId13"/>
    <p:sldId id="273" r:id="rId14"/>
    <p:sldId id="275" r:id="rId15"/>
    <p:sldId id="277" r:id="rId16"/>
    <p:sldId id="276" r:id="rId17"/>
    <p:sldId id="268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E1E1FF"/>
    <a:srgbClr val="9B9BFF"/>
    <a:srgbClr val="8B8BFF"/>
    <a:srgbClr val="D9D9FF"/>
    <a:srgbClr val="BADFFE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53C5F7-534F-4923-8F6C-27F43EF5EFD7}" type="doc">
      <dgm:prSet loTypeId="urn:microsoft.com/office/officeart/2005/8/layout/cycle7" loCatId="cycle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cs-CZ"/>
        </a:p>
      </dgm:t>
    </dgm:pt>
    <dgm:pt modelId="{950E8044-8A4A-4256-9ED2-FF0621DEB115}">
      <dgm:prSet phldrT="[Text]"/>
      <dgm:spPr/>
      <dgm:t>
        <a:bodyPr/>
        <a:lstStyle/>
        <a:p>
          <a:r>
            <a:rPr lang="cs-CZ" b="1" dirty="0"/>
            <a:t>Ošetřující lékař</a:t>
          </a:r>
          <a:r>
            <a:rPr lang="cs-CZ" dirty="0"/>
            <a:t>: </a:t>
          </a:r>
        </a:p>
        <a:p>
          <a:r>
            <a:rPr lang="cs-CZ" dirty="0"/>
            <a:t>vedení léčby pacienta</a:t>
          </a:r>
        </a:p>
      </dgm:t>
    </dgm:pt>
    <dgm:pt modelId="{9A9C020B-2739-4786-A418-9ADE7F73FC91}" type="parTrans" cxnId="{B2C9466F-46CA-4044-B61D-4A6885A7B3E8}">
      <dgm:prSet/>
      <dgm:spPr/>
      <dgm:t>
        <a:bodyPr/>
        <a:lstStyle/>
        <a:p>
          <a:endParaRPr lang="cs-CZ"/>
        </a:p>
      </dgm:t>
    </dgm:pt>
    <dgm:pt modelId="{D2C0E33F-DF38-4589-8085-E40B16FB4E1F}" type="sibTrans" cxnId="{B2C9466F-46CA-4044-B61D-4A6885A7B3E8}">
      <dgm:prSet/>
      <dgm:spPr/>
      <dgm:t>
        <a:bodyPr/>
        <a:lstStyle/>
        <a:p>
          <a:endParaRPr lang="cs-CZ"/>
        </a:p>
      </dgm:t>
    </dgm:pt>
    <dgm:pt modelId="{395F390E-34A9-4AB9-9E68-9D41DCA50D7D}">
      <dgm:prSet/>
      <dgm:spPr/>
      <dgm:t>
        <a:bodyPr/>
        <a:lstStyle/>
        <a:p>
          <a:r>
            <a:rPr lang="cs-CZ" b="1" dirty="0"/>
            <a:t>Klinická biochemie</a:t>
          </a:r>
          <a:r>
            <a:rPr lang="cs-CZ" dirty="0"/>
            <a:t>: </a:t>
          </a:r>
        </a:p>
        <a:p>
          <a:r>
            <a:rPr lang="cs-CZ" dirty="0"/>
            <a:t>stanovení koncentrace léčiva v biologickém materiálu</a:t>
          </a:r>
        </a:p>
      </dgm:t>
    </dgm:pt>
    <dgm:pt modelId="{DFD8CAD6-8E8E-4858-BF58-E86A44A6A779}" type="parTrans" cxnId="{C10EC3B4-5AB0-4B48-9817-9526BD57CE5F}">
      <dgm:prSet/>
      <dgm:spPr/>
      <dgm:t>
        <a:bodyPr/>
        <a:lstStyle/>
        <a:p>
          <a:endParaRPr lang="cs-CZ"/>
        </a:p>
      </dgm:t>
    </dgm:pt>
    <dgm:pt modelId="{470AA1BE-9F3D-4283-A021-9888B3B6E6F1}" type="sibTrans" cxnId="{C10EC3B4-5AB0-4B48-9817-9526BD57CE5F}">
      <dgm:prSet/>
      <dgm:spPr/>
      <dgm:t>
        <a:bodyPr/>
        <a:lstStyle/>
        <a:p>
          <a:endParaRPr lang="cs-CZ"/>
        </a:p>
      </dgm:t>
    </dgm:pt>
    <dgm:pt modelId="{AEFC3276-FCC8-4145-89A4-7FC0BEB5729C}">
      <dgm:prSet/>
      <dgm:spPr/>
      <dgm:t>
        <a:bodyPr/>
        <a:lstStyle/>
        <a:p>
          <a:r>
            <a:rPr lang="cs-CZ" b="1" dirty="0"/>
            <a:t>Klinická farmakologie</a:t>
          </a:r>
          <a:r>
            <a:rPr lang="cs-CZ" dirty="0"/>
            <a:t>:</a:t>
          </a:r>
        </a:p>
        <a:p>
          <a:r>
            <a:rPr lang="cs-CZ" dirty="0"/>
            <a:t> interpretace a výpočet           farmakokinetických parametrů</a:t>
          </a:r>
        </a:p>
      </dgm:t>
    </dgm:pt>
    <dgm:pt modelId="{7D6AC0C3-5B87-412D-9AC2-31F195D9A684}" type="parTrans" cxnId="{E7EA623F-5867-4D9E-AA95-EE29852AF804}">
      <dgm:prSet/>
      <dgm:spPr/>
      <dgm:t>
        <a:bodyPr/>
        <a:lstStyle/>
        <a:p>
          <a:endParaRPr lang="cs-CZ"/>
        </a:p>
      </dgm:t>
    </dgm:pt>
    <dgm:pt modelId="{0E579AC2-B38E-49F2-99A3-A0A7E449D86A}" type="sibTrans" cxnId="{E7EA623F-5867-4D9E-AA95-EE29852AF804}">
      <dgm:prSet/>
      <dgm:spPr/>
      <dgm:t>
        <a:bodyPr/>
        <a:lstStyle/>
        <a:p>
          <a:endParaRPr lang="cs-CZ"/>
        </a:p>
      </dgm:t>
    </dgm:pt>
    <dgm:pt modelId="{B189314A-7294-46FD-BA89-AFA7E26B7A51}" type="pres">
      <dgm:prSet presAssocID="{8D53C5F7-534F-4923-8F6C-27F43EF5EFD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012CA54-DBE1-4E88-AACB-082C23D57AF5}" type="pres">
      <dgm:prSet presAssocID="{950E8044-8A4A-4256-9ED2-FF0621DEB11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3E080E1-7847-4E2D-90EA-3EC04540A204}" type="pres">
      <dgm:prSet presAssocID="{D2C0E33F-DF38-4589-8085-E40B16FB4E1F}" presName="sibTrans" presStyleLbl="sibTrans2D1" presStyleIdx="0" presStyleCnt="3"/>
      <dgm:spPr/>
      <dgm:t>
        <a:bodyPr/>
        <a:lstStyle/>
        <a:p>
          <a:endParaRPr lang="cs-CZ"/>
        </a:p>
      </dgm:t>
    </dgm:pt>
    <dgm:pt modelId="{C2329987-C8AF-4797-9551-60EE8B85A3AE}" type="pres">
      <dgm:prSet presAssocID="{D2C0E33F-DF38-4589-8085-E40B16FB4E1F}" presName="connectorText" presStyleLbl="sibTrans2D1" presStyleIdx="0" presStyleCnt="3"/>
      <dgm:spPr/>
      <dgm:t>
        <a:bodyPr/>
        <a:lstStyle/>
        <a:p>
          <a:endParaRPr lang="cs-CZ"/>
        </a:p>
      </dgm:t>
    </dgm:pt>
    <dgm:pt modelId="{E6CACBBA-0B3D-4CE9-9C0A-26A7D886B90D}" type="pres">
      <dgm:prSet presAssocID="{395F390E-34A9-4AB9-9E68-9D41DCA50D7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8D0912E-5404-4174-93BF-A00FA64A92F2}" type="pres">
      <dgm:prSet presAssocID="{470AA1BE-9F3D-4283-A021-9888B3B6E6F1}" presName="sibTrans" presStyleLbl="sibTrans2D1" presStyleIdx="1" presStyleCnt="3"/>
      <dgm:spPr/>
      <dgm:t>
        <a:bodyPr/>
        <a:lstStyle/>
        <a:p>
          <a:endParaRPr lang="cs-CZ"/>
        </a:p>
      </dgm:t>
    </dgm:pt>
    <dgm:pt modelId="{A9031DAC-AE5B-4FCD-9565-2197FAF727F9}" type="pres">
      <dgm:prSet presAssocID="{470AA1BE-9F3D-4283-A021-9888B3B6E6F1}" presName="connectorText" presStyleLbl="sibTrans2D1" presStyleIdx="1" presStyleCnt="3"/>
      <dgm:spPr/>
      <dgm:t>
        <a:bodyPr/>
        <a:lstStyle/>
        <a:p>
          <a:endParaRPr lang="cs-CZ"/>
        </a:p>
      </dgm:t>
    </dgm:pt>
    <dgm:pt modelId="{62174F76-AF4C-4F29-B0A4-61AA88F3CFA1}" type="pres">
      <dgm:prSet presAssocID="{AEFC3276-FCC8-4145-89A4-7FC0BEB5729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B2F3D72-B179-4973-9DA7-90E5E3FB2431}" type="pres">
      <dgm:prSet presAssocID="{0E579AC2-B38E-49F2-99A3-A0A7E449D86A}" presName="sibTrans" presStyleLbl="sibTrans2D1" presStyleIdx="2" presStyleCnt="3"/>
      <dgm:spPr/>
      <dgm:t>
        <a:bodyPr/>
        <a:lstStyle/>
        <a:p>
          <a:endParaRPr lang="cs-CZ"/>
        </a:p>
      </dgm:t>
    </dgm:pt>
    <dgm:pt modelId="{35800C25-F5EE-4591-A9B9-D7124AF4C059}" type="pres">
      <dgm:prSet presAssocID="{0E579AC2-B38E-49F2-99A3-A0A7E449D86A}" presName="connectorText" presStyleLbl="sibTrans2D1" presStyleIdx="2" presStyleCnt="3"/>
      <dgm:spPr/>
      <dgm:t>
        <a:bodyPr/>
        <a:lstStyle/>
        <a:p>
          <a:endParaRPr lang="cs-CZ"/>
        </a:p>
      </dgm:t>
    </dgm:pt>
  </dgm:ptLst>
  <dgm:cxnLst>
    <dgm:cxn modelId="{68F4B609-2BA4-4DB4-A7AF-CFEB5FCF4EA4}" type="presOf" srcId="{0E579AC2-B38E-49F2-99A3-A0A7E449D86A}" destId="{2B2F3D72-B179-4973-9DA7-90E5E3FB2431}" srcOrd="0" destOrd="0" presId="urn:microsoft.com/office/officeart/2005/8/layout/cycle7"/>
    <dgm:cxn modelId="{9E75E1AF-59AA-4026-BC9B-ADC2720F0B89}" type="presOf" srcId="{950E8044-8A4A-4256-9ED2-FF0621DEB115}" destId="{C012CA54-DBE1-4E88-AACB-082C23D57AF5}" srcOrd="0" destOrd="0" presId="urn:microsoft.com/office/officeart/2005/8/layout/cycle7"/>
    <dgm:cxn modelId="{3748034E-D5EA-4FFC-9A00-9D2D736E4E90}" type="presOf" srcId="{AEFC3276-FCC8-4145-89A4-7FC0BEB5729C}" destId="{62174F76-AF4C-4F29-B0A4-61AA88F3CFA1}" srcOrd="0" destOrd="0" presId="urn:microsoft.com/office/officeart/2005/8/layout/cycle7"/>
    <dgm:cxn modelId="{155758B2-10BE-49BD-A8CD-5D5E4606B7DD}" type="presOf" srcId="{0E579AC2-B38E-49F2-99A3-A0A7E449D86A}" destId="{35800C25-F5EE-4591-A9B9-D7124AF4C059}" srcOrd="1" destOrd="0" presId="urn:microsoft.com/office/officeart/2005/8/layout/cycle7"/>
    <dgm:cxn modelId="{5EF86FAB-073C-43B0-8F12-7E1F2D03394E}" type="presOf" srcId="{D2C0E33F-DF38-4589-8085-E40B16FB4E1F}" destId="{C2329987-C8AF-4797-9551-60EE8B85A3AE}" srcOrd="1" destOrd="0" presId="urn:microsoft.com/office/officeart/2005/8/layout/cycle7"/>
    <dgm:cxn modelId="{C10EC3B4-5AB0-4B48-9817-9526BD57CE5F}" srcId="{8D53C5F7-534F-4923-8F6C-27F43EF5EFD7}" destId="{395F390E-34A9-4AB9-9E68-9D41DCA50D7D}" srcOrd="1" destOrd="0" parTransId="{DFD8CAD6-8E8E-4858-BF58-E86A44A6A779}" sibTransId="{470AA1BE-9F3D-4283-A021-9888B3B6E6F1}"/>
    <dgm:cxn modelId="{97AB0428-EFAF-4127-AB07-1A5CA308FE5A}" type="presOf" srcId="{D2C0E33F-DF38-4589-8085-E40B16FB4E1F}" destId="{13E080E1-7847-4E2D-90EA-3EC04540A204}" srcOrd="0" destOrd="0" presId="urn:microsoft.com/office/officeart/2005/8/layout/cycle7"/>
    <dgm:cxn modelId="{E7EA623F-5867-4D9E-AA95-EE29852AF804}" srcId="{8D53C5F7-534F-4923-8F6C-27F43EF5EFD7}" destId="{AEFC3276-FCC8-4145-89A4-7FC0BEB5729C}" srcOrd="2" destOrd="0" parTransId="{7D6AC0C3-5B87-412D-9AC2-31F195D9A684}" sibTransId="{0E579AC2-B38E-49F2-99A3-A0A7E449D86A}"/>
    <dgm:cxn modelId="{15354B5E-11B6-4D08-AEDD-C2461603126F}" type="presOf" srcId="{470AA1BE-9F3D-4283-A021-9888B3B6E6F1}" destId="{28D0912E-5404-4174-93BF-A00FA64A92F2}" srcOrd="0" destOrd="0" presId="urn:microsoft.com/office/officeart/2005/8/layout/cycle7"/>
    <dgm:cxn modelId="{7EF76AE1-29FD-4D25-9F22-1CDBC7750D9C}" type="presOf" srcId="{470AA1BE-9F3D-4283-A021-9888B3B6E6F1}" destId="{A9031DAC-AE5B-4FCD-9565-2197FAF727F9}" srcOrd="1" destOrd="0" presId="urn:microsoft.com/office/officeart/2005/8/layout/cycle7"/>
    <dgm:cxn modelId="{B2C9466F-46CA-4044-B61D-4A6885A7B3E8}" srcId="{8D53C5F7-534F-4923-8F6C-27F43EF5EFD7}" destId="{950E8044-8A4A-4256-9ED2-FF0621DEB115}" srcOrd="0" destOrd="0" parTransId="{9A9C020B-2739-4786-A418-9ADE7F73FC91}" sibTransId="{D2C0E33F-DF38-4589-8085-E40B16FB4E1F}"/>
    <dgm:cxn modelId="{A4059628-03EC-42C9-A41A-15AC5F35F6E5}" type="presOf" srcId="{8D53C5F7-534F-4923-8F6C-27F43EF5EFD7}" destId="{B189314A-7294-46FD-BA89-AFA7E26B7A51}" srcOrd="0" destOrd="0" presId="urn:microsoft.com/office/officeart/2005/8/layout/cycle7"/>
    <dgm:cxn modelId="{6ACC6D4D-C4C0-40B1-BB61-A28B14B20998}" type="presOf" srcId="{395F390E-34A9-4AB9-9E68-9D41DCA50D7D}" destId="{E6CACBBA-0B3D-4CE9-9C0A-26A7D886B90D}" srcOrd="0" destOrd="0" presId="urn:microsoft.com/office/officeart/2005/8/layout/cycle7"/>
    <dgm:cxn modelId="{C2AE99F8-13B7-496E-8AF8-EE624F3ACF18}" type="presParOf" srcId="{B189314A-7294-46FD-BA89-AFA7E26B7A51}" destId="{C012CA54-DBE1-4E88-AACB-082C23D57AF5}" srcOrd="0" destOrd="0" presId="urn:microsoft.com/office/officeart/2005/8/layout/cycle7"/>
    <dgm:cxn modelId="{4678DF20-A0BD-4D68-8CCF-5A98204D3E98}" type="presParOf" srcId="{B189314A-7294-46FD-BA89-AFA7E26B7A51}" destId="{13E080E1-7847-4E2D-90EA-3EC04540A204}" srcOrd="1" destOrd="0" presId="urn:microsoft.com/office/officeart/2005/8/layout/cycle7"/>
    <dgm:cxn modelId="{621773E0-B6E1-4D65-9E4A-CFDAF922D536}" type="presParOf" srcId="{13E080E1-7847-4E2D-90EA-3EC04540A204}" destId="{C2329987-C8AF-4797-9551-60EE8B85A3AE}" srcOrd="0" destOrd="0" presId="urn:microsoft.com/office/officeart/2005/8/layout/cycle7"/>
    <dgm:cxn modelId="{4F363451-B46B-492C-9A9F-FB628D309FAB}" type="presParOf" srcId="{B189314A-7294-46FD-BA89-AFA7E26B7A51}" destId="{E6CACBBA-0B3D-4CE9-9C0A-26A7D886B90D}" srcOrd="2" destOrd="0" presId="urn:microsoft.com/office/officeart/2005/8/layout/cycle7"/>
    <dgm:cxn modelId="{35A7C118-3561-4CF6-9E41-0EA7F4720AFA}" type="presParOf" srcId="{B189314A-7294-46FD-BA89-AFA7E26B7A51}" destId="{28D0912E-5404-4174-93BF-A00FA64A92F2}" srcOrd="3" destOrd="0" presId="urn:microsoft.com/office/officeart/2005/8/layout/cycle7"/>
    <dgm:cxn modelId="{5614AC0A-E493-48FB-9BA9-FEBADCBEF5E6}" type="presParOf" srcId="{28D0912E-5404-4174-93BF-A00FA64A92F2}" destId="{A9031DAC-AE5B-4FCD-9565-2197FAF727F9}" srcOrd="0" destOrd="0" presId="urn:microsoft.com/office/officeart/2005/8/layout/cycle7"/>
    <dgm:cxn modelId="{B25E3CF6-5749-4F5E-9FF6-AE2086020F04}" type="presParOf" srcId="{B189314A-7294-46FD-BA89-AFA7E26B7A51}" destId="{62174F76-AF4C-4F29-B0A4-61AA88F3CFA1}" srcOrd="4" destOrd="0" presId="urn:microsoft.com/office/officeart/2005/8/layout/cycle7"/>
    <dgm:cxn modelId="{90F82B83-C55C-4998-BB26-E2E9E22FEBDE}" type="presParOf" srcId="{B189314A-7294-46FD-BA89-AFA7E26B7A51}" destId="{2B2F3D72-B179-4973-9DA7-90E5E3FB2431}" srcOrd="5" destOrd="0" presId="urn:microsoft.com/office/officeart/2005/8/layout/cycle7"/>
    <dgm:cxn modelId="{1EB5083E-5111-4B95-B4EF-1C857E499A2B}" type="presParOf" srcId="{2B2F3D72-B179-4973-9DA7-90E5E3FB2431}" destId="{35800C25-F5EE-4591-A9B9-D7124AF4C059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12CA54-DBE1-4E88-AACB-082C23D57AF5}">
      <dsp:nvSpPr>
        <dsp:cNvPr id="0" name=""/>
        <dsp:cNvSpPr/>
      </dsp:nvSpPr>
      <dsp:spPr>
        <a:xfrm>
          <a:off x="1995785" y="1179"/>
          <a:ext cx="2104429" cy="105221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/>
            <a:t>Ošetřující lékař</a:t>
          </a:r>
          <a:r>
            <a:rPr lang="cs-CZ" sz="1400" kern="1200" dirty="0"/>
            <a:t>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/>
            <a:t>vedení léčby pacienta</a:t>
          </a:r>
        </a:p>
      </dsp:txBody>
      <dsp:txXfrm>
        <a:off x="2026603" y="31997"/>
        <a:ext cx="2042793" cy="990578"/>
      </dsp:txXfrm>
    </dsp:sp>
    <dsp:sp modelId="{13E080E1-7847-4E2D-90EA-3EC04540A204}">
      <dsp:nvSpPr>
        <dsp:cNvPr id="0" name=""/>
        <dsp:cNvSpPr/>
      </dsp:nvSpPr>
      <dsp:spPr>
        <a:xfrm rot="3600000">
          <a:off x="3368523" y="1847862"/>
          <a:ext cx="1096445" cy="36827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>
        <a:off x="3479006" y="1921517"/>
        <a:ext cx="875480" cy="220965"/>
      </dsp:txXfrm>
    </dsp:sp>
    <dsp:sp modelId="{E6CACBBA-0B3D-4CE9-9C0A-26A7D886B90D}">
      <dsp:nvSpPr>
        <dsp:cNvPr id="0" name=""/>
        <dsp:cNvSpPr/>
      </dsp:nvSpPr>
      <dsp:spPr>
        <a:xfrm>
          <a:off x="3733278" y="3010605"/>
          <a:ext cx="2104429" cy="105221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/>
            <a:t>Klinická biochemie</a:t>
          </a:r>
          <a:r>
            <a:rPr lang="cs-CZ" sz="1400" kern="1200" dirty="0"/>
            <a:t>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/>
            <a:t>stanovení koncentrace léčiva v biologickém materiálu</a:t>
          </a:r>
        </a:p>
      </dsp:txBody>
      <dsp:txXfrm>
        <a:off x="3764096" y="3041423"/>
        <a:ext cx="2042793" cy="990578"/>
      </dsp:txXfrm>
    </dsp:sp>
    <dsp:sp modelId="{28D0912E-5404-4174-93BF-A00FA64A92F2}">
      <dsp:nvSpPr>
        <dsp:cNvPr id="0" name=""/>
        <dsp:cNvSpPr/>
      </dsp:nvSpPr>
      <dsp:spPr>
        <a:xfrm rot="10800000">
          <a:off x="2499777" y="3352575"/>
          <a:ext cx="1096445" cy="36827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 rot="10800000">
        <a:off x="2610259" y="3426230"/>
        <a:ext cx="875480" cy="220965"/>
      </dsp:txXfrm>
    </dsp:sp>
    <dsp:sp modelId="{62174F76-AF4C-4F29-B0A4-61AA88F3CFA1}">
      <dsp:nvSpPr>
        <dsp:cNvPr id="0" name=""/>
        <dsp:cNvSpPr/>
      </dsp:nvSpPr>
      <dsp:spPr>
        <a:xfrm>
          <a:off x="258291" y="3010605"/>
          <a:ext cx="2104429" cy="105221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/>
            <a:t>Klinická farmakologie</a:t>
          </a:r>
          <a:r>
            <a:rPr lang="cs-CZ" sz="1400" kern="1200" dirty="0"/>
            <a:t>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/>
            <a:t> interpretace a výpočet           farmakokinetických parametrů</a:t>
          </a:r>
        </a:p>
      </dsp:txBody>
      <dsp:txXfrm>
        <a:off x="289109" y="3041423"/>
        <a:ext cx="2042793" cy="990578"/>
      </dsp:txXfrm>
    </dsp:sp>
    <dsp:sp modelId="{2B2F3D72-B179-4973-9DA7-90E5E3FB2431}">
      <dsp:nvSpPr>
        <dsp:cNvPr id="0" name=""/>
        <dsp:cNvSpPr/>
      </dsp:nvSpPr>
      <dsp:spPr>
        <a:xfrm rot="18000000">
          <a:off x="1631030" y="1847862"/>
          <a:ext cx="1096445" cy="36827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>
        <a:off x="1741513" y="1921517"/>
        <a:ext cx="875480" cy="2209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28.4.2017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736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28.4.2017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754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28.4.2017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6808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28.4.2017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4215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28.4.2017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6494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28.4.2017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713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28.4.2017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7415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28.4.2017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469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28.4.2017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9534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28.4.2017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2893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28.4.2017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27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6000"/>
            <a:lum/>
          </a:blip>
          <a:srcRect/>
          <a:stretch>
            <a:fillRect l="-28000" r="-8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4512C-F741-4FE7-BC75-06D344846531}" type="datetimeFigureOut">
              <a:rPr lang="cs-CZ" smtClean="0"/>
              <a:t>28.4.2017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0325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979712" y="1772816"/>
            <a:ext cx="67687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b="1" dirty="0"/>
              <a:t>Stanovení hladin léčiv a TDM</a:t>
            </a:r>
          </a:p>
        </p:txBody>
      </p:sp>
    </p:spTree>
    <p:extLst>
      <p:ext uri="{BB962C8B-B14F-4D97-AF65-F5344CB8AC3E}">
        <p14:creationId xmlns:p14="http://schemas.microsoft.com/office/powerpoint/2010/main" val="3454515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763688" y="260648"/>
            <a:ext cx="7380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Stanovení koncentrace léčiv v biologickém materiálu</a:t>
            </a:r>
            <a:endParaRPr lang="cs-CZ" sz="2400" b="1" i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2051720" y="836712"/>
            <a:ext cx="6624736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i="1" dirty="0"/>
              <a:t>Imunochemické metody</a:t>
            </a:r>
          </a:p>
          <a:p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 smtClean="0"/>
              <a:t>Většinou kompetitivní princip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 smtClean="0"/>
              <a:t>uplatnění </a:t>
            </a:r>
            <a:r>
              <a:rPr lang="cs-CZ" dirty="0"/>
              <a:t>zejména v rutinních klinických laboratořích </a:t>
            </a:r>
            <a:r>
              <a:rPr lang="cs-CZ" dirty="0">
                <a:latin typeface="Meiryo UI"/>
                <a:ea typeface="Meiryo UI"/>
                <a:cs typeface="Meiryo UI"/>
              </a:rPr>
              <a:t>⇒  </a:t>
            </a:r>
            <a:r>
              <a:rPr lang="cs-CZ" dirty="0"/>
              <a:t>jednoduchá automatizace, snadná manipulace a možnost analýzy větších sérií vzorků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nevýhody: výskyt nespecifických reakcí a neschopnost identifikovat aktivní metabolity léčiv</a:t>
            </a:r>
          </a:p>
          <a:p>
            <a:endParaRPr lang="cs-CZ" dirty="0"/>
          </a:p>
          <a:p>
            <a:r>
              <a:rPr lang="cs-CZ" b="1" dirty="0"/>
              <a:t>Elektro-chemiluminiscenční </a:t>
            </a:r>
            <a:r>
              <a:rPr lang="cs-CZ" b="1" dirty="0" err="1"/>
              <a:t>imunoanalýza</a:t>
            </a:r>
            <a:r>
              <a:rPr lang="cs-CZ" b="1" dirty="0"/>
              <a:t>, </a:t>
            </a:r>
            <a:r>
              <a:rPr lang="cs-CZ" b="1" i="1" dirty="0"/>
              <a:t>ECLIA </a:t>
            </a:r>
          </a:p>
          <a:p>
            <a:r>
              <a:rPr lang="cs-CZ" dirty="0"/>
              <a:t>(</a:t>
            </a:r>
            <a:r>
              <a:rPr lang="cs-CZ" dirty="0" err="1"/>
              <a:t>Cobas</a:t>
            </a:r>
            <a:r>
              <a:rPr lang="cs-CZ" dirty="0"/>
              <a:t> 8000 </a:t>
            </a:r>
            <a:r>
              <a:rPr lang="cs-CZ" dirty="0" err="1"/>
              <a:t>Roche</a:t>
            </a:r>
            <a:r>
              <a:rPr lang="cs-CZ" dirty="0"/>
              <a:t>)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i="1" dirty="0"/>
              <a:t>Digoxin</a:t>
            </a:r>
          </a:p>
          <a:p>
            <a:r>
              <a:rPr lang="cs-CZ" b="1" dirty="0"/>
              <a:t>Chemiluminiscenční </a:t>
            </a:r>
            <a:r>
              <a:rPr lang="cs-CZ" b="1" dirty="0" err="1"/>
              <a:t>imunoanalýza</a:t>
            </a:r>
            <a:r>
              <a:rPr lang="cs-CZ" b="1" dirty="0"/>
              <a:t> na mikročásticích, </a:t>
            </a:r>
            <a:r>
              <a:rPr lang="cs-CZ" b="1" i="1" dirty="0"/>
              <a:t>CMIA</a:t>
            </a:r>
          </a:p>
          <a:p>
            <a:r>
              <a:rPr lang="cs-CZ" dirty="0"/>
              <a:t>(</a:t>
            </a:r>
            <a:r>
              <a:rPr lang="cs-CZ" dirty="0" err="1"/>
              <a:t>Architect</a:t>
            </a:r>
            <a:r>
              <a:rPr lang="cs-CZ" dirty="0"/>
              <a:t> </a:t>
            </a:r>
            <a:r>
              <a:rPr lang="cs-CZ" dirty="0" err="1"/>
              <a:t>Abbott</a:t>
            </a:r>
            <a:r>
              <a:rPr lang="cs-CZ" dirty="0"/>
              <a:t>)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antiepileptika: </a:t>
            </a:r>
            <a:r>
              <a:rPr lang="cs-CZ" i="1" dirty="0" err="1"/>
              <a:t>Fenytoin</a:t>
            </a:r>
            <a:r>
              <a:rPr lang="cs-CZ" dirty="0"/>
              <a:t>, </a:t>
            </a:r>
            <a:r>
              <a:rPr lang="cs-CZ" i="1" dirty="0" err="1"/>
              <a:t>Karbamazepin</a:t>
            </a:r>
            <a:r>
              <a:rPr lang="cs-CZ" dirty="0"/>
              <a:t>, </a:t>
            </a:r>
            <a:r>
              <a:rPr lang="cs-CZ" i="1" dirty="0"/>
              <a:t>Kyselina </a:t>
            </a:r>
            <a:r>
              <a:rPr lang="cs-CZ" i="1" dirty="0" err="1"/>
              <a:t>Valproová</a:t>
            </a:r>
            <a:r>
              <a:rPr lang="cs-CZ" i="1" dirty="0"/>
              <a:t> </a:t>
            </a:r>
          </a:p>
          <a:p>
            <a:r>
              <a:rPr lang="cs-CZ" dirty="0"/>
              <a:t>      </a:t>
            </a:r>
            <a:r>
              <a:rPr lang="cs-CZ" dirty="0" err="1"/>
              <a:t>imunosupresiva</a:t>
            </a:r>
            <a:r>
              <a:rPr lang="cs-CZ" dirty="0"/>
              <a:t>: </a:t>
            </a:r>
            <a:r>
              <a:rPr lang="cs-CZ" i="1" dirty="0"/>
              <a:t>Cyklosporin A</a:t>
            </a:r>
          </a:p>
          <a:p>
            <a:r>
              <a:rPr lang="cs-CZ" dirty="0"/>
              <a:t>      cytostatika: </a:t>
            </a:r>
            <a:r>
              <a:rPr lang="cs-CZ" i="1" dirty="0" err="1"/>
              <a:t>Metotrexát</a:t>
            </a:r>
            <a:endParaRPr lang="cs-CZ" i="1" dirty="0"/>
          </a:p>
          <a:p>
            <a:endParaRPr lang="cs-CZ" i="1" dirty="0"/>
          </a:p>
          <a:p>
            <a:r>
              <a:rPr lang="cs-CZ" b="1" dirty="0" err="1"/>
              <a:t>Imunoturbidimetrie</a:t>
            </a:r>
            <a:endParaRPr lang="cs-CZ" b="1" i="1" dirty="0"/>
          </a:p>
          <a:p>
            <a:r>
              <a:rPr lang="cs-CZ" dirty="0"/>
              <a:t>(</a:t>
            </a:r>
            <a:r>
              <a:rPr lang="cs-CZ" dirty="0" err="1"/>
              <a:t>Cobas</a:t>
            </a:r>
            <a:r>
              <a:rPr lang="cs-CZ" dirty="0"/>
              <a:t> 8000/6000 </a:t>
            </a:r>
            <a:r>
              <a:rPr lang="cs-CZ" dirty="0" err="1"/>
              <a:t>Roche</a:t>
            </a:r>
            <a:r>
              <a:rPr lang="cs-CZ" dirty="0"/>
              <a:t>)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i="1" dirty="0"/>
              <a:t>Amikacin, Teofylin</a:t>
            </a:r>
          </a:p>
          <a:p>
            <a:endParaRPr lang="cs-CZ" i="1" dirty="0"/>
          </a:p>
          <a:p>
            <a:pPr marL="285750" indent="-285750">
              <a:buFont typeface="Calibri" panose="020F0502020204030204" pitchFamily="34" charset="0"/>
              <a:buChar char="‐"/>
            </a:pPr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718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63688" y="260648"/>
            <a:ext cx="7380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Stanovení koncentrace léčiv v biologickém materiálu</a:t>
            </a:r>
            <a:endParaRPr lang="cs-CZ" sz="2400" b="1" i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2051720" y="980728"/>
            <a:ext cx="709228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000" b="1" i="1" dirty="0"/>
          </a:p>
          <a:p>
            <a:r>
              <a:rPr lang="cs-CZ" sz="2000" b="1" i="1" dirty="0"/>
              <a:t>Chromatografické metody</a:t>
            </a:r>
          </a:p>
          <a:p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 smtClean="0"/>
              <a:t>dříve </a:t>
            </a:r>
            <a:r>
              <a:rPr lang="cs-CZ" dirty="0"/>
              <a:t>zejména </a:t>
            </a:r>
            <a:r>
              <a:rPr lang="cs-CZ" dirty="0" err="1"/>
              <a:t>tenkovrstevná</a:t>
            </a:r>
            <a:r>
              <a:rPr lang="cs-CZ" dirty="0"/>
              <a:t> chromatografie (TLC), v současnosti kapalinová chromatografie s různými typy detekce, menší podíl pak plynová chromatografie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endParaRPr lang="cs-CZ" dirty="0" smtClean="0"/>
          </a:p>
          <a:p>
            <a:pPr marL="285750" indent="-285750">
              <a:buFont typeface="Calibri" panose="020F0502020204030204" pitchFamily="34" charset="0"/>
              <a:buChar char="‐"/>
            </a:pPr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endParaRPr lang="cs-CZ" dirty="0" smtClean="0"/>
          </a:p>
          <a:p>
            <a:pPr marL="285750" indent="-285750">
              <a:buFont typeface="Calibri" panose="020F0502020204030204" pitchFamily="34" charset="0"/>
              <a:buChar char="‐"/>
            </a:pPr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vysoká účinnost, dobrá opakovatelnost a robustnost 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umožňuje rozlišit i metabolity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nevýhody: náročnější na přípravu vzorků, vyšší TAT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7284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63688" y="260648"/>
            <a:ext cx="7380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Stanovení koncentrace léčiv v biologickém materiálu</a:t>
            </a:r>
            <a:endParaRPr lang="cs-CZ" sz="2400" b="1" i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2051720" y="980728"/>
            <a:ext cx="6912768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i="1" dirty="0"/>
              <a:t>RP-HPLC </a:t>
            </a:r>
            <a:r>
              <a:rPr lang="cs-CZ" sz="2000" i="1" dirty="0"/>
              <a:t>(  Reverse </a:t>
            </a:r>
            <a:r>
              <a:rPr lang="cs-CZ" sz="2000" i="1" dirty="0" err="1"/>
              <a:t>Phase</a:t>
            </a:r>
            <a:r>
              <a:rPr lang="cs-CZ" sz="2000" i="1" dirty="0"/>
              <a:t> HPLC) </a:t>
            </a:r>
            <a:endParaRPr lang="cs-CZ" sz="2000" b="1" i="1" dirty="0"/>
          </a:p>
          <a:p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nejpoužívanější metodou HPLC v praxi 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používá se k separaci polárních látek, mezi které patří většina léčiv</a:t>
            </a:r>
          </a:p>
          <a:p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detekce: UV/VIS, fluorescenční, elektrochemická</a:t>
            </a:r>
          </a:p>
          <a:p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antimykotika: </a:t>
            </a:r>
            <a:r>
              <a:rPr lang="cs-CZ" i="1" dirty="0" err="1"/>
              <a:t>Vorikonazol</a:t>
            </a:r>
            <a:r>
              <a:rPr lang="cs-CZ" dirty="0"/>
              <a:t>, </a:t>
            </a:r>
            <a:r>
              <a:rPr lang="cs-CZ" i="1" dirty="0" err="1"/>
              <a:t>Posakonazol</a:t>
            </a:r>
            <a:endParaRPr lang="cs-CZ" i="1" dirty="0"/>
          </a:p>
          <a:p>
            <a:r>
              <a:rPr lang="cs-CZ" dirty="0"/>
              <a:t>      inhibitory </a:t>
            </a:r>
            <a:r>
              <a:rPr lang="cs-CZ" dirty="0" err="1"/>
              <a:t>tyrozinkinázy</a:t>
            </a:r>
            <a:r>
              <a:rPr lang="cs-CZ" dirty="0"/>
              <a:t>: </a:t>
            </a:r>
            <a:r>
              <a:rPr lang="cs-CZ" i="1" dirty="0" err="1"/>
              <a:t>Nilotinib</a:t>
            </a:r>
            <a:r>
              <a:rPr lang="cs-CZ" dirty="0"/>
              <a:t>, </a:t>
            </a:r>
            <a:r>
              <a:rPr lang="cs-CZ" i="1" dirty="0" err="1"/>
              <a:t>Imatinib</a:t>
            </a:r>
            <a:endParaRPr lang="cs-CZ" i="1" dirty="0"/>
          </a:p>
          <a:p>
            <a:r>
              <a:rPr lang="cs-CZ" dirty="0"/>
              <a:t>      </a:t>
            </a:r>
            <a:r>
              <a:rPr lang="cs-CZ" dirty="0" err="1"/>
              <a:t>imunosipresiva</a:t>
            </a:r>
            <a:r>
              <a:rPr lang="cs-CZ" dirty="0"/>
              <a:t>: </a:t>
            </a:r>
            <a:r>
              <a:rPr lang="cs-CZ" i="1" dirty="0"/>
              <a:t>Kyselina </a:t>
            </a:r>
            <a:r>
              <a:rPr lang="cs-CZ" i="1" dirty="0" err="1"/>
              <a:t>mykofenolová</a:t>
            </a:r>
            <a:endParaRPr lang="cs-CZ" i="1" dirty="0"/>
          </a:p>
          <a:p>
            <a:r>
              <a:rPr lang="cs-CZ" dirty="0"/>
              <a:t>      cytostatika: </a:t>
            </a:r>
            <a:r>
              <a:rPr lang="cs-CZ" i="1" dirty="0" err="1"/>
              <a:t>Busulfan</a:t>
            </a:r>
            <a:endParaRPr lang="cs-CZ" i="1" dirty="0"/>
          </a:p>
          <a:p>
            <a:pPr marL="285750" indent="-285750">
              <a:buFont typeface="Calibri" panose="020F0502020204030204" pitchFamily="34" charset="0"/>
              <a:buChar char="‐"/>
            </a:pPr>
            <a:endParaRPr lang="cs-CZ" dirty="0"/>
          </a:p>
          <a:p>
            <a:r>
              <a:rPr lang="cs-CZ" sz="2000" b="1" i="1" dirty="0"/>
              <a:t>LC-MS/MS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 smtClean="0"/>
              <a:t>příprava vzorků stejná jako u HPLC, odpadá potřeba případné </a:t>
            </a:r>
            <a:r>
              <a:rPr lang="cs-CZ" dirty="0" err="1" smtClean="0"/>
              <a:t>derivatizace</a:t>
            </a:r>
            <a:endParaRPr lang="cs-CZ" dirty="0" smtClean="0"/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 smtClean="0"/>
              <a:t>velmi </a:t>
            </a:r>
            <a:r>
              <a:rPr lang="cs-CZ" dirty="0"/>
              <a:t>vysoká citlivost a specifita, robustnost, možnost rozlišení i jednotlivých </a:t>
            </a:r>
            <a:r>
              <a:rPr lang="cs-CZ" dirty="0" smtClean="0"/>
              <a:t>metabolitů</a:t>
            </a:r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nevýhody: vyšší pořizovací náklady, technická náročnost, vyšší TAT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8077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04056"/>
          </a:xfrm>
        </p:spPr>
        <p:txBody>
          <a:bodyPr>
            <a:noAutofit/>
          </a:bodyPr>
          <a:lstStyle/>
          <a:p>
            <a:pPr algn="l"/>
            <a:r>
              <a:rPr lang="cs-CZ" sz="2400" b="1" dirty="0"/>
              <a:t>	Př. Stanovení </a:t>
            </a:r>
            <a:r>
              <a:rPr lang="cs-CZ" sz="2400" b="1" dirty="0" err="1"/>
              <a:t>busulfanu</a:t>
            </a:r>
            <a:r>
              <a:rPr lang="cs-CZ" sz="2400" b="1" i="1" dirty="0"/>
              <a:t/>
            </a:r>
            <a:br>
              <a:rPr lang="cs-CZ" sz="2400" b="1" i="1" dirty="0"/>
            </a:br>
            <a:endParaRPr lang="fr-FR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lvl="3"/>
            <a:r>
              <a:rPr lang="cs-CZ" dirty="0"/>
              <a:t>Součást </a:t>
            </a:r>
            <a:r>
              <a:rPr lang="cs-CZ" dirty="0" err="1"/>
              <a:t>vysokodávkované</a:t>
            </a:r>
            <a:r>
              <a:rPr lang="cs-CZ" dirty="0"/>
              <a:t> protinádorové chemoterapie (před transplantací krvetvorných buněk)</a:t>
            </a:r>
          </a:p>
          <a:p>
            <a:pPr lvl="3"/>
            <a:r>
              <a:rPr lang="cs-CZ" dirty="0"/>
              <a:t>Velké </a:t>
            </a:r>
            <a:r>
              <a:rPr lang="cs-CZ" dirty="0" err="1"/>
              <a:t>interindividuální</a:t>
            </a:r>
            <a:r>
              <a:rPr lang="cs-CZ" dirty="0"/>
              <a:t> rozdíly</a:t>
            </a:r>
          </a:p>
          <a:p>
            <a:pPr lvl="3"/>
            <a:r>
              <a:rPr lang="cs-CZ" dirty="0"/>
              <a:t>Nežádoucí účinky: především </a:t>
            </a:r>
            <a:r>
              <a:rPr lang="cs-CZ" dirty="0" err="1"/>
              <a:t>hepatotoxicita</a:t>
            </a:r>
            <a:r>
              <a:rPr lang="cs-CZ" dirty="0"/>
              <a:t> (nejčastěji </a:t>
            </a:r>
            <a:r>
              <a:rPr lang="cs-CZ" dirty="0" err="1"/>
              <a:t>zapřičiňuje</a:t>
            </a:r>
            <a:r>
              <a:rPr lang="cs-CZ" dirty="0"/>
              <a:t> </a:t>
            </a:r>
            <a:r>
              <a:rPr lang="cs-CZ" dirty="0" err="1"/>
              <a:t>venookluzivní</a:t>
            </a:r>
            <a:r>
              <a:rPr lang="cs-CZ" dirty="0"/>
              <a:t> nemoc jater - VOD)</a:t>
            </a:r>
          </a:p>
          <a:p>
            <a:pPr lvl="3"/>
            <a:r>
              <a:rPr lang="cs-CZ" dirty="0"/>
              <a:t>Monitorování hladiny (tabletová forma) po 1., 5., 9., 13. dávce, začátek po 6 hodinách (30 min. před další dávkou), pak v hodinových intervalech do další dávky</a:t>
            </a:r>
          </a:p>
          <a:p>
            <a:pPr lvl="3"/>
            <a:r>
              <a:rPr lang="cs-CZ" dirty="0"/>
              <a:t>Vyhodnocuje se plocha pod křivkou, vypočítává tzv. </a:t>
            </a:r>
            <a:r>
              <a:rPr lang="cs-CZ" dirty="0" err="1"/>
              <a:t>Steady-state</a:t>
            </a:r>
            <a:r>
              <a:rPr lang="cs-CZ" dirty="0"/>
              <a:t> </a:t>
            </a:r>
            <a:r>
              <a:rPr lang="cs-CZ" dirty="0" err="1"/>
              <a:t>concentration</a:t>
            </a:r>
            <a:r>
              <a:rPr lang="cs-CZ" dirty="0"/>
              <a:t> – </a:t>
            </a:r>
            <a:r>
              <a:rPr lang="cs-CZ" dirty="0" err="1"/>
              <a:t>Css</a:t>
            </a:r>
            <a:r>
              <a:rPr lang="cs-CZ" dirty="0"/>
              <a:t> (doporučovaná: 850-1000 </a:t>
            </a:r>
            <a:r>
              <a:rPr lang="cs-CZ" dirty="0" err="1"/>
              <a:t>ng</a:t>
            </a:r>
            <a:r>
              <a:rPr lang="cs-CZ" dirty="0"/>
              <a:t>/ml)</a:t>
            </a:r>
          </a:p>
          <a:p>
            <a:pPr lvl="3"/>
            <a:r>
              <a:rPr lang="cs-CZ" dirty="0"/>
              <a:t>Na základě </a:t>
            </a:r>
            <a:r>
              <a:rPr lang="cs-CZ" dirty="0" err="1"/>
              <a:t>Css</a:t>
            </a:r>
            <a:r>
              <a:rPr lang="cs-CZ" dirty="0"/>
              <a:t> korekce 3., 7., 11., 15. dávky</a:t>
            </a:r>
          </a:p>
          <a:p>
            <a:pPr lvl="3"/>
            <a:endParaRPr lang="cs-CZ" dirty="0"/>
          </a:p>
          <a:p>
            <a:pPr lvl="3"/>
            <a:r>
              <a:rPr lang="cs-CZ" dirty="0"/>
              <a:t>Metoda: HPLC  na reverzní fázi s UV detekcí</a:t>
            </a:r>
          </a:p>
        </p:txBody>
      </p:sp>
    </p:spTree>
    <p:extLst>
      <p:ext uri="{BB962C8B-B14F-4D97-AF65-F5344CB8AC3E}">
        <p14:creationId xmlns:p14="http://schemas.microsoft.com/office/powerpoint/2010/main" val="2108722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04056"/>
          </a:xfrm>
        </p:spPr>
        <p:txBody>
          <a:bodyPr>
            <a:noAutofit/>
          </a:bodyPr>
          <a:lstStyle/>
          <a:p>
            <a:pPr algn="l"/>
            <a:r>
              <a:rPr lang="cs-CZ" sz="2400" b="1" dirty="0"/>
              <a:t>	</a:t>
            </a:r>
            <a:r>
              <a:rPr lang="cs-CZ" sz="2400" b="1" dirty="0" smtClean="0"/>
              <a:t>Otrava </a:t>
            </a:r>
            <a:r>
              <a:rPr lang="cs-CZ" sz="2400" b="1" dirty="0" err="1" smtClean="0"/>
              <a:t>Li</a:t>
            </a:r>
            <a:endParaRPr lang="fr-FR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28592"/>
          </a:xfrm>
        </p:spPr>
        <p:txBody>
          <a:bodyPr>
            <a:normAutofit lnSpcReduction="10000"/>
          </a:bodyPr>
          <a:lstStyle/>
          <a:p>
            <a:pPr lvl="3"/>
            <a:r>
              <a:rPr lang="cs-CZ" dirty="0" err="1" smtClean="0"/>
              <a:t>Li</a:t>
            </a:r>
            <a:r>
              <a:rPr lang="cs-CZ" dirty="0" smtClean="0"/>
              <a:t> </a:t>
            </a:r>
            <a:r>
              <a:rPr lang="cs-CZ" dirty="0"/>
              <a:t>– používá se jako antidepresivum, při léčbě v manické fázi mánií a maniodepresivních </a:t>
            </a:r>
            <a:r>
              <a:rPr lang="cs-CZ" dirty="0" smtClean="0"/>
              <a:t>psychóz</a:t>
            </a:r>
          </a:p>
          <a:p>
            <a:pPr lvl="3"/>
            <a:endParaRPr lang="cs-CZ" dirty="0"/>
          </a:p>
          <a:p>
            <a:pPr lvl="3"/>
            <a:r>
              <a:rPr lang="cs-CZ" dirty="0"/>
              <a:t>Účinek: zvyšuje vstřebávání neurotransmiterů, redukuje tak jejich koncentraci v </a:t>
            </a:r>
            <a:r>
              <a:rPr lang="cs-CZ" dirty="0" err="1"/>
              <a:t>neuronálním</a:t>
            </a:r>
            <a:r>
              <a:rPr lang="cs-CZ" dirty="0"/>
              <a:t> napojení, působí jako sedativum. </a:t>
            </a:r>
            <a:endParaRPr lang="cs-CZ" dirty="0" smtClean="0"/>
          </a:p>
          <a:p>
            <a:pPr lvl="3"/>
            <a:endParaRPr lang="cs-CZ" dirty="0" smtClean="0"/>
          </a:p>
          <a:p>
            <a:pPr lvl="3"/>
            <a:r>
              <a:rPr lang="cs-CZ" dirty="0" err="1" smtClean="0"/>
              <a:t>Absorce</a:t>
            </a:r>
            <a:r>
              <a:rPr lang="cs-CZ" dirty="0" smtClean="0"/>
              <a:t> </a:t>
            </a:r>
            <a:r>
              <a:rPr lang="cs-CZ" dirty="0" err="1"/>
              <a:t>Li</a:t>
            </a:r>
            <a:r>
              <a:rPr lang="cs-CZ" dirty="0"/>
              <a:t> z GIT je úplná s vrcholem po 2-4 hod., vylučování je dvoufázové – nejdříve se vyloučí 30-40% dávky s poločasem 24 h., zbytek </a:t>
            </a:r>
            <a:r>
              <a:rPr lang="cs-CZ" dirty="0" err="1"/>
              <a:t>Li</a:t>
            </a:r>
            <a:r>
              <a:rPr lang="cs-CZ" dirty="0"/>
              <a:t> , který se vstřebal do </a:t>
            </a:r>
            <a:r>
              <a:rPr lang="cs-CZ" dirty="0" err="1"/>
              <a:t>buňek</a:t>
            </a:r>
            <a:r>
              <a:rPr lang="cs-CZ" dirty="0"/>
              <a:t> (součást buněčného iontového obsahu) se vyloučí za 48 -72 h.. Snížená </a:t>
            </a:r>
            <a:r>
              <a:rPr lang="cs-CZ" dirty="0" err="1"/>
              <a:t>fce</a:t>
            </a:r>
            <a:r>
              <a:rPr lang="cs-CZ" dirty="0"/>
              <a:t> ledvin prodlužuje dobu vylučování </a:t>
            </a:r>
            <a:r>
              <a:rPr lang="cs-CZ" dirty="0" err="1" smtClean="0"/>
              <a:t>Li</a:t>
            </a:r>
            <a:endParaRPr lang="cs-CZ" dirty="0" smtClean="0"/>
          </a:p>
          <a:p>
            <a:pPr lvl="3"/>
            <a:endParaRPr lang="cs-CZ" dirty="0"/>
          </a:p>
          <a:p>
            <a:pPr lvl="3"/>
            <a:r>
              <a:rPr lang="cs-CZ" dirty="0"/>
              <a:t>Hladina </a:t>
            </a:r>
            <a:r>
              <a:rPr lang="cs-CZ" dirty="0" err="1"/>
              <a:t>Li</a:t>
            </a:r>
            <a:r>
              <a:rPr lang="cs-CZ" dirty="0"/>
              <a:t> se sleduje z důvodu možné </a:t>
            </a:r>
            <a:r>
              <a:rPr lang="cs-CZ" dirty="0" smtClean="0"/>
              <a:t>intoxikace</a:t>
            </a:r>
          </a:p>
          <a:p>
            <a:pPr marL="1371600" lvl="3" indent="0">
              <a:buNone/>
            </a:pPr>
            <a:r>
              <a:rPr lang="cs-CZ" dirty="0"/>
              <a:t>	</a:t>
            </a:r>
            <a:r>
              <a:rPr lang="cs-CZ" dirty="0" smtClean="0"/>
              <a:t> 12 </a:t>
            </a:r>
            <a:r>
              <a:rPr lang="cs-CZ" dirty="0"/>
              <a:t>h. po podání: 1,0 -1,2 </a:t>
            </a:r>
            <a:r>
              <a:rPr lang="cs-CZ" dirty="0" err="1" smtClean="0"/>
              <a:t>mmol</a:t>
            </a:r>
            <a:r>
              <a:rPr lang="cs-CZ" dirty="0" smtClean="0"/>
              <a:t>/l - optimální koncentrace</a:t>
            </a:r>
          </a:p>
          <a:p>
            <a:pPr marL="1371600" lvl="3" indent="0">
              <a:buNone/>
            </a:pPr>
            <a:r>
              <a:rPr lang="cs-CZ" dirty="0" smtClean="0"/>
              <a:t>		               1,2-1,5 </a:t>
            </a:r>
            <a:r>
              <a:rPr lang="cs-CZ" dirty="0" err="1" smtClean="0"/>
              <a:t>mmol</a:t>
            </a:r>
            <a:r>
              <a:rPr lang="cs-CZ" dirty="0" smtClean="0"/>
              <a:t>/l - varující koncentrace</a:t>
            </a:r>
          </a:p>
          <a:p>
            <a:pPr marL="1371600" lvl="3" indent="0">
              <a:buNone/>
            </a:pPr>
            <a:r>
              <a:rPr lang="cs-CZ" dirty="0" smtClean="0"/>
              <a:t>		               &gt; </a:t>
            </a:r>
            <a:r>
              <a:rPr lang="cs-CZ" dirty="0"/>
              <a:t>1,5 </a:t>
            </a:r>
            <a:r>
              <a:rPr lang="cs-CZ" dirty="0" err="1" smtClean="0"/>
              <a:t>mmol</a:t>
            </a:r>
            <a:r>
              <a:rPr lang="cs-CZ" dirty="0" smtClean="0"/>
              <a:t> /l    - možné </a:t>
            </a:r>
            <a:r>
              <a:rPr lang="cs-CZ" dirty="0"/>
              <a:t>riziko intoxikace</a:t>
            </a:r>
          </a:p>
          <a:p>
            <a:pPr lvl="3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59672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04056"/>
          </a:xfrm>
        </p:spPr>
        <p:txBody>
          <a:bodyPr>
            <a:noAutofit/>
          </a:bodyPr>
          <a:lstStyle/>
          <a:p>
            <a:pPr algn="l"/>
            <a:r>
              <a:rPr lang="cs-CZ" sz="2400" b="1" dirty="0"/>
              <a:t>	</a:t>
            </a:r>
            <a:r>
              <a:rPr lang="cs-CZ" sz="2400" b="1" dirty="0" smtClean="0"/>
              <a:t>Otrava </a:t>
            </a:r>
            <a:r>
              <a:rPr lang="cs-CZ" sz="2400" b="1" dirty="0" err="1" smtClean="0"/>
              <a:t>Li</a:t>
            </a:r>
            <a:endParaRPr lang="fr-FR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28592"/>
          </a:xfrm>
        </p:spPr>
        <p:txBody>
          <a:bodyPr>
            <a:normAutofit/>
          </a:bodyPr>
          <a:lstStyle/>
          <a:p>
            <a:pPr marL="1371600" lvl="3" indent="0">
              <a:buNone/>
            </a:pPr>
            <a:r>
              <a:rPr lang="cs-CZ" u="sng" dirty="0"/>
              <a:t>Klinické projevy: </a:t>
            </a:r>
            <a:endParaRPr lang="cs-CZ" u="sng" dirty="0" smtClean="0"/>
          </a:p>
          <a:p>
            <a:pPr marL="1371600" lvl="3" indent="0">
              <a:buNone/>
            </a:pPr>
            <a:endParaRPr lang="cs-CZ" u="sng" dirty="0"/>
          </a:p>
          <a:p>
            <a:pPr lvl="3"/>
            <a:r>
              <a:rPr lang="cs-CZ" dirty="0"/>
              <a:t>apatie, pomalé reakce, netečnost, letargie, potíže při řeči, nepravidelné chvění, křečovité záškuby svalů, svalová </a:t>
            </a:r>
            <a:r>
              <a:rPr lang="cs-CZ" dirty="0" smtClean="0"/>
              <a:t>slabost</a:t>
            </a:r>
          </a:p>
          <a:p>
            <a:pPr lvl="3"/>
            <a:endParaRPr lang="cs-CZ" dirty="0"/>
          </a:p>
          <a:p>
            <a:pPr lvl="3"/>
            <a:r>
              <a:rPr lang="cs-CZ" dirty="0"/>
              <a:t>nebezpečí intoxikace se zvyšuje při dehydrataci pacienta, zvýšená </a:t>
            </a:r>
            <a:r>
              <a:rPr lang="cs-CZ" dirty="0" err="1"/>
              <a:t>reabsorbce</a:t>
            </a:r>
            <a:r>
              <a:rPr lang="cs-CZ" dirty="0"/>
              <a:t> </a:t>
            </a:r>
            <a:r>
              <a:rPr lang="cs-CZ" dirty="0" err="1"/>
              <a:t>Li</a:t>
            </a:r>
            <a:r>
              <a:rPr lang="cs-CZ" dirty="0"/>
              <a:t> v ledvinách (zvýšení </a:t>
            </a:r>
            <a:r>
              <a:rPr lang="cs-CZ" dirty="0" err="1"/>
              <a:t>konc</a:t>
            </a:r>
            <a:r>
              <a:rPr lang="cs-CZ" dirty="0"/>
              <a:t>. v krvi</a:t>
            </a:r>
            <a:r>
              <a:rPr lang="cs-CZ" dirty="0" smtClean="0"/>
              <a:t>)</a:t>
            </a:r>
          </a:p>
          <a:p>
            <a:pPr lvl="3"/>
            <a:endParaRPr lang="cs-CZ" dirty="0"/>
          </a:p>
          <a:p>
            <a:pPr lvl="3"/>
            <a:r>
              <a:rPr lang="cs-CZ" dirty="0"/>
              <a:t>chronická intoxikace:  dochází k poškození nervů, ledvin, ovlivňuje ženské pohlavní </a:t>
            </a:r>
            <a:r>
              <a:rPr lang="cs-CZ" dirty="0" smtClean="0"/>
              <a:t>orgány</a:t>
            </a:r>
          </a:p>
          <a:p>
            <a:pPr lvl="3"/>
            <a:endParaRPr lang="cs-CZ" dirty="0"/>
          </a:p>
          <a:p>
            <a:pPr lvl="3"/>
            <a:r>
              <a:rPr lang="cs-CZ" dirty="0"/>
              <a:t>Léčba: </a:t>
            </a:r>
            <a:r>
              <a:rPr lang="cs-CZ" dirty="0" err="1"/>
              <a:t>antidotum</a:t>
            </a:r>
            <a:r>
              <a:rPr lang="cs-CZ" dirty="0"/>
              <a:t> není známo, podává se hydrogenuhličitan, který urychluje vylučování lithia z těla, hemodialýza</a:t>
            </a:r>
          </a:p>
          <a:p>
            <a:pPr lvl="3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8274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04056"/>
          </a:xfrm>
        </p:spPr>
        <p:txBody>
          <a:bodyPr>
            <a:noAutofit/>
          </a:bodyPr>
          <a:lstStyle/>
          <a:p>
            <a:pPr algn="l"/>
            <a:r>
              <a:rPr lang="cs-CZ" sz="2400" b="1" dirty="0"/>
              <a:t>	</a:t>
            </a:r>
            <a:r>
              <a:rPr lang="cs-CZ" sz="2400" b="1" dirty="0" smtClean="0"/>
              <a:t>Kazuistika</a:t>
            </a:r>
            <a:endParaRPr lang="fr-FR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lvl="3"/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žena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45 let, přivezena v bezvědomí, úmyslné předávkování pacientky léčené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Li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pro deprese</a:t>
            </a:r>
          </a:p>
          <a:p>
            <a:pPr lvl="3"/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152093"/>
              </p:ext>
            </p:extLst>
          </p:nvPr>
        </p:nvGraphicFramePr>
        <p:xfrm>
          <a:off x="251520" y="2492896"/>
          <a:ext cx="8640961" cy="30132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37922"/>
                <a:gridCol w="1777219"/>
                <a:gridCol w="1777219"/>
                <a:gridCol w="3948601"/>
              </a:tblGrid>
              <a:tr h="7752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datum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9B9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čas 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odběru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9B9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</a:t>
                      </a: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mmol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/l);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[0,6-1,2]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9B9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poznámka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9B9BFF"/>
                    </a:solidFill>
                  </a:tcPr>
                </a:tc>
              </a:tr>
              <a:tr h="3762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25.1.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6,30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5,07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příjem na </a:t>
                      </a: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ARO, 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bezvědomí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</a:tr>
              <a:tr h="3762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</a:tr>
              <a:tr h="3762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14,30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1,11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 dialýze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</a:tr>
              <a:tr h="3762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1,48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vyplavení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 buněk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</a:tr>
              <a:tr h="3762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26.1.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</a:tr>
              <a:tr h="3565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27.1.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0,43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překlad na psychiatrické </a:t>
                      </a: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odd.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04245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547664" y="3013502"/>
            <a:ext cx="60486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4800" b="1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046316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195736" y="260648"/>
            <a:ext cx="694826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TDM (</a:t>
            </a:r>
            <a:r>
              <a:rPr lang="cs-CZ" sz="2400" b="1" i="1" dirty="0" err="1"/>
              <a:t>Therapeutic</a:t>
            </a:r>
            <a:r>
              <a:rPr lang="cs-CZ" sz="2400" b="1" i="1" dirty="0"/>
              <a:t> </a:t>
            </a:r>
            <a:r>
              <a:rPr lang="cs-CZ" sz="2400" b="1" i="1" dirty="0" err="1"/>
              <a:t>Drug</a:t>
            </a:r>
            <a:r>
              <a:rPr lang="cs-CZ" sz="2400" b="1" i="1" dirty="0"/>
              <a:t> Monitoring)</a:t>
            </a:r>
          </a:p>
          <a:p>
            <a:pPr algn="just"/>
            <a:endParaRPr lang="cs-CZ" i="1" dirty="0"/>
          </a:p>
          <a:p>
            <a:pPr algn="just"/>
            <a:r>
              <a:rPr lang="cs-CZ" dirty="0"/>
              <a:t>=  </a:t>
            </a:r>
            <a:r>
              <a:rPr lang="cs-CZ" i="1" dirty="0"/>
              <a:t>soubor postupů určených k optimalizaci konkrétní farmakoterapie  </a:t>
            </a:r>
          </a:p>
          <a:p>
            <a:pPr algn="just"/>
            <a:r>
              <a:rPr lang="cs-CZ" i="1" dirty="0"/>
              <a:t>    konkrétního pacienta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203848" y="1772816"/>
            <a:ext cx="55446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/>
              <a:t>→ </a:t>
            </a:r>
            <a:r>
              <a:rPr lang="cs-CZ" b="1" dirty="0"/>
              <a:t>cyklus</a:t>
            </a:r>
            <a:r>
              <a:rPr lang="cs-CZ" dirty="0"/>
              <a:t> stanovení koncentrace léčiva v biologickém materiálu, provedení farmakokinetické analýzy a interpretace nálezu, návrhu vhodného dávkovacího schématu, jeho aplikace a opakovaného stanovení koncentrace léčiva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195736" y="3573016"/>
            <a:ext cx="65527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/>
              <a:t>TDM tedy </a:t>
            </a:r>
            <a:r>
              <a:rPr lang="cs-CZ" b="1" dirty="0">
                <a:solidFill>
                  <a:srgbClr val="C00000"/>
                </a:solidFill>
              </a:rPr>
              <a:t>NENÍ</a:t>
            </a:r>
            <a:r>
              <a:rPr lang="cs-CZ" dirty="0"/>
              <a:t> jen samotné stanovení koncentrace léčiva v biologickém materiálu a k interpretaci nestačí pouhá číselná hodnota nebo srovnání číselných hodnot několika laboratorních vyšetření.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195736" y="5085184"/>
            <a:ext cx="66967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/>
              <a:t>Cílem je </a:t>
            </a:r>
            <a:r>
              <a:rPr lang="cs-CZ" b="1" dirty="0"/>
              <a:t>farmakokinetická analýza</a:t>
            </a:r>
            <a:r>
              <a:rPr lang="cs-CZ" dirty="0"/>
              <a:t>, tj. </a:t>
            </a:r>
            <a:r>
              <a:rPr lang="cs-CZ" i="1" dirty="0"/>
              <a:t>určení dávkovacího režimu vhodného pro dosažení terapeutických koncentrací léčiv</a:t>
            </a:r>
            <a:r>
              <a:rPr lang="cs-CZ" dirty="0"/>
              <a:t> pomocí matematického zpracování laboratorních výsledků a výpočtu individuálních farmakokinetických parametrů konkrétního pacienta </a:t>
            </a:r>
          </a:p>
          <a:p>
            <a:pPr algn="just"/>
            <a:r>
              <a:rPr lang="cs-CZ" dirty="0">
                <a:latin typeface="Meiryo UI"/>
                <a:ea typeface="Meiryo UI"/>
                <a:cs typeface="Meiryo UI"/>
              </a:rPr>
              <a:t>⇒ </a:t>
            </a:r>
            <a:r>
              <a:rPr lang="cs-CZ" b="1" i="1" dirty="0"/>
              <a:t>bezpečnější, účinnější a efektivnější léčba</a:t>
            </a:r>
          </a:p>
        </p:txBody>
      </p:sp>
    </p:spTree>
    <p:extLst>
      <p:ext uri="{BB962C8B-B14F-4D97-AF65-F5344CB8AC3E}">
        <p14:creationId xmlns:p14="http://schemas.microsoft.com/office/powerpoint/2010/main" val="3629325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195736" y="260648"/>
            <a:ext cx="69482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TDM (</a:t>
            </a:r>
            <a:r>
              <a:rPr lang="cs-CZ" sz="2400" b="1" i="1" dirty="0" err="1"/>
              <a:t>Therapeutic</a:t>
            </a:r>
            <a:r>
              <a:rPr lang="cs-CZ" sz="2400" b="1" i="1" dirty="0"/>
              <a:t> </a:t>
            </a:r>
            <a:r>
              <a:rPr lang="cs-CZ" sz="2400" b="1" i="1" dirty="0" err="1"/>
              <a:t>Drug</a:t>
            </a:r>
            <a:r>
              <a:rPr lang="cs-CZ" sz="2400" b="1" i="1" dirty="0"/>
              <a:t> Monitoring)</a:t>
            </a:r>
          </a:p>
          <a:p>
            <a:pPr algn="just"/>
            <a:endParaRPr lang="cs-CZ" i="1" dirty="0"/>
          </a:p>
          <a:p>
            <a:pPr algn="just"/>
            <a:r>
              <a:rPr lang="cs-CZ" dirty="0"/>
              <a:t>Interdisciplinární charakter:</a:t>
            </a:r>
          </a:p>
        </p:txBody>
      </p:sp>
      <p:graphicFrame>
        <p:nvGraphicFramePr>
          <p:cNvPr id="24" name="Diagram 23"/>
          <p:cNvGraphicFramePr/>
          <p:nvPr>
            <p:extLst>
              <p:ext uri="{D42A27DB-BD31-4B8C-83A1-F6EECF244321}">
                <p14:modId xmlns:p14="http://schemas.microsoft.com/office/powerpoint/2010/main" val="1416897376"/>
              </p:ext>
            </p:extLst>
          </p:nvPr>
        </p:nvGraphicFramePr>
        <p:xfrm>
          <a:off x="2195736" y="148478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5" name="TextovéPole 24"/>
          <p:cNvSpPr txBox="1"/>
          <p:nvPr/>
        </p:nvSpPr>
        <p:spPr>
          <a:xfrm>
            <a:off x="2771800" y="3212976"/>
            <a:ext cx="5184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Účinná mezioborová spolupráce</a:t>
            </a:r>
          </a:p>
        </p:txBody>
      </p:sp>
    </p:spTree>
    <p:extLst>
      <p:ext uri="{BB962C8B-B14F-4D97-AF65-F5344CB8AC3E}">
        <p14:creationId xmlns:p14="http://schemas.microsoft.com/office/powerpoint/2010/main" val="2617542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4" grpId="0">
        <p:bldAsOne/>
      </p:bldGraphic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9632" y="1124745"/>
            <a:ext cx="7427168" cy="5016168"/>
          </a:xfrm>
        </p:spPr>
        <p:txBody>
          <a:bodyPr>
            <a:normAutofit/>
          </a:bodyPr>
          <a:lstStyle/>
          <a:p>
            <a:r>
              <a:rPr lang="cs-CZ" sz="2200" dirty="0"/>
              <a:t>Nutné monitorování koncentrace léku tak, aby došlo k úpravě dávkovacího režimu a lék byl přítomen v rozmezí terapeutické koncentrace</a:t>
            </a:r>
          </a:p>
          <a:p>
            <a:r>
              <a:rPr lang="cs-CZ" sz="2200" dirty="0"/>
              <a:t>Terapeutická koncentrace</a:t>
            </a:r>
          </a:p>
          <a:p>
            <a:pPr lvl="3"/>
            <a:r>
              <a:rPr lang="cs-CZ" sz="1800" dirty="0"/>
              <a:t>dolní mez = koncentrace, kdy je již dosaženo terapeutického účinku</a:t>
            </a:r>
          </a:p>
          <a:p>
            <a:pPr lvl="3"/>
            <a:r>
              <a:rPr lang="cs-CZ" sz="1800" dirty="0"/>
              <a:t>horní mez = koncentrace, kdy lék ještě nevykazuje toxické účinky</a:t>
            </a:r>
          </a:p>
          <a:p>
            <a:r>
              <a:rPr lang="cs-CZ" sz="2200" dirty="0"/>
              <a:t>Rychlost </a:t>
            </a:r>
            <a:r>
              <a:rPr lang="cs-CZ" sz="2200" dirty="0" err="1"/>
              <a:t>metabolizace</a:t>
            </a:r>
            <a:r>
              <a:rPr lang="cs-CZ" sz="2200" dirty="0"/>
              <a:t> léčiva se liší – genetický polymorfismus </a:t>
            </a:r>
          </a:p>
          <a:p>
            <a:pPr lvl="3"/>
            <a:r>
              <a:rPr lang="cs-CZ" sz="1800" dirty="0"/>
              <a:t>(ovlivnění dostupnosti a eliminace léčiva i dynamiku účinku a toxicity)</a:t>
            </a:r>
          </a:p>
          <a:p>
            <a:pPr lvl="3"/>
            <a:endParaRPr lang="cs-CZ" dirty="0"/>
          </a:p>
          <a:p>
            <a:r>
              <a:rPr lang="cs-CZ" sz="2200" dirty="0"/>
              <a:t>Dle fenotypu se rozlišují tzv. pomalí a rychlí </a:t>
            </a:r>
            <a:r>
              <a:rPr lang="cs-CZ" sz="2200" dirty="0" err="1"/>
              <a:t>metabolizátoři</a:t>
            </a:r>
            <a:endParaRPr lang="fr-FR" sz="2200" dirty="0"/>
          </a:p>
        </p:txBody>
      </p:sp>
      <p:sp>
        <p:nvSpPr>
          <p:cNvPr id="4" name="Obdélník 3"/>
          <p:cNvSpPr/>
          <p:nvPr/>
        </p:nvSpPr>
        <p:spPr>
          <a:xfrm>
            <a:off x="903802" y="548680"/>
            <a:ext cx="47883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cs-CZ" sz="2400" b="1" dirty="0"/>
              <a:t>TDM (</a:t>
            </a:r>
            <a:r>
              <a:rPr lang="cs-CZ" sz="2400" b="1" i="1" dirty="0" err="1"/>
              <a:t>Therapeutic</a:t>
            </a:r>
            <a:r>
              <a:rPr lang="cs-CZ" sz="2400" b="1" i="1" dirty="0"/>
              <a:t> </a:t>
            </a:r>
            <a:r>
              <a:rPr lang="cs-CZ" sz="2400" b="1" i="1" dirty="0" err="1"/>
              <a:t>Drug</a:t>
            </a:r>
            <a:r>
              <a:rPr lang="cs-CZ" sz="2400" b="1" i="1" dirty="0"/>
              <a:t> Monitoring)</a:t>
            </a:r>
          </a:p>
        </p:txBody>
      </p:sp>
    </p:spTree>
    <p:extLst>
      <p:ext uri="{BB962C8B-B14F-4D97-AF65-F5344CB8AC3E}">
        <p14:creationId xmlns:p14="http://schemas.microsoft.com/office/powerpoint/2010/main" val="1483503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267744" y="-16103"/>
            <a:ext cx="6696744" cy="7509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Kdy se TDM provádí?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/>
              <a:t>u léčiv vyznačujících se </a:t>
            </a:r>
            <a:r>
              <a:rPr lang="cs-CZ" b="1" dirty="0"/>
              <a:t>úzkým terapeutickým rozmezím</a:t>
            </a:r>
            <a:r>
              <a:rPr lang="cs-CZ" dirty="0"/>
              <a:t> (Digoxin, </a:t>
            </a:r>
            <a:r>
              <a:rPr lang="cs-CZ" dirty="0" smtClean="0"/>
              <a:t>	Lithium</a:t>
            </a:r>
            <a:r>
              <a:rPr lang="cs-CZ" dirty="0"/>
              <a:t>), </a:t>
            </a:r>
            <a:r>
              <a:rPr lang="cs-CZ" b="1" dirty="0"/>
              <a:t>těsným vztahem mezi dávkou a účinkem</a:t>
            </a:r>
            <a:r>
              <a:rPr lang="cs-CZ" dirty="0"/>
              <a:t>, </a:t>
            </a:r>
            <a:r>
              <a:rPr lang="cs-CZ" dirty="0" smtClean="0"/>
              <a:t>	</a:t>
            </a:r>
            <a:r>
              <a:rPr lang="cs-CZ" b="1" dirty="0" smtClean="0"/>
              <a:t>nelineární </a:t>
            </a:r>
            <a:r>
              <a:rPr lang="cs-CZ" b="1" dirty="0"/>
              <a:t>kinetikou</a:t>
            </a:r>
            <a:r>
              <a:rPr lang="cs-CZ" dirty="0"/>
              <a:t> a u léčiv, jejichž </a:t>
            </a:r>
            <a:r>
              <a:rPr lang="cs-CZ" b="1" dirty="0"/>
              <a:t>účinek není klinicky </a:t>
            </a:r>
            <a:r>
              <a:rPr lang="cs-CZ" b="1" dirty="0" smtClean="0"/>
              <a:t>	měřitelný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smtClean="0"/>
              <a:t>kvantifikovatelný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velká </a:t>
            </a:r>
            <a:r>
              <a:rPr lang="cs-CZ" dirty="0"/>
              <a:t>inter- a </a:t>
            </a:r>
            <a:r>
              <a:rPr lang="cs-CZ" dirty="0" err="1"/>
              <a:t>intraindividuální</a:t>
            </a:r>
            <a:r>
              <a:rPr lang="cs-CZ" dirty="0"/>
              <a:t> </a:t>
            </a:r>
            <a:r>
              <a:rPr lang="cs-CZ" b="1" dirty="0"/>
              <a:t>variabilita</a:t>
            </a:r>
            <a:r>
              <a:rPr lang="cs-CZ" dirty="0"/>
              <a:t> léčiv (Cyklosporin A</a:t>
            </a:r>
            <a:r>
              <a:rPr lang="cs-CZ" dirty="0" smtClean="0"/>
              <a:t>)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/>
              <a:t>výskyt toxických nebo nežádoucích </a:t>
            </a:r>
            <a:r>
              <a:rPr lang="cs-CZ" b="1" dirty="0"/>
              <a:t>vedlejších účinků</a:t>
            </a:r>
            <a:r>
              <a:rPr lang="cs-CZ" dirty="0"/>
              <a:t> (</a:t>
            </a:r>
            <a:r>
              <a:rPr lang="cs-CZ" dirty="0" err="1"/>
              <a:t>Gentamicin</a:t>
            </a:r>
            <a:r>
              <a:rPr lang="cs-CZ" dirty="0"/>
              <a:t>, </a:t>
            </a:r>
            <a:r>
              <a:rPr lang="cs-CZ" dirty="0" smtClean="0"/>
              <a:t>	Amikacin)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b="1" dirty="0"/>
              <a:t>profylaktické podávání </a:t>
            </a:r>
            <a:r>
              <a:rPr lang="cs-CZ" dirty="0"/>
              <a:t>léčiv (antiepileptika</a:t>
            </a:r>
            <a:r>
              <a:rPr lang="cs-CZ" dirty="0" smtClean="0"/>
              <a:t>)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/>
              <a:t>zahájení nebo </a:t>
            </a:r>
            <a:r>
              <a:rPr lang="cs-CZ" b="1" dirty="0"/>
              <a:t>změna terapie</a:t>
            </a:r>
            <a:r>
              <a:rPr lang="cs-CZ" dirty="0"/>
              <a:t> a při dlouhodobém užívání a </a:t>
            </a:r>
            <a:r>
              <a:rPr lang="cs-CZ" dirty="0" smtClean="0"/>
              <a:t>	</a:t>
            </a:r>
            <a:r>
              <a:rPr lang="cs-CZ" b="1" dirty="0" smtClean="0"/>
              <a:t>kontrole terapie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/>
              <a:t>podezření na </a:t>
            </a:r>
            <a:r>
              <a:rPr lang="cs-CZ" b="1" dirty="0"/>
              <a:t>lékové </a:t>
            </a:r>
            <a:r>
              <a:rPr lang="cs-CZ" b="1" dirty="0" smtClean="0"/>
              <a:t>interference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/>
              <a:t>vznik </a:t>
            </a:r>
            <a:r>
              <a:rPr lang="cs-CZ" b="1" dirty="0"/>
              <a:t>nedostatečné terapeutické </a:t>
            </a:r>
            <a:r>
              <a:rPr lang="cs-CZ" b="1" dirty="0" smtClean="0"/>
              <a:t>odpovědi</a:t>
            </a:r>
            <a:r>
              <a:rPr lang="cs-CZ" dirty="0" smtClean="0"/>
              <a:t> (snížená vnímavost, 	nedodržování léčby…)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/>
              <a:t>podezření na </a:t>
            </a:r>
            <a:r>
              <a:rPr lang="cs-CZ" b="1" dirty="0"/>
              <a:t>nedodržování </a:t>
            </a:r>
            <a:r>
              <a:rPr lang="cs-CZ" b="1" dirty="0" smtClean="0"/>
              <a:t>léčby</a:t>
            </a:r>
            <a:r>
              <a:rPr lang="cs-CZ" dirty="0" smtClean="0"/>
              <a:t> </a:t>
            </a:r>
            <a:r>
              <a:rPr lang="cs-CZ" dirty="0"/>
              <a:t>ze strany </a:t>
            </a:r>
            <a:r>
              <a:rPr lang="cs-CZ" dirty="0" smtClean="0"/>
              <a:t>pacienta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stanovení </a:t>
            </a:r>
            <a:r>
              <a:rPr lang="cs-CZ" b="1" dirty="0"/>
              <a:t>metabolického fenotypu</a:t>
            </a:r>
            <a:r>
              <a:rPr lang="cs-CZ" dirty="0"/>
              <a:t> (rychlí x pomalí </a:t>
            </a:r>
            <a:r>
              <a:rPr lang="cs-CZ" dirty="0" err="1"/>
              <a:t>metabolizátoři</a:t>
            </a:r>
            <a:r>
              <a:rPr lang="cs-CZ" dirty="0"/>
              <a:t>, </a:t>
            </a:r>
            <a:r>
              <a:rPr lang="cs-CZ" dirty="0" smtClean="0"/>
              <a:t>	modelové </a:t>
            </a:r>
            <a:r>
              <a:rPr lang="cs-CZ" dirty="0"/>
              <a:t>substráty</a:t>
            </a:r>
            <a:r>
              <a:rPr lang="cs-CZ" dirty="0" smtClean="0"/>
              <a:t>)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dirty="0" smtClean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b="1" dirty="0" smtClean="0"/>
              <a:t>Porucha </a:t>
            </a:r>
            <a:r>
              <a:rPr lang="cs-CZ" b="1" dirty="0" err="1" smtClean="0"/>
              <a:t>fce</a:t>
            </a:r>
            <a:r>
              <a:rPr lang="cs-CZ" b="1" dirty="0" smtClean="0"/>
              <a:t> ledvin, jater</a:t>
            </a:r>
            <a:r>
              <a:rPr lang="cs-CZ" dirty="0" smtClean="0"/>
              <a:t> – podílí se na metabolismu a eliminaci léku</a:t>
            </a:r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628800"/>
            <a:ext cx="4297077" cy="2894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4960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27168" cy="1143000"/>
          </a:xfrm>
        </p:spPr>
        <p:txBody>
          <a:bodyPr>
            <a:normAutofit/>
          </a:bodyPr>
          <a:lstStyle/>
          <a:p>
            <a:pPr algn="l"/>
            <a:r>
              <a:rPr lang="cs-CZ" sz="2400" b="1" dirty="0" smtClean="0"/>
              <a:t>Farmakokinetika</a:t>
            </a:r>
            <a:endParaRPr lang="fr-FR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196752"/>
            <a:ext cx="7499176" cy="4929411"/>
          </a:xfrm>
        </p:spPr>
        <p:txBody>
          <a:bodyPr>
            <a:normAutofit/>
          </a:bodyPr>
          <a:lstStyle/>
          <a:p>
            <a:r>
              <a:rPr lang="cs-CZ" sz="2000" dirty="0" smtClean="0"/>
              <a:t>TDM popisuje </a:t>
            </a:r>
            <a:r>
              <a:rPr lang="cs-CZ" sz="2000" dirty="0"/>
              <a:t>farmakokinetický status </a:t>
            </a:r>
            <a:r>
              <a:rPr lang="cs-CZ" sz="2000" dirty="0" smtClean="0"/>
              <a:t>pacienta</a:t>
            </a:r>
          </a:p>
          <a:p>
            <a:endParaRPr lang="cs-CZ" sz="2000" u="sng" dirty="0"/>
          </a:p>
          <a:p>
            <a:r>
              <a:rPr lang="fr-FR" sz="2000" dirty="0"/>
              <a:t>Pro sledování osudu léku v organismu, hodnocení dávkování léku je nutná znalost:</a:t>
            </a:r>
          </a:p>
          <a:p>
            <a:pPr lvl="1"/>
            <a:r>
              <a:rPr lang="fr-FR" sz="1600" dirty="0"/>
              <a:t> </a:t>
            </a:r>
            <a:r>
              <a:rPr lang="fr-FR" sz="1800" dirty="0"/>
              <a:t>věk, pohlaví, výška, váha, BMI, fce ledvin, jater</a:t>
            </a:r>
          </a:p>
          <a:p>
            <a:pPr lvl="1"/>
            <a:r>
              <a:rPr lang="fr-FR" sz="1800" dirty="0"/>
              <a:t>údaje o druhu léku (včetně formy a dávky)</a:t>
            </a:r>
          </a:p>
          <a:p>
            <a:pPr lvl="1"/>
            <a:r>
              <a:rPr lang="fr-FR" sz="1800" dirty="0"/>
              <a:t>údaje o způsobu podání léku (způsob, doba)</a:t>
            </a:r>
          </a:p>
          <a:p>
            <a:pPr lvl="1"/>
            <a:r>
              <a:rPr lang="fr-FR" sz="1800" dirty="0"/>
              <a:t>doba odběru na stanovení </a:t>
            </a:r>
            <a:r>
              <a:rPr lang="fr-FR" sz="1800" dirty="0" smtClean="0"/>
              <a:t>léku</a:t>
            </a:r>
            <a:endParaRPr lang="cs-CZ" sz="1800" dirty="0" smtClean="0"/>
          </a:p>
          <a:p>
            <a:pPr lvl="1"/>
            <a:endParaRPr lang="fr-FR" sz="1800" dirty="0"/>
          </a:p>
          <a:p>
            <a:r>
              <a:rPr lang="fr-FR" sz="2000" dirty="0"/>
              <a:t>Na základě těchto údajů odhadne speciální program předpokládanou konc. léku a porovná jí s naměřenou → simulací změny dávky nebo intervalu podání určí optimální způsob léčby popř. lékové interakce (podání více léků současně)</a:t>
            </a:r>
          </a:p>
          <a:p>
            <a:pPr marL="0" indent="0">
              <a:buNone/>
            </a:pPr>
            <a:endParaRPr lang="fr-FR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00668"/>
            <a:ext cx="6573167" cy="653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894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9890"/>
            <a:ext cx="8229600" cy="490066"/>
          </a:xfrm>
        </p:spPr>
        <p:txBody>
          <a:bodyPr>
            <a:normAutofit/>
          </a:bodyPr>
          <a:lstStyle/>
          <a:p>
            <a:pPr algn="l"/>
            <a:r>
              <a:rPr lang="cs-CZ" sz="2400" b="1" dirty="0"/>
              <a:t>	Nejčastěji monitorované látky:</a:t>
            </a:r>
            <a:endParaRPr lang="fr-FR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85000" lnSpcReduction="20000"/>
          </a:bodyPr>
          <a:lstStyle/>
          <a:p>
            <a:pPr lvl="2"/>
            <a:r>
              <a:rPr lang="cs-CZ" b="1" dirty="0"/>
              <a:t>Antiepileptika </a:t>
            </a:r>
            <a:r>
              <a:rPr lang="cs-CZ" dirty="0"/>
              <a:t>(</a:t>
            </a:r>
            <a:r>
              <a:rPr lang="cs-CZ" dirty="0" err="1"/>
              <a:t>karbamazepin</a:t>
            </a:r>
            <a:r>
              <a:rPr lang="cs-CZ" dirty="0"/>
              <a:t>, </a:t>
            </a:r>
            <a:r>
              <a:rPr lang="cs-CZ" dirty="0" err="1"/>
              <a:t>fenytoin</a:t>
            </a:r>
            <a:r>
              <a:rPr lang="cs-CZ" dirty="0"/>
              <a:t>, </a:t>
            </a:r>
            <a:r>
              <a:rPr lang="cs-CZ" dirty="0" err="1"/>
              <a:t>kys</a:t>
            </a:r>
            <a:r>
              <a:rPr lang="cs-CZ" dirty="0"/>
              <a:t>. </a:t>
            </a:r>
            <a:r>
              <a:rPr lang="cs-CZ" dirty="0" err="1"/>
              <a:t>valproová</a:t>
            </a:r>
            <a:r>
              <a:rPr lang="cs-CZ" dirty="0"/>
              <a:t>, fenobarbital…)</a:t>
            </a:r>
          </a:p>
          <a:p>
            <a:pPr lvl="2"/>
            <a:endParaRPr lang="cs-CZ" dirty="0"/>
          </a:p>
          <a:p>
            <a:pPr lvl="2"/>
            <a:r>
              <a:rPr lang="cs-CZ" b="1" dirty="0" err="1"/>
              <a:t>Imunosupresiva</a:t>
            </a:r>
            <a:r>
              <a:rPr lang="cs-CZ" b="1" dirty="0"/>
              <a:t> </a:t>
            </a:r>
            <a:r>
              <a:rPr lang="cs-CZ" dirty="0"/>
              <a:t>– imunosuprese potlačením aktivity T-lymfocytů, vysoce toxické látky (cyklosporin, </a:t>
            </a:r>
            <a:r>
              <a:rPr lang="cs-CZ" dirty="0" err="1"/>
              <a:t>takrolimus</a:t>
            </a:r>
            <a:r>
              <a:rPr lang="cs-CZ" dirty="0"/>
              <a:t>, </a:t>
            </a:r>
            <a:r>
              <a:rPr lang="cs-CZ" dirty="0" err="1"/>
              <a:t>sirolimus</a:t>
            </a:r>
            <a:r>
              <a:rPr lang="cs-CZ" dirty="0"/>
              <a:t>…)</a:t>
            </a:r>
          </a:p>
          <a:p>
            <a:pPr lvl="2"/>
            <a:endParaRPr lang="cs-CZ" dirty="0"/>
          </a:p>
          <a:p>
            <a:pPr lvl="2"/>
            <a:r>
              <a:rPr lang="cs-CZ" b="1" dirty="0"/>
              <a:t>Cytostatika </a:t>
            </a:r>
            <a:r>
              <a:rPr lang="cs-CZ" dirty="0"/>
              <a:t>– látky zastavující růst a množení buněk, hl. v tkáních s vysokou proliferační aktivitou (</a:t>
            </a:r>
            <a:r>
              <a:rPr lang="cs-CZ" dirty="0" err="1"/>
              <a:t>metotrexát</a:t>
            </a:r>
            <a:r>
              <a:rPr lang="cs-CZ" dirty="0"/>
              <a:t>)</a:t>
            </a:r>
          </a:p>
          <a:p>
            <a:pPr lvl="2"/>
            <a:endParaRPr lang="cs-CZ" dirty="0"/>
          </a:p>
          <a:p>
            <a:pPr lvl="2"/>
            <a:r>
              <a:rPr lang="cs-CZ" b="1" dirty="0"/>
              <a:t>Kardiotonika</a:t>
            </a:r>
            <a:r>
              <a:rPr lang="cs-CZ" dirty="0"/>
              <a:t> – zvyšují tonus a sílu kontrakce dekompenzovaného myokardu, úzké terapeutické rozmezí (digoxin, digitoxin)</a:t>
            </a:r>
          </a:p>
          <a:p>
            <a:pPr lvl="2"/>
            <a:endParaRPr lang="cs-CZ" dirty="0"/>
          </a:p>
          <a:p>
            <a:pPr lvl="2"/>
            <a:r>
              <a:rPr lang="cs-CZ" b="1" dirty="0" err="1"/>
              <a:t>Antiastmatika</a:t>
            </a:r>
            <a:r>
              <a:rPr lang="cs-CZ" dirty="0"/>
              <a:t> – </a:t>
            </a:r>
            <a:r>
              <a:rPr lang="cs-CZ" dirty="0" err="1"/>
              <a:t>brachodilatační</a:t>
            </a:r>
            <a:r>
              <a:rPr lang="cs-CZ" dirty="0"/>
              <a:t> působení (teofylin)</a:t>
            </a:r>
          </a:p>
          <a:p>
            <a:pPr lvl="2"/>
            <a:endParaRPr lang="cs-CZ" dirty="0"/>
          </a:p>
          <a:p>
            <a:pPr lvl="2"/>
            <a:r>
              <a:rPr lang="cs-CZ" b="1" dirty="0"/>
              <a:t>Antibiotika</a:t>
            </a:r>
            <a:r>
              <a:rPr lang="cs-CZ" dirty="0"/>
              <a:t> – Aminoglykosidy (</a:t>
            </a:r>
            <a:r>
              <a:rPr lang="cs-CZ" dirty="0" err="1"/>
              <a:t>gentamicin</a:t>
            </a:r>
            <a:r>
              <a:rPr lang="cs-CZ" dirty="0"/>
              <a:t>, </a:t>
            </a:r>
            <a:r>
              <a:rPr lang="cs-CZ" dirty="0" err="1"/>
              <a:t>vancomycin</a:t>
            </a:r>
            <a:r>
              <a:rPr lang="cs-CZ" dirty="0"/>
              <a:t>, amikacin…)</a:t>
            </a:r>
          </a:p>
          <a:p>
            <a:pPr lvl="2"/>
            <a:endParaRPr lang="cs-CZ" dirty="0"/>
          </a:p>
          <a:p>
            <a:pPr lvl="2"/>
            <a:r>
              <a:rPr lang="cs-CZ" b="1" dirty="0"/>
              <a:t>Psychofarmaka</a:t>
            </a:r>
            <a:r>
              <a:rPr lang="cs-CZ" dirty="0"/>
              <a:t> (lithium, benzodiazepin, </a:t>
            </a:r>
            <a:r>
              <a:rPr lang="cs-CZ" dirty="0" err="1"/>
              <a:t>tricyklická</a:t>
            </a:r>
            <a:r>
              <a:rPr lang="cs-CZ" dirty="0"/>
              <a:t> antidepresiva)</a:t>
            </a:r>
          </a:p>
          <a:p>
            <a:pPr marL="914400" lvl="2" indent="0">
              <a:buNone/>
            </a:pPr>
            <a:endParaRPr lang="cs-CZ" dirty="0"/>
          </a:p>
          <a:p>
            <a:pPr lvl="2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077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04056"/>
          </a:xfrm>
        </p:spPr>
        <p:txBody>
          <a:bodyPr>
            <a:noAutofit/>
          </a:bodyPr>
          <a:lstStyle/>
          <a:p>
            <a:pPr algn="l"/>
            <a:r>
              <a:rPr lang="cs-CZ" sz="2400" b="1" dirty="0"/>
              <a:t>	</a:t>
            </a:r>
            <a:r>
              <a:rPr lang="cs-CZ" sz="2400" b="1" dirty="0" smtClean="0"/>
              <a:t>Odběr vzorku</a:t>
            </a:r>
            <a:r>
              <a:rPr lang="cs-CZ" sz="2400" b="1" i="1" dirty="0"/>
              <a:t/>
            </a:r>
            <a:br>
              <a:rPr lang="cs-CZ" sz="2400" b="1" i="1" dirty="0"/>
            </a:br>
            <a:endParaRPr lang="fr-FR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1371600" lvl="3" indent="0">
              <a:buNone/>
            </a:pPr>
            <a:r>
              <a:rPr lang="cs-CZ" b="1" dirty="0" smtClean="0"/>
              <a:t>Léky s dlouhým poločasem eliminace </a:t>
            </a:r>
            <a:r>
              <a:rPr lang="cs-CZ" dirty="0" smtClean="0"/>
              <a:t>	</a:t>
            </a:r>
          </a:p>
          <a:p>
            <a:pPr marL="1371600" lvl="3" indent="0">
              <a:buNone/>
            </a:pPr>
            <a:r>
              <a:rPr lang="cs-CZ" dirty="0"/>
              <a:t>	</a:t>
            </a:r>
            <a:r>
              <a:rPr lang="cs-CZ" dirty="0" smtClean="0"/>
              <a:t>	- před další dávkou</a:t>
            </a:r>
          </a:p>
          <a:p>
            <a:pPr marL="1371600" lvl="3" indent="0">
              <a:buNone/>
            </a:pPr>
            <a:endParaRPr lang="cs-CZ" b="1" dirty="0" smtClean="0"/>
          </a:p>
          <a:p>
            <a:pPr marL="1371600" lvl="3" indent="0">
              <a:buNone/>
            </a:pPr>
            <a:r>
              <a:rPr lang="cs-CZ" b="1" dirty="0" smtClean="0"/>
              <a:t>Léky s krátkým poločasem eliminace</a:t>
            </a:r>
            <a:r>
              <a:rPr lang="cs-CZ" dirty="0" smtClean="0"/>
              <a:t> 	</a:t>
            </a:r>
          </a:p>
          <a:p>
            <a:pPr marL="1371600" lvl="3" indent="0">
              <a:buNone/>
            </a:pPr>
            <a:r>
              <a:rPr lang="cs-CZ" dirty="0"/>
              <a:t>	</a:t>
            </a:r>
            <a:r>
              <a:rPr lang="cs-CZ" dirty="0" smtClean="0"/>
              <a:t>	- před podáním (tzv. bazální koncentrace)</a:t>
            </a:r>
          </a:p>
          <a:p>
            <a:pPr marL="1371600" lvl="3" indent="0">
              <a:buNone/>
            </a:pPr>
            <a:r>
              <a:rPr lang="cs-CZ" b="1" dirty="0"/>
              <a:t>	</a:t>
            </a:r>
            <a:r>
              <a:rPr lang="cs-CZ" b="1" dirty="0" smtClean="0"/>
              <a:t>	</a:t>
            </a:r>
            <a:r>
              <a:rPr lang="cs-CZ" dirty="0" smtClean="0"/>
              <a:t>- po podání, když je dosaženo max. </a:t>
            </a:r>
            <a:r>
              <a:rPr lang="cs-CZ" dirty="0" err="1" smtClean="0"/>
              <a:t>konc</a:t>
            </a:r>
            <a:r>
              <a:rPr lang="cs-CZ" dirty="0" smtClean="0"/>
              <a:t>. 			  (= </a:t>
            </a:r>
            <a:r>
              <a:rPr lang="cs-CZ" dirty="0" err="1" smtClean="0"/>
              <a:t>peak</a:t>
            </a:r>
            <a:r>
              <a:rPr lang="cs-CZ" dirty="0" smtClean="0"/>
              <a:t> </a:t>
            </a:r>
            <a:r>
              <a:rPr lang="cs-CZ" dirty="0" err="1" smtClean="0"/>
              <a:t>value</a:t>
            </a:r>
            <a:r>
              <a:rPr lang="cs-CZ" dirty="0" smtClean="0"/>
              <a:t>)</a:t>
            </a:r>
          </a:p>
          <a:p>
            <a:pPr lvl="8">
              <a:buSzPct val="50000"/>
            </a:pPr>
            <a:r>
              <a:rPr lang="cs-CZ" dirty="0" smtClean="0"/>
              <a:t>Závisí na: způsobu podání, lékové formě (u perorálního podání se vstřebá pouze část léku v závislosti na GIT pacienta, rozdílná doba vstřebávání…)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3553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656453"/>
              </p:ext>
            </p:extLst>
          </p:nvPr>
        </p:nvGraphicFramePr>
        <p:xfrm>
          <a:off x="755576" y="260648"/>
          <a:ext cx="8291264" cy="6472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6658"/>
                <a:gridCol w="3197303"/>
                <a:gridCol w="3197303"/>
              </a:tblGrid>
              <a:tr h="9797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lék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8B8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Čas 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odběru krve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8B8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terapeutická 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koncentrace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8B8BFF"/>
                    </a:solidFill>
                  </a:tcPr>
                </a:tc>
              </a:tr>
              <a:tr h="36000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gentamicin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před podáním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2 mg/l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</a:tr>
              <a:tr h="3600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min. po podání 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i.v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8-15 mg/l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</a:tr>
              <a:tr h="3600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min. po podání 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i.m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dtto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</a:tr>
              <a:tr h="36000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vankomycin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před podáním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5-10 mg/l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</a:tr>
              <a:tr h="3600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min. po podání 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i.v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20-40 mg/l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</a:tr>
              <a:tr h="3600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min. po podání 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i.m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dtto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</a:tr>
              <a:tr h="36000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amikacin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před podáním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5 mg/l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</a:tr>
              <a:tr h="3600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min. po podání 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i.v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20-30 mg/l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</a:tr>
              <a:tr h="3600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min. po podání  i.m.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dtto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digoxin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před podáním (6-11 h. po něm)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0,8-2,0 µg/l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teofylin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během infuze, 2-4 h. po podání p. os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8-20 mg/l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lithium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10-18 h. po podání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0,6 -1,6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mmol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/l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Cyklosporin A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před podáním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dle doby po transplantaci (druh transplantace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48708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11394</TotalTime>
  <Words>1129</Words>
  <Application>Microsoft Office PowerPoint</Application>
  <PresentationFormat>Předvádění na obrazovce (4:3)</PresentationFormat>
  <Paragraphs>236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Farmakokinetika</vt:lpstr>
      <vt:lpstr> Nejčastěji monitorované látky:</vt:lpstr>
      <vt:lpstr> Odběr vzorku </vt:lpstr>
      <vt:lpstr>Prezentace aplikace PowerPoint</vt:lpstr>
      <vt:lpstr>Prezentace aplikace PowerPoint</vt:lpstr>
      <vt:lpstr>Prezentace aplikace PowerPoint</vt:lpstr>
      <vt:lpstr>Prezentace aplikace PowerPoint</vt:lpstr>
      <vt:lpstr> Př. Stanovení busulfanu </vt:lpstr>
      <vt:lpstr> Otrava Li</vt:lpstr>
      <vt:lpstr> Otrava Li</vt:lpstr>
      <vt:lpstr> Kazuistika</vt:lpstr>
      <vt:lpstr>Prezentace aplikace PowerPoint</vt:lpstr>
    </vt:vector>
  </TitlesOfParts>
  <Company>FN Brno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Pleskova Veronika</dc:creator>
  <cp:lastModifiedBy>Pinkavová Jana</cp:lastModifiedBy>
  <cp:revision>71</cp:revision>
  <dcterms:created xsi:type="dcterms:W3CDTF">2016-05-09T07:21:13Z</dcterms:created>
  <dcterms:modified xsi:type="dcterms:W3CDTF">2017-04-28T09:13:43Z</dcterms:modified>
</cp:coreProperties>
</file>