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9" r:id="rId8"/>
    <p:sldId id="261" r:id="rId9"/>
    <p:sldId id="263" r:id="rId10"/>
    <p:sldId id="264" r:id="rId11"/>
    <p:sldId id="265" r:id="rId12"/>
    <p:sldId id="268" r:id="rId13"/>
    <p:sldId id="270" r:id="rId14"/>
    <p:sldId id="267" r:id="rId15"/>
    <p:sldId id="266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Spontánní</a:t>
            </a:r>
            <a:r>
              <a:rPr lang="en-US" dirty="0"/>
              <a:t> </a:t>
            </a:r>
            <a:r>
              <a:rPr lang="en-US" dirty="0" err="1"/>
              <a:t>znalost</a:t>
            </a:r>
            <a:r>
              <a:rPr lang="en-US" dirty="0"/>
              <a:t> </a:t>
            </a:r>
            <a:r>
              <a:rPr lang="en-US" dirty="0" err="1"/>
              <a:t>značek</a:t>
            </a:r>
            <a:r>
              <a:rPr lang="en-US" dirty="0"/>
              <a:t> </a:t>
            </a:r>
            <a:r>
              <a:rPr lang="en-US" dirty="0" err="1"/>
              <a:t>vín</a:t>
            </a:r>
            <a:r>
              <a:rPr lang="en-US" dirty="0"/>
              <a:t> v % 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Sheet1!$B$1:$B$2</c:f>
              <c:strCache>
                <c:ptCount val="1"/>
                <c:pt idx="0">
                  <c:v>Spontánní znalost značek vín v % %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Sheet1!$A$3:$A$7</c:f>
              <c:strCache>
                <c:ptCount val="5"/>
                <c:pt idx="0">
                  <c:v>Víno Mikulov</c:v>
                </c:pt>
                <c:pt idx="1">
                  <c:v>Znovín</c:v>
                </c:pt>
                <c:pt idx="2">
                  <c:v>Velké pavlovice</c:v>
                </c:pt>
                <c:pt idx="3">
                  <c:v>Valtice</c:v>
                </c:pt>
                <c:pt idx="4">
                  <c:v>MVZ</c:v>
                </c:pt>
              </c:strCache>
            </c:strRef>
          </c:cat>
          <c:val>
            <c:numRef>
              <c:f>Sheet1!$B$3:$B$7</c:f>
              <c:numCache>
                <c:formatCode>General</c:formatCode>
                <c:ptCount val="5"/>
                <c:pt idx="0">
                  <c:v>45</c:v>
                </c:pt>
                <c:pt idx="1">
                  <c:v>30</c:v>
                </c:pt>
                <c:pt idx="2">
                  <c:v>25</c:v>
                </c:pt>
                <c:pt idx="3">
                  <c:v>20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186944"/>
        <c:axId val="75188480"/>
        <c:axId val="0"/>
      </c:bar3DChart>
      <c:catAx>
        <c:axId val="75186944"/>
        <c:scaling>
          <c:orientation val="minMax"/>
        </c:scaling>
        <c:delete val="0"/>
        <c:axPos val="b"/>
        <c:majorTickMark val="out"/>
        <c:minorTickMark val="none"/>
        <c:tickLblPos val="nextTo"/>
        <c:crossAx val="75188480"/>
        <c:crosses val="autoZero"/>
        <c:auto val="1"/>
        <c:lblAlgn val="ctr"/>
        <c:lblOffset val="100"/>
        <c:noMultiLvlLbl val="0"/>
      </c:catAx>
      <c:valAx>
        <c:axId val="75188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5186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427D2B-BAD5-4D70-B4A4-D56617382FC1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C9E767-804E-4A71-9C16-317400E7879A}">
      <dgm:prSet phldrT="[Text]" custT="1"/>
      <dgm:spPr/>
      <dgm:t>
        <a:bodyPr lIns="100800"/>
        <a:lstStyle/>
        <a:p>
          <a:r>
            <a:rPr lang="cs-CZ" sz="1400"/>
            <a:t>SILNÉ STRÁNKY</a:t>
          </a:r>
        </a:p>
        <a:p>
          <a:r>
            <a:rPr lang="cs-CZ" sz="1400"/>
            <a:t>Maximalizovat Realizovat</a:t>
          </a:r>
        </a:p>
      </dgm:t>
    </dgm:pt>
    <dgm:pt modelId="{8DF8309C-83F6-4458-B665-E927F6DD22A7}" type="parTrans" cxnId="{96014918-E09A-4912-8107-7F210177967E}">
      <dgm:prSet/>
      <dgm:spPr/>
      <dgm:t>
        <a:bodyPr/>
        <a:lstStyle/>
        <a:p>
          <a:endParaRPr lang="cs-CZ"/>
        </a:p>
      </dgm:t>
    </dgm:pt>
    <dgm:pt modelId="{58D72C17-6650-4D8C-9C1F-D89B8C56CAF3}" type="sibTrans" cxnId="{96014918-E09A-4912-8107-7F210177967E}">
      <dgm:prSet/>
      <dgm:spPr/>
      <dgm:t>
        <a:bodyPr/>
        <a:lstStyle/>
        <a:p>
          <a:endParaRPr lang="cs-CZ"/>
        </a:p>
      </dgm:t>
    </dgm:pt>
    <dgm:pt modelId="{55BCD9B4-1D4C-4CA8-B513-4BE897B63ABF}">
      <dgm:prSet phldrT="[Text]"/>
      <dgm:spPr/>
      <dgm:t>
        <a:bodyPr/>
        <a:lstStyle/>
        <a:p>
          <a:r>
            <a:rPr lang="cs-CZ"/>
            <a:t>SLABÉ STRÁNKY</a:t>
          </a:r>
        </a:p>
        <a:p>
          <a:r>
            <a:rPr lang="cs-CZ"/>
            <a:t>Minimalizovat</a:t>
          </a:r>
        </a:p>
        <a:p>
          <a:r>
            <a:rPr lang="cs-CZ"/>
            <a:t>Řešit</a:t>
          </a:r>
        </a:p>
      </dgm:t>
    </dgm:pt>
    <dgm:pt modelId="{23C9B10E-6EC1-4809-803B-2E4899837307}" type="parTrans" cxnId="{823065CE-F689-46F2-ACC6-D5051993E81C}">
      <dgm:prSet/>
      <dgm:spPr/>
      <dgm:t>
        <a:bodyPr/>
        <a:lstStyle/>
        <a:p>
          <a:endParaRPr lang="cs-CZ"/>
        </a:p>
      </dgm:t>
    </dgm:pt>
    <dgm:pt modelId="{3994E3A6-ED96-42DE-B005-4EB34268D779}" type="sibTrans" cxnId="{823065CE-F689-46F2-ACC6-D5051993E81C}">
      <dgm:prSet/>
      <dgm:spPr/>
      <dgm:t>
        <a:bodyPr/>
        <a:lstStyle/>
        <a:p>
          <a:endParaRPr lang="cs-CZ"/>
        </a:p>
      </dgm:t>
    </dgm:pt>
    <dgm:pt modelId="{286B8B09-E677-4377-8C22-E5629685B5A8}">
      <dgm:prSet phldrT="[Text]" custT="1"/>
      <dgm:spPr/>
      <dgm:t>
        <a:bodyPr/>
        <a:lstStyle/>
        <a:p>
          <a:endParaRPr lang="cs-CZ" sz="1000" dirty="0">
            <a:latin typeface="Times New Roman" pitchFamily="18" charset="0"/>
            <a:cs typeface="Times New Roman" pitchFamily="18" charset="0"/>
          </a:endParaRPr>
        </a:p>
      </dgm:t>
    </dgm:pt>
    <dgm:pt modelId="{040339FE-DDA7-421B-BAA4-10D879EE2691}" type="parTrans" cxnId="{A9346065-EF4C-45E6-8FB1-D72620D85B4E}">
      <dgm:prSet/>
      <dgm:spPr/>
      <dgm:t>
        <a:bodyPr/>
        <a:lstStyle/>
        <a:p>
          <a:endParaRPr lang="cs-CZ"/>
        </a:p>
      </dgm:t>
    </dgm:pt>
    <dgm:pt modelId="{5FFB83AD-2932-48AD-973B-3B7927D6F67A}" type="sibTrans" cxnId="{A9346065-EF4C-45E6-8FB1-D72620D85B4E}">
      <dgm:prSet/>
      <dgm:spPr/>
      <dgm:t>
        <a:bodyPr/>
        <a:lstStyle/>
        <a:p>
          <a:endParaRPr lang="cs-CZ"/>
        </a:p>
      </dgm:t>
    </dgm:pt>
    <dgm:pt modelId="{E47FEE33-F963-47E8-91C7-D8001FC69990}">
      <dgm:prSet phldrT="[Text]"/>
      <dgm:spPr/>
      <dgm:t>
        <a:bodyPr/>
        <a:lstStyle/>
        <a:p>
          <a:r>
            <a:rPr lang="cs-CZ"/>
            <a:t>HROZBY</a:t>
          </a:r>
        </a:p>
        <a:p>
          <a:r>
            <a:rPr lang="cs-CZ"/>
            <a:t>Monitorovat</a:t>
          </a:r>
        </a:p>
        <a:p>
          <a:r>
            <a:rPr lang="cs-CZ"/>
            <a:t>Eliminovat</a:t>
          </a:r>
        </a:p>
      </dgm:t>
    </dgm:pt>
    <dgm:pt modelId="{7AFBA975-9CF8-4CC0-A4A0-E35A6321D5DC}" type="parTrans" cxnId="{D27F4438-30DA-46F0-80D6-82492C67D2AB}">
      <dgm:prSet/>
      <dgm:spPr/>
      <dgm:t>
        <a:bodyPr/>
        <a:lstStyle/>
        <a:p>
          <a:endParaRPr lang="cs-CZ"/>
        </a:p>
      </dgm:t>
    </dgm:pt>
    <dgm:pt modelId="{3427C099-2071-4E6C-86CF-12C826833C25}" type="sibTrans" cxnId="{D27F4438-30DA-46F0-80D6-82492C67D2AB}">
      <dgm:prSet/>
      <dgm:spPr/>
      <dgm:t>
        <a:bodyPr/>
        <a:lstStyle/>
        <a:p>
          <a:endParaRPr lang="cs-CZ"/>
        </a:p>
      </dgm:t>
    </dgm:pt>
    <dgm:pt modelId="{EB4221C7-860F-48C3-A7C9-865135A45968}">
      <dgm:prSet phldrT="[Text]" custT="1"/>
      <dgm:spPr/>
      <dgm:t>
        <a:bodyPr/>
        <a:lstStyle/>
        <a:p>
          <a:r>
            <a:rPr lang="cs-CZ" sz="2000" dirty="0" smtClean="0"/>
            <a:t>Vína z cizích zemí</a:t>
          </a:r>
          <a:endParaRPr lang="cs-CZ" sz="2000" dirty="0"/>
        </a:p>
      </dgm:t>
    </dgm:pt>
    <dgm:pt modelId="{12C383E4-46C2-49ED-89CF-2D29FC89F40F}" type="parTrans" cxnId="{A5B1786E-0482-462D-A564-10B294060909}">
      <dgm:prSet/>
      <dgm:spPr/>
      <dgm:t>
        <a:bodyPr/>
        <a:lstStyle/>
        <a:p>
          <a:endParaRPr lang="cs-CZ"/>
        </a:p>
      </dgm:t>
    </dgm:pt>
    <dgm:pt modelId="{1E1184C5-DAF2-4E24-B920-2805541BE786}" type="sibTrans" cxnId="{A5B1786E-0482-462D-A564-10B294060909}">
      <dgm:prSet/>
      <dgm:spPr/>
      <dgm:t>
        <a:bodyPr/>
        <a:lstStyle/>
        <a:p>
          <a:endParaRPr lang="cs-CZ"/>
        </a:p>
      </dgm:t>
    </dgm:pt>
    <dgm:pt modelId="{6CC21185-15EA-4616-9581-11D221FDA77C}">
      <dgm:prSet phldrT="[Text]"/>
      <dgm:spPr>
        <a:effectLst>
          <a:outerShdw sx="1000" sy="1000" algn="ctr" rotWithShape="0">
            <a:srgbClr val="000000"/>
          </a:outerShdw>
        </a:effectLst>
      </dgm:spPr>
      <dgm:t>
        <a:bodyPr/>
        <a:lstStyle/>
        <a:p>
          <a:r>
            <a:rPr lang="cs-CZ" dirty="0"/>
            <a:t>PŘÍLEŽITOSTI</a:t>
          </a:r>
        </a:p>
        <a:p>
          <a:r>
            <a:rPr lang="cs-CZ" dirty="0"/>
            <a:t>Maximalizovat</a:t>
          </a:r>
        </a:p>
        <a:p>
          <a:r>
            <a:rPr lang="cs-CZ" dirty="0"/>
            <a:t>Realizovat</a:t>
          </a:r>
        </a:p>
      </dgm:t>
    </dgm:pt>
    <dgm:pt modelId="{85201124-BC00-427A-991A-4BA27F413F89}" type="parTrans" cxnId="{4C93D3F6-8F26-48C4-92E7-E4230A161EC5}">
      <dgm:prSet/>
      <dgm:spPr/>
      <dgm:t>
        <a:bodyPr/>
        <a:lstStyle/>
        <a:p>
          <a:endParaRPr lang="cs-CZ"/>
        </a:p>
      </dgm:t>
    </dgm:pt>
    <dgm:pt modelId="{61F1AC3C-50C0-47E7-B7E4-897BF834EF8F}" type="sibTrans" cxnId="{4C93D3F6-8F26-48C4-92E7-E4230A161EC5}">
      <dgm:prSet/>
      <dgm:spPr/>
      <dgm:t>
        <a:bodyPr/>
        <a:lstStyle/>
        <a:p>
          <a:endParaRPr lang="cs-CZ"/>
        </a:p>
      </dgm:t>
    </dgm:pt>
    <dgm:pt modelId="{FE1F978C-B6DB-43C9-81C8-A8CB2176AC84}">
      <dgm:prSet phldrT="[Text]" custT="1"/>
      <dgm:spPr/>
      <dgm:t>
        <a:bodyPr anchor="ctr" anchorCtr="0"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Tradice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1749A8F4-E367-4CD7-9701-BE0AA74F4B06}" type="parTrans" cxnId="{82A34559-641F-4A9D-91AE-D05EC594196A}">
      <dgm:prSet/>
      <dgm:spPr/>
      <dgm:t>
        <a:bodyPr/>
        <a:lstStyle/>
        <a:p>
          <a:endParaRPr lang="cs-CZ"/>
        </a:p>
      </dgm:t>
    </dgm:pt>
    <dgm:pt modelId="{45861637-4500-4A06-BD75-8D7A9B5A88CD}" type="sibTrans" cxnId="{82A34559-641F-4A9D-91AE-D05EC594196A}">
      <dgm:prSet/>
      <dgm:spPr/>
      <dgm:t>
        <a:bodyPr/>
        <a:lstStyle/>
        <a:p>
          <a:endParaRPr lang="cs-CZ"/>
        </a:p>
      </dgm:t>
    </dgm:pt>
    <dgm:pt modelId="{46B6390D-B95B-4DC2-943F-46E8271E365A}">
      <dgm:prSet phldrT="[Text]" custT="1"/>
      <dgm:spPr/>
      <dgm:t>
        <a:bodyPr anchor="t" anchorCtr="0"/>
        <a:lstStyle/>
        <a:p>
          <a:r>
            <a:rPr lang="cs-CZ" sz="2000" dirty="0" smtClean="0"/>
            <a:t>Rychle rostoucí trh vína</a:t>
          </a:r>
          <a:endParaRPr lang="cs-CZ" sz="2000" dirty="0"/>
        </a:p>
      </dgm:t>
    </dgm:pt>
    <dgm:pt modelId="{4EA2483B-5C3C-41A2-BB1F-8A1D1549F679}" type="parTrans" cxnId="{A7C202A4-D53F-41B2-914D-4B9661A35CD3}">
      <dgm:prSet/>
      <dgm:spPr/>
      <dgm:t>
        <a:bodyPr/>
        <a:lstStyle/>
        <a:p>
          <a:endParaRPr lang="cs-CZ"/>
        </a:p>
      </dgm:t>
    </dgm:pt>
    <dgm:pt modelId="{B823CFD8-56E1-489A-946D-0ED5AC7D3C58}" type="sibTrans" cxnId="{A7C202A4-D53F-41B2-914D-4B9661A35CD3}">
      <dgm:prSet/>
      <dgm:spPr/>
      <dgm:t>
        <a:bodyPr/>
        <a:lstStyle/>
        <a:p>
          <a:endParaRPr lang="cs-CZ"/>
        </a:p>
      </dgm:t>
    </dgm:pt>
    <dgm:pt modelId="{227FC483-6C53-4822-B3E2-0851BFFE5D46}">
      <dgm:prSet custT="1"/>
      <dgm:spPr/>
      <dgm:t>
        <a:bodyPr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Horší kvalita vína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0C666BE0-166F-43B0-9DAA-2796D1B7B3A9}" type="parTrans" cxnId="{06A8FC6F-E3EE-45C7-9DBB-A7BD33603069}">
      <dgm:prSet/>
      <dgm:spPr/>
      <dgm:t>
        <a:bodyPr/>
        <a:lstStyle/>
        <a:p>
          <a:endParaRPr lang="cs-CZ"/>
        </a:p>
      </dgm:t>
    </dgm:pt>
    <dgm:pt modelId="{54D5AC65-6774-4B70-871F-4F5908D06E81}" type="sibTrans" cxnId="{06A8FC6F-E3EE-45C7-9DBB-A7BD33603069}">
      <dgm:prSet/>
      <dgm:spPr/>
      <dgm:t>
        <a:bodyPr/>
        <a:lstStyle/>
        <a:p>
          <a:endParaRPr lang="cs-CZ"/>
        </a:p>
      </dgm:t>
    </dgm:pt>
    <dgm:pt modelId="{322B4A8B-A67E-453D-BDE8-F0884CD13EED}">
      <dgm:prSet phldrT="[Text]" custT="1"/>
      <dgm:spPr/>
      <dgm:t>
        <a:bodyPr anchor="ctr" anchorCtr="0"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Nízká cena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4425CA60-C25A-4298-9451-CEB7C5ABEF57}" type="parTrans" cxnId="{D0A83559-38B1-41B7-996A-D5796BEA5FFC}">
      <dgm:prSet/>
      <dgm:spPr/>
      <dgm:t>
        <a:bodyPr/>
        <a:lstStyle/>
        <a:p>
          <a:endParaRPr lang="cs-CZ"/>
        </a:p>
      </dgm:t>
    </dgm:pt>
    <dgm:pt modelId="{B6BDA33F-8647-4306-8976-B75DBCDB27AF}" type="sibTrans" cxnId="{D0A83559-38B1-41B7-996A-D5796BEA5FFC}">
      <dgm:prSet/>
      <dgm:spPr/>
      <dgm:t>
        <a:bodyPr/>
        <a:lstStyle/>
        <a:p>
          <a:endParaRPr lang="cs-CZ"/>
        </a:p>
      </dgm:t>
    </dgm:pt>
    <dgm:pt modelId="{962AA3F6-2937-4FF2-8C72-0D8D747DC64B}">
      <dgm:prSet phldrT="[Text]" custT="1"/>
      <dgm:spPr/>
      <dgm:t>
        <a:bodyPr anchor="ctr" anchorCtr="0"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Kvalitní technologie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DB141F46-9795-4520-9B71-06022C366C77}" type="parTrans" cxnId="{543155F3-983C-4004-9F28-CA355CEC2CB0}">
      <dgm:prSet/>
      <dgm:spPr/>
      <dgm:t>
        <a:bodyPr/>
        <a:lstStyle/>
        <a:p>
          <a:endParaRPr lang="cs-CZ"/>
        </a:p>
      </dgm:t>
    </dgm:pt>
    <dgm:pt modelId="{1241D214-64B4-401C-914A-0DF4CE5512F0}" type="sibTrans" cxnId="{543155F3-983C-4004-9F28-CA355CEC2CB0}">
      <dgm:prSet/>
      <dgm:spPr/>
      <dgm:t>
        <a:bodyPr/>
        <a:lstStyle/>
        <a:p>
          <a:endParaRPr lang="cs-CZ"/>
        </a:p>
      </dgm:t>
    </dgm:pt>
    <dgm:pt modelId="{A855D8F1-2403-4FE2-8454-85A85EF9D1F4}">
      <dgm:prSet phldrT="[Text]" custT="1"/>
      <dgm:spPr/>
      <dgm:t>
        <a:bodyPr anchor="ctr" anchorCtr="0"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Vedoucí postavení na trhu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1D4D2D2C-09C0-466B-BF8B-C72E10F85672}" type="parTrans" cxnId="{7A83A8AF-1CF0-49DF-A353-B5E980793D11}">
      <dgm:prSet/>
      <dgm:spPr/>
      <dgm:t>
        <a:bodyPr/>
        <a:lstStyle/>
        <a:p>
          <a:endParaRPr lang="cs-CZ"/>
        </a:p>
      </dgm:t>
    </dgm:pt>
    <dgm:pt modelId="{7C994633-174A-4BFB-BBD1-5C6D4C9CA445}" type="sibTrans" cxnId="{7A83A8AF-1CF0-49DF-A353-B5E980793D11}">
      <dgm:prSet/>
      <dgm:spPr/>
      <dgm:t>
        <a:bodyPr/>
        <a:lstStyle/>
        <a:p>
          <a:endParaRPr lang="cs-CZ"/>
        </a:p>
      </dgm:t>
    </dgm:pt>
    <dgm:pt modelId="{B5C21070-D528-4907-8A37-E8A3C1BAEC1B}">
      <dgm:prSet phldrT="[Text]" custT="1"/>
      <dgm:spPr/>
      <dgm:t>
        <a:bodyPr anchor="t" anchorCtr="0"/>
        <a:lstStyle/>
        <a:p>
          <a:r>
            <a:rPr lang="cs-CZ" sz="2000" dirty="0" smtClean="0"/>
            <a:t>Zdravotní prospěšnost vína</a:t>
          </a:r>
          <a:endParaRPr lang="cs-CZ" sz="2000" dirty="0"/>
        </a:p>
      </dgm:t>
    </dgm:pt>
    <dgm:pt modelId="{B92C27E2-48BB-454B-9C08-06C9CF736A90}" type="parTrans" cxnId="{EE312C13-E314-4192-9B16-2886BD9C39AC}">
      <dgm:prSet/>
      <dgm:spPr/>
      <dgm:t>
        <a:bodyPr/>
        <a:lstStyle/>
        <a:p>
          <a:endParaRPr lang="cs-CZ"/>
        </a:p>
      </dgm:t>
    </dgm:pt>
    <dgm:pt modelId="{9BF58954-989E-4D1C-B795-3B27852F13AE}" type="sibTrans" cxnId="{EE312C13-E314-4192-9B16-2886BD9C39AC}">
      <dgm:prSet/>
      <dgm:spPr/>
      <dgm:t>
        <a:bodyPr/>
        <a:lstStyle/>
        <a:p>
          <a:endParaRPr lang="cs-CZ"/>
        </a:p>
      </dgm:t>
    </dgm:pt>
    <dgm:pt modelId="{B1827983-19FF-44D6-9465-35C0B89B0076}">
      <dgm:prSet custT="1"/>
      <dgm:spPr/>
      <dgm:t>
        <a:bodyPr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Špatně zpracované www stránky 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DB3FDA8C-ACE4-4ABE-B203-BE75AD4CA767}" type="parTrans" cxnId="{172CF7D3-7A53-4A78-B622-A808FEB07F99}">
      <dgm:prSet/>
      <dgm:spPr/>
      <dgm:t>
        <a:bodyPr/>
        <a:lstStyle/>
        <a:p>
          <a:endParaRPr lang="cs-CZ"/>
        </a:p>
      </dgm:t>
    </dgm:pt>
    <dgm:pt modelId="{99181F4D-CCEE-4B5B-8BB2-0E616CE44CAF}" type="sibTrans" cxnId="{172CF7D3-7A53-4A78-B622-A808FEB07F99}">
      <dgm:prSet/>
      <dgm:spPr/>
      <dgm:t>
        <a:bodyPr/>
        <a:lstStyle/>
        <a:p>
          <a:endParaRPr lang="cs-CZ"/>
        </a:p>
      </dgm:t>
    </dgm:pt>
    <dgm:pt modelId="{242F1D49-7D81-4974-BEF8-47E225B29136}">
      <dgm:prSet custT="1"/>
      <dgm:spPr/>
      <dgm:t>
        <a:bodyPr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Absence e-shopu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83D74C30-4B4B-4115-BFEF-243E1BC23BBC}" type="sibTrans" cxnId="{74CEE9A8-CC62-4702-ACC8-4AC9F7151CAA}">
      <dgm:prSet/>
      <dgm:spPr/>
      <dgm:t>
        <a:bodyPr/>
        <a:lstStyle/>
        <a:p>
          <a:endParaRPr lang="cs-CZ"/>
        </a:p>
      </dgm:t>
    </dgm:pt>
    <dgm:pt modelId="{D355DAF0-AE3C-45CD-9C86-422A51E62001}" type="parTrans" cxnId="{74CEE9A8-CC62-4702-ACC8-4AC9F7151CAA}">
      <dgm:prSet/>
      <dgm:spPr/>
      <dgm:t>
        <a:bodyPr/>
        <a:lstStyle/>
        <a:p>
          <a:endParaRPr lang="cs-CZ"/>
        </a:p>
      </dgm:t>
    </dgm:pt>
    <dgm:pt modelId="{C32771AC-E201-4100-8691-8A8EE54C1C8D}">
      <dgm:prSet custT="1"/>
      <dgm:spPr/>
      <dgm:t>
        <a:bodyPr/>
        <a:lstStyle/>
        <a:p>
          <a:r>
            <a:rPr lang="cs-CZ" sz="2000" dirty="0" smtClean="0">
              <a:latin typeface="Times New Roman" pitchFamily="18" charset="0"/>
              <a:cs typeface="Times New Roman" pitchFamily="18" charset="0"/>
            </a:rPr>
            <a:t>Nedostatečná marketingová aktivita</a:t>
          </a:r>
          <a:endParaRPr lang="cs-CZ" sz="2000" dirty="0">
            <a:latin typeface="Times New Roman" pitchFamily="18" charset="0"/>
            <a:cs typeface="Times New Roman" pitchFamily="18" charset="0"/>
          </a:endParaRPr>
        </a:p>
      </dgm:t>
    </dgm:pt>
    <dgm:pt modelId="{8A3B345A-4C95-43FD-A58C-E1FA712AE918}" type="parTrans" cxnId="{894CB06E-ADE6-4516-8933-8A9B99C86E24}">
      <dgm:prSet/>
      <dgm:spPr/>
      <dgm:t>
        <a:bodyPr/>
        <a:lstStyle/>
        <a:p>
          <a:endParaRPr lang="cs-CZ"/>
        </a:p>
      </dgm:t>
    </dgm:pt>
    <dgm:pt modelId="{A2B57432-754B-4EA1-9BC0-7C160899C33C}" type="sibTrans" cxnId="{894CB06E-ADE6-4516-8933-8A9B99C86E24}">
      <dgm:prSet/>
      <dgm:spPr/>
      <dgm:t>
        <a:bodyPr/>
        <a:lstStyle/>
        <a:p>
          <a:endParaRPr lang="cs-CZ"/>
        </a:p>
      </dgm:t>
    </dgm:pt>
    <dgm:pt modelId="{C71420E7-91DE-4D84-935D-938EB7BA371D}">
      <dgm:prSet custT="1"/>
      <dgm:spPr/>
      <dgm:t>
        <a:bodyPr/>
        <a:lstStyle/>
        <a:p>
          <a:r>
            <a:rPr lang="cs-CZ" sz="2000" dirty="0" smtClean="0"/>
            <a:t>Tradice pivovarnictví</a:t>
          </a:r>
          <a:endParaRPr lang="cs-CZ" sz="2000" dirty="0"/>
        </a:p>
      </dgm:t>
    </dgm:pt>
    <dgm:pt modelId="{B5652184-35D7-4ACA-A3CF-B42C7DC74CF4}" type="parTrans" cxnId="{57664B9D-1E23-42F7-B464-0CED5B785FE9}">
      <dgm:prSet/>
      <dgm:spPr/>
      <dgm:t>
        <a:bodyPr/>
        <a:lstStyle/>
        <a:p>
          <a:endParaRPr lang="cs-CZ"/>
        </a:p>
      </dgm:t>
    </dgm:pt>
    <dgm:pt modelId="{14E238BD-FE6E-47F9-8226-66A8AC86DE66}" type="sibTrans" cxnId="{57664B9D-1E23-42F7-B464-0CED5B785FE9}">
      <dgm:prSet/>
      <dgm:spPr/>
      <dgm:t>
        <a:bodyPr/>
        <a:lstStyle/>
        <a:p>
          <a:endParaRPr lang="cs-CZ"/>
        </a:p>
      </dgm:t>
    </dgm:pt>
    <dgm:pt modelId="{50A46A51-D5D6-49F0-BF00-E8CEC2410750}">
      <dgm:prSet custT="1"/>
      <dgm:spPr/>
      <dgm:t>
        <a:bodyPr/>
        <a:lstStyle/>
        <a:p>
          <a:r>
            <a:rPr lang="cs-CZ" sz="2000" dirty="0" smtClean="0"/>
            <a:t>Špačci</a:t>
          </a:r>
          <a:endParaRPr lang="cs-CZ" sz="2000" dirty="0"/>
        </a:p>
      </dgm:t>
    </dgm:pt>
    <dgm:pt modelId="{42F6F972-E30A-488A-8BC9-A1575B7B69F2}" type="parTrans" cxnId="{695007C0-FEA8-4597-9B1E-F63262E2DDA7}">
      <dgm:prSet/>
      <dgm:spPr/>
    </dgm:pt>
    <dgm:pt modelId="{39062887-1069-42CF-89AD-948E8BCA8DB3}" type="sibTrans" cxnId="{695007C0-FEA8-4597-9B1E-F63262E2DDA7}">
      <dgm:prSet/>
      <dgm:spPr/>
    </dgm:pt>
    <dgm:pt modelId="{21A1EB01-56AC-4533-B984-1D1AECFE95B4}" type="pres">
      <dgm:prSet presAssocID="{5C427D2B-BAD5-4D70-B4A4-D56617382FC1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D5D12C0-517C-495C-9719-462E0771C611}" type="pres">
      <dgm:prSet presAssocID="{5C427D2B-BAD5-4D70-B4A4-D56617382FC1}" presName="children" presStyleCnt="0"/>
      <dgm:spPr/>
    </dgm:pt>
    <dgm:pt modelId="{3E7C78D6-38F9-4168-879F-BEE27AD16709}" type="pres">
      <dgm:prSet presAssocID="{5C427D2B-BAD5-4D70-B4A4-D56617382FC1}" presName="child1group" presStyleCnt="0"/>
      <dgm:spPr/>
    </dgm:pt>
    <dgm:pt modelId="{FA95B9EC-6C7B-445E-81EA-12669CF0D014}" type="pres">
      <dgm:prSet presAssocID="{5C427D2B-BAD5-4D70-B4A4-D56617382FC1}" presName="child1" presStyleLbl="bgAcc1" presStyleIdx="0" presStyleCnt="4" custScaleX="159711" custScaleY="183719" custLinFactNeighborX="-37568" custLinFactNeighborY="-24981"/>
      <dgm:spPr/>
      <dgm:t>
        <a:bodyPr/>
        <a:lstStyle/>
        <a:p>
          <a:endParaRPr lang="cs-CZ"/>
        </a:p>
      </dgm:t>
    </dgm:pt>
    <dgm:pt modelId="{4B4486E8-EEA6-4FF8-B38D-33E91114CBC9}" type="pres">
      <dgm:prSet presAssocID="{5C427D2B-BAD5-4D70-B4A4-D56617382FC1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EDC8D1-2663-4F66-8D04-EE40E9C466BB}" type="pres">
      <dgm:prSet presAssocID="{5C427D2B-BAD5-4D70-B4A4-D56617382FC1}" presName="child2group" presStyleCnt="0"/>
      <dgm:spPr/>
    </dgm:pt>
    <dgm:pt modelId="{6AC3DE1C-8A62-4F75-9CB1-29F450E9A989}" type="pres">
      <dgm:prSet presAssocID="{5C427D2B-BAD5-4D70-B4A4-D56617382FC1}" presName="child2" presStyleLbl="bgAcc1" presStyleIdx="1" presStyleCnt="4" custScaleX="157042" custScaleY="187586" custLinFactNeighborX="22070" custLinFactNeighborY="2668"/>
      <dgm:spPr/>
      <dgm:t>
        <a:bodyPr/>
        <a:lstStyle/>
        <a:p>
          <a:endParaRPr lang="cs-CZ"/>
        </a:p>
      </dgm:t>
    </dgm:pt>
    <dgm:pt modelId="{7204CA4C-4CBB-448F-94BC-1C8E3B201EDC}" type="pres">
      <dgm:prSet presAssocID="{5C427D2B-BAD5-4D70-B4A4-D56617382FC1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3A38E5-DB0B-4066-9DEE-2D34DA1FF813}" type="pres">
      <dgm:prSet presAssocID="{5C427D2B-BAD5-4D70-B4A4-D56617382FC1}" presName="child3group" presStyleCnt="0"/>
      <dgm:spPr/>
    </dgm:pt>
    <dgm:pt modelId="{92194D75-3984-4F3E-868E-C8C2FA3A2658}" type="pres">
      <dgm:prSet presAssocID="{5C427D2B-BAD5-4D70-B4A4-D56617382FC1}" presName="child3" presStyleLbl="bgAcc1" presStyleIdx="2" presStyleCnt="4" custScaleX="150317" custScaleY="143266" custLinFactNeighborX="28591" custLinFactNeighborY="-24714"/>
      <dgm:spPr/>
      <dgm:t>
        <a:bodyPr/>
        <a:lstStyle/>
        <a:p>
          <a:endParaRPr lang="cs-CZ"/>
        </a:p>
      </dgm:t>
    </dgm:pt>
    <dgm:pt modelId="{8EAE25CE-2921-4DC6-8F57-8E44D470A308}" type="pres">
      <dgm:prSet presAssocID="{5C427D2B-BAD5-4D70-B4A4-D56617382FC1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F97CB0-D99B-4BAE-BDC6-A03806955FEB}" type="pres">
      <dgm:prSet presAssocID="{5C427D2B-BAD5-4D70-B4A4-D56617382FC1}" presName="child4group" presStyleCnt="0"/>
      <dgm:spPr/>
    </dgm:pt>
    <dgm:pt modelId="{E89F9CD0-6621-4A5B-9775-8182FE93CA1C}" type="pres">
      <dgm:prSet presAssocID="{5C427D2B-BAD5-4D70-B4A4-D56617382FC1}" presName="child4" presStyleLbl="bgAcc1" presStyleIdx="3" presStyleCnt="4" custScaleX="141984" custScaleY="168669" custLinFactNeighborX="-46431" custLinFactNeighborY="-30636"/>
      <dgm:spPr/>
      <dgm:t>
        <a:bodyPr/>
        <a:lstStyle/>
        <a:p>
          <a:endParaRPr lang="cs-CZ"/>
        </a:p>
      </dgm:t>
    </dgm:pt>
    <dgm:pt modelId="{09B3C69A-6B54-46D6-83D3-576E98779E46}" type="pres">
      <dgm:prSet presAssocID="{5C427D2B-BAD5-4D70-B4A4-D56617382FC1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6E374A-BCFB-4570-B04C-E0B6E9DE4340}" type="pres">
      <dgm:prSet presAssocID="{5C427D2B-BAD5-4D70-B4A4-D56617382FC1}" presName="childPlaceholder" presStyleCnt="0"/>
      <dgm:spPr/>
    </dgm:pt>
    <dgm:pt modelId="{EB2E6598-A30E-4115-8852-D6192DC20291}" type="pres">
      <dgm:prSet presAssocID="{5C427D2B-BAD5-4D70-B4A4-D56617382FC1}" presName="circle" presStyleCnt="0"/>
      <dgm:spPr/>
    </dgm:pt>
    <dgm:pt modelId="{76114AC7-B599-4CC3-93AB-F8CF9334EF4D}" type="pres">
      <dgm:prSet presAssocID="{5C427D2B-BAD5-4D70-B4A4-D56617382FC1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E3706B-33C2-4C8B-850C-7D5FE48436CA}" type="pres">
      <dgm:prSet presAssocID="{5C427D2B-BAD5-4D70-B4A4-D56617382FC1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92A4C5-4278-4F15-9B6A-3E73CB4AD102}" type="pres">
      <dgm:prSet presAssocID="{5C427D2B-BAD5-4D70-B4A4-D56617382FC1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8F1B88-BEFA-429E-8056-F885AEAEDE3F}" type="pres">
      <dgm:prSet presAssocID="{5C427D2B-BAD5-4D70-B4A4-D56617382FC1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97FCF2E-ADAC-4282-AD9A-9EB633A6E0B8}" type="pres">
      <dgm:prSet presAssocID="{5C427D2B-BAD5-4D70-B4A4-D56617382FC1}" presName="quadrantPlaceholder" presStyleCnt="0"/>
      <dgm:spPr/>
    </dgm:pt>
    <dgm:pt modelId="{60B0F18E-9A57-46B6-854A-0B066AE9545D}" type="pres">
      <dgm:prSet presAssocID="{5C427D2B-BAD5-4D70-B4A4-D56617382FC1}" presName="center1" presStyleLbl="fgShp" presStyleIdx="0" presStyleCnt="2" custAng="0" custFlipVert="1" custFlipHor="1" custScaleX="191649" custScaleY="196770" custLinFactY="100000" custLinFactNeighborX="-5619" custLinFactNeighborY="128456"/>
      <dgm:spPr/>
      <dgm:t>
        <a:bodyPr/>
        <a:lstStyle/>
        <a:p>
          <a:endParaRPr lang="cs-CZ"/>
        </a:p>
      </dgm:t>
    </dgm:pt>
    <dgm:pt modelId="{6C77146A-610B-4D20-8521-E1D256A8FC9F}" type="pres">
      <dgm:prSet presAssocID="{5C427D2B-BAD5-4D70-B4A4-D56617382FC1}" presName="center2" presStyleLbl="fgShp" presStyleIdx="1" presStyleCnt="2" custAng="0" custFlipVert="1" custScaleX="194410" custScaleY="210619" custLinFactY="-100000" custLinFactNeighborX="-1201" custLinFactNeighborY="-144419"/>
      <dgm:spPr/>
      <dgm:t>
        <a:bodyPr/>
        <a:lstStyle/>
        <a:p>
          <a:endParaRPr lang="cs-CZ"/>
        </a:p>
      </dgm:t>
    </dgm:pt>
  </dgm:ptLst>
  <dgm:cxnLst>
    <dgm:cxn modelId="{A5B1786E-0482-462D-A564-10B294060909}" srcId="{E47FEE33-F963-47E8-91C7-D8001FC69990}" destId="{EB4221C7-860F-48C3-A7C9-865135A45968}" srcOrd="0" destOrd="0" parTransId="{12C383E4-46C2-49ED-89CF-2D29FC89F40F}" sibTransId="{1E1184C5-DAF2-4E24-B920-2805541BE786}"/>
    <dgm:cxn modelId="{8840CDA4-6EA1-4186-851D-EF0B9E84E4E0}" type="presOf" srcId="{46B6390D-B95B-4DC2-943F-46E8271E365A}" destId="{09B3C69A-6B54-46D6-83D3-576E98779E46}" srcOrd="1" destOrd="0" presId="urn:microsoft.com/office/officeart/2005/8/layout/cycle4#1"/>
    <dgm:cxn modelId="{84713217-402B-4037-B80B-C6C4DCEE8D34}" type="presOf" srcId="{20C9E767-804E-4A71-9C16-317400E7879A}" destId="{76114AC7-B599-4CC3-93AB-F8CF9334EF4D}" srcOrd="0" destOrd="0" presId="urn:microsoft.com/office/officeart/2005/8/layout/cycle4#1"/>
    <dgm:cxn modelId="{96014918-E09A-4912-8107-7F210177967E}" srcId="{5C427D2B-BAD5-4D70-B4A4-D56617382FC1}" destId="{20C9E767-804E-4A71-9C16-317400E7879A}" srcOrd="0" destOrd="0" parTransId="{8DF8309C-83F6-4458-B665-E927F6DD22A7}" sibTransId="{58D72C17-6650-4D8C-9C1F-D89B8C56CAF3}"/>
    <dgm:cxn modelId="{06A8FC6F-E3EE-45C7-9DBB-A7BD33603069}" srcId="{55BCD9B4-1D4C-4CA8-B513-4BE897B63ABF}" destId="{227FC483-6C53-4822-B3E2-0851BFFE5D46}" srcOrd="1" destOrd="0" parTransId="{0C666BE0-166F-43B0-9DAA-2796D1B7B3A9}" sibTransId="{54D5AC65-6774-4B70-871F-4F5908D06E81}"/>
    <dgm:cxn modelId="{E24CA383-B362-4B80-8993-90070241FE59}" type="presOf" srcId="{46B6390D-B95B-4DC2-943F-46E8271E365A}" destId="{E89F9CD0-6621-4A5B-9775-8182FE93CA1C}" srcOrd="0" destOrd="0" presId="urn:microsoft.com/office/officeart/2005/8/layout/cycle4#1"/>
    <dgm:cxn modelId="{B9CB5D5C-C106-47FC-9702-081182D0C4EA}" type="presOf" srcId="{227FC483-6C53-4822-B3E2-0851BFFE5D46}" destId="{7204CA4C-4CBB-448F-94BC-1C8E3B201EDC}" srcOrd="1" destOrd="1" presId="urn:microsoft.com/office/officeart/2005/8/layout/cycle4#1"/>
    <dgm:cxn modelId="{D92244B0-74AD-453E-A956-F62505251971}" type="presOf" srcId="{50A46A51-D5D6-49F0-BF00-E8CEC2410750}" destId="{8EAE25CE-2921-4DC6-8F57-8E44D470A308}" srcOrd="1" destOrd="2" presId="urn:microsoft.com/office/officeart/2005/8/layout/cycle4#1"/>
    <dgm:cxn modelId="{EE312C13-E314-4192-9B16-2886BD9C39AC}" srcId="{6CC21185-15EA-4616-9581-11D221FDA77C}" destId="{B5C21070-D528-4907-8A37-E8A3C1BAEC1B}" srcOrd="1" destOrd="0" parTransId="{B92C27E2-48BB-454B-9C08-06C9CF736A90}" sibTransId="{9BF58954-989E-4D1C-B795-3B27852F13AE}"/>
    <dgm:cxn modelId="{B157D607-19B9-451D-B5E9-0815D31A8BB5}" type="presOf" srcId="{55BCD9B4-1D4C-4CA8-B513-4BE897B63ABF}" destId="{55E3706B-33C2-4C8B-850C-7D5FE48436CA}" srcOrd="0" destOrd="0" presId="urn:microsoft.com/office/officeart/2005/8/layout/cycle4#1"/>
    <dgm:cxn modelId="{EED296F9-7BAF-4CF3-97DD-FDCC59288C9D}" type="presOf" srcId="{C32771AC-E201-4100-8691-8A8EE54C1C8D}" destId="{7204CA4C-4CBB-448F-94BC-1C8E3B201EDC}" srcOrd="1" destOrd="4" presId="urn:microsoft.com/office/officeart/2005/8/layout/cycle4#1"/>
    <dgm:cxn modelId="{AC5095DF-C611-4A55-AD5B-840753F9F610}" type="presOf" srcId="{5C427D2B-BAD5-4D70-B4A4-D56617382FC1}" destId="{21A1EB01-56AC-4533-B984-1D1AECFE95B4}" srcOrd="0" destOrd="0" presId="urn:microsoft.com/office/officeart/2005/8/layout/cycle4#1"/>
    <dgm:cxn modelId="{76E6A650-9AF7-42A1-9369-A0EF28853820}" type="presOf" srcId="{50A46A51-D5D6-49F0-BF00-E8CEC2410750}" destId="{92194D75-3984-4F3E-868E-C8C2FA3A2658}" srcOrd="0" destOrd="2" presId="urn:microsoft.com/office/officeart/2005/8/layout/cycle4#1"/>
    <dgm:cxn modelId="{8BFE6999-465D-429F-80C6-7428ACE5BC4F}" type="presOf" srcId="{B5C21070-D528-4907-8A37-E8A3C1BAEC1B}" destId="{E89F9CD0-6621-4A5B-9775-8182FE93CA1C}" srcOrd="0" destOrd="1" presId="urn:microsoft.com/office/officeart/2005/8/layout/cycle4#1"/>
    <dgm:cxn modelId="{57664B9D-1E23-42F7-B464-0CED5B785FE9}" srcId="{E47FEE33-F963-47E8-91C7-D8001FC69990}" destId="{C71420E7-91DE-4D84-935D-938EB7BA371D}" srcOrd="1" destOrd="0" parTransId="{B5652184-35D7-4ACA-A3CF-B42C7DC74CF4}" sibTransId="{14E238BD-FE6E-47F9-8226-66A8AC86DE66}"/>
    <dgm:cxn modelId="{641A73FC-FA25-4E27-9589-E2C149B4AB98}" type="presOf" srcId="{242F1D49-7D81-4974-BEF8-47E225B29136}" destId="{7204CA4C-4CBB-448F-94BC-1C8E3B201EDC}" srcOrd="1" destOrd="3" presId="urn:microsoft.com/office/officeart/2005/8/layout/cycle4#1"/>
    <dgm:cxn modelId="{A7C202A4-D53F-41B2-914D-4B9661A35CD3}" srcId="{6CC21185-15EA-4616-9581-11D221FDA77C}" destId="{46B6390D-B95B-4DC2-943F-46E8271E365A}" srcOrd="0" destOrd="0" parTransId="{4EA2483B-5C3C-41A2-BB1F-8A1D1549F679}" sibTransId="{B823CFD8-56E1-489A-946D-0ED5AC7D3C58}"/>
    <dgm:cxn modelId="{D27F4438-30DA-46F0-80D6-82492C67D2AB}" srcId="{5C427D2B-BAD5-4D70-B4A4-D56617382FC1}" destId="{E47FEE33-F963-47E8-91C7-D8001FC69990}" srcOrd="2" destOrd="0" parTransId="{7AFBA975-9CF8-4CC0-A4A0-E35A6321D5DC}" sibTransId="{3427C099-2071-4E6C-86CF-12C826833C25}"/>
    <dgm:cxn modelId="{7DD13F42-01DC-43BC-A336-070D4982CCC9}" type="presOf" srcId="{322B4A8B-A67E-453D-BDE8-F0884CD13EED}" destId="{4B4486E8-EEA6-4FF8-B38D-33E91114CBC9}" srcOrd="1" destOrd="1" presId="urn:microsoft.com/office/officeart/2005/8/layout/cycle4#1"/>
    <dgm:cxn modelId="{94EA3DC2-DA6E-4DD8-B8D3-903B1E2ABCE6}" type="presOf" srcId="{C71420E7-91DE-4D84-935D-938EB7BA371D}" destId="{92194D75-3984-4F3E-868E-C8C2FA3A2658}" srcOrd="0" destOrd="1" presId="urn:microsoft.com/office/officeart/2005/8/layout/cycle4#1"/>
    <dgm:cxn modelId="{823065CE-F689-46F2-ACC6-D5051993E81C}" srcId="{5C427D2B-BAD5-4D70-B4A4-D56617382FC1}" destId="{55BCD9B4-1D4C-4CA8-B513-4BE897B63ABF}" srcOrd="1" destOrd="0" parTransId="{23C9B10E-6EC1-4809-803B-2E4899837307}" sibTransId="{3994E3A6-ED96-42DE-B005-4EB34268D779}"/>
    <dgm:cxn modelId="{894CB06E-ADE6-4516-8933-8A9B99C86E24}" srcId="{55BCD9B4-1D4C-4CA8-B513-4BE897B63ABF}" destId="{C32771AC-E201-4100-8691-8A8EE54C1C8D}" srcOrd="4" destOrd="0" parTransId="{8A3B345A-4C95-43FD-A58C-E1FA712AE918}" sibTransId="{A2B57432-754B-4EA1-9BC0-7C160899C33C}"/>
    <dgm:cxn modelId="{A9346065-EF4C-45E6-8FB1-D72620D85B4E}" srcId="{55BCD9B4-1D4C-4CA8-B513-4BE897B63ABF}" destId="{286B8B09-E677-4377-8C22-E5629685B5A8}" srcOrd="0" destOrd="0" parTransId="{040339FE-DDA7-421B-BAA4-10D879EE2691}" sibTransId="{5FFB83AD-2932-48AD-973B-3B7927D6F67A}"/>
    <dgm:cxn modelId="{7A83A8AF-1CF0-49DF-A353-B5E980793D11}" srcId="{20C9E767-804E-4A71-9C16-317400E7879A}" destId="{A855D8F1-2403-4FE2-8454-85A85EF9D1F4}" srcOrd="3" destOrd="0" parTransId="{1D4D2D2C-09C0-466B-BF8B-C72E10F85672}" sibTransId="{7C994633-174A-4BFB-BBD1-5C6D4C9CA445}"/>
    <dgm:cxn modelId="{FAA0146B-8A6F-40DE-8342-3FACA3109BA6}" type="presOf" srcId="{B1827983-19FF-44D6-9465-35C0B89B0076}" destId="{6AC3DE1C-8A62-4F75-9CB1-29F450E9A989}" srcOrd="0" destOrd="2" presId="urn:microsoft.com/office/officeart/2005/8/layout/cycle4#1"/>
    <dgm:cxn modelId="{7EF0CAB4-1FCC-4E9B-91F6-A7A88CC067D1}" type="presOf" srcId="{286B8B09-E677-4377-8C22-E5629685B5A8}" destId="{6AC3DE1C-8A62-4F75-9CB1-29F450E9A989}" srcOrd="0" destOrd="0" presId="urn:microsoft.com/office/officeart/2005/8/layout/cycle4#1"/>
    <dgm:cxn modelId="{1045893E-314B-4ABF-BEF3-E3C3496E5CD8}" type="presOf" srcId="{FE1F978C-B6DB-43C9-81C8-A8CB2176AC84}" destId="{4B4486E8-EEA6-4FF8-B38D-33E91114CBC9}" srcOrd="1" destOrd="0" presId="urn:microsoft.com/office/officeart/2005/8/layout/cycle4#1"/>
    <dgm:cxn modelId="{2AEC698D-A397-4263-9171-138EB19A42F7}" type="presOf" srcId="{E47FEE33-F963-47E8-91C7-D8001FC69990}" destId="{2392A4C5-4278-4F15-9B6A-3E73CB4AD102}" srcOrd="0" destOrd="0" presId="urn:microsoft.com/office/officeart/2005/8/layout/cycle4#1"/>
    <dgm:cxn modelId="{89863E4C-981F-4515-880F-1E5D91BDC9E0}" type="presOf" srcId="{B1827983-19FF-44D6-9465-35C0B89B0076}" destId="{7204CA4C-4CBB-448F-94BC-1C8E3B201EDC}" srcOrd="1" destOrd="2" presId="urn:microsoft.com/office/officeart/2005/8/layout/cycle4#1"/>
    <dgm:cxn modelId="{10C85D83-67DB-4F8A-B624-0D31EDDA36D4}" type="presOf" srcId="{C71420E7-91DE-4D84-935D-938EB7BA371D}" destId="{8EAE25CE-2921-4DC6-8F57-8E44D470A308}" srcOrd="1" destOrd="1" presId="urn:microsoft.com/office/officeart/2005/8/layout/cycle4#1"/>
    <dgm:cxn modelId="{82A34559-641F-4A9D-91AE-D05EC594196A}" srcId="{20C9E767-804E-4A71-9C16-317400E7879A}" destId="{FE1F978C-B6DB-43C9-81C8-A8CB2176AC84}" srcOrd="0" destOrd="0" parTransId="{1749A8F4-E367-4CD7-9701-BE0AA74F4B06}" sibTransId="{45861637-4500-4A06-BD75-8D7A9B5A88CD}"/>
    <dgm:cxn modelId="{62005AD2-1627-42BD-AE21-87ABC02DC13E}" type="presOf" srcId="{C32771AC-E201-4100-8691-8A8EE54C1C8D}" destId="{6AC3DE1C-8A62-4F75-9CB1-29F450E9A989}" srcOrd="0" destOrd="4" presId="urn:microsoft.com/office/officeart/2005/8/layout/cycle4#1"/>
    <dgm:cxn modelId="{695007C0-FEA8-4597-9B1E-F63262E2DDA7}" srcId="{E47FEE33-F963-47E8-91C7-D8001FC69990}" destId="{50A46A51-D5D6-49F0-BF00-E8CEC2410750}" srcOrd="2" destOrd="0" parTransId="{42F6F972-E30A-488A-8BC9-A1575B7B69F2}" sibTransId="{39062887-1069-42CF-89AD-948E8BCA8DB3}"/>
    <dgm:cxn modelId="{008EDBB0-A610-4127-9B54-B7ABBA6EB2A3}" type="presOf" srcId="{A855D8F1-2403-4FE2-8454-85A85EF9D1F4}" destId="{FA95B9EC-6C7B-445E-81EA-12669CF0D014}" srcOrd="0" destOrd="3" presId="urn:microsoft.com/office/officeart/2005/8/layout/cycle4#1"/>
    <dgm:cxn modelId="{C43195BA-2351-4516-9204-59006B35D459}" type="presOf" srcId="{A855D8F1-2403-4FE2-8454-85A85EF9D1F4}" destId="{4B4486E8-EEA6-4FF8-B38D-33E91114CBC9}" srcOrd="1" destOrd="3" presId="urn:microsoft.com/office/officeart/2005/8/layout/cycle4#1"/>
    <dgm:cxn modelId="{871324BF-A6EC-44CF-8C8E-C256EA884E5E}" type="presOf" srcId="{227FC483-6C53-4822-B3E2-0851BFFE5D46}" destId="{6AC3DE1C-8A62-4F75-9CB1-29F450E9A989}" srcOrd="0" destOrd="1" presId="urn:microsoft.com/office/officeart/2005/8/layout/cycle4#1"/>
    <dgm:cxn modelId="{821B2E71-DEBA-4A35-B4FB-69B84BE86708}" type="presOf" srcId="{322B4A8B-A67E-453D-BDE8-F0884CD13EED}" destId="{FA95B9EC-6C7B-445E-81EA-12669CF0D014}" srcOrd="0" destOrd="1" presId="urn:microsoft.com/office/officeart/2005/8/layout/cycle4#1"/>
    <dgm:cxn modelId="{0AE0C81E-CC16-457B-96CB-8F2A920C731C}" type="presOf" srcId="{286B8B09-E677-4377-8C22-E5629685B5A8}" destId="{7204CA4C-4CBB-448F-94BC-1C8E3B201EDC}" srcOrd="1" destOrd="0" presId="urn:microsoft.com/office/officeart/2005/8/layout/cycle4#1"/>
    <dgm:cxn modelId="{172CF7D3-7A53-4A78-B622-A808FEB07F99}" srcId="{55BCD9B4-1D4C-4CA8-B513-4BE897B63ABF}" destId="{B1827983-19FF-44D6-9465-35C0B89B0076}" srcOrd="2" destOrd="0" parTransId="{DB3FDA8C-ACE4-4ABE-B203-BE75AD4CA767}" sibTransId="{99181F4D-CCEE-4B5B-8BB2-0E616CE44CAF}"/>
    <dgm:cxn modelId="{DD921187-76C1-4F31-98C9-36FC9D836713}" type="presOf" srcId="{FE1F978C-B6DB-43C9-81C8-A8CB2176AC84}" destId="{FA95B9EC-6C7B-445E-81EA-12669CF0D014}" srcOrd="0" destOrd="0" presId="urn:microsoft.com/office/officeart/2005/8/layout/cycle4#1"/>
    <dgm:cxn modelId="{31D37729-9C1C-483B-B566-CE5176BD26B1}" type="presOf" srcId="{B5C21070-D528-4907-8A37-E8A3C1BAEC1B}" destId="{09B3C69A-6B54-46D6-83D3-576E98779E46}" srcOrd="1" destOrd="1" presId="urn:microsoft.com/office/officeart/2005/8/layout/cycle4#1"/>
    <dgm:cxn modelId="{D0A83559-38B1-41B7-996A-D5796BEA5FFC}" srcId="{20C9E767-804E-4A71-9C16-317400E7879A}" destId="{322B4A8B-A67E-453D-BDE8-F0884CD13EED}" srcOrd="1" destOrd="0" parTransId="{4425CA60-C25A-4298-9451-CEB7C5ABEF57}" sibTransId="{B6BDA33F-8647-4306-8976-B75DBCDB27AF}"/>
    <dgm:cxn modelId="{4C93D3F6-8F26-48C4-92E7-E4230A161EC5}" srcId="{5C427D2B-BAD5-4D70-B4A4-D56617382FC1}" destId="{6CC21185-15EA-4616-9581-11D221FDA77C}" srcOrd="3" destOrd="0" parTransId="{85201124-BC00-427A-991A-4BA27F413F89}" sibTransId="{61F1AC3C-50C0-47E7-B7E4-897BF834EF8F}"/>
    <dgm:cxn modelId="{30CCFDAF-67DD-4159-8F76-A44FD8FDB534}" type="presOf" srcId="{EB4221C7-860F-48C3-A7C9-865135A45968}" destId="{92194D75-3984-4F3E-868E-C8C2FA3A2658}" srcOrd="0" destOrd="0" presId="urn:microsoft.com/office/officeart/2005/8/layout/cycle4#1"/>
    <dgm:cxn modelId="{74CEE9A8-CC62-4702-ACC8-4AC9F7151CAA}" srcId="{55BCD9B4-1D4C-4CA8-B513-4BE897B63ABF}" destId="{242F1D49-7D81-4974-BEF8-47E225B29136}" srcOrd="3" destOrd="0" parTransId="{D355DAF0-AE3C-45CD-9C86-422A51E62001}" sibTransId="{83D74C30-4B4B-4115-BFEF-243E1BC23BBC}"/>
    <dgm:cxn modelId="{60B9E681-679F-4EE8-8CC8-3529A1883F40}" type="presOf" srcId="{6CC21185-15EA-4616-9581-11D221FDA77C}" destId="{988F1B88-BEFA-429E-8056-F885AEAEDE3F}" srcOrd="0" destOrd="0" presId="urn:microsoft.com/office/officeart/2005/8/layout/cycle4#1"/>
    <dgm:cxn modelId="{4C7F4707-AD95-41EA-B6FD-42261A54BEB8}" type="presOf" srcId="{EB4221C7-860F-48C3-A7C9-865135A45968}" destId="{8EAE25CE-2921-4DC6-8F57-8E44D470A308}" srcOrd="1" destOrd="0" presId="urn:microsoft.com/office/officeart/2005/8/layout/cycle4#1"/>
    <dgm:cxn modelId="{FD9E4D60-C309-41C0-BF34-8720A05F45D7}" type="presOf" srcId="{962AA3F6-2937-4FF2-8C72-0D8D747DC64B}" destId="{FA95B9EC-6C7B-445E-81EA-12669CF0D014}" srcOrd="0" destOrd="2" presId="urn:microsoft.com/office/officeart/2005/8/layout/cycle4#1"/>
    <dgm:cxn modelId="{281F45FD-C734-4D18-BBFD-C14073CCA754}" type="presOf" srcId="{962AA3F6-2937-4FF2-8C72-0D8D747DC64B}" destId="{4B4486E8-EEA6-4FF8-B38D-33E91114CBC9}" srcOrd="1" destOrd="2" presId="urn:microsoft.com/office/officeart/2005/8/layout/cycle4#1"/>
    <dgm:cxn modelId="{30C491DC-7801-45F4-B831-A7705F324956}" type="presOf" srcId="{242F1D49-7D81-4974-BEF8-47E225B29136}" destId="{6AC3DE1C-8A62-4F75-9CB1-29F450E9A989}" srcOrd="0" destOrd="3" presId="urn:microsoft.com/office/officeart/2005/8/layout/cycle4#1"/>
    <dgm:cxn modelId="{543155F3-983C-4004-9F28-CA355CEC2CB0}" srcId="{20C9E767-804E-4A71-9C16-317400E7879A}" destId="{962AA3F6-2937-4FF2-8C72-0D8D747DC64B}" srcOrd="2" destOrd="0" parTransId="{DB141F46-9795-4520-9B71-06022C366C77}" sibTransId="{1241D214-64B4-401C-914A-0DF4CE5512F0}"/>
    <dgm:cxn modelId="{844080DC-4DE6-45F9-93C4-96B46BF8F60E}" type="presParOf" srcId="{21A1EB01-56AC-4533-B984-1D1AECFE95B4}" destId="{BD5D12C0-517C-495C-9719-462E0771C611}" srcOrd="0" destOrd="0" presId="urn:microsoft.com/office/officeart/2005/8/layout/cycle4#1"/>
    <dgm:cxn modelId="{933B1A3F-46EE-459E-84F8-B78DE1B823B2}" type="presParOf" srcId="{BD5D12C0-517C-495C-9719-462E0771C611}" destId="{3E7C78D6-38F9-4168-879F-BEE27AD16709}" srcOrd="0" destOrd="0" presId="urn:microsoft.com/office/officeart/2005/8/layout/cycle4#1"/>
    <dgm:cxn modelId="{A6B247DC-1897-4795-8B96-0FE5BF8EE7D6}" type="presParOf" srcId="{3E7C78D6-38F9-4168-879F-BEE27AD16709}" destId="{FA95B9EC-6C7B-445E-81EA-12669CF0D014}" srcOrd="0" destOrd="0" presId="urn:microsoft.com/office/officeart/2005/8/layout/cycle4#1"/>
    <dgm:cxn modelId="{B497E1A0-EFED-4332-896C-6B0E689F9145}" type="presParOf" srcId="{3E7C78D6-38F9-4168-879F-BEE27AD16709}" destId="{4B4486E8-EEA6-4FF8-B38D-33E91114CBC9}" srcOrd="1" destOrd="0" presId="urn:microsoft.com/office/officeart/2005/8/layout/cycle4#1"/>
    <dgm:cxn modelId="{6E889422-6382-4ADC-9B26-7E31F3884740}" type="presParOf" srcId="{BD5D12C0-517C-495C-9719-462E0771C611}" destId="{38EDC8D1-2663-4F66-8D04-EE40E9C466BB}" srcOrd="1" destOrd="0" presId="urn:microsoft.com/office/officeart/2005/8/layout/cycle4#1"/>
    <dgm:cxn modelId="{4C9EBD45-48C4-49C1-9519-0904AE4054CC}" type="presParOf" srcId="{38EDC8D1-2663-4F66-8D04-EE40E9C466BB}" destId="{6AC3DE1C-8A62-4F75-9CB1-29F450E9A989}" srcOrd="0" destOrd="0" presId="urn:microsoft.com/office/officeart/2005/8/layout/cycle4#1"/>
    <dgm:cxn modelId="{9E3689B4-E6F8-4E1F-85B1-9FE9C9E73489}" type="presParOf" srcId="{38EDC8D1-2663-4F66-8D04-EE40E9C466BB}" destId="{7204CA4C-4CBB-448F-94BC-1C8E3B201EDC}" srcOrd="1" destOrd="0" presId="urn:microsoft.com/office/officeart/2005/8/layout/cycle4#1"/>
    <dgm:cxn modelId="{DEFD1622-9AE0-4F61-9459-EC5239BFD001}" type="presParOf" srcId="{BD5D12C0-517C-495C-9719-462E0771C611}" destId="{283A38E5-DB0B-4066-9DEE-2D34DA1FF813}" srcOrd="2" destOrd="0" presId="urn:microsoft.com/office/officeart/2005/8/layout/cycle4#1"/>
    <dgm:cxn modelId="{39E52C7C-35B4-4024-942F-AD199663B298}" type="presParOf" srcId="{283A38E5-DB0B-4066-9DEE-2D34DA1FF813}" destId="{92194D75-3984-4F3E-868E-C8C2FA3A2658}" srcOrd="0" destOrd="0" presId="urn:microsoft.com/office/officeart/2005/8/layout/cycle4#1"/>
    <dgm:cxn modelId="{8F6BCF49-5173-41D9-B446-575582170FA1}" type="presParOf" srcId="{283A38E5-DB0B-4066-9DEE-2D34DA1FF813}" destId="{8EAE25CE-2921-4DC6-8F57-8E44D470A308}" srcOrd="1" destOrd="0" presId="urn:microsoft.com/office/officeart/2005/8/layout/cycle4#1"/>
    <dgm:cxn modelId="{FA7407C3-52F1-4CD0-930B-889197AB1808}" type="presParOf" srcId="{BD5D12C0-517C-495C-9719-462E0771C611}" destId="{EAF97CB0-D99B-4BAE-BDC6-A03806955FEB}" srcOrd="3" destOrd="0" presId="urn:microsoft.com/office/officeart/2005/8/layout/cycle4#1"/>
    <dgm:cxn modelId="{B19D6966-5D58-4C0D-B81D-7C3305B51876}" type="presParOf" srcId="{EAF97CB0-D99B-4BAE-BDC6-A03806955FEB}" destId="{E89F9CD0-6621-4A5B-9775-8182FE93CA1C}" srcOrd="0" destOrd="0" presId="urn:microsoft.com/office/officeart/2005/8/layout/cycle4#1"/>
    <dgm:cxn modelId="{DD773C12-F763-4934-BDA5-C075ABF14FB4}" type="presParOf" srcId="{EAF97CB0-D99B-4BAE-BDC6-A03806955FEB}" destId="{09B3C69A-6B54-46D6-83D3-576E98779E46}" srcOrd="1" destOrd="0" presId="urn:microsoft.com/office/officeart/2005/8/layout/cycle4#1"/>
    <dgm:cxn modelId="{DBDB1B62-83EB-4593-A77A-8D33BB78FBBA}" type="presParOf" srcId="{BD5D12C0-517C-495C-9719-462E0771C611}" destId="{F06E374A-BCFB-4570-B04C-E0B6E9DE4340}" srcOrd="4" destOrd="0" presId="urn:microsoft.com/office/officeart/2005/8/layout/cycle4#1"/>
    <dgm:cxn modelId="{57A31762-1069-46A9-A688-893EB6593E9B}" type="presParOf" srcId="{21A1EB01-56AC-4533-B984-1D1AECFE95B4}" destId="{EB2E6598-A30E-4115-8852-D6192DC20291}" srcOrd="1" destOrd="0" presId="urn:microsoft.com/office/officeart/2005/8/layout/cycle4#1"/>
    <dgm:cxn modelId="{41AB4EDF-9704-47D7-90C6-EFC688814A22}" type="presParOf" srcId="{EB2E6598-A30E-4115-8852-D6192DC20291}" destId="{76114AC7-B599-4CC3-93AB-F8CF9334EF4D}" srcOrd="0" destOrd="0" presId="urn:microsoft.com/office/officeart/2005/8/layout/cycle4#1"/>
    <dgm:cxn modelId="{C8C64210-3A10-4257-8098-5B9A9DCA64CD}" type="presParOf" srcId="{EB2E6598-A30E-4115-8852-D6192DC20291}" destId="{55E3706B-33C2-4C8B-850C-7D5FE48436CA}" srcOrd="1" destOrd="0" presId="urn:microsoft.com/office/officeart/2005/8/layout/cycle4#1"/>
    <dgm:cxn modelId="{4CCD9416-0977-4944-A63E-F3087DDDB6BF}" type="presParOf" srcId="{EB2E6598-A30E-4115-8852-D6192DC20291}" destId="{2392A4C5-4278-4F15-9B6A-3E73CB4AD102}" srcOrd="2" destOrd="0" presId="urn:microsoft.com/office/officeart/2005/8/layout/cycle4#1"/>
    <dgm:cxn modelId="{C352E864-35F0-4C78-80DC-27601B6C7739}" type="presParOf" srcId="{EB2E6598-A30E-4115-8852-D6192DC20291}" destId="{988F1B88-BEFA-429E-8056-F885AEAEDE3F}" srcOrd="3" destOrd="0" presId="urn:microsoft.com/office/officeart/2005/8/layout/cycle4#1"/>
    <dgm:cxn modelId="{4DAF29E4-DC7F-4D18-A38F-8B2B7E26DEA6}" type="presParOf" srcId="{EB2E6598-A30E-4115-8852-D6192DC20291}" destId="{597FCF2E-ADAC-4282-AD9A-9EB633A6E0B8}" srcOrd="4" destOrd="0" presId="urn:microsoft.com/office/officeart/2005/8/layout/cycle4#1"/>
    <dgm:cxn modelId="{F0FB52BD-864A-4A92-A89C-08F08DE80570}" type="presParOf" srcId="{21A1EB01-56AC-4533-B984-1D1AECFE95B4}" destId="{60B0F18E-9A57-46B6-854A-0B066AE9545D}" srcOrd="2" destOrd="0" presId="urn:microsoft.com/office/officeart/2005/8/layout/cycle4#1"/>
    <dgm:cxn modelId="{4B1C3971-BAE8-4630-A313-6E4939176D9E}" type="presParOf" srcId="{21A1EB01-56AC-4533-B984-1D1AECFE95B4}" destId="{6C77146A-610B-4D20-8521-E1D256A8FC9F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94D75-3984-4F3E-868E-C8C2FA3A2658}">
      <dsp:nvSpPr>
        <dsp:cNvPr id="0" name=""/>
        <dsp:cNvSpPr/>
      </dsp:nvSpPr>
      <dsp:spPr>
        <a:xfrm>
          <a:off x="4900621" y="2471742"/>
          <a:ext cx="3310722" cy="204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Vína z cizích zemí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Tradice pivovarnictví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Špačci</a:t>
          </a:r>
          <a:endParaRPr lang="cs-CZ" sz="2000" kern="1200" dirty="0"/>
        </a:p>
      </dsp:txBody>
      <dsp:txXfrm>
        <a:off x="5938738" y="3027642"/>
        <a:ext cx="2227706" cy="1443200"/>
      </dsp:txXfrm>
    </dsp:sp>
    <dsp:sp modelId="{E89F9CD0-6621-4A5B-9775-8182FE93CA1C}">
      <dsp:nvSpPr>
        <dsp:cNvPr id="0" name=""/>
        <dsp:cNvSpPr/>
      </dsp:nvSpPr>
      <dsp:spPr>
        <a:xfrm>
          <a:off x="0" y="2206037"/>
          <a:ext cx="3127189" cy="2406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Rychle rostoucí trh vína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/>
            <a:t>Zdravotní prospěšnost vína</a:t>
          </a:r>
          <a:endParaRPr lang="cs-CZ" sz="2000" kern="1200" dirty="0"/>
        </a:p>
      </dsp:txBody>
      <dsp:txXfrm>
        <a:off x="52861" y="2860505"/>
        <a:ext cx="2083310" cy="1699099"/>
      </dsp:txXfrm>
    </dsp:sp>
    <dsp:sp modelId="{6AC3DE1C-8A62-4F75-9CB1-29F450E9A989}">
      <dsp:nvSpPr>
        <dsp:cNvPr id="0" name=""/>
        <dsp:cNvSpPr/>
      </dsp:nvSpPr>
      <dsp:spPr>
        <a:xfrm>
          <a:off x="4682937" y="-485527"/>
          <a:ext cx="3458840" cy="267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imes New Roman" pitchFamily="18" charset="0"/>
              <a:cs typeface="Times New Roman" pitchFamily="18" charset="0"/>
            </a:rPr>
            <a:t>Horší kvalita vína</a:t>
          </a:r>
          <a:endParaRPr lang="cs-CZ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imes New Roman" pitchFamily="18" charset="0"/>
              <a:cs typeface="Times New Roman" pitchFamily="18" charset="0"/>
            </a:rPr>
            <a:t>Špatně zpracované www stránky </a:t>
          </a:r>
          <a:endParaRPr lang="cs-CZ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imes New Roman" pitchFamily="18" charset="0"/>
              <a:cs typeface="Times New Roman" pitchFamily="18" charset="0"/>
            </a:rPr>
            <a:t>Absence e-shopu</a:t>
          </a:r>
          <a:endParaRPr lang="cs-CZ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imes New Roman" pitchFamily="18" charset="0"/>
              <a:cs typeface="Times New Roman" pitchFamily="18" charset="0"/>
            </a:rPr>
            <a:t>Nedostatečná marketingová aktivita</a:t>
          </a:r>
          <a:endParaRPr lang="cs-CZ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79379" y="-426737"/>
        <a:ext cx="2303608" cy="1889660"/>
      </dsp:txXfrm>
    </dsp:sp>
    <dsp:sp modelId="{FA95B9EC-6C7B-445E-81EA-12669CF0D014}">
      <dsp:nvSpPr>
        <dsp:cNvPr id="0" name=""/>
        <dsp:cNvSpPr/>
      </dsp:nvSpPr>
      <dsp:spPr>
        <a:xfrm>
          <a:off x="0" y="-496007"/>
          <a:ext cx="3517625" cy="26211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imes New Roman" pitchFamily="18" charset="0"/>
              <a:cs typeface="Times New Roman" pitchFamily="18" charset="0"/>
            </a:rPr>
            <a:t>Tradice</a:t>
          </a:r>
          <a:endParaRPr lang="cs-CZ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imes New Roman" pitchFamily="18" charset="0"/>
              <a:cs typeface="Times New Roman" pitchFamily="18" charset="0"/>
            </a:rPr>
            <a:t>Nízká cena</a:t>
          </a:r>
          <a:endParaRPr lang="cs-CZ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imes New Roman" pitchFamily="18" charset="0"/>
              <a:cs typeface="Times New Roman" pitchFamily="18" charset="0"/>
            </a:rPr>
            <a:t>Kvalitní technologie</a:t>
          </a:r>
          <a:endParaRPr lang="cs-CZ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Times New Roman" pitchFamily="18" charset="0"/>
              <a:cs typeface="Times New Roman" pitchFamily="18" charset="0"/>
            </a:rPr>
            <a:t>Vedoucí postavení na trhu</a:t>
          </a:r>
          <a:endParaRPr lang="cs-CZ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7578" y="-438429"/>
        <a:ext cx="2347181" cy="1850706"/>
      </dsp:txXfrm>
    </dsp:sp>
    <dsp:sp modelId="{76114AC7-B599-4CC3-93AB-F8CF9334EF4D}">
      <dsp:nvSpPr>
        <dsp:cNvPr id="0" name=""/>
        <dsp:cNvSpPr/>
      </dsp:nvSpPr>
      <dsp:spPr>
        <a:xfrm>
          <a:off x="2139688" y="287870"/>
          <a:ext cx="1930526" cy="19305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0800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SILNÉ STRÁNKY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/>
            <a:t>Maximalizovat Realizovat</a:t>
          </a:r>
        </a:p>
      </dsp:txBody>
      <dsp:txXfrm>
        <a:off x="2705126" y="853308"/>
        <a:ext cx="1365088" cy="1365088"/>
      </dsp:txXfrm>
    </dsp:sp>
    <dsp:sp modelId="{55E3706B-33C2-4C8B-850C-7D5FE48436CA}">
      <dsp:nvSpPr>
        <dsp:cNvPr id="0" name=""/>
        <dsp:cNvSpPr/>
      </dsp:nvSpPr>
      <dsp:spPr>
        <a:xfrm rot="5400000">
          <a:off x="4159384" y="287870"/>
          <a:ext cx="1930526" cy="19305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SLABÉ STRÁNKY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Minimalizovat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Řešit</a:t>
          </a:r>
        </a:p>
      </dsp:txBody>
      <dsp:txXfrm rot="-5400000">
        <a:off x="4159384" y="853308"/>
        <a:ext cx="1365088" cy="1365088"/>
      </dsp:txXfrm>
    </dsp:sp>
    <dsp:sp modelId="{2392A4C5-4278-4F15-9B6A-3E73CB4AD102}">
      <dsp:nvSpPr>
        <dsp:cNvPr id="0" name=""/>
        <dsp:cNvSpPr/>
      </dsp:nvSpPr>
      <dsp:spPr>
        <a:xfrm rot="10800000">
          <a:off x="4159384" y="2307566"/>
          <a:ext cx="1930526" cy="19305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HROZBY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Monitorovat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/>
            <a:t>Eliminovat</a:t>
          </a:r>
        </a:p>
      </dsp:txBody>
      <dsp:txXfrm rot="10800000">
        <a:off x="4159384" y="2307566"/>
        <a:ext cx="1365088" cy="1365088"/>
      </dsp:txXfrm>
    </dsp:sp>
    <dsp:sp modelId="{988F1B88-BEFA-429E-8056-F885AEAEDE3F}">
      <dsp:nvSpPr>
        <dsp:cNvPr id="0" name=""/>
        <dsp:cNvSpPr/>
      </dsp:nvSpPr>
      <dsp:spPr>
        <a:xfrm rot="16200000">
          <a:off x="2139688" y="2307566"/>
          <a:ext cx="1930526" cy="193052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sx="1000" sy="1000" algn="ctr" rotWithShape="0">
            <a:srgbClr val="000000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PŘÍLEŽITOSTI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Maximalizovat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/>
            <a:t>Realizovat</a:t>
          </a:r>
        </a:p>
      </dsp:txBody>
      <dsp:txXfrm rot="5400000">
        <a:off x="2705126" y="2307566"/>
        <a:ext cx="1365088" cy="1365088"/>
      </dsp:txXfrm>
    </dsp:sp>
    <dsp:sp modelId="{60B0F18E-9A57-46B6-854A-0B066AE9545D}">
      <dsp:nvSpPr>
        <dsp:cNvPr id="0" name=""/>
        <dsp:cNvSpPr/>
      </dsp:nvSpPr>
      <dsp:spPr>
        <a:xfrm flipH="1" flipV="1">
          <a:off x="3438634" y="2905415"/>
          <a:ext cx="1277425" cy="114048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77146A-610B-4D20-8521-E1D256A8FC9F}">
      <dsp:nvSpPr>
        <dsp:cNvPr id="0" name=""/>
        <dsp:cNvSpPr/>
      </dsp:nvSpPr>
      <dsp:spPr>
        <a:xfrm rot="10800000" flipV="1">
          <a:off x="3458880" y="347404"/>
          <a:ext cx="1295828" cy="122075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725E3-5753-4F35-9B32-F474D4ABEAD3}" type="datetimeFigureOut">
              <a:rPr lang="cs-CZ" smtClean="0"/>
              <a:pPr/>
              <a:t>18.4.2017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7602F-402E-4A21-80B6-493AF8F5559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znovin.cz/Article.asp?nDepartmentID=7&amp;nArticleID=65&amp;nLanguageID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915176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Revitalizace značky Víno Mikulov,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spol. s r. o. 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4" name="Picture 3" descr="home-logo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28860" y="1142984"/>
            <a:ext cx="4448175" cy="2381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Získat minimálně 20% na trhu alkoholických nápojů v segmentu lidí 18 – 35 let do konce roku 2010 (nyní 12%).</a:t>
            </a:r>
          </a:p>
          <a:p>
            <a:r>
              <a:rPr lang="cs-CZ" dirty="0" smtClean="0"/>
              <a:t>Udržet stávající zákazníky.</a:t>
            </a:r>
          </a:p>
          <a:p>
            <a:r>
              <a:rPr lang="cs-CZ" dirty="0" smtClean="0"/>
              <a:t>Omladit značku Víno Mikulov.</a:t>
            </a:r>
          </a:p>
          <a:p>
            <a:r>
              <a:rPr lang="cs-CZ" dirty="0" smtClean="0"/>
              <a:t>Sdělit zdravotní prospěch umírněné konzumace vína.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Strategie - Dosažení cílů</a:t>
            </a:r>
            <a:endParaRPr lang="cs-CZ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Naše strategie se bude skládat z následujících kroků:</a:t>
            </a:r>
          </a:p>
          <a:p>
            <a:r>
              <a:rPr lang="cs-CZ" dirty="0" smtClean="0"/>
              <a:t>zlepšení chuťové výraznosti vína při zachování ceny </a:t>
            </a:r>
          </a:p>
          <a:p>
            <a:r>
              <a:rPr lang="cs-CZ" dirty="0" smtClean="0"/>
              <a:t>uvedení velkoobjemových balení tzv. baginbox</a:t>
            </a:r>
          </a:p>
          <a:p>
            <a:r>
              <a:rPr lang="cs-CZ" dirty="0" smtClean="0"/>
              <a:t>sdělit zákazníkovi zdravotní prospěšnost pití vína</a:t>
            </a:r>
          </a:p>
          <a:p>
            <a:r>
              <a:rPr lang="cs-CZ" dirty="0" smtClean="0"/>
              <a:t>zvýraznění etikety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Marketingový mix</a:t>
            </a:r>
            <a:endParaRPr lang="cs-CZ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8443914" cy="4786346"/>
          </a:xfrm>
        </p:spPr>
        <p:txBody>
          <a:bodyPr/>
          <a:lstStyle/>
          <a:p>
            <a:r>
              <a:rPr lang="cs-CZ" b="1" dirty="0" smtClean="0"/>
              <a:t>Produkt</a:t>
            </a:r>
          </a:p>
          <a:p>
            <a:r>
              <a:rPr lang="cs-CZ" dirty="0" smtClean="0"/>
              <a:t>zachování stávající lahve, zvýraznění </a:t>
            </a:r>
          </a:p>
          <a:p>
            <a:pPr>
              <a:buNone/>
            </a:pPr>
            <a:r>
              <a:rPr lang="cs-CZ" dirty="0" smtClean="0"/>
              <a:t>	loga motýla na etiketě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  <a:p>
            <a:r>
              <a:rPr lang="cs-CZ" dirty="0" smtClean="0"/>
              <a:t>Velkoobjemové </a:t>
            </a:r>
          </a:p>
          <a:p>
            <a:pPr>
              <a:buNone/>
            </a:pPr>
            <a:r>
              <a:rPr lang="cs-CZ" dirty="0" smtClean="0"/>
              <a:t>	balení</a:t>
            </a:r>
          </a:p>
        </p:txBody>
      </p:sp>
      <p:pic>
        <p:nvPicPr>
          <p:cNvPr id="4098" name="Picture 2" descr="C:\Users\Daví\Desktop\vino-mikulov-ro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0"/>
            <a:ext cx="1071570" cy="3643314"/>
          </a:xfrm>
          <a:prstGeom prst="rect">
            <a:avLst/>
          </a:prstGeom>
          <a:noFill/>
        </p:spPr>
      </p:pic>
      <p:pic>
        <p:nvPicPr>
          <p:cNvPr id="4099" name="Picture 3" descr="C:\Users\Daví\Desktop\black_box_hardys_chardonna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8842" y="3929066"/>
            <a:ext cx="3305158" cy="2510514"/>
          </a:xfrm>
          <a:prstGeom prst="rect">
            <a:avLst/>
          </a:prstGeom>
          <a:noFill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4000504"/>
            <a:ext cx="2219325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/>
              <a:t>Marketingový mix</a:t>
            </a:r>
            <a:endParaRPr lang="cs-CZ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Produkt-</a:t>
            </a:r>
            <a:r>
              <a:rPr lang="cs-CZ" dirty="0" smtClean="0"/>
              <a:t> soustředit se na produkci bílých vín, červená jen doplňkově</a:t>
            </a:r>
          </a:p>
          <a:p>
            <a:pPr>
              <a:buNone/>
            </a:pPr>
            <a:r>
              <a:rPr lang="cs-CZ" dirty="0" smtClean="0"/>
              <a:t>	zlepšit chuťovou výraznost vína </a:t>
            </a:r>
          </a:p>
          <a:p>
            <a:endParaRPr lang="cs-CZ" b="1" dirty="0" smtClean="0"/>
          </a:p>
          <a:p>
            <a:r>
              <a:rPr lang="cs-CZ" b="1" dirty="0" smtClean="0"/>
              <a:t>Price- </a:t>
            </a:r>
            <a:r>
              <a:rPr lang="cs-CZ" dirty="0" smtClean="0"/>
              <a:t>udržovat cenu řady „motýl“ v nejnižší hladině lahvových vín tzn. </a:t>
            </a:r>
          </a:p>
          <a:p>
            <a:pPr>
              <a:buNone/>
            </a:pPr>
            <a:r>
              <a:rPr lang="cs-CZ" dirty="0" smtClean="0"/>
              <a:t>	50-70Kč/láhev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Place-distribuce 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základem velkoobchodní a maloobchodní sítě</a:t>
            </a:r>
          </a:p>
          <a:p>
            <a:pPr>
              <a:buNone/>
            </a:pPr>
            <a:r>
              <a:rPr lang="cs-CZ" dirty="0" smtClean="0"/>
              <a:t>	vinárny, vinotéky</a:t>
            </a:r>
          </a:p>
          <a:p>
            <a:pPr>
              <a:buNone/>
            </a:pPr>
            <a:r>
              <a:rPr lang="cs-CZ" dirty="0" smtClean="0"/>
              <a:t>	restaurace a menzy</a:t>
            </a:r>
          </a:p>
          <a:p>
            <a:pPr>
              <a:buNone/>
            </a:pPr>
            <a:r>
              <a:rPr lang="cs-CZ" dirty="0" smtClean="0"/>
              <a:t>	společenské akce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E-shop</a:t>
            </a:r>
            <a:endParaRPr lang="cs-CZ" b="1" dirty="0"/>
          </a:p>
        </p:txBody>
      </p:sp>
      <p:pic>
        <p:nvPicPr>
          <p:cNvPr id="5122" name="Picture 2" descr="C:\Users\Daví\Desktop\wholesale-distrib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2786058"/>
            <a:ext cx="4200532" cy="3000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97207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Promotion</a:t>
            </a:r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pPr>
              <a:buNone/>
            </a:pPr>
            <a:r>
              <a:rPr lang="cs-CZ" dirty="0" smtClean="0"/>
              <a:t>Billboardy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přes léto svěží, vína, vínny, střik, bazén atd.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podzim vinobraní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vánoce, hodí k atmosféře, jídlu, ke kaprovi, dlouhým zimním večerům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6148" name="Picture 4" descr="C:\Users\Daví\Desktop\bi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0430" y="1285860"/>
            <a:ext cx="4281510" cy="2850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643050"/>
            <a:ext cx="8443914" cy="4786346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 smtClean="0"/>
              <a:t>Promotion</a:t>
            </a:r>
          </a:p>
          <a:p>
            <a:pPr>
              <a:buNone/>
            </a:pPr>
            <a:r>
              <a:rPr lang="cs-CZ" sz="3800" dirty="0" smtClean="0"/>
              <a:t>	Billboardy (50billboardů x 5000Kč x  6měsíců)</a:t>
            </a:r>
          </a:p>
          <a:p>
            <a:pPr>
              <a:buNone/>
            </a:pPr>
            <a:r>
              <a:rPr lang="cs-CZ" sz="3800" dirty="0" smtClean="0"/>
              <a:t>	1 500 000Kč</a:t>
            </a:r>
          </a:p>
          <a:p>
            <a:pPr>
              <a:buNone/>
            </a:pPr>
            <a:endParaRPr lang="cs-CZ" sz="3800" dirty="0" smtClean="0"/>
          </a:p>
          <a:p>
            <a:pPr>
              <a:buNone/>
            </a:pPr>
            <a:r>
              <a:rPr lang="cs-CZ" sz="3800" dirty="0" smtClean="0"/>
              <a:t>	Zpracování „nezávislé“ studie</a:t>
            </a:r>
          </a:p>
          <a:p>
            <a:pPr>
              <a:buNone/>
            </a:pPr>
            <a:r>
              <a:rPr lang="cs-CZ" sz="3800" dirty="0" smtClean="0"/>
              <a:t>	o prospěšnosti pití mikulovského</a:t>
            </a:r>
          </a:p>
          <a:p>
            <a:pPr>
              <a:buNone/>
            </a:pPr>
            <a:r>
              <a:rPr lang="cs-CZ" sz="3800" dirty="0" smtClean="0"/>
              <a:t> 	vína, následná prezentace</a:t>
            </a:r>
          </a:p>
          <a:p>
            <a:pPr>
              <a:buNone/>
            </a:pPr>
            <a:r>
              <a:rPr lang="cs-CZ" sz="3800" dirty="0" smtClean="0"/>
              <a:t> 	v médiích (rádio, tisk) </a:t>
            </a:r>
          </a:p>
          <a:p>
            <a:pPr>
              <a:buNone/>
            </a:pPr>
            <a:r>
              <a:rPr lang="cs-CZ" sz="3800" dirty="0" smtClean="0"/>
              <a:t>	1 000 000Kč</a:t>
            </a:r>
          </a:p>
          <a:p>
            <a:pPr>
              <a:buNone/>
            </a:pPr>
            <a:endParaRPr lang="cs-CZ" sz="3800" dirty="0" smtClean="0"/>
          </a:p>
          <a:p>
            <a:pPr>
              <a:buNone/>
            </a:pPr>
            <a:r>
              <a:rPr lang="cs-CZ" sz="3800" dirty="0" smtClean="0"/>
              <a:t>	Reklama v TV – příliš drahá</a:t>
            </a:r>
          </a:p>
          <a:p>
            <a:pPr>
              <a:buNone/>
            </a:pPr>
            <a:r>
              <a:rPr lang="cs-CZ" sz="3800" dirty="0" smtClean="0"/>
              <a:t> 	1reklamní spot v délce cca 30sekund……250 000Kč (naČT)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pic>
        <p:nvPicPr>
          <p:cNvPr id="7170" name="Picture 2" descr="C:\Users\Daví\Documents\Downloads\srd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357430"/>
            <a:ext cx="4000496" cy="27264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Promotion</a:t>
            </a:r>
          </a:p>
          <a:p>
            <a:pPr>
              <a:buNone/>
            </a:pPr>
            <a:r>
              <a:rPr lang="cs-CZ" sz="2800" dirty="0" smtClean="0"/>
              <a:t>	Internet- přepracování webových stránek, více informací, ceník, e-shop</a:t>
            </a:r>
          </a:p>
          <a:p>
            <a:pPr>
              <a:buNone/>
            </a:pPr>
            <a:r>
              <a:rPr lang="cs-CZ" sz="2800" dirty="0" smtClean="0"/>
              <a:t>	500 000Kč</a:t>
            </a:r>
          </a:p>
          <a:p>
            <a:pPr>
              <a:buNone/>
            </a:pPr>
            <a:r>
              <a:rPr lang="cs-CZ" sz="2800" dirty="0" smtClean="0"/>
              <a:t>	Místo klasické TV reklamy, zaměřit na internetové televize (stream), sponzorované odkazy, soutěže přes internet (variace probíhající soutěže „sbírka motýlů“)</a:t>
            </a:r>
          </a:p>
          <a:p>
            <a:pPr>
              <a:buNone/>
            </a:pPr>
            <a:r>
              <a:rPr lang="cs-CZ" sz="2800" dirty="0" smtClean="0"/>
              <a:t>	2 000 000Kč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565527"/>
            <a:ext cx="3638552" cy="2292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Podpora prodeje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Ochutnávky hypermarkety (zadání renomované agentuře – informovat zákazníka o nové výraznější chuti vína)</a:t>
            </a:r>
          </a:p>
          <a:p>
            <a:pPr>
              <a:buNone/>
            </a:pPr>
            <a:r>
              <a:rPr lang="cs-CZ" dirty="0" smtClean="0"/>
              <a:t>	Degustace na netradičních místech (parky, festivaly, plesy) </a:t>
            </a:r>
          </a:p>
          <a:p>
            <a:pPr>
              <a:buNone/>
            </a:pPr>
            <a:r>
              <a:rPr lang="cs-CZ" dirty="0" smtClean="0"/>
              <a:t>	1 000 000Kč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Celkem za reklamu 6 000 000Kč.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Seznámení s prezentací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1) 	značka Víno Mikulov</a:t>
            </a:r>
          </a:p>
          <a:p>
            <a:r>
              <a:rPr lang="cs-CZ" dirty="0" smtClean="0"/>
              <a:t>2) SWOT Analýza</a:t>
            </a:r>
          </a:p>
          <a:p>
            <a:r>
              <a:rPr lang="cs-CZ" dirty="0" smtClean="0"/>
              <a:t>3) Marketingový výzkum</a:t>
            </a:r>
          </a:p>
          <a:p>
            <a:r>
              <a:rPr lang="cs-CZ" dirty="0" smtClean="0"/>
              <a:t>4) Cíle</a:t>
            </a:r>
          </a:p>
          <a:p>
            <a:r>
              <a:rPr lang="cs-CZ" dirty="0" smtClean="0"/>
              <a:t>5) Marketingový mix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Víno Mikulov, spol. s r. o.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výroba </a:t>
            </a:r>
            <a:r>
              <a:rPr lang="cs-CZ" dirty="0"/>
              <a:t>a </a:t>
            </a:r>
            <a:r>
              <a:rPr lang="cs-CZ" dirty="0" smtClean="0"/>
              <a:t>prodej </a:t>
            </a:r>
            <a:r>
              <a:rPr lang="cs-CZ" dirty="0"/>
              <a:t>všech druhů </a:t>
            </a:r>
            <a:r>
              <a:rPr lang="cs-CZ" dirty="0" smtClean="0"/>
              <a:t>vín, především </a:t>
            </a:r>
            <a:r>
              <a:rPr lang="cs-CZ" dirty="0"/>
              <a:t>odrůdová jakostní </a:t>
            </a:r>
            <a:r>
              <a:rPr lang="cs-CZ" dirty="0" smtClean="0"/>
              <a:t>vína </a:t>
            </a:r>
          </a:p>
          <a:p>
            <a:r>
              <a:rPr lang="cs-CZ" dirty="0" smtClean="0"/>
              <a:t>nejvýznamnější producent vín v ČR</a:t>
            </a:r>
          </a:p>
          <a:p>
            <a:r>
              <a:rPr lang="cs-CZ" dirty="0" smtClean="0"/>
              <a:t>využívá nejmodernější technologie při zpracování vín</a:t>
            </a:r>
          </a:p>
          <a:p>
            <a:r>
              <a:rPr lang="cs-CZ" dirty="0" smtClean="0"/>
              <a:t>člen skupiny Bohemia sekt</a:t>
            </a:r>
          </a:p>
          <a:p>
            <a:r>
              <a:rPr lang="cs-CZ" dirty="0"/>
              <a:t>z</a:t>
            </a:r>
            <a:r>
              <a:rPr lang="cs-CZ" dirty="0" smtClean="0"/>
              <a:t>ákladní kapitál: 5 000 000,-</a:t>
            </a:r>
            <a:endParaRPr lang="cs-CZ" dirty="0"/>
          </a:p>
          <a:p>
            <a:endParaRPr lang="cs-CZ" dirty="0"/>
          </a:p>
        </p:txBody>
      </p:sp>
      <p:pic>
        <p:nvPicPr>
          <p:cNvPr id="5" name="Picture 4" descr="produkty-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5214950"/>
            <a:ext cx="4191000" cy="133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Marketingový výzkum</a:t>
            </a:r>
            <a:br>
              <a:rPr lang="cs-CZ" dirty="0" smtClean="0"/>
            </a:br>
            <a:r>
              <a:rPr lang="cs-CZ" dirty="0" smtClean="0"/>
              <a:t> (kvantitativní- konkurence)</a:t>
            </a:r>
            <a:endParaRPr lang="cs-CZ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dirty="0" smtClean="0"/>
              <a:t>Analýza konkurence</a:t>
            </a:r>
            <a:endParaRPr lang="cs-CZ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429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vyšší kvalita, přívlastková vína</a:t>
            </a:r>
          </a:p>
          <a:p>
            <a:r>
              <a:rPr lang="cs-CZ" dirty="0" smtClean="0"/>
              <a:t>Znovín je dlouhodobým propagátorem „</a:t>
            </a:r>
            <a:r>
              <a:rPr lang="cs-CZ" u="sng" dirty="0" smtClean="0">
                <a:hlinkClick r:id="rId2" action="ppaction://hlinkfile"/>
              </a:rPr>
              <a:t>terroir</a:t>
            </a:r>
            <a:r>
              <a:rPr lang="cs-CZ" dirty="0" smtClean="0"/>
              <a:t>“ a jeho vína pravidelně získávají  prestižní mezinárodní ocenění.  </a:t>
            </a:r>
          </a:p>
          <a:p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moderní design, rozsáhlé portfolio vína</a:t>
            </a:r>
          </a:p>
          <a:p>
            <a:r>
              <a:rPr lang="cs-CZ" dirty="0" smtClean="0"/>
              <a:t>Dlouholetá tradice založeno 1936</a:t>
            </a:r>
          </a:p>
          <a:p>
            <a:r>
              <a:rPr lang="cs-CZ" dirty="0" smtClean="0"/>
              <a:t>Vinium, a.s. se angažuje v získávání dotací z rozpočtu Evropské unie</a:t>
            </a:r>
          </a:p>
        </p:txBody>
      </p:sp>
      <p:pic>
        <p:nvPicPr>
          <p:cNvPr id="1026" name="Picture 2" descr="C:\Users\Daví\Desktop\logo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857232"/>
            <a:ext cx="5005378" cy="944128"/>
          </a:xfrm>
          <a:prstGeom prst="rect">
            <a:avLst/>
          </a:prstGeom>
          <a:noFill/>
        </p:spPr>
      </p:pic>
      <p:pic>
        <p:nvPicPr>
          <p:cNvPr id="1027" name="Picture 3" descr="C:\Users\Daví\Desktop\344347_140x14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571876"/>
            <a:ext cx="1333500" cy="133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Ananlýza konkurence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Víno s puncem kvality</a:t>
            </a:r>
          </a:p>
          <a:p>
            <a:r>
              <a:rPr lang="cs-CZ" dirty="0" smtClean="0"/>
              <a:t>Nespočet ocenění (salon vín ČR, valtické vinné trhy, Weinparade Poysdorf)</a:t>
            </a:r>
            <a:endParaRPr lang="cs-CZ" dirty="0"/>
          </a:p>
        </p:txBody>
      </p:sp>
      <p:pic>
        <p:nvPicPr>
          <p:cNvPr id="2052" name="Picture 4" descr="C:\Users\Daví\Desktop\chate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428736"/>
            <a:ext cx="3790950" cy="136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Marketingový výzkum</a:t>
            </a:r>
            <a:br>
              <a:rPr lang="cs-CZ" dirty="0" smtClean="0"/>
            </a:br>
            <a:r>
              <a:rPr lang="cs-CZ" dirty="0" smtClean="0"/>
              <a:t>(zákazníci- kvalitativní)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Co si představíte pod značkou Víno Mikulov? </a:t>
            </a:r>
            <a:r>
              <a:rPr lang="cs-CZ" dirty="0" smtClean="0"/>
              <a:t>(dívky ESF)</a:t>
            </a:r>
          </a:p>
          <a:p>
            <a:r>
              <a:rPr lang="cs-CZ" dirty="0"/>
              <a:t>m</a:t>
            </a:r>
            <a:r>
              <a:rPr lang="cs-CZ" dirty="0" smtClean="0"/>
              <a:t>otýl</a:t>
            </a:r>
          </a:p>
          <a:p>
            <a:r>
              <a:rPr lang="cs-CZ" dirty="0" smtClean="0"/>
              <a:t>bílé víno</a:t>
            </a:r>
          </a:p>
          <a:p>
            <a:r>
              <a:rPr lang="cs-CZ" dirty="0"/>
              <a:t>h</a:t>
            </a:r>
            <a:r>
              <a:rPr lang="cs-CZ" dirty="0" smtClean="0"/>
              <a:t>rdlo z kterého se dobře pije</a:t>
            </a:r>
          </a:p>
          <a:p>
            <a:r>
              <a:rPr lang="cs-CZ" dirty="0"/>
              <a:t>p</a:t>
            </a:r>
            <a:r>
              <a:rPr lang="cs-CZ" dirty="0" smtClean="0"/>
              <a:t>říjemně strávený večer</a:t>
            </a:r>
          </a:p>
          <a:p>
            <a:r>
              <a:rPr lang="cs-CZ" dirty="0"/>
              <a:t>v</a:t>
            </a:r>
            <a:r>
              <a:rPr lang="cs-CZ" dirty="0" smtClean="0"/>
              <a:t>íno s olivami a sýrem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4" name="Picture 3" descr="photo_303_norma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86446" y="2143116"/>
            <a:ext cx="2714644" cy="3936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zákazníků</a:t>
            </a:r>
            <a:endParaRPr lang="cs-CZ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971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200144"/>
                <a:gridCol w="2914656"/>
                <a:gridCol w="2057400"/>
              </a:tblGrid>
              <a:tr h="74295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Název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Počet zákazníků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Orientace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Cíle</a:t>
                      </a:r>
                    </a:p>
                  </a:txBody>
                  <a:tcPr marL="0" marR="0" marT="0" marB="0"/>
                </a:tc>
              </a:tr>
              <a:tr h="74295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 – 26 let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360 000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Zábava, mix drinky, cenově orientovaní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Zvýšit na 600 000</a:t>
                      </a:r>
                    </a:p>
                  </a:txBody>
                  <a:tcPr marL="0" marR="0" marT="0" marB="0"/>
                </a:tc>
              </a:tr>
              <a:tr h="74295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 – 35 let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360 000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Zájem o zdravotní prospěšnost vína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Zvýšit na 600 000</a:t>
                      </a:r>
                    </a:p>
                  </a:txBody>
                  <a:tcPr marL="0" marR="0" marT="0" marB="0"/>
                </a:tc>
              </a:tr>
              <a:tr h="742952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 a výše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750 000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Kvalita a spokojenost s výrobkem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Udržet počet 750 000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344</Words>
  <Application>Microsoft Office PowerPoint</Application>
  <PresentationFormat>Předvádění na obrazovce 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Office Theme</vt:lpstr>
      <vt:lpstr>Prezentace aplikace PowerPoint</vt:lpstr>
      <vt:lpstr>Seznámení s prezentací</vt:lpstr>
      <vt:lpstr>Víno Mikulov, spol. s r. o.</vt:lpstr>
      <vt:lpstr>Prezentace aplikace PowerPoint</vt:lpstr>
      <vt:lpstr>Marketingový výzkum  (kvantitativní- konkurence)</vt:lpstr>
      <vt:lpstr>Analýza konkurence</vt:lpstr>
      <vt:lpstr>Ananlýza konkurence</vt:lpstr>
      <vt:lpstr>Marketingový výzkum (zákazníci- kvalitativní)</vt:lpstr>
      <vt:lpstr>Analýza zákazníků</vt:lpstr>
      <vt:lpstr>Cíle</vt:lpstr>
      <vt:lpstr>Strategie - Dosažení cílů</vt:lpstr>
      <vt:lpstr>Marketingový mix</vt:lpstr>
      <vt:lpstr>Marketingový mix</vt:lpstr>
      <vt:lpstr>Marketingový mix</vt:lpstr>
      <vt:lpstr>Marketingový mix</vt:lpstr>
      <vt:lpstr>Marketingový mix</vt:lpstr>
      <vt:lpstr>Marketingový mix</vt:lpstr>
      <vt:lpstr>Marketingový mix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Daví</dc:creator>
  <cp:lastModifiedBy>Lektor</cp:lastModifiedBy>
  <cp:revision>75</cp:revision>
  <dcterms:created xsi:type="dcterms:W3CDTF">2010-03-31T08:20:01Z</dcterms:created>
  <dcterms:modified xsi:type="dcterms:W3CDTF">2017-04-18T07:10:11Z</dcterms:modified>
</cp:coreProperties>
</file>