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8" r:id="rId9"/>
    <p:sldId id="264" r:id="rId10"/>
    <p:sldId id="265" r:id="rId11"/>
    <p:sldId id="277" r:id="rId12"/>
    <p:sldId id="273" r:id="rId13"/>
    <p:sldId id="274" r:id="rId14"/>
    <p:sldId id="279" r:id="rId15"/>
    <p:sldId id="275" r:id="rId16"/>
    <p:sldId id="281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cat>
            <c:numRef>
              <c:f>List1!$A$2:$A$4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2</c:v>
                </c:pt>
              </c:numCache>
            </c:numRef>
          </c:cat>
          <c:val>
            <c:numRef>
              <c:f>List1!$B$2:$B$4</c:f>
              <c:numCache>
                <c:formatCode>General</c:formatCode>
                <c:ptCount val="3"/>
                <c:pt idx="0">
                  <c:v>0.25</c:v>
                </c:pt>
                <c:pt idx="1">
                  <c:v>0.5</c:v>
                </c:pt>
                <c:pt idx="2">
                  <c:v>0.25</c:v>
                </c:pt>
              </c:numCache>
            </c:numRef>
          </c:val>
        </c:ser>
        <c:gapWidth val="0"/>
        <c:overlap val="100"/>
        <c:axId val="70919296"/>
        <c:axId val="70921216"/>
      </c:barChart>
      <c:catAx>
        <c:axId val="709192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cs-CZ"/>
          </a:p>
        </c:txPr>
        <c:crossAx val="70921216"/>
        <c:crosses val="autoZero"/>
        <c:auto val="1"/>
        <c:lblAlgn val="ctr"/>
        <c:lblOffset val="100"/>
      </c:catAx>
      <c:valAx>
        <c:axId val="70921216"/>
        <c:scaling>
          <c:orientation val="minMax"/>
        </c:scaling>
        <c:delete val="1"/>
        <c:axPos val="l"/>
        <c:numFmt formatCode="General" sourceLinked="1"/>
        <c:tickLblPos val="none"/>
        <c:crossAx val="7091929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cs-CZ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bg1"/>
            </a:solidFill>
            <a:ln>
              <a:solidFill>
                <a:schemeClr val="tx1"/>
              </a:solidFill>
            </a:ln>
          </c:spPr>
          <c:cat>
            <c:numRef>
              <c:f>List1!$A$2:$A$4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2</c:v>
                </c:pt>
              </c:numCache>
            </c:numRef>
          </c:cat>
          <c:val>
            <c:numRef>
              <c:f>List1!$B$2:$B$4</c:f>
              <c:numCache>
                <c:formatCode>General</c:formatCode>
                <c:ptCount val="3"/>
                <c:pt idx="0">
                  <c:v>0.26</c:v>
                </c:pt>
                <c:pt idx="1">
                  <c:v>0.51700000000000002</c:v>
                </c:pt>
                <c:pt idx="2">
                  <c:v>0.223</c:v>
                </c:pt>
              </c:numCache>
            </c:numRef>
          </c:val>
        </c:ser>
        <c:gapWidth val="0"/>
        <c:overlap val="100"/>
        <c:axId val="90317184"/>
        <c:axId val="90318720"/>
      </c:barChart>
      <c:catAx>
        <c:axId val="903171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cs-CZ"/>
          </a:p>
        </c:txPr>
        <c:crossAx val="90318720"/>
        <c:crosses val="autoZero"/>
        <c:auto val="1"/>
        <c:lblAlgn val="ctr"/>
        <c:lblOffset val="100"/>
      </c:catAx>
      <c:valAx>
        <c:axId val="90318720"/>
        <c:scaling>
          <c:orientation val="minMax"/>
        </c:scaling>
        <c:delete val="1"/>
        <c:axPos val="l"/>
        <c:numFmt formatCode="General" sourceLinked="1"/>
        <c:tickLblPos val="none"/>
        <c:crossAx val="903171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cs-CZ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28.3.2017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28.3.2017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28.3.2017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28.3.2017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28.3.2017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28.3.2017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28.3.2017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28.3.2017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28.3.2017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28.3.2017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28.3.2017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0"/>
              </a:schemeClr>
            </a:gs>
            <a:gs pos="75000">
              <a:schemeClr val="accent1">
                <a:lumMod val="7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9DA1B-54BD-4C37-9E79-AA4704A746E4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28.3.2017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CC298-9075-4FC1-9EBB-3D3544D458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Šance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214282" y="1142984"/>
            <a:ext cx="8929718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>
                <a:solidFill>
                  <a:prstClr val="white"/>
                </a:solidFill>
              </a:rPr>
              <a:t>Šance (</a:t>
            </a:r>
            <a:r>
              <a:rPr lang="cs-CZ" sz="3200" dirty="0" err="1">
                <a:solidFill>
                  <a:prstClr val="white"/>
                </a:solidFill>
              </a:rPr>
              <a:t>odds</a:t>
            </a:r>
            <a:r>
              <a:rPr lang="cs-CZ" sz="3200" dirty="0">
                <a:solidFill>
                  <a:prstClr val="white"/>
                </a:solidFill>
              </a:rPr>
              <a:t>) O(</a:t>
            </a:r>
            <a:r>
              <a:rPr lang="cs-CZ" sz="3200" i="1" dirty="0">
                <a:solidFill>
                  <a:prstClr val="white"/>
                </a:solidFill>
              </a:rPr>
              <a:t>A</a:t>
            </a:r>
            <a:r>
              <a:rPr lang="cs-CZ" sz="3200" dirty="0">
                <a:solidFill>
                  <a:prstClr val="white"/>
                </a:solidFill>
              </a:rPr>
              <a:t>) = 1:4 odpovídá P(</a:t>
            </a:r>
            <a:r>
              <a:rPr lang="cs-CZ" sz="3200" i="1" dirty="0">
                <a:solidFill>
                  <a:prstClr val="white"/>
                </a:solidFill>
              </a:rPr>
              <a:t>A</a:t>
            </a:r>
            <a:r>
              <a:rPr lang="cs-CZ" sz="3200" dirty="0">
                <a:solidFill>
                  <a:prstClr val="white"/>
                </a:solidFill>
              </a:rPr>
              <a:t>) = 1/5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prstClr val="white"/>
              </a:solidFill>
            </a:endParaRPr>
          </a:p>
          <a:p>
            <a:pPr marL="514350" indent="-514350">
              <a:spcBef>
                <a:spcPct val="20000"/>
              </a:spcBef>
            </a:pPr>
            <a:endParaRPr lang="cs-CZ" sz="3200" dirty="0">
              <a:solidFill>
                <a:prstClr val="white"/>
              </a:solidFill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857223" y="2428868"/>
          <a:ext cx="4156393" cy="1071570"/>
        </p:xfrm>
        <a:graphic>
          <a:graphicData uri="http://schemas.openxmlformats.org/presentationml/2006/ole">
            <p:oleObj spid="_x0000_s2050" name="Rovnice" r:id="rId3" imgW="1625400" imgH="419040" progId="Equation.3">
              <p:embed/>
            </p:oleObj>
          </a:graphicData>
        </a:graphic>
      </p:graphicFrame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785786" y="3714752"/>
          <a:ext cx="2662238" cy="1071563"/>
        </p:xfrm>
        <a:graphic>
          <a:graphicData uri="http://schemas.openxmlformats.org/presentationml/2006/ole">
            <p:oleObj spid="_x0000_s2051" name="Rovnice" r:id="rId4" imgW="104112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Tvar rozložení</a:t>
            </a:r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571612"/>
            <a:ext cx="6510859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1285852" y="1142984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Symetrické </a:t>
            </a:r>
            <a:r>
              <a:rPr lang="cs-CZ" dirty="0" err="1" smtClean="0">
                <a:solidFill>
                  <a:schemeClr val="bg1"/>
                </a:solidFill>
              </a:rPr>
              <a:t>jednovrcholové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714876" y="1142984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Dvouvrcholové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214414" y="6143644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Pravostranně</a:t>
            </a:r>
            <a:r>
              <a:rPr lang="cs-CZ" dirty="0" smtClean="0">
                <a:solidFill>
                  <a:schemeClr val="bg1"/>
                </a:solidFill>
              </a:rPr>
              <a:t> asymetrické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786314" y="6143644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Levostranně</a:t>
            </a:r>
            <a:r>
              <a:rPr lang="cs-CZ" dirty="0" smtClean="0">
                <a:solidFill>
                  <a:schemeClr val="bg1"/>
                </a:solidFill>
              </a:rPr>
              <a:t> asymetrické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Alternativní rozložení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14282" y="1556792"/>
            <a:ext cx="8686800" cy="4729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Jev může nabývat jednoho ze dvou</a:t>
            </a:r>
            <a:r>
              <a:rPr lang="cs-CZ" sz="3200" i="1" dirty="0" smtClean="0">
                <a:solidFill>
                  <a:schemeClr val="bg1"/>
                </a:solidFill>
              </a:rPr>
              <a:t> </a:t>
            </a:r>
            <a:r>
              <a:rPr lang="cs-CZ" sz="3200" dirty="0" smtClean="0">
                <a:solidFill>
                  <a:schemeClr val="bg1"/>
                </a:solidFill>
              </a:rPr>
              <a:t>stavů – 0 nebo 1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i="1" dirty="0" smtClean="0">
                <a:solidFill>
                  <a:schemeClr val="bg1"/>
                </a:solidFill>
              </a:rPr>
              <a:t>X </a:t>
            </a:r>
            <a:r>
              <a:rPr lang="en-US" sz="3200" dirty="0" smtClean="0">
                <a:solidFill>
                  <a:schemeClr val="bg1"/>
                </a:solidFill>
              </a:rPr>
              <a:t>~ </a:t>
            </a:r>
            <a:r>
              <a:rPr lang="cs-CZ" sz="3200" i="1" dirty="0" smtClean="0">
                <a:solidFill>
                  <a:schemeClr val="bg1"/>
                </a:solidFill>
              </a:rPr>
              <a:t>A</a:t>
            </a:r>
            <a:r>
              <a:rPr lang="cs-CZ" sz="3200" dirty="0" smtClean="0">
                <a:solidFill>
                  <a:schemeClr val="bg1"/>
                </a:solidFill>
              </a:rPr>
              <a:t>(</a:t>
            </a:r>
            <a:r>
              <a:rPr lang="cs-CZ" sz="3200" i="1" dirty="0" smtClean="0">
                <a:solidFill>
                  <a:schemeClr val="bg1"/>
                </a:solidFill>
              </a:rPr>
              <a:t>p</a:t>
            </a:r>
            <a:r>
              <a:rPr lang="cs-CZ" sz="3200" dirty="0" smtClean="0">
                <a:solidFill>
                  <a:schemeClr val="bg1"/>
                </a:solidFill>
              </a:rPr>
              <a:t>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 </a:t>
            </a: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827584" y="2708920"/>
          <a:ext cx="5453063" cy="587375"/>
        </p:xfrm>
        <a:graphic>
          <a:graphicData uri="http://schemas.openxmlformats.org/presentationml/2006/ole">
            <p:oleObj spid="_x0000_s11266" name="Enačba" r:id="rId3" imgW="1892160" imgH="203040" progId="Equation.3">
              <p:embed/>
            </p:oleObj>
          </a:graphicData>
        </a:graphic>
      </p:graphicFrame>
      <p:sp>
        <p:nvSpPr>
          <p:cNvPr id="5" name="Obdélník 4"/>
          <p:cNvSpPr/>
          <p:nvPr/>
        </p:nvSpPr>
        <p:spPr>
          <a:xfrm>
            <a:off x="0" y="260648"/>
            <a:ext cx="9144000" cy="3326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Diskrétní  teoretická rozložení náhodných veličin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Binomické rozložení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14282" y="1628800"/>
            <a:ext cx="8686800" cy="4657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Diskrétní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i="1" dirty="0" smtClean="0">
                <a:solidFill>
                  <a:schemeClr val="bg1"/>
                </a:solidFill>
              </a:rPr>
              <a:t>n</a:t>
            </a:r>
            <a:r>
              <a:rPr lang="cs-CZ" sz="3200" dirty="0" smtClean="0">
                <a:solidFill>
                  <a:schemeClr val="bg1"/>
                </a:solidFill>
              </a:rPr>
              <a:t> nezávislých pokusů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Úspěch x neúspěch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err="1" smtClean="0">
                <a:solidFill>
                  <a:schemeClr val="bg1"/>
                </a:solidFill>
              </a:rPr>
              <a:t>Pst</a:t>
            </a:r>
            <a:r>
              <a:rPr lang="cs-CZ" sz="3200" dirty="0" smtClean="0">
                <a:solidFill>
                  <a:schemeClr val="bg1"/>
                </a:solidFill>
              </a:rPr>
              <a:t> úspěchu </a:t>
            </a:r>
            <a:r>
              <a:rPr lang="el-GR" sz="3200" dirty="0" smtClean="0">
                <a:solidFill>
                  <a:schemeClr val="bg1"/>
                </a:solidFill>
              </a:rPr>
              <a:t>π</a:t>
            </a:r>
            <a:r>
              <a:rPr lang="cs-CZ" sz="3200" dirty="0" smtClean="0">
                <a:solidFill>
                  <a:schemeClr val="bg1"/>
                </a:solidFill>
              </a:rPr>
              <a:t>, </a:t>
            </a:r>
            <a:r>
              <a:rPr lang="cs-CZ" sz="3200" dirty="0" err="1" smtClean="0">
                <a:solidFill>
                  <a:schemeClr val="bg1"/>
                </a:solidFill>
              </a:rPr>
              <a:t>pst</a:t>
            </a:r>
            <a:r>
              <a:rPr lang="cs-CZ" sz="3200" dirty="0" smtClean="0">
                <a:solidFill>
                  <a:schemeClr val="bg1"/>
                </a:solidFill>
              </a:rPr>
              <a:t> neúspěchu 1 – </a:t>
            </a:r>
            <a:r>
              <a:rPr lang="el-GR" sz="3200" dirty="0" smtClean="0">
                <a:solidFill>
                  <a:schemeClr val="bg1"/>
                </a:solidFill>
              </a:rPr>
              <a:t>π</a:t>
            </a:r>
            <a:r>
              <a:rPr lang="cs-CZ" sz="3200" dirty="0" smtClean="0">
                <a:solidFill>
                  <a:schemeClr val="bg1"/>
                </a:solidFill>
              </a:rPr>
              <a:t> a jsou v každém pokusu stejné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Celkový počet úspěchů </a:t>
            </a:r>
            <a:r>
              <a:rPr lang="cs-CZ" sz="3200" i="1" dirty="0" smtClean="0">
                <a:solidFill>
                  <a:schemeClr val="bg1"/>
                </a:solidFill>
              </a:rPr>
              <a:t>X</a:t>
            </a:r>
            <a:r>
              <a:rPr lang="cs-CZ" sz="3200" dirty="0" smtClean="0">
                <a:solidFill>
                  <a:schemeClr val="bg1"/>
                </a:solidFill>
              </a:rPr>
              <a:t> v </a:t>
            </a:r>
            <a:r>
              <a:rPr lang="cs-CZ" sz="3200" i="1" dirty="0" smtClean="0">
                <a:solidFill>
                  <a:schemeClr val="bg1"/>
                </a:solidFill>
              </a:rPr>
              <a:t>n</a:t>
            </a:r>
            <a:r>
              <a:rPr lang="cs-CZ" sz="3200" dirty="0" smtClean="0">
                <a:solidFill>
                  <a:schemeClr val="bg1"/>
                </a:solidFill>
              </a:rPr>
              <a:t> nezávislých pokusech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Nabývá celočíselných hodnot od 0 do </a:t>
            </a:r>
            <a:r>
              <a:rPr lang="cs-CZ" sz="3200" i="1" dirty="0" smtClean="0">
                <a:solidFill>
                  <a:schemeClr val="bg1"/>
                </a:solidFill>
              </a:rPr>
              <a:t>n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i="1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i="1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60648"/>
            <a:ext cx="9144000" cy="3326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Diskrétní  teoretická rozložení náhodných veličin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Binomické rozložení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14282" y="1484784"/>
            <a:ext cx="8686800" cy="5158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err="1" smtClean="0">
                <a:solidFill>
                  <a:schemeClr val="bg1"/>
                </a:solidFill>
              </a:rPr>
              <a:t>Pst</a:t>
            </a:r>
            <a:r>
              <a:rPr lang="cs-CZ" sz="3200" dirty="0" smtClean="0">
                <a:solidFill>
                  <a:schemeClr val="bg1"/>
                </a:solidFill>
              </a:rPr>
              <a:t>, že v </a:t>
            </a:r>
            <a:r>
              <a:rPr lang="cs-CZ" sz="3200" i="1" dirty="0" smtClean="0">
                <a:solidFill>
                  <a:schemeClr val="bg1"/>
                </a:solidFill>
              </a:rPr>
              <a:t>n</a:t>
            </a:r>
            <a:r>
              <a:rPr lang="cs-CZ" sz="3200" dirty="0" smtClean="0">
                <a:solidFill>
                  <a:schemeClr val="bg1"/>
                </a:solidFill>
              </a:rPr>
              <a:t> nezávislých pokusech nastane právě </a:t>
            </a:r>
            <a:r>
              <a:rPr lang="cs-CZ" sz="3200" i="1" dirty="0" smtClean="0">
                <a:solidFill>
                  <a:schemeClr val="bg1"/>
                </a:solidFill>
              </a:rPr>
              <a:t>k</a:t>
            </a:r>
            <a:r>
              <a:rPr lang="cs-CZ" sz="3200" dirty="0" smtClean="0">
                <a:solidFill>
                  <a:schemeClr val="bg1"/>
                </a:solidFill>
              </a:rPr>
              <a:t> úspěchů </a:t>
            </a: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					    	, pro </a:t>
            </a:r>
            <a:r>
              <a:rPr lang="cs-CZ" sz="3200" i="1" dirty="0" smtClean="0">
                <a:solidFill>
                  <a:schemeClr val="bg1"/>
                </a:solidFill>
              </a:rPr>
              <a:t>k</a:t>
            </a:r>
            <a:r>
              <a:rPr lang="cs-CZ" sz="3200" dirty="0" smtClean="0">
                <a:solidFill>
                  <a:schemeClr val="bg1"/>
                </a:solidFill>
              </a:rPr>
              <a:t> = 0,1,2, …, </a:t>
            </a:r>
            <a:r>
              <a:rPr lang="cs-CZ" sz="3200" i="1" dirty="0" smtClean="0">
                <a:solidFill>
                  <a:schemeClr val="bg1"/>
                </a:solidFill>
              </a:rPr>
              <a:t>n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i="1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i="1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					počet </a:t>
            </a:r>
            <a:r>
              <a:rPr lang="cs-CZ" sz="3200" i="1" dirty="0" smtClean="0">
                <a:solidFill>
                  <a:schemeClr val="bg1"/>
                </a:solidFill>
              </a:rPr>
              <a:t>k</a:t>
            </a:r>
            <a:r>
              <a:rPr lang="cs-CZ" sz="3200" dirty="0" smtClean="0">
                <a:solidFill>
                  <a:schemeClr val="bg1"/>
                </a:solidFill>
              </a:rPr>
              <a:t>-členných kombinací z </a:t>
            </a:r>
            <a:r>
              <a:rPr lang="cs-CZ" sz="3200" i="1" dirty="0" smtClean="0">
                <a:solidFill>
                  <a:schemeClr val="bg1"/>
                </a:solidFill>
              </a:rPr>
              <a:t>n</a:t>
            </a:r>
            <a:r>
              <a:rPr lang="cs-CZ" sz="3200" dirty="0" smtClean="0">
                <a:solidFill>
                  <a:schemeClr val="bg1"/>
                </a:solidFill>
              </a:rPr>
              <a:t> objektů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i="1" dirty="0" smtClean="0">
                <a:solidFill>
                  <a:schemeClr val="bg1"/>
                </a:solidFill>
              </a:rPr>
              <a:t>X </a:t>
            </a:r>
            <a:r>
              <a:rPr lang="en-US" sz="3200" i="1" dirty="0" smtClean="0">
                <a:solidFill>
                  <a:schemeClr val="bg1"/>
                </a:solidFill>
              </a:rPr>
              <a:t>~ </a:t>
            </a:r>
            <a:r>
              <a:rPr lang="cs-CZ" sz="3200" i="1" dirty="0" err="1" smtClean="0">
                <a:solidFill>
                  <a:schemeClr val="bg1"/>
                </a:solidFill>
              </a:rPr>
              <a:t>Bi</a:t>
            </a:r>
            <a:r>
              <a:rPr lang="cs-CZ" sz="3200" i="1" dirty="0" smtClean="0">
                <a:solidFill>
                  <a:schemeClr val="bg1"/>
                </a:solidFill>
              </a:rPr>
              <a:t>(n,</a:t>
            </a:r>
            <a:r>
              <a:rPr lang="el-GR" sz="3200" i="1" dirty="0" smtClean="0">
                <a:solidFill>
                  <a:schemeClr val="bg1"/>
                </a:solidFill>
              </a:rPr>
              <a:t>π</a:t>
            </a:r>
            <a:r>
              <a:rPr lang="cs-CZ" sz="3200" i="1" dirty="0" smtClean="0">
                <a:solidFill>
                  <a:schemeClr val="bg1"/>
                </a:solidFill>
              </a:rPr>
              <a:t>)</a:t>
            </a: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785786" y="2214554"/>
          <a:ext cx="4143398" cy="1104906"/>
        </p:xfrm>
        <a:graphic>
          <a:graphicData uri="http://schemas.openxmlformats.org/presentationml/2006/ole">
            <p:oleObj spid="_x0000_s9218" name="Rovnice" r:id="rId3" imgW="1714320" imgH="457200" progId="Equation.3">
              <p:embed/>
            </p:oleObj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785786" y="3357562"/>
          <a:ext cx="2821801" cy="1285884"/>
        </p:xfrm>
        <a:graphic>
          <a:graphicData uri="http://schemas.openxmlformats.org/presentationml/2006/ole">
            <p:oleObj spid="_x0000_s9219" name="Rovnice" r:id="rId4" imgW="1002960" imgH="457200" progId="Equation.3">
              <p:embed/>
            </p:oleObj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714348" y="5214950"/>
          <a:ext cx="4138939" cy="642942"/>
        </p:xfrm>
        <a:graphic>
          <a:graphicData uri="http://schemas.openxmlformats.org/presentationml/2006/ole">
            <p:oleObj spid="_x0000_s9220" name="Rovnice" r:id="rId5" imgW="1307880" imgH="203040" progId="Equation.3">
              <p:embed/>
            </p:oleObj>
          </a:graphicData>
        </a:graphic>
      </p:graphicFrame>
      <p:sp>
        <p:nvSpPr>
          <p:cNvPr id="7" name="Obdélník 6"/>
          <p:cNvSpPr/>
          <p:nvPr/>
        </p:nvSpPr>
        <p:spPr>
          <a:xfrm>
            <a:off x="0" y="260648"/>
            <a:ext cx="9144000" cy="3326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Diskrétní  teoretická rozložení náhodných veličin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Binomické rozložení - příklad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14282" y="1484784"/>
            <a:ext cx="8686800" cy="5158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s jakou pravděpodobností neudělá 12 z 50 stejně připravených studentů zkoušku, když je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pst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neúspěchu 0,2</a:t>
            </a: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- </a:t>
            </a:r>
            <a:r>
              <a:rPr lang="cs-CZ" sz="3200" dirty="0" err="1" smtClean="0">
                <a:solidFill>
                  <a:schemeClr val="bg1"/>
                </a:solidFill>
              </a:rPr>
              <a:t>bi</a:t>
            </a:r>
            <a:r>
              <a:rPr lang="cs-CZ" sz="3200" dirty="0" smtClean="0">
                <a:solidFill>
                  <a:schemeClr val="bg1"/>
                </a:solidFill>
              </a:rPr>
              <a:t>(50,0,2)</a:t>
            </a: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899592" y="3789040"/>
          <a:ext cx="5586413" cy="1104900"/>
        </p:xfrm>
        <a:graphic>
          <a:graphicData uri="http://schemas.openxmlformats.org/presentationml/2006/ole">
            <p:oleObj spid="_x0000_s13314" name="Enačba" r:id="rId3" imgW="2311200" imgH="457200" progId="Equation.3">
              <p:embed/>
            </p:oleObj>
          </a:graphicData>
        </a:graphic>
      </p:graphicFrame>
      <p:sp>
        <p:nvSpPr>
          <p:cNvPr id="7" name="Obdélník 6"/>
          <p:cNvSpPr/>
          <p:nvPr/>
        </p:nvSpPr>
        <p:spPr>
          <a:xfrm>
            <a:off x="0" y="260648"/>
            <a:ext cx="9144000" cy="3326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Diskrétní  teoretická rozložení náhodných veličin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err="1" smtClean="0"/>
              <a:t>Poissonovo</a:t>
            </a:r>
            <a:r>
              <a:rPr lang="cs-CZ" dirty="0" smtClean="0"/>
              <a:t> rozložení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14282" y="1628800"/>
            <a:ext cx="8686800" cy="5014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Řídké jevy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Kolikrát nastal jev během jednotkového časového intervalu, na jednotkové ploše, v jednotkovém objemu…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i="1" dirty="0" smtClean="0">
                <a:solidFill>
                  <a:schemeClr val="bg1"/>
                </a:solidFill>
              </a:rPr>
              <a:t>X </a:t>
            </a:r>
            <a:r>
              <a:rPr lang="en-US" sz="3200" i="1" dirty="0" smtClean="0">
                <a:solidFill>
                  <a:schemeClr val="bg1"/>
                </a:solidFill>
              </a:rPr>
              <a:t>~ </a:t>
            </a:r>
            <a:r>
              <a:rPr lang="cs-CZ" sz="3200" i="1" dirty="0" smtClean="0">
                <a:solidFill>
                  <a:schemeClr val="bg1"/>
                </a:solidFill>
              </a:rPr>
              <a:t>Po(</a:t>
            </a:r>
            <a:r>
              <a:rPr lang="el-GR" sz="3200" i="1" dirty="0" smtClean="0">
                <a:solidFill>
                  <a:schemeClr val="bg1"/>
                </a:solidFill>
              </a:rPr>
              <a:t>λ</a:t>
            </a:r>
            <a:r>
              <a:rPr lang="cs-CZ" sz="3200" i="1" dirty="0" smtClean="0">
                <a:solidFill>
                  <a:schemeClr val="bg1"/>
                </a:solidFill>
              </a:rPr>
              <a:t>), </a:t>
            </a:r>
            <a:r>
              <a:rPr lang="el-GR" sz="3200" i="1" dirty="0" smtClean="0">
                <a:solidFill>
                  <a:schemeClr val="bg1"/>
                </a:solidFill>
              </a:rPr>
              <a:t>λ</a:t>
            </a:r>
            <a:r>
              <a:rPr lang="cs-CZ" sz="3200" i="1" dirty="0" smtClean="0">
                <a:solidFill>
                  <a:schemeClr val="bg1"/>
                </a:solidFill>
              </a:rPr>
              <a:t> &gt; 0</a:t>
            </a: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714348" y="2428868"/>
          <a:ext cx="3661365" cy="1357322"/>
        </p:xfrm>
        <a:graphic>
          <a:graphicData uri="http://schemas.openxmlformats.org/presentationml/2006/ole">
            <p:oleObj spid="_x0000_s10242" name="Rovnice" r:id="rId3" imgW="1130040" imgH="419040" progId="Equation.3">
              <p:embed/>
            </p:oleObj>
          </a:graphicData>
        </a:graphic>
      </p:graphicFrame>
      <p:sp>
        <p:nvSpPr>
          <p:cNvPr id="5" name="Obdélník 4"/>
          <p:cNvSpPr/>
          <p:nvPr/>
        </p:nvSpPr>
        <p:spPr>
          <a:xfrm>
            <a:off x="0" y="260648"/>
            <a:ext cx="9144000" cy="3326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Diskrétní  teoretická rozložení náhodných veličin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Rovnoměrné rozložení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14282" y="980728"/>
            <a:ext cx="8686800" cy="50149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Na intervalu (</a:t>
            </a:r>
            <a:r>
              <a:rPr lang="cs-CZ" sz="3200" i="1" dirty="0" smtClean="0">
                <a:solidFill>
                  <a:schemeClr val="bg1"/>
                </a:solidFill>
              </a:rPr>
              <a:t>a,b</a:t>
            </a:r>
            <a:r>
              <a:rPr lang="cs-CZ" sz="3200" dirty="0" smtClean="0">
                <a:solidFill>
                  <a:schemeClr val="bg1"/>
                </a:solidFill>
              </a:rPr>
              <a:t>), kde 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Ve všech bodech daného intervalu má konstantní hustotu pravděpodobnosti</a:t>
            </a:r>
          </a:p>
          <a:p>
            <a:pPr marL="3257550" lvl="6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pro</a:t>
            </a:r>
            <a:endParaRPr lang="cs-CZ" sz="3200" dirty="0">
              <a:solidFill>
                <a:schemeClr val="bg1"/>
              </a:solidFill>
            </a:endParaRPr>
          </a:p>
          <a:p>
            <a:pPr marL="3257550" lvl="6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3257550" lvl="6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pro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4716016" y="1556792"/>
          <a:ext cx="3168650" cy="576262"/>
        </p:xfrm>
        <a:graphic>
          <a:graphicData uri="http://schemas.openxmlformats.org/presentationml/2006/ole">
            <p:oleObj spid="_x0000_s15362" name="Enačba" r:id="rId3" imgW="977760" imgH="177480" progId="Equation.3">
              <p:embed/>
            </p:oleObj>
          </a:graphicData>
        </a:graphic>
      </p:graphicFrame>
      <p:sp>
        <p:nvSpPr>
          <p:cNvPr id="5" name="Obdélník 4"/>
          <p:cNvSpPr/>
          <p:nvPr/>
        </p:nvSpPr>
        <p:spPr>
          <a:xfrm>
            <a:off x="0" y="260648"/>
            <a:ext cx="9144000" cy="3326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Spojitá  teoretická rozložení náhodných veličin</a:t>
            </a:r>
            <a:endParaRPr lang="cs-CZ" b="1" dirty="0">
              <a:solidFill>
                <a:schemeClr val="tx1"/>
              </a:solidFill>
            </a:endParaRPr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251520" y="3140968"/>
          <a:ext cx="2690265" cy="1872208"/>
        </p:xfrm>
        <a:graphic>
          <a:graphicData uri="http://schemas.openxmlformats.org/presentationml/2006/ole">
            <p:oleObj spid="_x0000_s15363" name="Enačba" r:id="rId4" imgW="876240" imgH="609480" progId="Equation.3">
              <p:embed/>
            </p:oleObj>
          </a:graphicData>
        </a:graphic>
      </p:graphicFrame>
      <p:graphicFrame>
        <p:nvGraphicFramePr>
          <p:cNvPr id="15364" name="Object 4"/>
          <p:cNvGraphicFramePr>
            <a:graphicFrameLocks noChangeAspect="1"/>
          </p:cNvGraphicFramePr>
          <p:nvPr/>
        </p:nvGraphicFramePr>
        <p:xfrm>
          <a:off x="3851920" y="3212976"/>
          <a:ext cx="1892300" cy="658813"/>
        </p:xfrm>
        <a:graphic>
          <a:graphicData uri="http://schemas.openxmlformats.org/presentationml/2006/ole">
            <p:oleObj spid="_x0000_s15364" name="Enačba" r:id="rId5" imgW="583920" imgH="203040" progId="Equation.3">
              <p:embed/>
            </p:oleObj>
          </a:graphicData>
        </a:graphic>
      </p:graphicFrame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3851920" y="4365104"/>
          <a:ext cx="1892300" cy="658813"/>
        </p:xfrm>
        <a:graphic>
          <a:graphicData uri="http://schemas.openxmlformats.org/presentationml/2006/ole">
            <p:oleObj spid="_x0000_s15365" name="Enačba" r:id="rId6" imgW="583920" imgH="203040" progId="Equation.3">
              <p:embed/>
            </p:oleObj>
          </a:graphicData>
        </a:graphic>
      </p:graphicFrame>
      <p:cxnSp>
        <p:nvCxnSpPr>
          <p:cNvPr id="11" name="Přímá spojovací šipka 10"/>
          <p:cNvCxnSpPr/>
          <p:nvPr/>
        </p:nvCxnSpPr>
        <p:spPr>
          <a:xfrm>
            <a:off x="6156176" y="6525344"/>
            <a:ext cx="28803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flipH="1" flipV="1">
            <a:off x="6156176" y="3933056"/>
            <a:ext cx="8384" cy="260067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6732240" y="5301208"/>
            <a:ext cx="1584176" cy="12241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8532440" y="64886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x</a:t>
            </a:r>
            <a:endParaRPr lang="cs-CZ" i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5652120" y="39330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f(x)</a:t>
            </a:r>
            <a:endParaRPr lang="cs-CZ" i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516216" y="64886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a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8172400" y="64886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/>
              <a:t>b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292080" y="508518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dirty="0" smtClean="0"/>
              <a:t>1/(b-a)</a:t>
            </a:r>
            <a:endParaRPr lang="cs-CZ" i="1" dirty="0"/>
          </a:p>
        </p:txBody>
      </p:sp>
      <p:cxnSp>
        <p:nvCxnSpPr>
          <p:cNvPr id="23" name="Přímá spojovací čára 22"/>
          <p:cNvCxnSpPr/>
          <p:nvPr/>
        </p:nvCxnSpPr>
        <p:spPr>
          <a:xfrm flipH="1">
            <a:off x="6084168" y="5301208"/>
            <a:ext cx="14401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Normální rozložení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14282" y="1412776"/>
            <a:ext cx="8686800" cy="487374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Tělesná výška, diastolický krevní tlak, vitální kapacita plic,…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err="1" smtClean="0">
                <a:solidFill>
                  <a:schemeClr val="bg1"/>
                </a:solidFill>
              </a:rPr>
              <a:t>Gaussovo</a:t>
            </a:r>
            <a:r>
              <a:rPr lang="cs-CZ" sz="3200" dirty="0" smtClean="0">
                <a:solidFill>
                  <a:schemeClr val="bg1"/>
                </a:solidFill>
              </a:rPr>
              <a:t> rozdělení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 </a:t>
            </a: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r>
              <a:rPr lang="el-GR" sz="3200" dirty="0" smtClean="0">
                <a:solidFill>
                  <a:schemeClr val="bg1"/>
                </a:solidFill>
              </a:rPr>
              <a:t>π</a:t>
            </a:r>
            <a:r>
              <a:rPr lang="cs-CZ" sz="3200" dirty="0" smtClean="0">
                <a:solidFill>
                  <a:schemeClr val="bg1"/>
                </a:solidFill>
              </a:rPr>
              <a:t> = 3,14 a e = 2,72 (matematické konstanty)</a:t>
            </a:r>
          </a:p>
          <a:p>
            <a:pPr marL="514350" lvl="0" indent="-514350">
              <a:spcBef>
                <a:spcPct val="20000"/>
              </a:spcBef>
            </a:pPr>
            <a:r>
              <a:rPr lang="el-GR" sz="3200" i="1" dirty="0" smtClean="0">
                <a:solidFill>
                  <a:schemeClr val="bg1"/>
                </a:solidFill>
              </a:rPr>
              <a:t>μ</a:t>
            </a:r>
            <a:r>
              <a:rPr lang="cs-CZ" sz="3200" i="1" dirty="0" smtClean="0">
                <a:solidFill>
                  <a:schemeClr val="bg1"/>
                </a:solidFill>
              </a:rPr>
              <a:t> , </a:t>
            </a:r>
            <a:r>
              <a:rPr lang="el-GR" sz="3200" i="1" dirty="0" smtClean="0">
                <a:solidFill>
                  <a:schemeClr val="bg1"/>
                </a:solidFill>
              </a:rPr>
              <a:t>σ</a:t>
            </a:r>
            <a:r>
              <a:rPr lang="cs-CZ" sz="3200" i="1" dirty="0" smtClean="0">
                <a:solidFill>
                  <a:schemeClr val="bg1"/>
                </a:solidFill>
              </a:rPr>
              <a:t> </a:t>
            </a:r>
            <a:r>
              <a:rPr lang="cs-CZ" sz="3200" dirty="0" smtClean="0">
                <a:solidFill>
                  <a:schemeClr val="bg1"/>
                </a:solidFill>
              </a:rPr>
              <a:t>&gt; 0 parametry určující polohu křivky na ose x a její „roztažení“ podél osy x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i="1" dirty="0" smtClean="0">
                <a:solidFill>
                  <a:schemeClr val="bg1"/>
                </a:solidFill>
              </a:rPr>
              <a:t>X </a:t>
            </a:r>
            <a:r>
              <a:rPr lang="en-US" sz="3200" dirty="0" smtClean="0">
                <a:solidFill>
                  <a:schemeClr val="bg1"/>
                </a:solidFill>
              </a:rPr>
              <a:t>~ </a:t>
            </a:r>
            <a:r>
              <a:rPr lang="en-US" sz="3200" i="1" dirty="0" smtClean="0">
                <a:solidFill>
                  <a:schemeClr val="bg1"/>
                </a:solidFill>
              </a:rPr>
              <a:t>N</a:t>
            </a:r>
            <a:r>
              <a:rPr lang="cs-CZ" sz="3200" dirty="0" smtClean="0">
                <a:solidFill>
                  <a:schemeClr val="bg1"/>
                </a:solidFill>
              </a:rPr>
              <a:t>(</a:t>
            </a:r>
            <a:r>
              <a:rPr lang="el-GR" sz="3200" i="1" dirty="0" smtClean="0">
                <a:solidFill>
                  <a:schemeClr val="bg1"/>
                </a:solidFill>
              </a:rPr>
              <a:t>μ</a:t>
            </a:r>
            <a:r>
              <a:rPr lang="cs-CZ" sz="3200" i="1" dirty="0" smtClean="0">
                <a:solidFill>
                  <a:schemeClr val="bg1"/>
                </a:solidFill>
              </a:rPr>
              <a:t>,</a:t>
            </a:r>
            <a:r>
              <a:rPr lang="el-GR" sz="3200" i="1" dirty="0" smtClean="0">
                <a:solidFill>
                  <a:schemeClr val="bg1"/>
                </a:solidFill>
              </a:rPr>
              <a:t>σ</a:t>
            </a:r>
            <a:r>
              <a:rPr lang="cs-CZ" sz="3200" i="1" baseline="30000" dirty="0" smtClean="0">
                <a:solidFill>
                  <a:schemeClr val="bg1"/>
                </a:solidFill>
              </a:rPr>
              <a:t>2</a:t>
            </a:r>
            <a:r>
              <a:rPr lang="cs-CZ" sz="3200" dirty="0" smtClean="0">
                <a:solidFill>
                  <a:schemeClr val="bg1"/>
                </a:solidFill>
              </a:rPr>
              <a:t>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785786" y="2714620"/>
          <a:ext cx="4171198" cy="1428760"/>
        </p:xfrm>
        <a:graphic>
          <a:graphicData uri="http://schemas.openxmlformats.org/presentationml/2006/ole">
            <p:oleObj spid="_x0000_s7170" name="Rovnice" r:id="rId3" imgW="1447560" imgH="495000" progId="Equation.3">
              <p:embed/>
            </p:oleObj>
          </a:graphicData>
        </a:graphic>
      </p:graphicFrame>
      <p:sp>
        <p:nvSpPr>
          <p:cNvPr id="5" name="Obdélník 4"/>
          <p:cNvSpPr/>
          <p:nvPr/>
        </p:nvSpPr>
        <p:spPr>
          <a:xfrm>
            <a:off x="0" y="260648"/>
            <a:ext cx="9144000" cy="3326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Spojitá  teoretická rozložení náhodných veličin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Normální rozložení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55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214422"/>
            <a:ext cx="6829425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4000500"/>
            <a:ext cx="41338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ovéPole 11"/>
          <p:cNvSpPr txBox="1"/>
          <p:nvPr/>
        </p:nvSpPr>
        <p:spPr>
          <a:xfrm>
            <a:off x="5429256" y="4071942"/>
            <a:ext cx="3429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>
                <a:solidFill>
                  <a:schemeClr val="bg1"/>
                </a:solidFill>
              </a:rPr>
              <a:t>Pst</a:t>
            </a:r>
            <a:r>
              <a:rPr lang="cs-CZ" dirty="0" smtClean="0">
                <a:solidFill>
                  <a:schemeClr val="bg1"/>
                </a:solidFill>
              </a:rPr>
              <a:t>, že náhodná veličina nabude hodnot z určitého intervalu = plocha pod hustotou nad tímto intervalem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5429256" y="5357826"/>
            <a:ext cx="66437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68,27% leží mezi </a:t>
            </a:r>
            <a:r>
              <a:rPr lang="el-GR" dirty="0" smtClean="0">
                <a:solidFill>
                  <a:schemeClr val="bg1"/>
                </a:solidFill>
              </a:rPr>
              <a:t>μ</a:t>
            </a:r>
            <a:r>
              <a:rPr lang="cs-CZ" dirty="0" smtClean="0">
                <a:solidFill>
                  <a:schemeClr val="bg1"/>
                </a:solidFill>
              </a:rPr>
              <a:t> ± 1</a:t>
            </a:r>
            <a:r>
              <a:rPr lang="el-GR" dirty="0" smtClean="0">
                <a:solidFill>
                  <a:schemeClr val="bg1"/>
                </a:solidFill>
              </a:rPr>
              <a:t>σ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95% leží mezi </a:t>
            </a:r>
            <a:r>
              <a:rPr lang="el-GR" dirty="0" smtClean="0">
                <a:solidFill>
                  <a:schemeClr val="bg1"/>
                </a:solidFill>
              </a:rPr>
              <a:t>μ</a:t>
            </a:r>
            <a:r>
              <a:rPr lang="cs-CZ" dirty="0" smtClean="0">
                <a:solidFill>
                  <a:schemeClr val="bg1"/>
                </a:solidFill>
              </a:rPr>
              <a:t> ± 1,96</a:t>
            </a:r>
            <a:r>
              <a:rPr lang="el-GR" dirty="0" smtClean="0">
                <a:solidFill>
                  <a:schemeClr val="bg1"/>
                </a:solidFill>
              </a:rPr>
              <a:t>σ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smtClean="0">
                <a:solidFill>
                  <a:schemeClr val="bg1"/>
                </a:solidFill>
              </a:rPr>
              <a:t>99% leží mezi </a:t>
            </a:r>
            <a:r>
              <a:rPr lang="el-GR" dirty="0" smtClean="0">
                <a:solidFill>
                  <a:schemeClr val="bg1"/>
                </a:solidFill>
              </a:rPr>
              <a:t>μ</a:t>
            </a:r>
            <a:r>
              <a:rPr lang="cs-CZ" dirty="0" smtClean="0">
                <a:solidFill>
                  <a:schemeClr val="bg1"/>
                </a:solidFill>
              </a:rPr>
              <a:t> ± 2,576</a:t>
            </a:r>
            <a:r>
              <a:rPr lang="el-GR" dirty="0" smtClean="0">
                <a:solidFill>
                  <a:schemeClr val="bg1"/>
                </a:solidFill>
              </a:rPr>
              <a:t>σ</a:t>
            </a:r>
            <a:endParaRPr lang="cs-CZ" dirty="0" smtClean="0">
              <a:solidFill>
                <a:schemeClr val="bg1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0" y="260648"/>
            <a:ext cx="9144000" cy="3326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Spojitá  teoretická rozložení náhodných veličin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Normální rozložení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1285860"/>
            <a:ext cx="4791075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Šipka dolů 7"/>
          <p:cNvSpPr/>
          <p:nvPr/>
        </p:nvSpPr>
        <p:spPr>
          <a:xfrm rot="4341694" flipH="1">
            <a:off x="5206993" y="1495697"/>
            <a:ext cx="253302" cy="201462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6429388" y="200024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Různá </a:t>
            </a:r>
            <a:r>
              <a:rPr lang="el-GR" dirty="0" smtClean="0">
                <a:solidFill>
                  <a:schemeClr val="bg1"/>
                </a:solidFill>
              </a:rPr>
              <a:t>μ</a:t>
            </a:r>
            <a:r>
              <a:rPr lang="cs-CZ" dirty="0" smtClean="0">
                <a:solidFill>
                  <a:schemeClr val="bg1"/>
                </a:solidFill>
              </a:rPr>
              <a:t>, stejné </a:t>
            </a:r>
            <a:r>
              <a:rPr lang="el-GR" dirty="0" smtClean="0">
                <a:solidFill>
                  <a:schemeClr val="bg1"/>
                </a:solidFill>
              </a:rPr>
              <a:t>σ</a:t>
            </a:r>
            <a:endParaRPr lang="cs-CZ" dirty="0">
              <a:solidFill>
                <a:schemeClr val="bg1"/>
              </a:solidFill>
            </a:endParaRPr>
          </a:p>
        </p:txBody>
      </p:sp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429132"/>
            <a:ext cx="4943475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Šipka dolů 10"/>
          <p:cNvSpPr/>
          <p:nvPr/>
        </p:nvSpPr>
        <p:spPr>
          <a:xfrm rot="4341694" flipH="1">
            <a:off x="5349869" y="3781713"/>
            <a:ext cx="253302" cy="201462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6572264" y="4286256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Různá </a:t>
            </a:r>
            <a:r>
              <a:rPr lang="el-GR" dirty="0" smtClean="0">
                <a:solidFill>
                  <a:schemeClr val="bg1"/>
                </a:solidFill>
              </a:rPr>
              <a:t>σ</a:t>
            </a:r>
            <a:r>
              <a:rPr lang="cs-CZ" dirty="0" smtClean="0">
                <a:solidFill>
                  <a:schemeClr val="bg1"/>
                </a:solidFill>
              </a:rPr>
              <a:t>, stejné </a:t>
            </a:r>
            <a:r>
              <a:rPr lang="el-GR" dirty="0" smtClean="0">
                <a:solidFill>
                  <a:schemeClr val="bg1"/>
                </a:solidFill>
              </a:rPr>
              <a:t>μ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0" y="260648"/>
            <a:ext cx="9144000" cy="3326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Spojitá  teoretická rozložení náhodných veličin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Podíl šancí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14282" y="857232"/>
            <a:ext cx="8686800" cy="528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i="1" dirty="0" smtClean="0">
                <a:solidFill>
                  <a:schemeClr val="bg1"/>
                </a:solidFill>
              </a:rPr>
              <a:t>OR</a:t>
            </a:r>
            <a:r>
              <a:rPr lang="cs-CZ" sz="3200" dirty="0" smtClean="0">
                <a:solidFill>
                  <a:schemeClr val="bg1"/>
                </a:solidFill>
              </a:rPr>
              <a:t> (</a:t>
            </a:r>
            <a:r>
              <a:rPr lang="cs-CZ" sz="3200" dirty="0" err="1" smtClean="0">
                <a:solidFill>
                  <a:schemeClr val="bg1"/>
                </a:solidFill>
              </a:rPr>
              <a:t>odds</a:t>
            </a:r>
            <a:r>
              <a:rPr lang="cs-CZ" sz="3200" dirty="0" smtClean="0">
                <a:solidFill>
                  <a:schemeClr val="bg1"/>
                </a:solidFill>
              </a:rPr>
              <a:t> ratio)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Podíl šance, že se vyskytne jev </a:t>
            </a:r>
            <a:r>
              <a:rPr lang="cs-CZ" sz="3200" i="1" dirty="0" smtClean="0">
                <a:solidFill>
                  <a:schemeClr val="bg1"/>
                </a:solidFill>
              </a:rPr>
              <a:t>A</a:t>
            </a:r>
            <a:r>
              <a:rPr lang="cs-CZ" sz="3200" dirty="0" smtClean="0">
                <a:solidFill>
                  <a:schemeClr val="bg1"/>
                </a:solidFill>
              </a:rPr>
              <a:t> za podmínky jevu </a:t>
            </a:r>
            <a:r>
              <a:rPr lang="cs-CZ" sz="3200" i="1" dirty="0" smtClean="0">
                <a:solidFill>
                  <a:schemeClr val="bg1"/>
                </a:solidFill>
              </a:rPr>
              <a:t>B</a:t>
            </a:r>
            <a:r>
              <a:rPr lang="cs-CZ" sz="3200" dirty="0" smtClean="0">
                <a:solidFill>
                  <a:schemeClr val="bg1"/>
                </a:solidFill>
              </a:rPr>
              <a:t> k šanci, že se jev A vyskytne, když </a:t>
            </a:r>
            <a:r>
              <a:rPr lang="cs-CZ" sz="3200" i="1" dirty="0" smtClean="0">
                <a:solidFill>
                  <a:schemeClr val="bg1"/>
                </a:solidFill>
              </a:rPr>
              <a:t>B</a:t>
            </a:r>
            <a:r>
              <a:rPr lang="cs-CZ" sz="3200" dirty="0" smtClean="0">
                <a:solidFill>
                  <a:schemeClr val="bg1"/>
                </a:solidFill>
              </a:rPr>
              <a:t> neplatí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Šance na výskyt rakoviny plic (jev </a:t>
            </a:r>
            <a:r>
              <a:rPr lang="cs-CZ" sz="3200" i="1" dirty="0" smtClean="0">
                <a:solidFill>
                  <a:schemeClr val="bg1"/>
                </a:solidFill>
              </a:rPr>
              <a:t>A</a:t>
            </a:r>
            <a:r>
              <a:rPr lang="cs-CZ" sz="3200" dirty="0" smtClean="0">
                <a:solidFill>
                  <a:schemeClr val="bg1"/>
                </a:solidFill>
              </a:rPr>
              <a:t>) u kuřáků (jev </a:t>
            </a:r>
            <a:r>
              <a:rPr lang="cs-CZ" sz="3200" i="1" dirty="0" smtClean="0">
                <a:solidFill>
                  <a:schemeClr val="bg1"/>
                </a:solidFill>
              </a:rPr>
              <a:t>B</a:t>
            </a:r>
            <a:r>
              <a:rPr lang="cs-CZ" sz="3200" dirty="0" smtClean="0">
                <a:solidFill>
                  <a:schemeClr val="bg1"/>
                </a:solidFill>
              </a:rPr>
              <a:t>) je 5/4, u nekuřáků (jev ¬</a:t>
            </a:r>
            <a:r>
              <a:rPr lang="cs-CZ" sz="3200" i="1" dirty="0" smtClean="0">
                <a:solidFill>
                  <a:schemeClr val="bg1"/>
                </a:solidFill>
              </a:rPr>
              <a:t>B</a:t>
            </a:r>
            <a:r>
              <a:rPr lang="cs-CZ" sz="3200" dirty="0" smtClean="0">
                <a:solidFill>
                  <a:schemeClr val="bg1"/>
                </a:solidFill>
              </a:rPr>
              <a:t>) 1/8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/>
        </p:nvGraphicFramePr>
        <p:xfrm>
          <a:off x="2357422" y="3000372"/>
          <a:ext cx="2714644" cy="1304440"/>
        </p:xfrm>
        <a:graphic>
          <a:graphicData uri="http://schemas.openxmlformats.org/presentationml/2006/ole">
            <p:oleObj spid="_x0000_s3074" name="Rovnice" r:id="rId3" imgW="977760" imgH="469800" progId="Equation.3">
              <p:embed/>
            </p:oleObj>
          </a:graphicData>
        </a:graphic>
      </p:graphicFrame>
      <p:graphicFrame>
        <p:nvGraphicFramePr>
          <p:cNvPr id="48132" name="Object 4"/>
          <p:cNvGraphicFramePr>
            <a:graphicFrameLocks noChangeAspect="1"/>
          </p:cNvGraphicFramePr>
          <p:nvPr/>
        </p:nvGraphicFramePr>
        <p:xfrm>
          <a:off x="857224" y="5143512"/>
          <a:ext cx="2357454" cy="1572028"/>
        </p:xfrm>
        <a:graphic>
          <a:graphicData uri="http://schemas.openxmlformats.org/presentationml/2006/ole">
            <p:oleObj spid="_x0000_s3075" name="Rovnice" r:id="rId4" imgW="1143000" imgH="761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cs-CZ" dirty="0" smtClean="0"/>
              <a:t>Normální rozložení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28596" y="1801316"/>
            <a:ext cx="5643602" cy="35719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75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801316"/>
            <a:ext cx="5550088" cy="260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šipka 6"/>
          <p:cNvCxnSpPr/>
          <p:nvPr/>
        </p:nvCxnSpPr>
        <p:spPr>
          <a:xfrm rot="5400000" flipH="1" flipV="1">
            <a:off x="2964645" y="4051613"/>
            <a:ext cx="857256" cy="714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2857488" y="4515960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" pitchFamily="34" charset="0"/>
                <a:cs typeface="Arial" pitchFamily="34" charset="0"/>
              </a:rPr>
              <a:t>modus</a:t>
            </a:r>
            <a:endParaRPr lang="cs-CZ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8"/>
            <a:ext cx="9144000" cy="3326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Spojitá  teoretická rozložení náhodných veličin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Standardizované normální rozložení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i="1" dirty="0" smtClean="0">
                <a:solidFill>
                  <a:schemeClr val="bg1"/>
                </a:solidFill>
              </a:rPr>
              <a:t>Z </a:t>
            </a:r>
            <a:r>
              <a:rPr lang="en-US" sz="3200" i="1" dirty="0" smtClean="0">
                <a:solidFill>
                  <a:schemeClr val="bg1"/>
                </a:solidFill>
              </a:rPr>
              <a:t>~ N</a:t>
            </a:r>
            <a:r>
              <a:rPr lang="cs-CZ" sz="3200" i="1" dirty="0" smtClean="0">
                <a:solidFill>
                  <a:schemeClr val="bg1"/>
                </a:solidFill>
              </a:rPr>
              <a:t>(0,1)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Libovolné</a:t>
            </a:r>
            <a:r>
              <a:rPr lang="cs-CZ" sz="3200" i="1" dirty="0" smtClean="0">
                <a:solidFill>
                  <a:schemeClr val="bg1"/>
                </a:solidFill>
              </a:rPr>
              <a:t> X </a:t>
            </a:r>
            <a:r>
              <a:rPr lang="en-US" sz="3200" dirty="0" smtClean="0">
                <a:solidFill>
                  <a:schemeClr val="bg1"/>
                </a:solidFill>
              </a:rPr>
              <a:t>~ </a:t>
            </a:r>
            <a:r>
              <a:rPr lang="en-US" sz="3200" i="1" dirty="0" smtClean="0">
                <a:solidFill>
                  <a:schemeClr val="bg1"/>
                </a:solidFill>
              </a:rPr>
              <a:t>N</a:t>
            </a:r>
            <a:r>
              <a:rPr lang="cs-CZ" sz="3200" dirty="0" smtClean="0">
                <a:solidFill>
                  <a:schemeClr val="bg1"/>
                </a:solidFill>
              </a:rPr>
              <a:t>(</a:t>
            </a:r>
            <a:r>
              <a:rPr lang="el-GR" sz="3200" i="1" dirty="0" smtClean="0">
                <a:solidFill>
                  <a:schemeClr val="bg1"/>
                </a:solidFill>
              </a:rPr>
              <a:t>μ</a:t>
            </a:r>
            <a:r>
              <a:rPr lang="cs-CZ" sz="3200" i="1" dirty="0" smtClean="0">
                <a:solidFill>
                  <a:schemeClr val="bg1"/>
                </a:solidFill>
              </a:rPr>
              <a:t>,</a:t>
            </a:r>
            <a:r>
              <a:rPr lang="el-GR" sz="3200" i="1" dirty="0" smtClean="0">
                <a:solidFill>
                  <a:schemeClr val="bg1"/>
                </a:solidFill>
              </a:rPr>
              <a:t>σ</a:t>
            </a:r>
            <a:r>
              <a:rPr lang="cs-CZ" sz="3200" i="1" baseline="30000" dirty="0" smtClean="0">
                <a:solidFill>
                  <a:schemeClr val="bg1"/>
                </a:solidFill>
              </a:rPr>
              <a:t>2</a:t>
            </a:r>
            <a:r>
              <a:rPr lang="cs-CZ" sz="3200" dirty="0" smtClean="0">
                <a:solidFill>
                  <a:schemeClr val="bg1"/>
                </a:solidFill>
              </a:rPr>
              <a:t>) můžeme transformovat na veličinu </a:t>
            </a:r>
            <a:r>
              <a:rPr lang="cs-CZ" sz="3200" i="1" dirty="0" smtClean="0">
                <a:solidFill>
                  <a:schemeClr val="bg1"/>
                </a:solidFill>
              </a:rPr>
              <a:t>Z = (X – </a:t>
            </a:r>
            <a:r>
              <a:rPr lang="el-GR" sz="3200" i="1" dirty="0" smtClean="0">
                <a:solidFill>
                  <a:schemeClr val="bg1"/>
                </a:solidFill>
              </a:rPr>
              <a:t>μ</a:t>
            </a:r>
            <a:r>
              <a:rPr lang="cs-CZ" sz="3200" i="1" dirty="0" smtClean="0">
                <a:solidFill>
                  <a:schemeClr val="bg1"/>
                </a:solidFill>
              </a:rPr>
              <a:t>)/</a:t>
            </a:r>
            <a:r>
              <a:rPr lang="el-GR" sz="3200" i="1" dirty="0" smtClean="0">
                <a:solidFill>
                  <a:schemeClr val="bg1"/>
                </a:solidFill>
              </a:rPr>
              <a:t>σ</a:t>
            </a:r>
            <a:r>
              <a:rPr lang="cs-CZ" sz="3200" dirty="0" smtClean="0">
                <a:solidFill>
                  <a:schemeClr val="bg1"/>
                </a:solidFill>
              </a:rPr>
              <a:t>, která má standardizované normální rozdělení </a:t>
            </a:r>
            <a:r>
              <a:rPr lang="cs-CZ" sz="3200" i="1" dirty="0" smtClean="0">
                <a:solidFill>
                  <a:schemeClr val="bg1"/>
                </a:solidFill>
              </a:rPr>
              <a:t>Z </a:t>
            </a:r>
            <a:r>
              <a:rPr lang="en-US" sz="3200" i="1" dirty="0" smtClean="0">
                <a:solidFill>
                  <a:schemeClr val="bg1"/>
                </a:solidFill>
              </a:rPr>
              <a:t>~ N</a:t>
            </a:r>
            <a:r>
              <a:rPr lang="cs-CZ" sz="3200" i="1" dirty="0" smtClean="0">
                <a:solidFill>
                  <a:schemeClr val="bg1"/>
                </a:solidFill>
              </a:rPr>
              <a:t>(0,1)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i="1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i="1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60648"/>
            <a:ext cx="9144000" cy="3326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Spojitá  teoretická rozložení náhodných veličin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Log-normální rozložení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i="1" dirty="0" smtClean="0">
                <a:solidFill>
                  <a:schemeClr val="bg1"/>
                </a:solidFill>
              </a:rPr>
              <a:t>X </a:t>
            </a:r>
            <a:r>
              <a:rPr lang="en-US" sz="3200" i="1" dirty="0" smtClean="0">
                <a:solidFill>
                  <a:schemeClr val="bg1"/>
                </a:solidFill>
              </a:rPr>
              <a:t>~ </a:t>
            </a:r>
            <a:r>
              <a:rPr lang="cs-CZ" sz="3200" i="1" dirty="0" smtClean="0">
                <a:solidFill>
                  <a:schemeClr val="bg1"/>
                </a:solidFill>
              </a:rPr>
              <a:t>L</a:t>
            </a:r>
            <a:r>
              <a:rPr lang="en-US" sz="3200" i="1" dirty="0" smtClean="0">
                <a:solidFill>
                  <a:schemeClr val="bg1"/>
                </a:solidFill>
              </a:rPr>
              <a:t>N</a:t>
            </a:r>
            <a:r>
              <a:rPr lang="cs-CZ" sz="3200" i="1" dirty="0" smtClean="0">
                <a:solidFill>
                  <a:schemeClr val="bg1"/>
                </a:solidFill>
              </a:rPr>
              <a:t>(</a:t>
            </a:r>
            <a:r>
              <a:rPr lang="el-GR" sz="3200" i="1" dirty="0" smtClean="0">
                <a:solidFill>
                  <a:schemeClr val="bg1"/>
                </a:solidFill>
              </a:rPr>
              <a:t>μ</a:t>
            </a:r>
            <a:r>
              <a:rPr lang="cs-CZ" sz="3200" i="1" dirty="0" smtClean="0">
                <a:solidFill>
                  <a:schemeClr val="bg1"/>
                </a:solidFill>
              </a:rPr>
              <a:t>,</a:t>
            </a:r>
            <a:r>
              <a:rPr lang="el-GR" sz="3200" i="1" dirty="0" smtClean="0">
                <a:solidFill>
                  <a:schemeClr val="bg1"/>
                </a:solidFill>
              </a:rPr>
              <a:t>σ</a:t>
            </a:r>
            <a:r>
              <a:rPr lang="cs-CZ" sz="3200" i="1" baseline="30000" dirty="0" smtClean="0">
                <a:solidFill>
                  <a:schemeClr val="bg1"/>
                </a:solidFill>
              </a:rPr>
              <a:t>2</a:t>
            </a:r>
            <a:r>
              <a:rPr lang="cs-CZ" sz="3200" i="1" dirty="0" smtClean="0">
                <a:solidFill>
                  <a:schemeClr val="bg1"/>
                </a:solidFill>
              </a:rPr>
              <a:t>) </a:t>
            </a:r>
            <a:r>
              <a:rPr lang="cs-CZ" sz="3200" i="1" dirty="0" smtClean="0">
                <a:solidFill>
                  <a:schemeClr val="bg1"/>
                </a:solidFill>
                <a:sym typeface="Wingdings" pitchFamily="2" charset="2"/>
              </a:rPr>
              <a:t> Y = </a:t>
            </a:r>
            <a:r>
              <a:rPr lang="cs-CZ" sz="3200" i="1" dirty="0" err="1" smtClean="0">
                <a:solidFill>
                  <a:schemeClr val="bg1"/>
                </a:solidFill>
                <a:sym typeface="Wingdings" pitchFamily="2" charset="2"/>
              </a:rPr>
              <a:t>lnX</a:t>
            </a:r>
            <a:r>
              <a:rPr lang="cs-CZ" sz="3200" i="1" dirty="0" smtClean="0">
                <a:solidFill>
                  <a:schemeClr val="bg1"/>
                </a:solidFill>
                <a:sym typeface="Wingdings" pitchFamily="2" charset="2"/>
              </a:rPr>
              <a:t> </a:t>
            </a:r>
            <a:r>
              <a:rPr lang="en-US" sz="3200" i="1" dirty="0" smtClean="0">
                <a:solidFill>
                  <a:schemeClr val="bg1"/>
                </a:solidFill>
              </a:rPr>
              <a:t>~ N</a:t>
            </a:r>
            <a:r>
              <a:rPr lang="cs-CZ" sz="3200" i="1" dirty="0" smtClean="0">
                <a:solidFill>
                  <a:schemeClr val="bg1"/>
                </a:solidFill>
              </a:rPr>
              <a:t>(</a:t>
            </a:r>
            <a:r>
              <a:rPr lang="el-GR" sz="3200" i="1" dirty="0" smtClean="0">
                <a:solidFill>
                  <a:schemeClr val="bg1"/>
                </a:solidFill>
              </a:rPr>
              <a:t>μ</a:t>
            </a:r>
            <a:r>
              <a:rPr lang="cs-CZ" sz="3200" i="1" dirty="0" smtClean="0">
                <a:solidFill>
                  <a:schemeClr val="bg1"/>
                </a:solidFill>
              </a:rPr>
              <a:t>,</a:t>
            </a:r>
            <a:r>
              <a:rPr lang="el-GR" sz="3200" i="1" dirty="0" smtClean="0">
                <a:solidFill>
                  <a:schemeClr val="bg1"/>
                </a:solidFill>
              </a:rPr>
              <a:t>σ</a:t>
            </a:r>
            <a:r>
              <a:rPr lang="cs-CZ" sz="3200" i="1" baseline="30000" dirty="0" smtClean="0">
                <a:solidFill>
                  <a:schemeClr val="bg1"/>
                </a:solidFill>
              </a:rPr>
              <a:t>2</a:t>
            </a:r>
            <a:r>
              <a:rPr lang="cs-CZ" sz="3200" i="1" dirty="0" smtClean="0">
                <a:solidFill>
                  <a:schemeClr val="bg1"/>
                </a:solidFill>
              </a:rPr>
              <a:t>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Tělesná hmotnost, doba přežití po jedné dávce ozáření,… 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i="1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i="1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3000372"/>
            <a:ext cx="7786742" cy="2365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1214414" y="4986781"/>
            <a:ext cx="785818" cy="35719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286248" y="3014227"/>
            <a:ext cx="571504" cy="214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0" y="260648"/>
            <a:ext cx="9144000" cy="332656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Spojitá  teoretická rozložení náhodných veličin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Zešikmená data</a:t>
            </a:r>
            <a:endParaRPr lang="cs-CZ" dirty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14282" y="1285860"/>
            <a:ext cx="86868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Transformujeme původní veličinu na novou, pro kterou je model normálního rozložení přijatelný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Analýzu provedeme na transformované veličině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Výsledky analýzy (průměr, intervaly spolehlivosti) lze zpětně transformovat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Pokud vhodná transformace</a:t>
            </a: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 neexistuje</a:t>
            </a:r>
          </a:p>
          <a:p>
            <a:pPr marL="514350" lvl="0" indent="-514350">
              <a:spcBef>
                <a:spcPct val="20000"/>
              </a:spcBef>
            </a:pPr>
            <a:r>
              <a:rPr lang="cs-CZ" sz="3200" dirty="0" smtClean="0">
                <a:solidFill>
                  <a:schemeClr val="bg1"/>
                </a:solidFill>
              </a:rPr>
              <a:t> =&gt; </a:t>
            </a:r>
            <a:r>
              <a:rPr lang="cs-CZ" sz="3200" dirty="0" err="1" smtClean="0">
                <a:solidFill>
                  <a:schemeClr val="bg1"/>
                </a:solidFill>
              </a:rPr>
              <a:t>neparametrické</a:t>
            </a:r>
            <a:r>
              <a:rPr lang="cs-CZ" sz="3200" dirty="0" smtClean="0">
                <a:solidFill>
                  <a:schemeClr val="bg1"/>
                </a:solidFill>
              </a:rPr>
              <a:t> metody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i="1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i="1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5524148" y="4143380"/>
          <a:ext cx="3619851" cy="2714620"/>
        </p:xfrm>
        <a:graphic>
          <a:graphicData uri="http://schemas.openxmlformats.org/presentationml/2006/ole">
            <p:oleObj spid="_x0000_s8194" name="Graph" r:id="rId3" imgW="5943600" imgH="4457880" progId="STATISTICA.Graph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Relativní riziko (RR) vs. podíl šancí (OR)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42938" y="1285875"/>
          <a:ext cx="807249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6247"/>
                <a:gridCol w="4036247"/>
              </a:tblGrid>
              <a:tr h="270712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RR</a:t>
                      </a:r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OR</a:t>
                      </a:r>
                      <a:endParaRPr lang="cs-CZ" dirty="0"/>
                    </a:p>
                  </a:txBody>
                  <a:tcPr>
                    <a:noFill/>
                  </a:tcPr>
                </a:tc>
              </a:tr>
              <a:tr h="270712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Snadná interpretace rizik (% událostí)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Méně intuitivní interpretace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270712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Určitá matematická omezení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Výhodné matematické vlastnosti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73747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Závislé na bazálním riziku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Nezávislé na bazálním riziku (srovnání studií s různým bazálním rizikem)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pic>
        <p:nvPicPr>
          <p:cNvPr id="309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" y="3143250"/>
            <a:ext cx="602615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3" name="Obdélník 103"/>
          <p:cNvSpPr>
            <a:spLocks noChangeArrowheads="1"/>
          </p:cNvSpPr>
          <p:nvPr/>
        </p:nvSpPr>
        <p:spPr bwMode="auto">
          <a:xfrm>
            <a:off x="6710363" y="6429375"/>
            <a:ext cx="24336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a-DK" sz="1000" b="1">
                <a:solidFill>
                  <a:schemeClr val="bg1"/>
                </a:solidFill>
                <a:latin typeface="Calibri" pitchFamily="34" charset="0"/>
              </a:rPr>
              <a:t>Zhang, J. et al. JAMA 1998;280:1690-1691.</a:t>
            </a:r>
            <a:endParaRPr lang="cs-CZ" sz="10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94" name="TextovéPole 104"/>
          <p:cNvSpPr txBox="1">
            <a:spLocks noChangeArrowheads="1"/>
          </p:cNvSpPr>
          <p:nvPr/>
        </p:nvSpPr>
        <p:spPr bwMode="auto">
          <a:xfrm>
            <a:off x="6858000" y="3143250"/>
            <a:ext cx="17145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Pro malé bazální riziko (&lt; 10%) jsou RR a OR v podstatě srovnatelné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Výpočet</a:t>
            </a:r>
            <a:endParaRPr lang="cs-CZ" dirty="0"/>
          </a:p>
        </p:txBody>
      </p:sp>
      <p:grpSp>
        <p:nvGrpSpPr>
          <p:cNvPr id="3" name="Skupina 50"/>
          <p:cNvGrpSpPr>
            <a:grpSpLocks/>
          </p:cNvGrpSpPr>
          <p:nvPr/>
        </p:nvGrpSpPr>
        <p:grpSpPr bwMode="auto">
          <a:xfrm>
            <a:off x="4929188" y="1428750"/>
            <a:ext cx="500062" cy="785813"/>
            <a:chOff x="2652699" y="2509830"/>
            <a:chExt cx="857255" cy="1928827"/>
          </a:xfrm>
        </p:grpSpPr>
        <p:sp>
          <p:nvSpPr>
            <p:cNvPr id="9" name="Elipsa 8"/>
            <p:cNvSpPr/>
            <p:nvPr/>
          </p:nvSpPr>
          <p:spPr>
            <a:xfrm>
              <a:off x="2938450" y="2794284"/>
              <a:ext cx="356510" cy="93129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0" name="Elipsa 9"/>
            <p:cNvSpPr/>
            <p:nvPr/>
          </p:nvSpPr>
          <p:spPr>
            <a:xfrm>
              <a:off x="3009208" y="2509830"/>
              <a:ext cx="277588" cy="29614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11" name="Přímá spojovací čára 10"/>
            <p:cNvCxnSpPr>
              <a:endCxn id="9" idx="3"/>
            </p:cNvCxnSpPr>
            <p:nvPr/>
          </p:nvCxnSpPr>
          <p:spPr>
            <a:xfrm rot="5400000" flipH="1" flipV="1">
              <a:off x="2468815" y="3917314"/>
              <a:ext cx="849463" cy="193224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čára 11"/>
            <p:cNvCxnSpPr>
              <a:endCxn id="9" idx="5"/>
            </p:cNvCxnSpPr>
            <p:nvPr/>
          </p:nvCxnSpPr>
          <p:spPr>
            <a:xfrm rot="16200000" flipV="1">
              <a:off x="2881114" y="3951332"/>
              <a:ext cx="849463" cy="125187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ovací čára 12"/>
            <p:cNvCxnSpPr>
              <a:endCxn id="9" idx="1"/>
            </p:cNvCxnSpPr>
            <p:nvPr/>
          </p:nvCxnSpPr>
          <p:spPr>
            <a:xfrm rot="5400000" flipH="1" flipV="1">
              <a:off x="2568148" y="3015216"/>
              <a:ext cx="506560" cy="337459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čára 13"/>
            <p:cNvCxnSpPr>
              <a:endCxn id="9" idx="7"/>
            </p:cNvCxnSpPr>
            <p:nvPr/>
          </p:nvCxnSpPr>
          <p:spPr>
            <a:xfrm rot="16200000" flipV="1">
              <a:off x="3119427" y="3054489"/>
              <a:ext cx="514354" cy="26670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Skupina 50"/>
          <p:cNvGrpSpPr>
            <a:grpSpLocks/>
          </p:cNvGrpSpPr>
          <p:nvPr/>
        </p:nvGrpSpPr>
        <p:grpSpPr bwMode="auto">
          <a:xfrm>
            <a:off x="6929438" y="1428750"/>
            <a:ext cx="500062" cy="785813"/>
            <a:chOff x="2652699" y="2509830"/>
            <a:chExt cx="857255" cy="1928827"/>
          </a:xfrm>
        </p:grpSpPr>
        <p:sp>
          <p:nvSpPr>
            <p:cNvPr id="16" name="Elipsa 15"/>
            <p:cNvSpPr/>
            <p:nvPr/>
          </p:nvSpPr>
          <p:spPr>
            <a:xfrm>
              <a:off x="2938450" y="2794284"/>
              <a:ext cx="356510" cy="931290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7" name="Elipsa 16"/>
            <p:cNvSpPr/>
            <p:nvPr/>
          </p:nvSpPr>
          <p:spPr>
            <a:xfrm>
              <a:off x="3009208" y="2509830"/>
              <a:ext cx="277588" cy="296143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18" name="Přímá spojovací čára 17"/>
            <p:cNvCxnSpPr>
              <a:endCxn id="16" idx="3"/>
            </p:cNvCxnSpPr>
            <p:nvPr/>
          </p:nvCxnSpPr>
          <p:spPr>
            <a:xfrm rot="5400000" flipH="1" flipV="1">
              <a:off x="2468815" y="3917314"/>
              <a:ext cx="849463" cy="193224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Přímá spojovací čára 18"/>
            <p:cNvCxnSpPr>
              <a:endCxn id="16" idx="5"/>
            </p:cNvCxnSpPr>
            <p:nvPr/>
          </p:nvCxnSpPr>
          <p:spPr>
            <a:xfrm rot="16200000" flipV="1">
              <a:off x="2881114" y="3951332"/>
              <a:ext cx="849463" cy="125187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19"/>
            <p:cNvCxnSpPr>
              <a:endCxn id="16" idx="1"/>
            </p:cNvCxnSpPr>
            <p:nvPr/>
          </p:nvCxnSpPr>
          <p:spPr>
            <a:xfrm rot="5400000" flipH="1" flipV="1">
              <a:off x="2568148" y="3015216"/>
              <a:ext cx="506560" cy="337459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ovací čára 20"/>
            <p:cNvCxnSpPr>
              <a:endCxn id="16" idx="7"/>
            </p:cNvCxnSpPr>
            <p:nvPr/>
          </p:nvCxnSpPr>
          <p:spPr>
            <a:xfrm rot="16200000" flipV="1">
              <a:off x="3119427" y="3054489"/>
              <a:ext cx="514354" cy="266702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1" name="TextovéPole 21"/>
          <p:cNvSpPr txBox="1">
            <a:spLocks noChangeArrowheads="1"/>
          </p:cNvSpPr>
          <p:nvPr/>
        </p:nvSpPr>
        <p:spPr bwMode="auto">
          <a:xfrm>
            <a:off x="500063" y="1571625"/>
            <a:ext cx="7358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Srovnání výskytu událostí mezi rameny A a B</a:t>
            </a:r>
          </a:p>
        </p:txBody>
      </p:sp>
      <p:sp>
        <p:nvSpPr>
          <p:cNvPr id="1032" name="TextovéPole 22"/>
          <p:cNvSpPr txBox="1">
            <a:spLocks noChangeArrowheads="1"/>
          </p:cNvSpPr>
          <p:nvPr/>
        </p:nvSpPr>
        <p:spPr bwMode="auto">
          <a:xfrm>
            <a:off x="5429250" y="1357313"/>
            <a:ext cx="14287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S událostí (výskyt onemocnění)</a:t>
            </a:r>
          </a:p>
        </p:txBody>
      </p:sp>
      <p:sp>
        <p:nvSpPr>
          <p:cNvPr id="1033" name="TextovéPole 23"/>
          <p:cNvSpPr txBox="1">
            <a:spLocks noChangeArrowheads="1"/>
          </p:cNvSpPr>
          <p:nvPr/>
        </p:nvSpPr>
        <p:spPr bwMode="auto">
          <a:xfrm>
            <a:off x="7500938" y="1357313"/>
            <a:ext cx="142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Bez události (zdraví)</a:t>
            </a:r>
          </a:p>
        </p:txBody>
      </p:sp>
      <p:sp>
        <p:nvSpPr>
          <p:cNvPr id="1034" name="TextovéPole 24"/>
          <p:cNvSpPr txBox="1">
            <a:spLocks noChangeArrowheads="1"/>
          </p:cNvSpPr>
          <p:nvPr/>
        </p:nvSpPr>
        <p:spPr bwMode="auto">
          <a:xfrm>
            <a:off x="642938" y="2428875"/>
            <a:ext cx="1857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Rameno A</a:t>
            </a:r>
          </a:p>
        </p:txBody>
      </p:sp>
      <p:grpSp>
        <p:nvGrpSpPr>
          <p:cNvPr id="5" name="Skupina 50"/>
          <p:cNvGrpSpPr>
            <a:grpSpLocks/>
          </p:cNvGrpSpPr>
          <p:nvPr/>
        </p:nvGrpSpPr>
        <p:grpSpPr bwMode="auto">
          <a:xfrm>
            <a:off x="2143125" y="2428875"/>
            <a:ext cx="285750" cy="357188"/>
            <a:chOff x="2652699" y="2509830"/>
            <a:chExt cx="857255" cy="1928827"/>
          </a:xfrm>
        </p:grpSpPr>
        <p:sp>
          <p:nvSpPr>
            <p:cNvPr id="27" name="Elipsa 26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28" name="Elipsa 27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29" name="Přímá spojovací čára 28"/>
            <p:cNvCxnSpPr>
              <a:endCxn id="27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29"/>
            <p:cNvCxnSpPr>
              <a:endCxn id="27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>
              <a:endCxn id="27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Přímá spojovací čára 31"/>
            <p:cNvCxnSpPr>
              <a:endCxn id="27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Skupina 50"/>
          <p:cNvGrpSpPr>
            <a:grpSpLocks/>
          </p:cNvGrpSpPr>
          <p:nvPr/>
        </p:nvGrpSpPr>
        <p:grpSpPr bwMode="auto">
          <a:xfrm>
            <a:off x="2651125" y="2428875"/>
            <a:ext cx="285750" cy="357188"/>
            <a:chOff x="2652699" y="2509830"/>
            <a:chExt cx="857255" cy="1928827"/>
          </a:xfrm>
        </p:grpSpPr>
        <p:sp>
          <p:nvSpPr>
            <p:cNvPr id="34" name="Elipsa 33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35" name="Elipsa 34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36" name="Přímá spojovací čára 35"/>
            <p:cNvCxnSpPr>
              <a:endCxn id="34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Přímá spojovací čára 36"/>
            <p:cNvCxnSpPr>
              <a:endCxn id="34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Přímá spojovací čára 37"/>
            <p:cNvCxnSpPr>
              <a:endCxn id="34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Přímá spojovací čára 38"/>
            <p:cNvCxnSpPr>
              <a:endCxn id="34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Skupina 50"/>
          <p:cNvGrpSpPr>
            <a:grpSpLocks/>
          </p:cNvGrpSpPr>
          <p:nvPr/>
        </p:nvGrpSpPr>
        <p:grpSpPr bwMode="auto">
          <a:xfrm>
            <a:off x="3159125" y="2428875"/>
            <a:ext cx="285750" cy="357188"/>
            <a:chOff x="2652699" y="2509830"/>
            <a:chExt cx="857255" cy="1928827"/>
          </a:xfrm>
        </p:grpSpPr>
        <p:sp>
          <p:nvSpPr>
            <p:cNvPr id="41" name="Elipsa 40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42" name="Elipsa 41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43" name="Přímá spojovací čára 42"/>
            <p:cNvCxnSpPr>
              <a:endCxn id="41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Přímá spojovací čára 43"/>
            <p:cNvCxnSpPr>
              <a:endCxn id="41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ovací čára 44"/>
            <p:cNvCxnSpPr>
              <a:endCxn id="41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ovací čára 45"/>
            <p:cNvCxnSpPr>
              <a:endCxn id="41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Skupina 50"/>
          <p:cNvGrpSpPr>
            <a:grpSpLocks/>
          </p:cNvGrpSpPr>
          <p:nvPr/>
        </p:nvGrpSpPr>
        <p:grpSpPr bwMode="auto">
          <a:xfrm>
            <a:off x="3667125" y="2428875"/>
            <a:ext cx="285750" cy="357188"/>
            <a:chOff x="2652699" y="2509830"/>
            <a:chExt cx="857255" cy="1928827"/>
          </a:xfrm>
        </p:grpSpPr>
        <p:sp>
          <p:nvSpPr>
            <p:cNvPr id="48" name="Elipsa 47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49" name="Elipsa 48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50" name="Přímá spojovací čára 49"/>
            <p:cNvCxnSpPr>
              <a:endCxn id="48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Přímá spojovací čára 50"/>
            <p:cNvCxnSpPr>
              <a:endCxn id="48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Přímá spojovací čára 51"/>
            <p:cNvCxnSpPr>
              <a:endCxn id="48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Přímá spojovací čára 52"/>
            <p:cNvCxnSpPr>
              <a:endCxn id="48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Skupina 50"/>
          <p:cNvGrpSpPr>
            <a:grpSpLocks/>
          </p:cNvGrpSpPr>
          <p:nvPr/>
        </p:nvGrpSpPr>
        <p:grpSpPr bwMode="auto">
          <a:xfrm>
            <a:off x="4175125" y="2428875"/>
            <a:ext cx="285750" cy="357188"/>
            <a:chOff x="2652699" y="2509830"/>
            <a:chExt cx="857255" cy="1928827"/>
          </a:xfrm>
        </p:grpSpPr>
        <p:sp>
          <p:nvSpPr>
            <p:cNvPr id="55" name="Elipsa 54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56" name="Elipsa 55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57" name="Přímá spojovací čára 56"/>
            <p:cNvCxnSpPr>
              <a:endCxn id="55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ovací čára 57"/>
            <p:cNvCxnSpPr>
              <a:endCxn id="55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Přímá spojovací čára 58"/>
            <p:cNvCxnSpPr>
              <a:endCxn id="55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Přímá spojovací čára 59"/>
            <p:cNvCxnSpPr>
              <a:endCxn id="55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Skupina 50"/>
          <p:cNvGrpSpPr>
            <a:grpSpLocks/>
          </p:cNvGrpSpPr>
          <p:nvPr/>
        </p:nvGrpSpPr>
        <p:grpSpPr bwMode="auto">
          <a:xfrm>
            <a:off x="4683125" y="2428875"/>
            <a:ext cx="285750" cy="357188"/>
            <a:chOff x="2652699" y="2509830"/>
            <a:chExt cx="857255" cy="1928827"/>
          </a:xfrm>
        </p:grpSpPr>
        <p:sp>
          <p:nvSpPr>
            <p:cNvPr id="62" name="Elipsa 61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63" name="Elipsa 62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64" name="Přímá spojovací čára 63"/>
            <p:cNvCxnSpPr>
              <a:endCxn id="62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Přímá spojovací čára 64"/>
            <p:cNvCxnSpPr>
              <a:endCxn id="62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Přímá spojovací čára 65"/>
            <p:cNvCxnSpPr>
              <a:endCxn id="62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ovací čára 66"/>
            <p:cNvCxnSpPr>
              <a:endCxn id="62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Skupina 50"/>
          <p:cNvGrpSpPr>
            <a:grpSpLocks/>
          </p:cNvGrpSpPr>
          <p:nvPr/>
        </p:nvGrpSpPr>
        <p:grpSpPr bwMode="auto">
          <a:xfrm>
            <a:off x="5191125" y="2428875"/>
            <a:ext cx="285750" cy="357188"/>
            <a:chOff x="2652699" y="2509830"/>
            <a:chExt cx="857255" cy="1928827"/>
          </a:xfrm>
        </p:grpSpPr>
        <p:sp>
          <p:nvSpPr>
            <p:cNvPr id="69" name="Elipsa 68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70" name="Elipsa 69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71" name="Přímá spojovací čára 70"/>
            <p:cNvCxnSpPr>
              <a:endCxn id="69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Přímá spojovací čára 71"/>
            <p:cNvCxnSpPr>
              <a:endCxn id="69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Přímá spojovací čára 72"/>
            <p:cNvCxnSpPr>
              <a:endCxn id="69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římá spojovací čára 73"/>
            <p:cNvCxnSpPr>
              <a:endCxn id="69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Skupina 50"/>
          <p:cNvGrpSpPr>
            <a:grpSpLocks/>
          </p:cNvGrpSpPr>
          <p:nvPr/>
        </p:nvGrpSpPr>
        <p:grpSpPr bwMode="auto">
          <a:xfrm>
            <a:off x="5699125" y="2428875"/>
            <a:ext cx="285750" cy="357188"/>
            <a:chOff x="2652699" y="2509830"/>
            <a:chExt cx="857255" cy="1928827"/>
          </a:xfrm>
        </p:grpSpPr>
        <p:sp>
          <p:nvSpPr>
            <p:cNvPr id="76" name="Elipsa 75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77" name="Elipsa 76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78" name="Přímá spojovací čára 77"/>
            <p:cNvCxnSpPr>
              <a:endCxn id="76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Přímá spojovací čára 78"/>
            <p:cNvCxnSpPr>
              <a:endCxn id="76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Přímá spojovací čára 79"/>
            <p:cNvCxnSpPr>
              <a:endCxn id="76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Přímá spojovací čára 80"/>
            <p:cNvCxnSpPr>
              <a:endCxn id="76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Skupina 50"/>
          <p:cNvGrpSpPr>
            <a:grpSpLocks/>
          </p:cNvGrpSpPr>
          <p:nvPr/>
        </p:nvGrpSpPr>
        <p:grpSpPr bwMode="auto">
          <a:xfrm>
            <a:off x="6207125" y="2428875"/>
            <a:ext cx="285750" cy="357188"/>
            <a:chOff x="2652699" y="2509830"/>
            <a:chExt cx="857255" cy="1928827"/>
          </a:xfrm>
        </p:grpSpPr>
        <p:sp>
          <p:nvSpPr>
            <p:cNvPr id="83" name="Elipsa 82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84" name="Elipsa 83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85" name="Přímá spojovací čára 84"/>
            <p:cNvCxnSpPr>
              <a:endCxn id="83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Přímá spojovací čára 85"/>
            <p:cNvCxnSpPr>
              <a:endCxn id="83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Přímá spojovací čára 86"/>
            <p:cNvCxnSpPr>
              <a:endCxn id="83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Přímá spojovací čára 87"/>
            <p:cNvCxnSpPr>
              <a:endCxn id="83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Skupina 50"/>
          <p:cNvGrpSpPr>
            <a:grpSpLocks/>
          </p:cNvGrpSpPr>
          <p:nvPr/>
        </p:nvGrpSpPr>
        <p:grpSpPr bwMode="auto">
          <a:xfrm>
            <a:off x="6715125" y="2428875"/>
            <a:ext cx="285750" cy="357188"/>
            <a:chOff x="2652699" y="2509830"/>
            <a:chExt cx="857255" cy="1928827"/>
          </a:xfrm>
        </p:grpSpPr>
        <p:sp>
          <p:nvSpPr>
            <p:cNvPr id="97" name="Elipsa 96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98" name="Elipsa 97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99" name="Přímá spojovací čára 98"/>
            <p:cNvCxnSpPr>
              <a:endCxn id="97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Přímá spojovací čára 99"/>
            <p:cNvCxnSpPr>
              <a:endCxn id="97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Přímá spojovací čára 100"/>
            <p:cNvCxnSpPr>
              <a:endCxn id="97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Přímá spojovací čára 101"/>
            <p:cNvCxnSpPr>
              <a:endCxn id="97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5" name="TextovéPole 91"/>
          <p:cNvSpPr txBox="1">
            <a:spLocks noChangeArrowheads="1"/>
          </p:cNvSpPr>
          <p:nvPr/>
        </p:nvSpPr>
        <p:spPr bwMode="auto">
          <a:xfrm>
            <a:off x="642938" y="3000375"/>
            <a:ext cx="1857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Rameno B</a:t>
            </a:r>
          </a:p>
        </p:txBody>
      </p:sp>
      <p:grpSp>
        <p:nvGrpSpPr>
          <p:cNvPr id="33" name="Skupina 50"/>
          <p:cNvGrpSpPr>
            <a:grpSpLocks/>
          </p:cNvGrpSpPr>
          <p:nvPr/>
        </p:nvGrpSpPr>
        <p:grpSpPr bwMode="auto">
          <a:xfrm>
            <a:off x="2143125" y="3000375"/>
            <a:ext cx="285750" cy="357188"/>
            <a:chOff x="2652699" y="2509830"/>
            <a:chExt cx="857255" cy="1928827"/>
          </a:xfrm>
        </p:grpSpPr>
        <p:sp>
          <p:nvSpPr>
            <p:cNvPr id="94" name="Elipsa 93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95" name="Elipsa 94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96" name="Přímá spojovací čára 95"/>
            <p:cNvCxnSpPr>
              <a:endCxn id="94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Přímá spojovací čára 102"/>
            <p:cNvCxnSpPr>
              <a:endCxn id="94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Přímá spojovací čára 103"/>
            <p:cNvCxnSpPr>
              <a:endCxn id="94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Přímá spojovací čára 104"/>
            <p:cNvCxnSpPr>
              <a:endCxn id="94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Skupina 50"/>
          <p:cNvGrpSpPr>
            <a:grpSpLocks/>
          </p:cNvGrpSpPr>
          <p:nvPr/>
        </p:nvGrpSpPr>
        <p:grpSpPr bwMode="auto">
          <a:xfrm>
            <a:off x="2651125" y="3000375"/>
            <a:ext cx="285750" cy="357188"/>
            <a:chOff x="2652699" y="2509830"/>
            <a:chExt cx="857255" cy="1928827"/>
          </a:xfrm>
        </p:grpSpPr>
        <p:sp>
          <p:nvSpPr>
            <p:cNvPr id="107" name="Elipsa 106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08" name="Elipsa 107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109" name="Přímá spojovací čára 108"/>
            <p:cNvCxnSpPr>
              <a:endCxn id="107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Přímá spojovací čára 109"/>
            <p:cNvCxnSpPr>
              <a:endCxn id="107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Přímá spojovací čára 110"/>
            <p:cNvCxnSpPr>
              <a:endCxn id="107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Přímá spojovací čára 111"/>
            <p:cNvCxnSpPr>
              <a:endCxn id="107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Skupina 50"/>
          <p:cNvGrpSpPr>
            <a:grpSpLocks/>
          </p:cNvGrpSpPr>
          <p:nvPr/>
        </p:nvGrpSpPr>
        <p:grpSpPr bwMode="auto">
          <a:xfrm>
            <a:off x="3159125" y="3000375"/>
            <a:ext cx="285750" cy="357188"/>
            <a:chOff x="2652699" y="2509830"/>
            <a:chExt cx="857255" cy="1928827"/>
          </a:xfrm>
        </p:grpSpPr>
        <p:sp>
          <p:nvSpPr>
            <p:cNvPr id="114" name="Elipsa 113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15" name="Elipsa 114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116" name="Přímá spojovací čára 115"/>
            <p:cNvCxnSpPr>
              <a:endCxn id="114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Přímá spojovací čára 116"/>
            <p:cNvCxnSpPr>
              <a:endCxn id="114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Přímá spojovací čára 117"/>
            <p:cNvCxnSpPr>
              <a:endCxn id="114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Přímá spojovací čára 118"/>
            <p:cNvCxnSpPr>
              <a:endCxn id="114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Skupina 50"/>
          <p:cNvGrpSpPr>
            <a:grpSpLocks/>
          </p:cNvGrpSpPr>
          <p:nvPr/>
        </p:nvGrpSpPr>
        <p:grpSpPr bwMode="auto">
          <a:xfrm>
            <a:off x="3667125" y="3000375"/>
            <a:ext cx="285750" cy="357188"/>
            <a:chOff x="2652699" y="2509830"/>
            <a:chExt cx="857255" cy="1928827"/>
          </a:xfrm>
        </p:grpSpPr>
        <p:sp>
          <p:nvSpPr>
            <p:cNvPr id="121" name="Elipsa 120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22" name="Elipsa 121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123" name="Přímá spojovací čára 122"/>
            <p:cNvCxnSpPr>
              <a:endCxn id="121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Přímá spojovací čára 123"/>
            <p:cNvCxnSpPr>
              <a:endCxn id="121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Přímá spojovací čára 124"/>
            <p:cNvCxnSpPr>
              <a:endCxn id="121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Přímá spojovací čára 125"/>
            <p:cNvCxnSpPr>
              <a:endCxn id="121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Skupina 50"/>
          <p:cNvGrpSpPr>
            <a:grpSpLocks/>
          </p:cNvGrpSpPr>
          <p:nvPr/>
        </p:nvGrpSpPr>
        <p:grpSpPr bwMode="auto">
          <a:xfrm>
            <a:off x="4175125" y="3000375"/>
            <a:ext cx="285750" cy="357188"/>
            <a:chOff x="2652699" y="2509830"/>
            <a:chExt cx="857255" cy="1928827"/>
          </a:xfrm>
        </p:grpSpPr>
        <p:sp>
          <p:nvSpPr>
            <p:cNvPr id="128" name="Elipsa 127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29" name="Elipsa 128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130" name="Přímá spojovací čára 129"/>
            <p:cNvCxnSpPr>
              <a:endCxn id="128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Přímá spojovací čára 130"/>
            <p:cNvCxnSpPr>
              <a:endCxn id="128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Přímá spojovací čára 131"/>
            <p:cNvCxnSpPr>
              <a:endCxn id="128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Přímá spojovací čára 132"/>
            <p:cNvCxnSpPr>
              <a:endCxn id="128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Skupina 50"/>
          <p:cNvGrpSpPr>
            <a:grpSpLocks/>
          </p:cNvGrpSpPr>
          <p:nvPr/>
        </p:nvGrpSpPr>
        <p:grpSpPr bwMode="auto">
          <a:xfrm>
            <a:off x="4683125" y="3000375"/>
            <a:ext cx="285750" cy="357188"/>
            <a:chOff x="2652699" y="2509830"/>
            <a:chExt cx="857255" cy="1928827"/>
          </a:xfrm>
        </p:grpSpPr>
        <p:sp>
          <p:nvSpPr>
            <p:cNvPr id="135" name="Elipsa 134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36" name="Elipsa 135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137" name="Přímá spojovací čára 136"/>
            <p:cNvCxnSpPr>
              <a:endCxn id="135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Přímá spojovací čára 137"/>
            <p:cNvCxnSpPr>
              <a:endCxn id="135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Přímá spojovací čára 138"/>
            <p:cNvCxnSpPr>
              <a:endCxn id="135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Přímá spojovací čára 139"/>
            <p:cNvCxnSpPr>
              <a:endCxn id="135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Skupina 50"/>
          <p:cNvGrpSpPr>
            <a:grpSpLocks/>
          </p:cNvGrpSpPr>
          <p:nvPr/>
        </p:nvGrpSpPr>
        <p:grpSpPr bwMode="auto">
          <a:xfrm>
            <a:off x="5191125" y="3000375"/>
            <a:ext cx="285750" cy="357188"/>
            <a:chOff x="2652699" y="2509830"/>
            <a:chExt cx="857255" cy="1928827"/>
          </a:xfrm>
        </p:grpSpPr>
        <p:sp>
          <p:nvSpPr>
            <p:cNvPr id="142" name="Elipsa 141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43" name="Elipsa 142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144" name="Přímá spojovací čára 143"/>
            <p:cNvCxnSpPr>
              <a:endCxn id="142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Přímá spojovací čára 144"/>
            <p:cNvCxnSpPr>
              <a:endCxn id="142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Přímá spojovací čára 145"/>
            <p:cNvCxnSpPr>
              <a:endCxn id="142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Přímá spojovací čára 146"/>
            <p:cNvCxnSpPr>
              <a:endCxn id="142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2" name="Skupina 50"/>
          <p:cNvGrpSpPr>
            <a:grpSpLocks/>
          </p:cNvGrpSpPr>
          <p:nvPr/>
        </p:nvGrpSpPr>
        <p:grpSpPr bwMode="auto">
          <a:xfrm>
            <a:off x="5699125" y="3000375"/>
            <a:ext cx="285750" cy="357188"/>
            <a:chOff x="2652699" y="2509830"/>
            <a:chExt cx="857255" cy="1928827"/>
          </a:xfrm>
        </p:grpSpPr>
        <p:sp>
          <p:nvSpPr>
            <p:cNvPr id="149" name="Elipsa 148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0" name="Elipsa 149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151" name="Přímá spojovací čára 150"/>
            <p:cNvCxnSpPr>
              <a:endCxn id="149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Přímá spojovací čára 151"/>
            <p:cNvCxnSpPr>
              <a:endCxn id="149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Přímá spojovací čára 152"/>
            <p:cNvCxnSpPr>
              <a:endCxn id="149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Přímá spojovací čára 153"/>
            <p:cNvCxnSpPr>
              <a:endCxn id="149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Skupina 50"/>
          <p:cNvGrpSpPr>
            <a:grpSpLocks/>
          </p:cNvGrpSpPr>
          <p:nvPr/>
        </p:nvGrpSpPr>
        <p:grpSpPr bwMode="auto">
          <a:xfrm>
            <a:off x="6207125" y="3000375"/>
            <a:ext cx="285750" cy="357188"/>
            <a:chOff x="2652699" y="2509830"/>
            <a:chExt cx="857255" cy="1928827"/>
          </a:xfrm>
        </p:grpSpPr>
        <p:sp>
          <p:nvSpPr>
            <p:cNvPr id="156" name="Elipsa 155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57" name="Elipsa 156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158" name="Přímá spojovací čára 157"/>
            <p:cNvCxnSpPr>
              <a:endCxn id="156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Přímá spojovací čára 158"/>
            <p:cNvCxnSpPr>
              <a:endCxn id="156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Přímá spojovací čára 159"/>
            <p:cNvCxnSpPr>
              <a:endCxn id="156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Přímá spojovací čára 160"/>
            <p:cNvCxnSpPr>
              <a:endCxn id="156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Skupina 50"/>
          <p:cNvGrpSpPr>
            <a:grpSpLocks/>
          </p:cNvGrpSpPr>
          <p:nvPr/>
        </p:nvGrpSpPr>
        <p:grpSpPr bwMode="auto">
          <a:xfrm>
            <a:off x="6715125" y="3000375"/>
            <a:ext cx="285750" cy="357188"/>
            <a:chOff x="2652699" y="2509830"/>
            <a:chExt cx="857255" cy="1928827"/>
          </a:xfrm>
        </p:grpSpPr>
        <p:sp>
          <p:nvSpPr>
            <p:cNvPr id="163" name="Elipsa 162"/>
            <p:cNvSpPr/>
            <p:nvPr/>
          </p:nvSpPr>
          <p:spPr>
            <a:xfrm>
              <a:off x="2938451" y="2792727"/>
              <a:ext cx="357191" cy="934406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164" name="Elipsa 163"/>
            <p:cNvSpPr/>
            <p:nvPr/>
          </p:nvSpPr>
          <p:spPr>
            <a:xfrm>
              <a:off x="3009890" y="2509830"/>
              <a:ext cx="276227" cy="291467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165" name="Přímá spojovací čára 164"/>
            <p:cNvCxnSpPr>
              <a:endCxn id="163" idx="3"/>
            </p:cNvCxnSpPr>
            <p:nvPr/>
          </p:nvCxnSpPr>
          <p:spPr>
            <a:xfrm rot="5400000" flipH="1" flipV="1">
              <a:off x="2468863" y="3916684"/>
              <a:ext cx="848685" cy="19526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Přímá spojovací čára 165"/>
            <p:cNvCxnSpPr>
              <a:endCxn id="163" idx="5"/>
            </p:cNvCxnSpPr>
            <p:nvPr/>
          </p:nvCxnSpPr>
          <p:spPr>
            <a:xfrm rot="16200000" flipV="1">
              <a:off x="2880823" y="3952401"/>
              <a:ext cx="848685" cy="123826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Přímá spojovací čára 166"/>
            <p:cNvCxnSpPr>
              <a:endCxn id="163" idx="1"/>
            </p:cNvCxnSpPr>
            <p:nvPr/>
          </p:nvCxnSpPr>
          <p:spPr>
            <a:xfrm rot="5400000" flipH="1" flipV="1">
              <a:off x="2568882" y="3013704"/>
              <a:ext cx="505778" cy="338141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Přímá spojovací čára 167"/>
            <p:cNvCxnSpPr>
              <a:endCxn id="163" idx="7"/>
            </p:cNvCxnSpPr>
            <p:nvPr/>
          </p:nvCxnSpPr>
          <p:spPr>
            <a:xfrm rot="16200000" flipV="1">
              <a:off x="3119427" y="3053714"/>
              <a:ext cx="514353" cy="266702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56" name="TextovéPole 168"/>
          <p:cNvSpPr txBox="1">
            <a:spLocks noChangeArrowheads="1"/>
          </p:cNvSpPr>
          <p:nvPr/>
        </p:nvSpPr>
        <p:spPr bwMode="auto">
          <a:xfrm>
            <a:off x="0" y="4572000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RR = </a:t>
            </a:r>
          </a:p>
        </p:txBody>
      </p:sp>
      <p:cxnSp>
        <p:nvCxnSpPr>
          <p:cNvPr id="171" name="Přímá spojovací čára 170"/>
          <p:cNvCxnSpPr/>
          <p:nvPr/>
        </p:nvCxnSpPr>
        <p:spPr>
          <a:xfrm>
            <a:off x="714375" y="4786313"/>
            <a:ext cx="2643188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Přímá spojovací čára 172"/>
          <p:cNvCxnSpPr/>
          <p:nvPr/>
        </p:nvCxnSpPr>
        <p:spPr>
          <a:xfrm>
            <a:off x="857250" y="4143375"/>
            <a:ext cx="314325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Skupina 50"/>
          <p:cNvGrpSpPr>
            <a:grpSpLocks/>
          </p:cNvGrpSpPr>
          <p:nvPr/>
        </p:nvGrpSpPr>
        <p:grpSpPr bwMode="auto">
          <a:xfrm flipH="1">
            <a:off x="1373188" y="3643313"/>
            <a:ext cx="341312" cy="428625"/>
            <a:chOff x="2652699" y="2509830"/>
            <a:chExt cx="857255" cy="1928827"/>
          </a:xfrm>
        </p:grpSpPr>
        <p:sp>
          <p:nvSpPr>
            <p:cNvPr id="175" name="Elipsa 174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176" name="Elipsa 175"/>
            <p:cNvSpPr/>
            <p:nvPr/>
          </p:nvSpPr>
          <p:spPr>
            <a:xfrm>
              <a:off x="3011550" y="2509830"/>
              <a:ext cx="275118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177" name="Přímá spojovací čára 176"/>
            <p:cNvCxnSpPr>
              <a:endCxn id="175" idx="3"/>
            </p:cNvCxnSpPr>
            <p:nvPr/>
          </p:nvCxnSpPr>
          <p:spPr>
            <a:xfrm rot="5400000" flipH="1" flipV="1">
              <a:off x="2468869" y="3915913"/>
              <a:ext cx="850115" cy="19537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Přímá spojovací čára 177"/>
            <p:cNvCxnSpPr>
              <a:endCxn id="175" idx="5"/>
            </p:cNvCxnSpPr>
            <p:nvPr/>
          </p:nvCxnSpPr>
          <p:spPr>
            <a:xfrm rot="16200000" flipV="1">
              <a:off x="2879556" y="3951800"/>
              <a:ext cx="850115" cy="12360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Přímá spojovací čára 178"/>
            <p:cNvCxnSpPr>
              <a:endCxn id="175" idx="1"/>
            </p:cNvCxnSpPr>
            <p:nvPr/>
          </p:nvCxnSpPr>
          <p:spPr>
            <a:xfrm rot="5400000" flipH="1" flipV="1">
              <a:off x="2568550" y="3015461"/>
              <a:ext cx="507212" cy="3389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Přímá spojovací čára 179"/>
            <p:cNvCxnSpPr>
              <a:endCxn id="175" idx="7"/>
            </p:cNvCxnSpPr>
            <p:nvPr/>
          </p:nvCxnSpPr>
          <p:spPr>
            <a:xfrm rot="16200000" flipV="1">
              <a:off x="3119205" y="3054917"/>
              <a:ext cx="514354" cy="26714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Skupina 50"/>
          <p:cNvGrpSpPr>
            <a:grpSpLocks/>
          </p:cNvGrpSpPr>
          <p:nvPr/>
        </p:nvGrpSpPr>
        <p:grpSpPr bwMode="auto">
          <a:xfrm flipH="1">
            <a:off x="1730375" y="3643313"/>
            <a:ext cx="341313" cy="428625"/>
            <a:chOff x="2652699" y="2509830"/>
            <a:chExt cx="857255" cy="1928827"/>
          </a:xfrm>
        </p:grpSpPr>
        <p:sp>
          <p:nvSpPr>
            <p:cNvPr id="182" name="Elipsa 181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183" name="Elipsa 182"/>
            <p:cNvSpPr/>
            <p:nvPr/>
          </p:nvSpPr>
          <p:spPr>
            <a:xfrm>
              <a:off x="3011549" y="2509830"/>
              <a:ext cx="275120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184" name="Přímá spojovací čára 183"/>
            <p:cNvCxnSpPr>
              <a:endCxn id="182" idx="3"/>
            </p:cNvCxnSpPr>
            <p:nvPr/>
          </p:nvCxnSpPr>
          <p:spPr>
            <a:xfrm rot="5400000" flipH="1" flipV="1">
              <a:off x="2468871" y="3915914"/>
              <a:ext cx="850115" cy="19537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Přímá spojovací čára 184"/>
            <p:cNvCxnSpPr>
              <a:endCxn id="182" idx="5"/>
            </p:cNvCxnSpPr>
            <p:nvPr/>
          </p:nvCxnSpPr>
          <p:spPr>
            <a:xfrm rot="16200000" flipV="1">
              <a:off x="2879554" y="3951797"/>
              <a:ext cx="850115" cy="12360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Přímá spojovací čára 185"/>
            <p:cNvCxnSpPr>
              <a:endCxn id="182" idx="1"/>
            </p:cNvCxnSpPr>
            <p:nvPr/>
          </p:nvCxnSpPr>
          <p:spPr>
            <a:xfrm rot="5400000" flipH="1" flipV="1">
              <a:off x="2568552" y="3015463"/>
              <a:ext cx="507212" cy="33891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Přímá spojovací čára 186"/>
            <p:cNvCxnSpPr>
              <a:endCxn id="182" idx="7"/>
            </p:cNvCxnSpPr>
            <p:nvPr/>
          </p:nvCxnSpPr>
          <p:spPr>
            <a:xfrm rot="16200000" flipV="1">
              <a:off x="3119203" y="3054914"/>
              <a:ext cx="514354" cy="26714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Skupina 50"/>
          <p:cNvGrpSpPr>
            <a:grpSpLocks/>
          </p:cNvGrpSpPr>
          <p:nvPr/>
        </p:nvGrpSpPr>
        <p:grpSpPr bwMode="auto">
          <a:xfrm flipH="1">
            <a:off x="2087563" y="3643313"/>
            <a:ext cx="341312" cy="428625"/>
            <a:chOff x="2652699" y="2509830"/>
            <a:chExt cx="857255" cy="1928827"/>
          </a:xfrm>
        </p:grpSpPr>
        <p:sp>
          <p:nvSpPr>
            <p:cNvPr id="189" name="Elipsa 188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190" name="Elipsa 189"/>
            <p:cNvSpPr/>
            <p:nvPr/>
          </p:nvSpPr>
          <p:spPr>
            <a:xfrm>
              <a:off x="3011550" y="2509830"/>
              <a:ext cx="275118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191" name="Přímá spojovací čára 190"/>
            <p:cNvCxnSpPr>
              <a:endCxn id="189" idx="3"/>
            </p:cNvCxnSpPr>
            <p:nvPr/>
          </p:nvCxnSpPr>
          <p:spPr>
            <a:xfrm rot="5400000" flipH="1" flipV="1">
              <a:off x="2468869" y="3915913"/>
              <a:ext cx="850115" cy="19537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Přímá spojovací čára 191"/>
            <p:cNvCxnSpPr>
              <a:endCxn id="189" idx="5"/>
            </p:cNvCxnSpPr>
            <p:nvPr/>
          </p:nvCxnSpPr>
          <p:spPr>
            <a:xfrm rot="16200000" flipV="1">
              <a:off x="2879556" y="3951800"/>
              <a:ext cx="850115" cy="12360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Přímá spojovací čára 192"/>
            <p:cNvCxnSpPr>
              <a:endCxn id="189" idx="1"/>
            </p:cNvCxnSpPr>
            <p:nvPr/>
          </p:nvCxnSpPr>
          <p:spPr>
            <a:xfrm rot="5400000" flipH="1" flipV="1">
              <a:off x="2568550" y="3015461"/>
              <a:ext cx="507212" cy="3389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Přímá spojovací čára 193"/>
            <p:cNvCxnSpPr>
              <a:endCxn id="189" idx="7"/>
            </p:cNvCxnSpPr>
            <p:nvPr/>
          </p:nvCxnSpPr>
          <p:spPr>
            <a:xfrm rot="16200000" flipV="1">
              <a:off x="3119205" y="3054917"/>
              <a:ext cx="514354" cy="26714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6" name="Skupina 50"/>
          <p:cNvGrpSpPr>
            <a:grpSpLocks/>
          </p:cNvGrpSpPr>
          <p:nvPr/>
        </p:nvGrpSpPr>
        <p:grpSpPr bwMode="auto">
          <a:xfrm flipH="1">
            <a:off x="2444750" y="3643313"/>
            <a:ext cx="341313" cy="428625"/>
            <a:chOff x="2652699" y="2509830"/>
            <a:chExt cx="857255" cy="1928827"/>
          </a:xfrm>
        </p:grpSpPr>
        <p:sp>
          <p:nvSpPr>
            <p:cNvPr id="196" name="Elipsa 195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197" name="Elipsa 196"/>
            <p:cNvSpPr/>
            <p:nvPr/>
          </p:nvSpPr>
          <p:spPr>
            <a:xfrm>
              <a:off x="3011549" y="2509830"/>
              <a:ext cx="275120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198" name="Přímá spojovací čára 197"/>
            <p:cNvCxnSpPr>
              <a:endCxn id="196" idx="3"/>
            </p:cNvCxnSpPr>
            <p:nvPr/>
          </p:nvCxnSpPr>
          <p:spPr>
            <a:xfrm rot="5400000" flipH="1" flipV="1">
              <a:off x="2468871" y="3915914"/>
              <a:ext cx="850115" cy="19537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Přímá spojovací čára 198"/>
            <p:cNvCxnSpPr>
              <a:endCxn id="196" idx="5"/>
            </p:cNvCxnSpPr>
            <p:nvPr/>
          </p:nvCxnSpPr>
          <p:spPr>
            <a:xfrm rot="16200000" flipV="1">
              <a:off x="2879554" y="3951797"/>
              <a:ext cx="850115" cy="12360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Přímá spojovací čára 199"/>
            <p:cNvCxnSpPr>
              <a:endCxn id="196" idx="1"/>
            </p:cNvCxnSpPr>
            <p:nvPr/>
          </p:nvCxnSpPr>
          <p:spPr>
            <a:xfrm rot="5400000" flipH="1" flipV="1">
              <a:off x="2568552" y="3015463"/>
              <a:ext cx="507212" cy="33891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Přímá spojovací čára 200"/>
            <p:cNvCxnSpPr>
              <a:endCxn id="196" idx="7"/>
            </p:cNvCxnSpPr>
            <p:nvPr/>
          </p:nvCxnSpPr>
          <p:spPr>
            <a:xfrm rot="16200000" flipV="1">
              <a:off x="3119203" y="3054914"/>
              <a:ext cx="514354" cy="26714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3" name="Skupina 50"/>
          <p:cNvGrpSpPr>
            <a:grpSpLocks/>
          </p:cNvGrpSpPr>
          <p:nvPr/>
        </p:nvGrpSpPr>
        <p:grpSpPr bwMode="auto">
          <a:xfrm flipH="1">
            <a:off x="2801938" y="3643313"/>
            <a:ext cx="341312" cy="428625"/>
            <a:chOff x="2652699" y="2509830"/>
            <a:chExt cx="857255" cy="1928827"/>
          </a:xfrm>
        </p:grpSpPr>
        <p:sp>
          <p:nvSpPr>
            <p:cNvPr id="203" name="Elipsa 202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204" name="Elipsa 203"/>
            <p:cNvSpPr/>
            <p:nvPr/>
          </p:nvSpPr>
          <p:spPr>
            <a:xfrm>
              <a:off x="3011550" y="2509830"/>
              <a:ext cx="275118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205" name="Přímá spojovací čára 204"/>
            <p:cNvCxnSpPr>
              <a:endCxn id="203" idx="3"/>
            </p:cNvCxnSpPr>
            <p:nvPr/>
          </p:nvCxnSpPr>
          <p:spPr>
            <a:xfrm rot="5400000" flipH="1" flipV="1">
              <a:off x="2468869" y="3915913"/>
              <a:ext cx="850115" cy="19537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Přímá spojovací čára 205"/>
            <p:cNvCxnSpPr>
              <a:endCxn id="203" idx="5"/>
            </p:cNvCxnSpPr>
            <p:nvPr/>
          </p:nvCxnSpPr>
          <p:spPr>
            <a:xfrm rot="16200000" flipV="1">
              <a:off x="2879556" y="3951800"/>
              <a:ext cx="850115" cy="12360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Přímá spojovací čára 206"/>
            <p:cNvCxnSpPr>
              <a:endCxn id="203" idx="1"/>
            </p:cNvCxnSpPr>
            <p:nvPr/>
          </p:nvCxnSpPr>
          <p:spPr>
            <a:xfrm rot="5400000" flipH="1" flipV="1">
              <a:off x="2568550" y="3015461"/>
              <a:ext cx="507212" cy="3389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Přímá spojovací čára 207"/>
            <p:cNvCxnSpPr>
              <a:endCxn id="203" idx="7"/>
            </p:cNvCxnSpPr>
            <p:nvPr/>
          </p:nvCxnSpPr>
          <p:spPr>
            <a:xfrm rot="16200000" flipV="1">
              <a:off x="3119205" y="3054917"/>
              <a:ext cx="514354" cy="26714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Skupina 50"/>
          <p:cNvGrpSpPr>
            <a:grpSpLocks/>
          </p:cNvGrpSpPr>
          <p:nvPr/>
        </p:nvGrpSpPr>
        <p:grpSpPr bwMode="auto">
          <a:xfrm flipH="1">
            <a:off x="3159125" y="3643313"/>
            <a:ext cx="341313" cy="428625"/>
            <a:chOff x="2652699" y="2509830"/>
            <a:chExt cx="857255" cy="1928827"/>
          </a:xfrm>
        </p:grpSpPr>
        <p:sp>
          <p:nvSpPr>
            <p:cNvPr id="210" name="Elipsa 209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211" name="Elipsa 210"/>
            <p:cNvSpPr/>
            <p:nvPr/>
          </p:nvSpPr>
          <p:spPr>
            <a:xfrm>
              <a:off x="3011549" y="2509830"/>
              <a:ext cx="275120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212" name="Přímá spojovací čára 211"/>
            <p:cNvCxnSpPr>
              <a:endCxn id="210" idx="3"/>
            </p:cNvCxnSpPr>
            <p:nvPr/>
          </p:nvCxnSpPr>
          <p:spPr>
            <a:xfrm rot="5400000" flipH="1" flipV="1">
              <a:off x="2468871" y="3915914"/>
              <a:ext cx="850115" cy="19537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Přímá spojovací čára 212"/>
            <p:cNvCxnSpPr>
              <a:endCxn id="210" idx="5"/>
            </p:cNvCxnSpPr>
            <p:nvPr/>
          </p:nvCxnSpPr>
          <p:spPr>
            <a:xfrm rot="16200000" flipV="1">
              <a:off x="2879554" y="3951797"/>
              <a:ext cx="850115" cy="12360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Přímá spojovací čára 213"/>
            <p:cNvCxnSpPr>
              <a:endCxn id="210" idx="1"/>
            </p:cNvCxnSpPr>
            <p:nvPr/>
          </p:nvCxnSpPr>
          <p:spPr>
            <a:xfrm rot="5400000" flipH="1" flipV="1">
              <a:off x="2568552" y="3015463"/>
              <a:ext cx="507212" cy="33891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Přímá spojovací čára 214"/>
            <p:cNvCxnSpPr>
              <a:endCxn id="210" idx="7"/>
            </p:cNvCxnSpPr>
            <p:nvPr/>
          </p:nvCxnSpPr>
          <p:spPr>
            <a:xfrm rot="16200000" flipV="1">
              <a:off x="3119203" y="3054914"/>
              <a:ext cx="514354" cy="26714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6" name="Přímá spojovací čára 215"/>
          <p:cNvCxnSpPr/>
          <p:nvPr/>
        </p:nvCxnSpPr>
        <p:spPr>
          <a:xfrm>
            <a:off x="714375" y="4786313"/>
            <a:ext cx="3429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7" name="Skupina 50"/>
          <p:cNvGrpSpPr>
            <a:grpSpLocks/>
          </p:cNvGrpSpPr>
          <p:nvPr/>
        </p:nvGrpSpPr>
        <p:grpSpPr bwMode="auto">
          <a:xfrm flipH="1">
            <a:off x="642938" y="4286250"/>
            <a:ext cx="341312" cy="428625"/>
            <a:chOff x="2652699" y="2509830"/>
            <a:chExt cx="857255" cy="1928827"/>
          </a:xfrm>
        </p:grpSpPr>
        <p:sp>
          <p:nvSpPr>
            <p:cNvPr id="218" name="Elipsa 217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219" name="Elipsa 218"/>
            <p:cNvSpPr/>
            <p:nvPr/>
          </p:nvSpPr>
          <p:spPr>
            <a:xfrm>
              <a:off x="3011550" y="2509830"/>
              <a:ext cx="275118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220" name="Přímá spojovací čára 219"/>
            <p:cNvCxnSpPr>
              <a:endCxn id="218" idx="3"/>
            </p:cNvCxnSpPr>
            <p:nvPr/>
          </p:nvCxnSpPr>
          <p:spPr>
            <a:xfrm rot="5400000" flipH="1" flipV="1">
              <a:off x="2468870" y="3915913"/>
              <a:ext cx="850110" cy="19537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Přímá spojovací čára 220"/>
            <p:cNvCxnSpPr>
              <a:endCxn id="218" idx="5"/>
            </p:cNvCxnSpPr>
            <p:nvPr/>
          </p:nvCxnSpPr>
          <p:spPr>
            <a:xfrm rot="16200000" flipV="1">
              <a:off x="2879557" y="3951800"/>
              <a:ext cx="850110" cy="12360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Přímá spojovací čára 221"/>
            <p:cNvCxnSpPr>
              <a:endCxn id="218" idx="1"/>
            </p:cNvCxnSpPr>
            <p:nvPr/>
          </p:nvCxnSpPr>
          <p:spPr>
            <a:xfrm rot="5400000" flipH="1" flipV="1">
              <a:off x="2568551" y="3015461"/>
              <a:ext cx="507208" cy="33891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Přímá spojovací čára 222"/>
            <p:cNvCxnSpPr>
              <a:endCxn id="218" idx="7"/>
            </p:cNvCxnSpPr>
            <p:nvPr/>
          </p:nvCxnSpPr>
          <p:spPr>
            <a:xfrm rot="16200000" flipV="1">
              <a:off x="3119205" y="3054922"/>
              <a:ext cx="514354" cy="2671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Skupina 50"/>
          <p:cNvGrpSpPr>
            <a:grpSpLocks/>
          </p:cNvGrpSpPr>
          <p:nvPr/>
        </p:nvGrpSpPr>
        <p:grpSpPr bwMode="auto">
          <a:xfrm flipH="1">
            <a:off x="1000125" y="4286250"/>
            <a:ext cx="341313" cy="428625"/>
            <a:chOff x="2652699" y="2509830"/>
            <a:chExt cx="857255" cy="1928827"/>
          </a:xfrm>
        </p:grpSpPr>
        <p:sp>
          <p:nvSpPr>
            <p:cNvPr id="225" name="Elipsa 224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226" name="Elipsa 225"/>
            <p:cNvSpPr/>
            <p:nvPr/>
          </p:nvSpPr>
          <p:spPr>
            <a:xfrm>
              <a:off x="3011549" y="2509830"/>
              <a:ext cx="275120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227" name="Přímá spojovací čára 226"/>
            <p:cNvCxnSpPr>
              <a:endCxn id="225" idx="3"/>
            </p:cNvCxnSpPr>
            <p:nvPr/>
          </p:nvCxnSpPr>
          <p:spPr>
            <a:xfrm rot="5400000" flipH="1" flipV="1">
              <a:off x="2468872" y="3915914"/>
              <a:ext cx="850110" cy="19537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Přímá spojovací čára 227"/>
            <p:cNvCxnSpPr>
              <a:endCxn id="225" idx="5"/>
            </p:cNvCxnSpPr>
            <p:nvPr/>
          </p:nvCxnSpPr>
          <p:spPr>
            <a:xfrm rot="16200000" flipV="1">
              <a:off x="2879555" y="3951797"/>
              <a:ext cx="850110" cy="12360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Přímá spojovací čára 228"/>
            <p:cNvCxnSpPr>
              <a:endCxn id="225" idx="1"/>
            </p:cNvCxnSpPr>
            <p:nvPr/>
          </p:nvCxnSpPr>
          <p:spPr>
            <a:xfrm rot="5400000" flipH="1" flipV="1">
              <a:off x="2568553" y="3015463"/>
              <a:ext cx="507208" cy="3389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Přímá spojovací čára 229"/>
            <p:cNvCxnSpPr>
              <a:endCxn id="225" idx="7"/>
            </p:cNvCxnSpPr>
            <p:nvPr/>
          </p:nvCxnSpPr>
          <p:spPr>
            <a:xfrm rot="16200000" flipV="1">
              <a:off x="3119203" y="3054919"/>
              <a:ext cx="514354" cy="26714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1" name="Skupina 50"/>
          <p:cNvGrpSpPr>
            <a:grpSpLocks/>
          </p:cNvGrpSpPr>
          <p:nvPr/>
        </p:nvGrpSpPr>
        <p:grpSpPr bwMode="auto">
          <a:xfrm flipH="1">
            <a:off x="1357313" y="4286250"/>
            <a:ext cx="341312" cy="428625"/>
            <a:chOff x="2652699" y="2509830"/>
            <a:chExt cx="857255" cy="1928827"/>
          </a:xfrm>
        </p:grpSpPr>
        <p:sp>
          <p:nvSpPr>
            <p:cNvPr id="232" name="Elipsa 231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233" name="Elipsa 232"/>
            <p:cNvSpPr/>
            <p:nvPr/>
          </p:nvSpPr>
          <p:spPr>
            <a:xfrm>
              <a:off x="3011550" y="2509830"/>
              <a:ext cx="275118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234" name="Přímá spojovací čára 233"/>
            <p:cNvCxnSpPr>
              <a:endCxn id="232" idx="3"/>
            </p:cNvCxnSpPr>
            <p:nvPr/>
          </p:nvCxnSpPr>
          <p:spPr>
            <a:xfrm rot="5400000" flipH="1" flipV="1">
              <a:off x="2468870" y="3915913"/>
              <a:ext cx="850110" cy="19537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Přímá spojovací čára 234"/>
            <p:cNvCxnSpPr>
              <a:endCxn id="232" idx="5"/>
            </p:cNvCxnSpPr>
            <p:nvPr/>
          </p:nvCxnSpPr>
          <p:spPr>
            <a:xfrm rot="16200000" flipV="1">
              <a:off x="2879557" y="3951800"/>
              <a:ext cx="850110" cy="12360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Přímá spojovací čára 235"/>
            <p:cNvCxnSpPr>
              <a:endCxn id="232" idx="1"/>
            </p:cNvCxnSpPr>
            <p:nvPr/>
          </p:nvCxnSpPr>
          <p:spPr>
            <a:xfrm rot="5400000" flipH="1" flipV="1">
              <a:off x="2568551" y="3015461"/>
              <a:ext cx="507208" cy="33891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Přímá spojovací čára 236"/>
            <p:cNvCxnSpPr>
              <a:endCxn id="232" idx="7"/>
            </p:cNvCxnSpPr>
            <p:nvPr/>
          </p:nvCxnSpPr>
          <p:spPr>
            <a:xfrm rot="16200000" flipV="1">
              <a:off x="3119205" y="3054922"/>
              <a:ext cx="514354" cy="2671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8" name="Skupina 50"/>
          <p:cNvGrpSpPr>
            <a:grpSpLocks/>
          </p:cNvGrpSpPr>
          <p:nvPr/>
        </p:nvGrpSpPr>
        <p:grpSpPr bwMode="auto">
          <a:xfrm flipH="1">
            <a:off x="1714500" y="4286250"/>
            <a:ext cx="341313" cy="428625"/>
            <a:chOff x="2652699" y="2509830"/>
            <a:chExt cx="857255" cy="1928827"/>
          </a:xfrm>
        </p:grpSpPr>
        <p:sp>
          <p:nvSpPr>
            <p:cNvPr id="239" name="Elipsa 238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240" name="Elipsa 239"/>
            <p:cNvSpPr/>
            <p:nvPr/>
          </p:nvSpPr>
          <p:spPr>
            <a:xfrm>
              <a:off x="3011549" y="2509830"/>
              <a:ext cx="275120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241" name="Přímá spojovací čára 240"/>
            <p:cNvCxnSpPr>
              <a:endCxn id="239" idx="3"/>
            </p:cNvCxnSpPr>
            <p:nvPr/>
          </p:nvCxnSpPr>
          <p:spPr>
            <a:xfrm rot="5400000" flipH="1" flipV="1">
              <a:off x="2468872" y="3915914"/>
              <a:ext cx="850110" cy="19537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Přímá spojovací čára 241"/>
            <p:cNvCxnSpPr>
              <a:endCxn id="239" idx="5"/>
            </p:cNvCxnSpPr>
            <p:nvPr/>
          </p:nvCxnSpPr>
          <p:spPr>
            <a:xfrm rot="16200000" flipV="1">
              <a:off x="2879555" y="3951797"/>
              <a:ext cx="850110" cy="12360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Přímá spojovací čára 242"/>
            <p:cNvCxnSpPr>
              <a:endCxn id="239" idx="1"/>
            </p:cNvCxnSpPr>
            <p:nvPr/>
          </p:nvCxnSpPr>
          <p:spPr>
            <a:xfrm rot="5400000" flipH="1" flipV="1">
              <a:off x="2568553" y="3015463"/>
              <a:ext cx="507208" cy="3389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Přímá spojovací čára 243"/>
            <p:cNvCxnSpPr>
              <a:endCxn id="239" idx="7"/>
            </p:cNvCxnSpPr>
            <p:nvPr/>
          </p:nvCxnSpPr>
          <p:spPr>
            <a:xfrm rot="16200000" flipV="1">
              <a:off x="3119203" y="3054919"/>
              <a:ext cx="514354" cy="26714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Skupina 50"/>
          <p:cNvGrpSpPr>
            <a:grpSpLocks/>
          </p:cNvGrpSpPr>
          <p:nvPr/>
        </p:nvGrpSpPr>
        <p:grpSpPr bwMode="auto">
          <a:xfrm flipH="1">
            <a:off x="2071688" y="4286250"/>
            <a:ext cx="341312" cy="428625"/>
            <a:chOff x="2652699" y="2509830"/>
            <a:chExt cx="857255" cy="1928827"/>
          </a:xfrm>
        </p:grpSpPr>
        <p:sp>
          <p:nvSpPr>
            <p:cNvPr id="246" name="Elipsa 245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247" name="Elipsa 246"/>
            <p:cNvSpPr/>
            <p:nvPr/>
          </p:nvSpPr>
          <p:spPr>
            <a:xfrm>
              <a:off x="3011550" y="2509830"/>
              <a:ext cx="275118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248" name="Přímá spojovací čára 247"/>
            <p:cNvCxnSpPr>
              <a:endCxn id="246" idx="3"/>
            </p:cNvCxnSpPr>
            <p:nvPr/>
          </p:nvCxnSpPr>
          <p:spPr>
            <a:xfrm rot="5400000" flipH="1" flipV="1">
              <a:off x="2468870" y="3915913"/>
              <a:ext cx="850110" cy="19537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Přímá spojovací čára 248"/>
            <p:cNvCxnSpPr>
              <a:endCxn id="246" idx="5"/>
            </p:cNvCxnSpPr>
            <p:nvPr/>
          </p:nvCxnSpPr>
          <p:spPr>
            <a:xfrm rot="16200000" flipV="1">
              <a:off x="2879557" y="3951800"/>
              <a:ext cx="850110" cy="12360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Přímá spojovací čára 249"/>
            <p:cNvCxnSpPr>
              <a:endCxn id="246" idx="1"/>
            </p:cNvCxnSpPr>
            <p:nvPr/>
          </p:nvCxnSpPr>
          <p:spPr>
            <a:xfrm rot="5400000" flipH="1" flipV="1">
              <a:off x="2568551" y="3015461"/>
              <a:ext cx="507208" cy="33891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Přímá spojovací čára 250"/>
            <p:cNvCxnSpPr>
              <a:endCxn id="246" idx="7"/>
            </p:cNvCxnSpPr>
            <p:nvPr/>
          </p:nvCxnSpPr>
          <p:spPr>
            <a:xfrm rot="16200000" flipV="1">
              <a:off x="3119205" y="3054922"/>
              <a:ext cx="514354" cy="2671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2" name="Skupina 50"/>
          <p:cNvGrpSpPr>
            <a:grpSpLocks/>
          </p:cNvGrpSpPr>
          <p:nvPr/>
        </p:nvGrpSpPr>
        <p:grpSpPr bwMode="auto">
          <a:xfrm flipH="1">
            <a:off x="2428875" y="4286250"/>
            <a:ext cx="341313" cy="428625"/>
            <a:chOff x="2652699" y="2509830"/>
            <a:chExt cx="857255" cy="1928827"/>
          </a:xfrm>
        </p:grpSpPr>
        <p:sp>
          <p:nvSpPr>
            <p:cNvPr id="253" name="Elipsa 252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254" name="Elipsa 253"/>
            <p:cNvSpPr/>
            <p:nvPr/>
          </p:nvSpPr>
          <p:spPr>
            <a:xfrm>
              <a:off x="3011549" y="2509830"/>
              <a:ext cx="275120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255" name="Přímá spojovací čára 254"/>
            <p:cNvCxnSpPr>
              <a:endCxn id="253" idx="3"/>
            </p:cNvCxnSpPr>
            <p:nvPr/>
          </p:nvCxnSpPr>
          <p:spPr>
            <a:xfrm rot="5400000" flipH="1" flipV="1">
              <a:off x="2468872" y="3915914"/>
              <a:ext cx="850110" cy="19537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Přímá spojovací čára 255"/>
            <p:cNvCxnSpPr>
              <a:endCxn id="253" idx="5"/>
            </p:cNvCxnSpPr>
            <p:nvPr/>
          </p:nvCxnSpPr>
          <p:spPr>
            <a:xfrm rot="16200000" flipV="1">
              <a:off x="2879555" y="3951797"/>
              <a:ext cx="850110" cy="12360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Přímá spojovací čára 256"/>
            <p:cNvCxnSpPr>
              <a:endCxn id="253" idx="1"/>
            </p:cNvCxnSpPr>
            <p:nvPr/>
          </p:nvCxnSpPr>
          <p:spPr>
            <a:xfrm rot="5400000" flipH="1" flipV="1">
              <a:off x="2568553" y="3015463"/>
              <a:ext cx="507208" cy="3389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Přímá spojovací čára 257"/>
            <p:cNvCxnSpPr>
              <a:endCxn id="253" idx="7"/>
            </p:cNvCxnSpPr>
            <p:nvPr/>
          </p:nvCxnSpPr>
          <p:spPr>
            <a:xfrm rot="16200000" flipV="1">
              <a:off x="3119203" y="3054919"/>
              <a:ext cx="514354" cy="26714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Skupina 50"/>
          <p:cNvGrpSpPr>
            <a:grpSpLocks/>
          </p:cNvGrpSpPr>
          <p:nvPr/>
        </p:nvGrpSpPr>
        <p:grpSpPr bwMode="auto">
          <a:xfrm flipH="1">
            <a:off x="2786063" y="4286250"/>
            <a:ext cx="341312" cy="428625"/>
            <a:chOff x="2652699" y="2509830"/>
            <a:chExt cx="857255" cy="1928827"/>
          </a:xfrm>
        </p:grpSpPr>
        <p:sp>
          <p:nvSpPr>
            <p:cNvPr id="260" name="Elipsa 259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261" name="Elipsa 260"/>
            <p:cNvSpPr/>
            <p:nvPr/>
          </p:nvSpPr>
          <p:spPr>
            <a:xfrm>
              <a:off x="3011550" y="2509830"/>
              <a:ext cx="275118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262" name="Přímá spojovací čára 261"/>
            <p:cNvCxnSpPr>
              <a:endCxn id="260" idx="3"/>
            </p:cNvCxnSpPr>
            <p:nvPr/>
          </p:nvCxnSpPr>
          <p:spPr>
            <a:xfrm rot="5400000" flipH="1" flipV="1">
              <a:off x="2468870" y="3915913"/>
              <a:ext cx="850110" cy="19537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3" name="Přímá spojovací čára 262"/>
            <p:cNvCxnSpPr>
              <a:endCxn id="260" idx="5"/>
            </p:cNvCxnSpPr>
            <p:nvPr/>
          </p:nvCxnSpPr>
          <p:spPr>
            <a:xfrm rot="16200000" flipV="1">
              <a:off x="2879557" y="3951800"/>
              <a:ext cx="850110" cy="12360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Přímá spojovací čára 263"/>
            <p:cNvCxnSpPr>
              <a:endCxn id="260" idx="1"/>
            </p:cNvCxnSpPr>
            <p:nvPr/>
          </p:nvCxnSpPr>
          <p:spPr>
            <a:xfrm rot="5400000" flipH="1" flipV="1">
              <a:off x="2568551" y="3015461"/>
              <a:ext cx="507208" cy="33891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Přímá spojovací čára 264"/>
            <p:cNvCxnSpPr>
              <a:endCxn id="260" idx="7"/>
            </p:cNvCxnSpPr>
            <p:nvPr/>
          </p:nvCxnSpPr>
          <p:spPr>
            <a:xfrm rot="16200000" flipV="1">
              <a:off x="3119205" y="3054922"/>
              <a:ext cx="514354" cy="2671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Skupina 50"/>
          <p:cNvGrpSpPr>
            <a:grpSpLocks/>
          </p:cNvGrpSpPr>
          <p:nvPr/>
        </p:nvGrpSpPr>
        <p:grpSpPr bwMode="auto">
          <a:xfrm flipH="1">
            <a:off x="3143250" y="4286250"/>
            <a:ext cx="341313" cy="428625"/>
            <a:chOff x="2652699" y="2509830"/>
            <a:chExt cx="857255" cy="1928827"/>
          </a:xfrm>
        </p:grpSpPr>
        <p:sp>
          <p:nvSpPr>
            <p:cNvPr id="267" name="Elipsa 266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268" name="Elipsa 267"/>
            <p:cNvSpPr/>
            <p:nvPr/>
          </p:nvSpPr>
          <p:spPr>
            <a:xfrm>
              <a:off x="3011549" y="2509830"/>
              <a:ext cx="275120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269" name="Přímá spojovací čára 268"/>
            <p:cNvCxnSpPr>
              <a:endCxn id="267" idx="3"/>
            </p:cNvCxnSpPr>
            <p:nvPr/>
          </p:nvCxnSpPr>
          <p:spPr>
            <a:xfrm rot="5400000" flipH="1" flipV="1">
              <a:off x="2468872" y="3915914"/>
              <a:ext cx="850110" cy="19537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Přímá spojovací čára 269"/>
            <p:cNvCxnSpPr>
              <a:endCxn id="267" idx="5"/>
            </p:cNvCxnSpPr>
            <p:nvPr/>
          </p:nvCxnSpPr>
          <p:spPr>
            <a:xfrm rot="16200000" flipV="1">
              <a:off x="2879555" y="3951797"/>
              <a:ext cx="850110" cy="12360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Přímá spojovací čára 270"/>
            <p:cNvCxnSpPr>
              <a:endCxn id="267" idx="1"/>
            </p:cNvCxnSpPr>
            <p:nvPr/>
          </p:nvCxnSpPr>
          <p:spPr>
            <a:xfrm rot="5400000" flipH="1" flipV="1">
              <a:off x="2568553" y="3015463"/>
              <a:ext cx="507208" cy="3389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Přímá spojovací čára 271"/>
            <p:cNvCxnSpPr>
              <a:endCxn id="267" idx="7"/>
            </p:cNvCxnSpPr>
            <p:nvPr/>
          </p:nvCxnSpPr>
          <p:spPr>
            <a:xfrm rot="16200000" flipV="1">
              <a:off x="3119203" y="3054919"/>
              <a:ext cx="514354" cy="26714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Skupina 50"/>
          <p:cNvGrpSpPr>
            <a:grpSpLocks/>
          </p:cNvGrpSpPr>
          <p:nvPr/>
        </p:nvGrpSpPr>
        <p:grpSpPr bwMode="auto">
          <a:xfrm flipH="1">
            <a:off x="3500438" y="4286250"/>
            <a:ext cx="341312" cy="428625"/>
            <a:chOff x="2652699" y="2509830"/>
            <a:chExt cx="857255" cy="1928827"/>
          </a:xfrm>
        </p:grpSpPr>
        <p:sp>
          <p:nvSpPr>
            <p:cNvPr id="274" name="Elipsa 273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275" name="Elipsa 274"/>
            <p:cNvSpPr/>
            <p:nvPr/>
          </p:nvSpPr>
          <p:spPr>
            <a:xfrm>
              <a:off x="3011550" y="2509830"/>
              <a:ext cx="275118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276" name="Přímá spojovací čára 275"/>
            <p:cNvCxnSpPr>
              <a:endCxn id="274" idx="3"/>
            </p:cNvCxnSpPr>
            <p:nvPr/>
          </p:nvCxnSpPr>
          <p:spPr>
            <a:xfrm rot="5400000" flipH="1" flipV="1">
              <a:off x="2468870" y="3915913"/>
              <a:ext cx="850110" cy="19537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Přímá spojovací čára 276"/>
            <p:cNvCxnSpPr>
              <a:endCxn id="274" idx="5"/>
            </p:cNvCxnSpPr>
            <p:nvPr/>
          </p:nvCxnSpPr>
          <p:spPr>
            <a:xfrm rot="16200000" flipV="1">
              <a:off x="2879557" y="3951800"/>
              <a:ext cx="850110" cy="12360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Přímá spojovací čára 277"/>
            <p:cNvCxnSpPr>
              <a:endCxn id="274" idx="1"/>
            </p:cNvCxnSpPr>
            <p:nvPr/>
          </p:nvCxnSpPr>
          <p:spPr>
            <a:xfrm rot="5400000" flipH="1" flipV="1">
              <a:off x="2568551" y="3015461"/>
              <a:ext cx="507208" cy="33891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Přímá spojovací čára 278"/>
            <p:cNvCxnSpPr>
              <a:endCxn id="274" idx="7"/>
            </p:cNvCxnSpPr>
            <p:nvPr/>
          </p:nvCxnSpPr>
          <p:spPr>
            <a:xfrm rot="16200000" flipV="1">
              <a:off x="3119205" y="3054922"/>
              <a:ext cx="514354" cy="2671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" name="Skupina 50"/>
          <p:cNvGrpSpPr>
            <a:grpSpLocks/>
          </p:cNvGrpSpPr>
          <p:nvPr/>
        </p:nvGrpSpPr>
        <p:grpSpPr bwMode="auto">
          <a:xfrm flipH="1">
            <a:off x="3857625" y="4286250"/>
            <a:ext cx="341313" cy="428625"/>
            <a:chOff x="2652699" y="2509830"/>
            <a:chExt cx="857255" cy="1928827"/>
          </a:xfrm>
        </p:grpSpPr>
        <p:sp>
          <p:nvSpPr>
            <p:cNvPr id="281" name="Elipsa 280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282" name="Elipsa 281"/>
            <p:cNvSpPr/>
            <p:nvPr/>
          </p:nvSpPr>
          <p:spPr>
            <a:xfrm>
              <a:off x="3011549" y="2509830"/>
              <a:ext cx="275120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283" name="Přímá spojovací čára 282"/>
            <p:cNvCxnSpPr>
              <a:endCxn id="281" idx="3"/>
            </p:cNvCxnSpPr>
            <p:nvPr/>
          </p:nvCxnSpPr>
          <p:spPr>
            <a:xfrm rot="5400000" flipH="1" flipV="1">
              <a:off x="2468872" y="3915914"/>
              <a:ext cx="850110" cy="19537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4" name="Přímá spojovací čára 283"/>
            <p:cNvCxnSpPr>
              <a:endCxn id="281" idx="5"/>
            </p:cNvCxnSpPr>
            <p:nvPr/>
          </p:nvCxnSpPr>
          <p:spPr>
            <a:xfrm rot="16200000" flipV="1">
              <a:off x="2879555" y="3951797"/>
              <a:ext cx="850110" cy="12360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5" name="Přímá spojovací čára 284"/>
            <p:cNvCxnSpPr>
              <a:endCxn id="281" idx="1"/>
            </p:cNvCxnSpPr>
            <p:nvPr/>
          </p:nvCxnSpPr>
          <p:spPr>
            <a:xfrm rot="5400000" flipH="1" flipV="1">
              <a:off x="2568553" y="3015463"/>
              <a:ext cx="507208" cy="3389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6" name="Přímá spojovací čára 285"/>
            <p:cNvCxnSpPr>
              <a:endCxn id="281" idx="7"/>
            </p:cNvCxnSpPr>
            <p:nvPr/>
          </p:nvCxnSpPr>
          <p:spPr>
            <a:xfrm rot="16200000" flipV="1">
              <a:off x="3119203" y="3054919"/>
              <a:ext cx="514354" cy="26714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0" name="Přímá spojovací čára 289"/>
          <p:cNvCxnSpPr/>
          <p:nvPr/>
        </p:nvCxnSpPr>
        <p:spPr>
          <a:xfrm>
            <a:off x="928688" y="5429250"/>
            <a:ext cx="314325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1" name="Skupina 50"/>
          <p:cNvGrpSpPr>
            <a:grpSpLocks/>
          </p:cNvGrpSpPr>
          <p:nvPr/>
        </p:nvGrpSpPr>
        <p:grpSpPr bwMode="auto">
          <a:xfrm flipH="1">
            <a:off x="1944688" y="4929188"/>
            <a:ext cx="341312" cy="428625"/>
            <a:chOff x="2652699" y="2509830"/>
            <a:chExt cx="857255" cy="1928827"/>
          </a:xfrm>
        </p:grpSpPr>
        <p:sp>
          <p:nvSpPr>
            <p:cNvPr id="292" name="Elipsa 291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293" name="Elipsa 292"/>
            <p:cNvSpPr/>
            <p:nvPr/>
          </p:nvSpPr>
          <p:spPr>
            <a:xfrm>
              <a:off x="3011550" y="2509830"/>
              <a:ext cx="275118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294" name="Přímá spojovací čára 293"/>
            <p:cNvCxnSpPr>
              <a:endCxn id="292" idx="3"/>
            </p:cNvCxnSpPr>
            <p:nvPr/>
          </p:nvCxnSpPr>
          <p:spPr>
            <a:xfrm rot="5400000" flipH="1" flipV="1">
              <a:off x="2468869" y="3915913"/>
              <a:ext cx="850115" cy="19537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Přímá spojovací čára 294"/>
            <p:cNvCxnSpPr>
              <a:endCxn id="292" idx="5"/>
            </p:cNvCxnSpPr>
            <p:nvPr/>
          </p:nvCxnSpPr>
          <p:spPr>
            <a:xfrm rot="16200000" flipV="1">
              <a:off x="2879556" y="3951800"/>
              <a:ext cx="850115" cy="12360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Přímá spojovací čára 295"/>
            <p:cNvCxnSpPr>
              <a:endCxn id="292" idx="1"/>
            </p:cNvCxnSpPr>
            <p:nvPr/>
          </p:nvCxnSpPr>
          <p:spPr>
            <a:xfrm rot="5400000" flipH="1" flipV="1">
              <a:off x="2568550" y="3015461"/>
              <a:ext cx="507212" cy="3389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Přímá spojovací čára 296"/>
            <p:cNvCxnSpPr>
              <a:endCxn id="292" idx="7"/>
            </p:cNvCxnSpPr>
            <p:nvPr/>
          </p:nvCxnSpPr>
          <p:spPr>
            <a:xfrm rot="16200000" flipV="1">
              <a:off x="3119205" y="3054917"/>
              <a:ext cx="514354" cy="26714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8" name="Skupina 50"/>
          <p:cNvGrpSpPr>
            <a:grpSpLocks/>
          </p:cNvGrpSpPr>
          <p:nvPr/>
        </p:nvGrpSpPr>
        <p:grpSpPr bwMode="auto">
          <a:xfrm flipH="1">
            <a:off x="2301875" y="4929188"/>
            <a:ext cx="341313" cy="428625"/>
            <a:chOff x="2652699" y="2509830"/>
            <a:chExt cx="857255" cy="1928827"/>
          </a:xfrm>
        </p:grpSpPr>
        <p:sp>
          <p:nvSpPr>
            <p:cNvPr id="299" name="Elipsa 298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300" name="Elipsa 299"/>
            <p:cNvSpPr/>
            <p:nvPr/>
          </p:nvSpPr>
          <p:spPr>
            <a:xfrm>
              <a:off x="3011549" y="2509830"/>
              <a:ext cx="275120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301" name="Přímá spojovací čára 300"/>
            <p:cNvCxnSpPr>
              <a:endCxn id="299" idx="3"/>
            </p:cNvCxnSpPr>
            <p:nvPr/>
          </p:nvCxnSpPr>
          <p:spPr>
            <a:xfrm rot="5400000" flipH="1" flipV="1">
              <a:off x="2468871" y="3915914"/>
              <a:ext cx="850115" cy="19537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Přímá spojovací čára 301"/>
            <p:cNvCxnSpPr>
              <a:endCxn id="299" idx="5"/>
            </p:cNvCxnSpPr>
            <p:nvPr/>
          </p:nvCxnSpPr>
          <p:spPr>
            <a:xfrm rot="16200000" flipV="1">
              <a:off x="2879554" y="3951797"/>
              <a:ext cx="850115" cy="12360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Přímá spojovací čára 302"/>
            <p:cNvCxnSpPr>
              <a:endCxn id="299" idx="1"/>
            </p:cNvCxnSpPr>
            <p:nvPr/>
          </p:nvCxnSpPr>
          <p:spPr>
            <a:xfrm rot="5400000" flipH="1" flipV="1">
              <a:off x="2568552" y="3015463"/>
              <a:ext cx="507212" cy="33891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4" name="Přímá spojovací čára 303"/>
            <p:cNvCxnSpPr>
              <a:endCxn id="299" idx="7"/>
            </p:cNvCxnSpPr>
            <p:nvPr/>
          </p:nvCxnSpPr>
          <p:spPr>
            <a:xfrm rot="16200000" flipV="1">
              <a:off x="3119203" y="3054914"/>
              <a:ext cx="514354" cy="26714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5" name="Skupina 50"/>
          <p:cNvGrpSpPr>
            <a:grpSpLocks/>
          </p:cNvGrpSpPr>
          <p:nvPr/>
        </p:nvGrpSpPr>
        <p:grpSpPr bwMode="auto">
          <a:xfrm flipH="1">
            <a:off x="2659063" y="4929188"/>
            <a:ext cx="341312" cy="428625"/>
            <a:chOff x="2652699" y="2509830"/>
            <a:chExt cx="857255" cy="1928827"/>
          </a:xfrm>
        </p:grpSpPr>
        <p:sp>
          <p:nvSpPr>
            <p:cNvPr id="306" name="Elipsa 305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307" name="Elipsa 306"/>
            <p:cNvSpPr/>
            <p:nvPr/>
          </p:nvSpPr>
          <p:spPr>
            <a:xfrm>
              <a:off x="3011550" y="2509830"/>
              <a:ext cx="275118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308" name="Přímá spojovací čára 307"/>
            <p:cNvCxnSpPr>
              <a:endCxn id="306" idx="3"/>
            </p:cNvCxnSpPr>
            <p:nvPr/>
          </p:nvCxnSpPr>
          <p:spPr>
            <a:xfrm rot="5400000" flipH="1" flipV="1">
              <a:off x="2468869" y="3915913"/>
              <a:ext cx="850115" cy="19537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Přímá spojovací čára 308"/>
            <p:cNvCxnSpPr>
              <a:endCxn id="306" idx="5"/>
            </p:cNvCxnSpPr>
            <p:nvPr/>
          </p:nvCxnSpPr>
          <p:spPr>
            <a:xfrm rot="16200000" flipV="1">
              <a:off x="2879556" y="3951800"/>
              <a:ext cx="850115" cy="12360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Přímá spojovací čára 309"/>
            <p:cNvCxnSpPr>
              <a:endCxn id="306" idx="1"/>
            </p:cNvCxnSpPr>
            <p:nvPr/>
          </p:nvCxnSpPr>
          <p:spPr>
            <a:xfrm rot="5400000" flipH="1" flipV="1">
              <a:off x="2568550" y="3015461"/>
              <a:ext cx="507212" cy="3389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Přímá spojovací čára 310"/>
            <p:cNvCxnSpPr>
              <a:endCxn id="306" idx="7"/>
            </p:cNvCxnSpPr>
            <p:nvPr/>
          </p:nvCxnSpPr>
          <p:spPr>
            <a:xfrm rot="16200000" flipV="1">
              <a:off x="3119205" y="3054917"/>
              <a:ext cx="514354" cy="26714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2" name="Skupina 50"/>
          <p:cNvGrpSpPr>
            <a:grpSpLocks/>
          </p:cNvGrpSpPr>
          <p:nvPr/>
        </p:nvGrpSpPr>
        <p:grpSpPr bwMode="auto">
          <a:xfrm flipH="1">
            <a:off x="714375" y="5572125"/>
            <a:ext cx="341313" cy="428625"/>
            <a:chOff x="2652699" y="2509830"/>
            <a:chExt cx="857255" cy="1928827"/>
          </a:xfrm>
        </p:grpSpPr>
        <p:sp>
          <p:nvSpPr>
            <p:cNvPr id="335" name="Elipsa 334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336" name="Elipsa 335"/>
            <p:cNvSpPr/>
            <p:nvPr/>
          </p:nvSpPr>
          <p:spPr>
            <a:xfrm>
              <a:off x="3011549" y="2509830"/>
              <a:ext cx="275120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337" name="Přímá spojovací čára 336"/>
            <p:cNvCxnSpPr>
              <a:endCxn id="335" idx="3"/>
            </p:cNvCxnSpPr>
            <p:nvPr/>
          </p:nvCxnSpPr>
          <p:spPr>
            <a:xfrm rot="5400000" flipH="1" flipV="1">
              <a:off x="2468872" y="3915914"/>
              <a:ext cx="850110" cy="19537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8" name="Přímá spojovací čára 337"/>
            <p:cNvCxnSpPr>
              <a:endCxn id="335" idx="5"/>
            </p:cNvCxnSpPr>
            <p:nvPr/>
          </p:nvCxnSpPr>
          <p:spPr>
            <a:xfrm rot="16200000" flipV="1">
              <a:off x="2879555" y="3951797"/>
              <a:ext cx="850110" cy="12360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9" name="Přímá spojovací čára 338"/>
            <p:cNvCxnSpPr>
              <a:endCxn id="335" idx="1"/>
            </p:cNvCxnSpPr>
            <p:nvPr/>
          </p:nvCxnSpPr>
          <p:spPr>
            <a:xfrm rot="5400000" flipH="1" flipV="1">
              <a:off x="2568553" y="3015463"/>
              <a:ext cx="507208" cy="3389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0" name="Přímá spojovací čára 339"/>
            <p:cNvCxnSpPr>
              <a:endCxn id="335" idx="7"/>
            </p:cNvCxnSpPr>
            <p:nvPr/>
          </p:nvCxnSpPr>
          <p:spPr>
            <a:xfrm rot="16200000" flipV="1">
              <a:off x="3119203" y="3054919"/>
              <a:ext cx="514354" cy="26714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9" name="Skupina 50"/>
          <p:cNvGrpSpPr>
            <a:grpSpLocks/>
          </p:cNvGrpSpPr>
          <p:nvPr/>
        </p:nvGrpSpPr>
        <p:grpSpPr bwMode="auto">
          <a:xfrm flipH="1">
            <a:off x="1071563" y="5572125"/>
            <a:ext cx="341312" cy="428625"/>
            <a:chOff x="2652699" y="2509830"/>
            <a:chExt cx="857255" cy="1928827"/>
          </a:xfrm>
        </p:grpSpPr>
        <p:sp>
          <p:nvSpPr>
            <p:cNvPr id="342" name="Elipsa 341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343" name="Elipsa 342"/>
            <p:cNvSpPr/>
            <p:nvPr/>
          </p:nvSpPr>
          <p:spPr>
            <a:xfrm>
              <a:off x="3011550" y="2509830"/>
              <a:ext cx="275118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344" name="Přímá spojovací čára 343"/>
            <p:cNvCxnSpPr>
              <a:endCxn id="342" idx="3"/>
            </p:cNvCxnSpPr>
            <p:nvPr/>
          </p:nvCxnSpPr>
          <p:spPr>
            <a:xfrm rot="5400000" flipH="1" flipV="1">
              <a:off x="2468870" y="3915913"/>
              <a:ext cx="850110" cy="19537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Přímá spojovací čára 344"/>
            <p:cNvCxnSpPr>
              <a:endCxn id="342" idx="5"/>
            </p:cNvCxnSpPr>
            <p:nvPr/>
          </p:nvCxnSpPr>
          <p:spPr>
            <a:xfrm rot="16200000" flipV="1">
              <a:off x="2879557" y="3951800"/>
              <a:ext cx="850110" cy="12360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6" name="Přímá spojovací čára 345"/>
            <p:cNvCxnSpPr>
              <a:endCxn id="342" idx="1"/>
            </p:cNvCxnSpPr>
            <p:nvPr/>
          </p:nvCxnSpPr>
          <p:spPr>
            <a:xfrm rot="5400000" flipH="1" flipV="1">
              <a:off x="2568551" y="3015461"/>
              <a:ext cx="507208" cy="33891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7" name="Přímá spojovací čára 346"/>
            <p:cNvCxnSpPr>
              <a:endCxn id="342" idx="7"/>
            </p:cNvCxnSpPr>
            <p:nvPr/>
          </p:nvCxnSpPr>
          <p:spPr>
            <a:xfrm rot="16200000" flipV="1">
              <a:off x="3119205" y="3054922"/>
              <a:ext cx="514354" cy="2671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7" name="Skupina 50"/>
          <p:cNvGrpSpPr>
            <a:grpSpLocks/>
          </p:cNvGrpSpPr>
          <p:nvPr/>
        </p:nvGrpSpPr>
        <p:grpSpPr bwMode="auto">
          <a:xfrm flipH="1">
            <a:off x="1428750" y="5572125"/>
            <a:ext cx="341313" cy="428625"/>
            <a:chOff x="2652699" y="2509830"/>
            <a:chExt cx="857255" cy="1928827"/>
          </a:xfrm>
        </p:grpSpPr>
        <p:sp>
          <p:nvSpPr>
            <p:cNvPr id="349" name="Elipsa 348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350" name="Elipsa 349"/>
            <p:cNvSpPr/>
            <p:nvPr/>
          </p:nvSpPr>
          <p:spPr>
            <a:xfrm>
              <a:off x="3011549" y="2509830"/>
              <a:ext cx="275120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351" name="Přímá spojovací čára 350"/>
            <p:cNvCxnSpPr>
              <a:endCxn id="349" idx="3"/>
            </p:cNvCxnSpPr>
            <p:nvPr/>
          </p:nvCxnSpPr>
          <p:spPr>
            <a:xfrm rot="5400000" flipH="1" flipV="1">
              <a:off x="2468872" y="3915914"/>
              <a:ext cx="850110" cy="19537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Přímá spojovací čára 351"/>
            <p:cNvCxnSpPr>
              <a:endCxn id="349" idx="5"/>
            </p:cNvCxnSpPr>
            <p:nvPr/>
          </p:nvCxnSpPr>
          <p:spPr>
            <a:xfrm rot="16200000" flipV="1">
              <a:off x="2879555" y="3951797"/>
              <a:ext cx="850110" cy="12360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Přímá spojovací čára 352"/>
            <p:cNvCxnSpPr>
              <a:endCxn id="349" idx="1"/>
            </p:cNvCxnSpPr>
            <p:nvPr/>
          </p:nvCxnSpPr>
          <p:spPr>
            <a:xfrm rot="5400000" flipH="1" flipV="1">
              <a:off x="2568553" y="3015463"/>
              <a:ext cx="507208" cy="3389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Přímá spojovací čára 353"/>
            <p:cNvCxnSpPr>
              <a:endCxn id="349" idx="7"/>
            </p:cNvCxnSpPr>
            <p:nvPr/>
          </p:nvCxnSpPr>
          <p:spPr>
            <a:xfrm rot="16200000" flipV="1">
              <a:off x="3119203" y="3054919"/>
              <a:ext cx="514354" cy="26714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4" name="Skupina 50"/>
          <p:cNvGrpSpPr>
            <a:grpSpLocks/>
          </p:cNvGrpSpPr>
          <p:nvPr/>
        </p:nvGrpSpPr>
        <p:grpSpPr bwMode="auto">
          <a:xfrm flipH="1">
            <a:off x="1785938" y="5572125"/>
            <a:ext cx="341312" cy="428625"/>
            <a:chOff x="2652699" y="2509830"/>
            <a:chExt cx="857255" cy="1928827"/>
          </a:xfrm>
        </p:grpSpPr>
        <p:sp>
          <p:nvSpPr>
            <p:cNvPr id="356" name="Elipsa 355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357" name="Elipsa 356"/>
            <p:cNvSpPr/>
            <p:nvPr/>
          </p:nvSpPr>
          <p:spPr>
            <a:xfrm>
              <a:off x="3011550" y="2509830"/>
              <a:ext cx="275118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358" name="Přímá spojovací čára 357"/>
            <p:cNvCxnSpPr>
              <a:endCxn id="356" idx="3"/>
            </p:cNvCxnSpPr>
            <p:nvPr/>
          </p:nvCxnSpPr>
          <p:spPr>
            <a:xfrm rot="5400000" flipH="1" flipV="1">
              <a:off x="2468870" y="3915913"/>
              <a:ext cx="850110" cy="19537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9" name="Přímá spojovací čára 358"/>
            <p:cNvCxnSpPr>
              <a:endCxn id="356" idx="5"/>
            </p:cNvCxnSpPr>
            <p:nvPr/>
          </p:nvCxnSpPr>
          <p:spPr>
            <a:xfrm rot="16200000" flipV="1">
              <a:off x="2879557" y="3951800"/>
              <a:ext cx="850110" cy="12360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Přímá spojovací čára 359"/>
            <p:cNvCxnSpPr>
              <a:endCxn id="356" idx="1"/>
            </p:cNvCxnSpPr>
            <p:nvPr/>
          </p:nvCxnSpPr>
          <p:spPr>
            <a:xfrm rot="5400000" flipH="1" flipV="1">
              <a:off x="2568551" y="3015461"/>
              <a:ext cx="507208" cy="33891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1" name="Přímá spojovací čára 360"/>
            <p:cNvCxnSpPr>
              <a:endCxn id="356" idx="7"/>
            </p:cNvCxnSpPr>
            <p:nvPr/>
          </p:nvCxnSpPr>
          <p:spPr>
            <a:xfrm rot="16200000" flipV="1">
              <a:off x="3119205" y="3054922"/>
              <a:ext cx="514354" cy="2671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1" name="Skupina 50"/>
          <p:cNvGrpSpPr>
            <a:grpSpLocks/>
          </p:cNvGrpSpPr>
          <p:nvPr/>
        </p:nvGrpSpPr>
        <p:grpSpPr bwMode="auto">
          <a:xfrm flipH="1">
            <a:off x="2143125" y="5572125"/>
            <a:ext cx="341313" cy="428625"/>
            <a:chOff x="2652699" y="2509830"/>
            <a:chExt cx="857255" cy="1928827"/>
          </a:xfrm>
        </p:grpSpPr>
        <p:sp>
          <p:nvSpPr>
            <p:cNvPr id="363" name="Elipsa 362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364" name="Elipsa 363"/>
            <p:cNvSpPr/>
            <p:nvPr/>
          </p:nvSpPr>
          <p:spPr>
            <a:xfrm>
              <a:off x="3011549" y="2509830"/>
              <a:ext cx="275120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365" name="Přímá spojovací čára 364"/>
            <p:cNvCxnSpPr>
              <a:endCxn id="363" idx="3"/>
            </p:cNvCxnSpPr>
            <p:nvPr/>
          </p:nvCxnSpPr>
          <p:spPr>
            <a:xfrm rot="5400000" flipH="1" flipV="1">
              <a:off x="2468872" y="3915914"/>
              <a:ext cx="850110" cy="19537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Přímá spojovací čára 365"/>
            <p:cNvCxnSpPr>
              <a:endCxn id="363" idx="5"/>
            </p:cNvCxnSpPr>
            <p:nvPr/>
          </p:nvCxnSpPr>
          <p:spPr>
            <a:xfrm rot="16200000" flipV="1">
              <a:off x="2879555" y="3951797"/>
              <a:ext cx="850110" cy="12360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Přímá spojovací čára 366"/>
            <p:cNvCxnSpPr>
              <a:endCxn id="363" idx="1"/>
            </p:cNvCxnSpPr>
            <p:nvPr/>
          </p:nvCxnSpPr>
          <p:spPr>
            <a:xfrm rot="5400000" flipH="1" flipV="1">
              <a:off x="2568553" y="3015463"/>
              <a:ext cx="507208" cy="3389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Přímá spojovací čára 367"/>
            <p:cNvCxnSpPr>
              <a:endCxn id="363" idx="7"/>
            </p:cNvCxnSpPr>
            <p:nvPr/>
          </p:nvCxnSpPr>
          <p:spPr>
            <a:xfrm rot="16200000" flipV="1">
              <a:off x="3119203" y="3054919"/>
              <a:ext cx="514354" cy="26714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8" name="Skupina 50"/>
          <p:cNvGrpSpPr>
            <a:grpSpLocks/>
          </p:cNvGrpSpPr>
          <p:nvPr/>
        </p:nvGrpSpPr>
        <p:grpSpPr bwMode="auto">
          <a:xfrm flipH="1">
            <a:off x="2500313" y="5572125"/>
            <a:ext cx="341312" cy="428625"/>
            <a:chOff x="2652699" y="2509830"/>
            <a:chExt cx="857255" cy="1928827"/>
          </a:xfrm>
        </p:grpSpPr>
        <p:sp>
          <p:nvSpPr>
            <p:cNvPr id="370" name="Elipsa 369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371" name="Elipsa 370"/>
            <p:cNvSpPr/>
            <p:nvPr/>
          </p:nvSpPr>
          <p:spPr>
            <a:xfrm>
              <a:off x="3011550" y="2509830"/>
              <a:ext cx="275118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372" name="Přímá spojovací čára 371"/>
            <p:cNvCxnSpPr>
              <a:endCxn id="370" idx="3"/>
            </p:cNvCxnSpPr>
            <p:nvPr/>
          </p:nvCxnSpPr>
          <p:spPr>
            <a:xfrm rot="5400000" flipH="1" flipV="1">
              <a:off x="2468870" y="3915913"/>
              <a:ext cx="850110" cy="19537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3" name="Přímá spojovací čára 372"/>
            <p:cNvCxnSpPr>
              <a:endCxn id="370" idx="5"/>
            </p:cNvCxnSpPr>
            <p:nvPr/>
          </p:nvCxnSpPr>
          <p:spPr>
            <a:xfrm rot="16200000" flipV="1">
              <a:off x="2879557" y="3951800"/>
              <a:ext cx="850110" cy="12360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4" name="Přímá spojovací čára 373"/>
            <p:cNvCxnSpPr>
              <a:endCxn id="370" idx="1"/>
            </p:cNvCxnSpPr>
            <p:nvPr/>
          </p:nvCxnSpPr>
          <p:spPr>
            <a:xfrm rot="5400000" flipH="1" flipV="1">
              <a:off x="2568551" y="3015461"/>
              <a:ext cx="507208" cy="33891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5" name="Přímá spojovací čára 374"/>
            <p:cNvCxnSpPr>
              <a:endCxn id="370" idx="7"/>
            </p:cNvCxnSpPr>
            <p:nvPr/>
          </p:nvCxnSpPr>
          <p:spPr>
            <a:xfrm rot="16200000" flipV="1">
              <a:off x="3119205" y="3054922"/>
              <a:ext cx="514354" cy="2671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5" name="Skupina 50"/>
          <p:cNvGrpSpPr>
            <a:grpSpLocks/>
          </p:cNvGrpSpPr>
          <p:nvPr/>
        </p:nvGrpSpPr>
        <p:grpSpPr bwMode="auto">
          <a:xfrm flipH="1">
            <a:off x="2857500" y="5572125"/>
            <a:ext cx="341313" cy="428625"/>
            <a:chOff x="2652699" y="2509830"/>
            <a:chExt cx="857255" cy="1928827"/>
          </a:xfrm>
        </p:grpSpPr>
        <p:sp>
          <p:nvSpPr>
            <p:cNvPr id="377" name="Elipsa 376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378" name="Elipsa 377"/>
            <p:cNvSpPr/>
            <p:nvPr/>
          </p:nvSpPr>
          <p:spPr>
            <a:xfrm>
              <a:off x="3011549" y="2509830"/>
              <a:ext cx="275120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379" name="Přímá spojovací čára 378"/>
            <p:cNvCxnSpPr>
              <a:endCxn id="377" idx="3"/>
            </p:cNvCxnSpPr>
            <p:nvPr/>
          </p:nvCxnSpPr>
          <p:spPr>
            <a:xfrm rot="5400000" flipH="1" flipV="1">
              <a:off x="2468872" y="3915914"/>
              <a:ext cx="850110" cy="19537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Přímá spojovací čára 379"/>
            <p:cNvCxnSpPr>
              <a:endCxn id="377" idx="5"/>
            </p:cNvCxnSpPr>
            <p:nvPr/>
          </p:nvCxnSpPr>
          <p:spPr>
            <a:xfrm rot="16200000" flipV="1">
              <a:off x="2879555" y="3951797"/>
              <a:ext cx="850110" cy="12360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Přímá spojovací čára 380"/>
            <p:cNvCxnSpPr>
              <a:endCxn id="377" idx="1"/>
            </p:cNvCxnSpPr>
            <p:nvPr/>
          </p:nvCxnSpPr>
          <p:spPr>
            <a:xfrm rot="5400000" flipH="1" flipV="1">
              <a:off x="2568553" y="3015463"/>
              <a:ext cx="507208" cy="3389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Přímá spojovací čára 381"/>
            <p:cNvCxnSpPr>
              <a:endCxn id="377" idx="7"/>
            </p:cNvCxnSpPr>
            <p:nvPr/>
          </p:nvCxnSpPr>
          <p:spPr>
            <a:xfrm rot="16200000" flipV="1">
              <a:off x="3119203" y="3054919"/>
              <a:ext cx="514354" cy="26714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2" name="Skupina 50"/>
          <p:cNvGrpSpPr>
            <a:grpSpLocks/>
          </p:cNvGrpSpPr>
          <p:nvPr/>
        </p:nvGrpSpPr>
        <p:grpSpPr bwMode="auto">
          <a:xfrm flipH="1">
            <a:off x="3214688" y="5572125"/>
            <a:ext cx="341312" cy="428625"/>
            <a:chOff x="2652699" y="2509830"/>
            <a:chExt cx="857255" cy="1928827"/>
          </a:xfrm>
        </p:grpSpPr>
        <p:sp>
          <p:nvSpPr>
            <p:cNvPr id="384" name="Elipsa 383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385" name="Elipsa 384"/>
            <p:cNvSpPr/>
            <p:nvPr/>
          </p:nvSpPr>
          <p:spPr>
            <a:xfrm>
              <a:off x="3011550" y="2509830"/>
              <a:ext cx="275118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386" name="Přímá spojovací čára 385"/>
            <p:cNvCxnSpPr>
              <a:endCxn id="384" idx="3"/>
            </p:cNvCxnSpPr>
            <p:nvPr/>
          </p:nvCxnSpPr>
          <p:spPr>
            <a:xfrm rot="5400000" flipH="1" flipV="1">
              <a:off x="2468870" y="3915913"/>
              <a:ext cx="850110" cy="19537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Přímá spojovací čára 386"/>
            <p:cNvCxnSpPr>
              <a:endCxn id="384" idx="5"/>
            </p:cNvCxnSpPr>
            <p:nvPr/>
          </p:nvCxnSpPr>
          <p:spPr>
            <a:xfrm rot="16200000" flipV="1">
              <a:off x="2879557" y="3951800"/>
              <a:ext cx="850110" cy="12360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Přímá spojovací čára 387"/>
            <p:cNvCxnSpPr>
              <a:endCxn id="384" idx="1"/>
            </p:cNvCxnSpPr>
            <p:nvPr/>
          </p:nvCxnSpPr>
          <p:spPr>
            <a:xfrm rot="5400000" flipH="1" flipV="1">
              <a:off x="2568551" y="3015461"/>
              <a:ext cx="507208" cy="33891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Přímá spojovací čára 388"/>
            <p:cNvCxnSpPr>
              <a:endCxn id="384" idx="7"/>
            </p:cNvCxnSpPr>
            <p:nvPr/>
          </p:nvCxnSpPr>
          <p:spPr>
            <a:xfrm rot="16200000" flipV="1">
              <a:off x="3119205" y="3054922"/>
              <a:ext cx="514354" cy="2671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9" name="Skupina 50"/>
          <p:cNvGrpSpPr>
            <a:grpSpLocks/>
          </p:cNvGrpSpPr>
          <p:nvPr/>
        </p:nvGrpSpPr>
        <p:grpSpPr bwMode="auto">
          <a:xfrm flipH="1">
            <a:off x="3571875" y="5572125"/>
            <a:ext cx="341313" cy="428625"/>
            <a:chOff x="2652699" y="2509830"/>
            <a:chExt cx="857255" cy="1928827"/>
          </a:xfrm>
        </p:grpSpPr>
        <p:sp>
          <p:nvSpPr>
            <p:cNvPr id="391" name="Elipsa 390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392" name="Elipsa 391"/>
            <p:cNvSpPr/>
            <p:nvPr/>
          </p:nvSpPr>
          <p:spPr>
            <a:xfrm>
              <a:off x="3011549" y="2509830"/>
              <a:ext cx="275120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393" name="Přímá spojovací čára 392"/>
            <p:cNvCxnSpPr>
              <a:endCxn id="391" idx="3"/>
            </p:cNvCxnSpPr>
            <p:nvPr/>
          </p:nvCxnSpPr>
          <p:spPr>
            <a:xfrm rot="5400000" flipH="1" flipV="1">
              <a:off x="2468872" y="3915914"/>
              <a:ext cx="850110" cy="19537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Přímá spojovací čára 393"/>
            <p:cNvCxnSpPr>
              <a:endCxn id="391" idx="5"/>
            </p:cNvCxnSpPr>
            <p:nvPr/>
          </p:nvCxnSpPr>
          <p:spPr>
            <a:xfrm rot="16200000" flipV="1">
              <a:off x="2879555" y="3951797"/>
              <a:ext cx="850110" cy="123605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Přímá spojovací čára 394"/>
            <p:cNvCxnSpPr>
              <a:endCxn id="391" idx="1"/>
            </p:cNvCxnSpPr>
            <p:nvPr/>
          </p:nvCxnSpPr>
          <p:spPr>
            <a:xfrm rot="5400000" flipH="1" flipV="1">
              <a:off x="2568553" y="3015463"/>
              <a:ext cx="507208" cy="338916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Přímá spojovací čára 395"/>
            <p:cNvCxnSpPr>
              <a:endCxn id="391" idx="7"/>
            </p:cNvCxnSpPr>
            <p:nvPr/>
          </p:nvCxnSpPr>
          <p:spPr>
            <a:xfrm rot="16200000" flipV="1">
              <a:off x="3119203" y="3054919"/>
              <a:ext cx="514354" cy="26714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6" name="Skupina 50"/>
          <p:cNvGrpSpPr>
            <a:grpSpLocks/>
          </p:cNvGrpSpPr>
          <p:nvPr/>
        </p:nvGrpSpPr>
        <p:grpSpPr bwMode="auto">
          <a:xfrm flipH="1">
            <a:off x="3929063" y="5572125"/>
            <a:ext cx="341312" cy="428625"/>
            <a:chOff x="2652699" y="2509830"/>
            <a:chExt cx="857255" cy="1928827"/>
          </a:xfrm>
        </p:grpSpPr>
        <p:sp>
          <p:nvSpPr>
            <p:cNvPr id="398" name="Elipsa 397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399" name="Elipsa 398"/>
            <p:cNvSpPr/>
            <p:nvPr/>
          </p:nvSpPr>
          <p:spPr>
            <a:xfrm>
              <a:off x="3011550" y="2509830"/>
              <a:ext cx="275118" cy="292898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400" name="Přímá spojovací čára 399"/>
            <p:cNvCxnSpPr>
              <a:endCxn id="398" idx="3"/>
            </p:cNvCxnSpPr>
            <p:nvPr/>
          </p:nvCxnSpPr>
          <p:spPr>
            <a:xfrm rot="5400000" flipH="1" flipV="1">
              <a:off x="2468870" y="3915913"/>
              <a:ext cx="850110" cy="19537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Přímá spojovací čára 400"/>
            <p:cNvCxnSpPr>
              <a:endCxn id="398" idx="5"/>
            </p:cNvCxnSpPr>
            <p:nvPr/>
          </p:nvCxnSpPr>
          <p:spPr>
            <a:xfrm rot="16200000" flipV="1">
              <a:off x="2879557" y="3951800"/>
              <a:ext cx="850110" cy="123603"/>
            </a:xfrm>
            <a:prstGeom prst="line">
              <a:avLst/>
            </a:prstGeom>
            <a:ln w="158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2" name="Přímá spojovací čára 401"/>
            <p:cNvCxnSpPr>
              <a:endCxn id="398" idx="1"/>
            </p:cNvCxnSpPr>
            <p:nvPr/>
          </p:nvCxnSpPr>
          <p:spPr>
            <a:xfrm rot="5400000" flipH="1" flipV="1">
              <a:off x="2568551" y="3015461"/>
              <a:ext cx="507208" cy="33891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3" name="Přímá spojovací čára 402"/>
            <p:cNvCxnSpPr>
              <a:endCxn id="398" idx="7"/>
            </p:cNvCxnSpPr>
            <p:nvPr/>
          </p:nvCxnSpPr>
          <p:spPr>
            <a:xfrm rot="16200000" flipV="1">
              <a:off x="3119205" y="3054922"/>
              <a:ext cx="514354" cy="267144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214813" y="4286250"/>
          <a:ext cx="785812" cy="1025525"/>
        </p:xfrm>
        <a:graphic>
          <a:graphicData uri="http://schemas.openxmlformats.org/presentationml/2006/ole">
            <p:oleObj spid="_x0000_s4098" name="Rovnice" r:id="rId3" imgW="583920" imgH="761760" progId="Equation.3">
              <p:embed/>
            </p:oleObj>
          </a:graphicData>
        </a:graphic>
      </p:graphicFrame>
      <p:sp>
        <p:nvSpPr>
          <p:cNvPr id="1090" name="TextovéPole 404"/>
          <p:cNvSpPr txBox="1">
            <a:spLocks noChangeArrowheads="1"/>
          </p:cNvSpPr>
          <p:nvPr/>
        </p:nvSpPr>
        <p:spPr bwMode="auto">
          <a:xfrm>
            <a:off x="5143500" y="4572000"/>
            <a:ext cx="14287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OR = </a:t>
            </a:r>
          </a:p>
        </p:txBody>
      </p:sp>
      <p:cxnSp>
        <p:nvCxnSpPr>
          <p:cNvPr id="407" name="Přímá spojovací čára 406"/>
          <p:cNvCxnSpPr/>
          <p:nvPr/>
        </p:nvCxnSpPr>
        <p:spPr>
          <a:xfrm>
            <a:off x="5857875" y="4143375"/>
            <a:ext cx="2214563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3" name="Skupina 50"/>
          <p:cNvGrpSpPr>
            <a:grpSpLocks/>
          </p:cNvGrpSpPr>
          <p:nvPr/>
        </p:nvGrpSpPr>
        <p:grpSpPr bwMode="auto">
          <a:xfrm flipH="1">
            <a:off x="5929313" y="3643313"/>
            <a:ext cx="341312" cy="428625"/>
            <a:chOff x="2652699" y="2509830"/>
            <a:chExt cx="857255" cy="1928827"/>
          </a:xfrm>
        </p:grpSpPr>
        <p:sp>
          <p:nvSpPr>
            <p:cNvPr id="409" name="Elipsa 408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410" name="Elipsa 409"/>
            <p:cNvSpPr/>
            <p:nvPr/>
          </p:nvSpPr>
          <p:spPr>
            <a:xfrm>
              <a:off x="3011550" y="2509830"/>
              <a:ext cx="275118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411" name="Přímá spojovací čára 410"/>
            <p:cNvCxnSpPr>
              <a:endCxn id="409" idx="3"/>
            </p:cNvCxnSpPr>
            <p:nvPr/>
          </p:nvCxnSpPr>
          <p:spPr>
            <a:xfrm rot="5400000" flipH="1" flipV="1">
              <a:off x="2468869" y="3915913"/>
              <a:ext cx="850115" cy="19537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Přímá spojovací čára 411"/>
            <p:cNvCxnSpPr>
              <a:endCxn id="409" idx="5"/>
            </p:cNvCxnSpPr>
            <p:nvPr/>
          </p:nvCxnSpPr>
          <p:spPr>
            <a:xfrm rot="16200000" flipV="1">
              <a:off x="2879556" y="3951800"/>
              <a:ext cx="850115" cy="12360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Přímá spojovací čára 412"/>
            <p:cNvCxnSpPr>
              <a:endCxn id="409" idx="1"/>
            </p:cNvCxnSpPr>
            <p:nvPr/>
          </p:nvCxnSpPr>
          <p:spPr>
            <a:xfrm rot="5400000" flipH="1" flipV="1">
              <a:off x="2568550" y="3015461"/>
              <a:ext cx="507212" cy="3389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Přímá spojovací čára 413"/>
            <p:cNvCxnSpPr>
              <a:endCxn id="409" idx="7"/>
            </p:cNvCxnSpPr>
            <p:nvPr/>
          </p:nvCxnSpPr>
          <p:spPr>
            <a:xfrm rot="16200000" flipV="1">
              <a:off x="3119205" y="3054917"/>
              <a:ext cx="514354" cy="26714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0" name="Skupina 50"/>
          <p:cNvGrpSpPr>
            <a:grpSpLocks/>
          </p:cNvGrpSpPr>
          <p:nvPr/>
        </p:nvGrpSpPr>
        <p:grpSpPr bwMode="auto">
          <a:xfrm flipH="1">
            <a:off x="6286500" y="3643313"/>
            <a:ext cx="341313" cy="428625"/>
            <a:chOff x="2652699" y="2509830"/>
            <a:chExt cx="857255" cy="1928827"/>
          </a:xfrm>
        </p:grpSpPr>
        <p:sp>
          <p:nvSpPr>
            <p:cNvPr id="416" name="Elipsa 415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417" name="Elipsa 416"/>
            <p:cNvSpPr/>
            <p:nvPr/>
          </p:nvSpPr>
          <p:spPr>
            <a:xfrm>
              <a:off x="3011549" y="2509830"/>
              <a:ext cx="275120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418" name="Přímá spojovací čára 417"/>
            <p:cNvCxnSpPr>
              <a:endCxn id="416" idx="3"/>
            </p:cNvCxnSpPr>
            <p:nvPr/>
          </p:nvCxnSpPr>
          <p:spPr>
            <a:xfrm rot="5400000" flipH="1" flipV="1">
              <a:off x="2468871" y="3915914"/>
              <a:ext cx="850115" cy="19537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Přímá spojovací čára 418"/>
            <p:cNvCxnSpPr>
              <a:endCxn id="416" idx="5"/>
            </p:cNvCxnSpPr>
            <p:nvPr/>
          </p:nvCxnSpPr>
          <p:spPr>
            <a:xfrm rot="16200000" flipV="1">
              <a:off x="2879554" y="3951797"/>
              <a:ext cx="850115" cy="12360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Přímá spojovací čára 419"/>
            <p:cNvCxnSpPr>
              <a:endCxn id="416" idx="1"/>
            </p:cNvCxnSpPr>
            <p:nvPr/>
          </p:nvCxnSpPr>
          <p:spPr>
            <a:xfrm rot="5400000" flipH="1" flipV="1">
              <a:off x="2568552" y="3015463"/>
              <a:ext cx="507212" cy="33891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Přímá spojovací čára 420"/>
            <p:cNvCxnSpPr>
              <a:endCxn id="416" idx="7"/>
            </p:cNvCxnSpPr>
            <p:nvPr/>
          </p:nvCxnSpPr>
          <p:spPr>
            <a:xfrm rot="16200000" flipV="1">
              <a:off x="3119203" y="3054914"/>
              <a:ext cx="514354" cy="26714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7" name="Skupina 50"/>
          <p:cNvGrpSpPr>
            <a:grpSpLocks/>
          </p:cNvGrpSpPr>
          <p:nvPr/>
        </p:nvGrpSpPr>
        <p:grpSpPr bwMode="auto">
          <a:xfrm flipH="1">
            <a:off x="6643688" y="3643313"/>
            <a:ext cx="341312" cy="428625"/>
            <a:chOff x="2652699" y="2509830"/>
            <a:chExt cx="857255" cy="1928827"/>
          </a:xfrm>
        </p:grpSpPr>
        <p:sp>
          <p:nvSpPr>
            <p:cNvPr id="423" name="Elipsa 422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424" name="Elipsa 423"/>
            <p:cNvSpPr/>
            <p:nvPr/>
          </p:nvSpPr>
          <p:spPr>
            <a:xfrm>
              <a:off x="3011550" y="2509830"/>
              <a:ext cx="275118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425" name="Přímá spojovací čára 424"/>
            <p:cNvCxnSpPr>
              <a:endCxn id="423" idx="3"/>
            </p:cNvCxnSpPr>
            <p:nvPr/>
          </p:nvCxnSpPr>
          <p:spPr>
            <a:xfrm rot="5400000" flipH="1" flipV="1">
              <a:off x="2468869" y="3915913"/>
              <a:ext cx="850115" cy="19537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Přímá spojovací čára 425"/>
            <p:cNvCxnSpPr>
              <a:endCxn id="423" idx="5"/>
            </p:cNvCxnSpPr>
            <p:nvPr/>
          </p:nvCxnSpPr>
          <p:spPr>
            <a:xfrm rot="16200000" flipV="1">
              <a:off x="2879556" y="3951800"/>
              <a:ext cx="850115" cy="12360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Přímá spojovací čára 426"/>
            <p:cNvCxnSpPr>
              <a:endCxn id="423" idx="1"/>
            </p:cNvCxnSpPr>
            <p:nvPr/>
          </p:nvCxnSpPr>
          <p:spPr>
            <a:xfrm rot="5400000" flipH="1" flipV="1">
              <a:off x="2568550" y="3015461"/>
              <a:ext cx="507212" cy="3389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Přímá spojovací čára 427"/>
            <p:cNvCxnSpPr>
              <a:endCxn id="423" idx="7"/>
            </p:cNvCxnSpPr>
            <p:nvPr/>
          </p:nvCxnSpPr>
          <p:spPr>
            <a:xfrm rot="16200000" flipV="1">
              <a:off x="3119205" y="3054917"/>
              <a:ext cx="514354" cy="26714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8" name="Skupina 50"/>
          <p:cNvGrpSpPr>
            <a:grpSpLocks/>
          </p:cNvGrpSpPr>
          <p:nvPr/>
        </p:nvGrpSpPr>
        <p:grpSpPr bwMode="auto">
          <a:xfrm flipH="1">
            <a:off x="7000875" y="3643313"/>
            <a:ext cx="341313" cy="428625"/>
            <a:chOff x="2652699" y="2509830"/>
            <a:chExt cx="857255" cy="1928827"/>
          </a:xfrm>
        </p:grpSpPr>
        <p:sp>
          <p:nvSpPr>
            <p:cNvPr id="430" name="Elipsa 429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431" name="Elipsa 430"/>
            <p:cNvSpPr/>
            <p:nvPr/>
          </p:nvSpPr>
          <p:spPr>
            <a:xfrm>
              <a:off x="3011549" y="2509830"/>
              <a:ext cx="275120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432" name="Přímá spojovací čára 431"/>
            <p:cNvCxnSpPr>
              <a:endCxn id="430" idx="3"/>
            </p:cNvCxnSpPr>
            <p:nvPr/>
          </p:nvCxnSpPr>
          <p:spPr>
            <a:xfrm rot="5400000" flipH="1" flipV="1">
              <a:off x="2468871" y="3915914"/>
              <a:ext cx="850115" cy="19537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Přímá spojovací čára 432"/>
            <p:cNvCxnSpPr>
              <a:endCxn id="430" idx="5"/>
            </p:cNvCxnSpPr>
            <p:nvPr/>
          </p:nvCxnSpPr>
          <p:spPr>
            <a:xfrm rot="16200000" flipV="1">
              <a:off x="2879554" y="3951797"/>
              <a:ext cx="850115" cy="12360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Přímá spojovací čára 433"/>
            <p:cNvCxnSpPr>
              <a:endCxn id="430" idx="1"/>
            </p:cNvCxnSpPr>
            <p:nvPr/>
          </p:nvCxnSpPr>
          <p:spPr>
            <a:xfrm rot="5400000" flipH="1" flipV="1">
              <a:off x="2568552" y="3015463"/>
              <a:ext cx="507212" cy="33891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Přímá spojovací čára 434"/>
            <p:cNvCxnSpPr>
              <a:endCxn id="430" idx="7"/>
            </p:cNvCxnSpPr>
            <p:nvPr/>
          </p:nvCxnSpPr>
          <p:spPr>
            <a:xfrm rot="16200000" flipV="1">
              <a:off x="3119203" y="3054914"/>
              <a:ext cx="514354" cy="26714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9" name="Skupina 50"/>
          <p:cNvGrpSpPr>
            <a:grpSpLocks/>
          </p:cNvGrpSpPr>
          <p:nvPr/>
        </p:nvGrpSpPr>
        <p:grpSpPr bwMode="auto">
          <a:xfrm flipH="1">
            <a:off x="7358063" y="3643313"/>
            <a:ext cx="341312" cy="428625"/>
            <a:chOff x="2652699" y="2509830"/>
            <a:chExt cx="857255" cy="1928827"/>
          </a:xfrm>
        </p:grpSpPr>
        <p:sp>
          <p:nvSpPr>
            <p:cNvPr id="437" name="Elipsa 436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438" name="Elipsa 437"/>
            <p:cNvSpPr/>
            <p:nvPr/>
          </p:nvSpPr>
          <p:spPr>
            <a:xfrm>
              <a:off x="3011550" y="2509830"/>
              <a:ext cx="275118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439" name="Přímá spojovací čára 438"/>
            <p:cNvCxnSpPr>
              <a:endCxn id="437" idx="3"/>
            </p:cNvCxnSpPr>
            <p:nvPr/>
          </p:nvCxnSpPr>
          <p:spPr>
            <a:xfrm rot="5400000" flipH="1" flipV="1">
              <a:off x="2468869" y="3915913"/>
              <a:ext cx="850115" cy="19537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0" name="Přímá spojovací čára 439"/>
            <p:cNvCxnSpPr>
              <a:endCxn id="437" idx="5"/>
            </p:cNvCxnSpPr>
            <p:nvPr/>
          </p:nvCxnSpPr>
          <p:spPr>
            <a:xfrm rot="16200000" flipV="1">
              <a:off x="2879556" y="3951800"/>
              <a:ext cx="850115" cy="12360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Přímá spojovací čára 440"/>
            <p:cNvCxnSpPr>
              <a:endCxn id="437" idx="1"/>
            </p:cNvCxnSpPr>
            <p:nvPr/>
          </p:nvCxnSpPr>
          <p:spPr>
            <a:xfrm rot="5400000" flipH="1" flipV="1">
              <a:off x="2568550" y="3015461"/>
              <a:ext cx="507212" cy="3389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2" name="Přímá spojovací čára 441"/>
            <p:cNvCxnSpPr>
              <a:endCxn id="437" idx="7"/>
            </p:cNvCxnSpPr>
            <p:nvPr/>
          </p:nvCxnSpPr>
          <p:spPr>
            <a:xfrm rot="16200000" flipV="1">
              <a:off x="3119205" y="3054917"/>
              <a:ext cx="514354" cy="26714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1" name="Skupina 50"/>
          <p:cNvGrpSpPr>
            <a:grpSpLocks/>
          </p:cNvGrpSpPr>
          <p:nvPr/>
        </p:nvGrpSpPr>
        <p:grpSpPr bwMode="auto">
          <a:xfrm flipH="1">
            <a:off x="7715250" y="3643313"/>
            <a:ext cx="341313" cy="428625"/>
            <a:chOff x="2652699" y="2509830"/>
            <a:chExt cx="857255" cy="1928827"/>
          </a:xfrm>
        </p:grpSpPr>
        <p:sp>
          <p:nvSpPr>
            <p:cNvPr id="444" name="Elipsa 443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445" name="Elipsa 444"/>
            <p:cNvSpPr/>
            <p:nvPr/>
          </p:nvSpPr>
          <p:spPr>
            <a:xfrm>
              <a:off x="3011549" y="2509830"/>
              <a:ext cx="275120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446" name="Přímá spojovací čára 445"/>
            <p:cNvCxnSpPr>
              <a:endCxn id="444" idx="3"/>
            </p:cNvCxnSpPr>
            <p:nvPr/>
          </p:nvCxnSpPr>
          <p:spPr>
            <a:xfrm rot="5400000" flipH="1" flipV="1">
              <a:off x="2468871" y="3915914"/>
              <a:ext cx="850115" cy="19537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Přímá spojovací čára 446"/>
            <p:cNvCxnSpPr>
              <a:endCxn id="444" idx="5"/>
            </p:cNvCxnSpPr>
            <p:nvPr/>
          </p:nvCxnSpPr>
          <p:spPr>
            <a:xfrm rot="16200000" flipV="1">
              <a:off x="2879554" y="3951797"/>
              <a:ext cx="850115" cy="12360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8" name="Přímá spojovací čára 447"/>
            <p:cNvCxnSpPr>
              <a:endCxn id="444" idx="1"/>
            </p:cNvCxnSpPr>
            <p:nvPr/>
          </p:nvCxnSpPr>
          <p:spPr>
            <a:xfrm rot="5400000" flipH="1" flipV="1">
              <a:off x="2568552" y="3015463"/>
              <a:ext cx="507212" cy="33891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9" name="Přímá spojovací čára 448"/>
            <p:cNvCxnSpPr>
              <a:endCxn id="444" idx="7"/>
            </p:cNvCxnSpPr>
            <p:nvPr/>
          </p:nvCxnSpPr>
          <p:spPr>
            <a:xfrm rot="16200000" flipV="1">
              <a:off x="3119203" y="3054914"/>
              <a:ext cx="514354" cy="26714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50" name="Přímá spojovací čára 449"/>
          <p:cNvCxnSpPr/>
          <p:nvPr/>
        </p:nvCxnSpPr>
        <p:spPr>
          <a:xfrm>
            <a:off x="5715000" y="4786313"/>
            <a:ext cx="2500313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8" name="Skupina 50"/>
          <p:cNvGrpSpPr>
            <a:grpSpLocks/>
          </p:cNvGrpSpPr>
          <p:nvPr/>
        </p:nvGrpSpPr>
        <p:grpSpPr bwMode="auto">
          <a:xfrm flipH="1">
            <a:off x="6286500" y="4286250"/>
            <a:ext cx="341313" cy="428625"/>
            <a:chOff x="2652699" y="2509830"/>
            <a:chExt cx="857255" cy="1928827"/>
          </a:xfrm>
        </p:grpSpPr>
        <p:sp>
          <p:nvSpPr>
            <p:cNvPr id="452" name="Elipsa 451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453" name="Elipsa 452"/>
            <p:cNvSpPr/>
            <p:nvPr/>
          </p:nvSpPr>
          <p:spPr>
            <a:xfrm>
              <a:off x="3011549" y="2509830"/>
              <a:ext cx="275120" cy="292898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454" name="Přímá spojovací čára 453"/>
            <p:cNvCxnSpPr>
              <a:endCxn id="452" idx="3"/>
            </p:cNvCxnSpPr>
            <p:nvPr/>
          </p:nvCxnSpPr>
          <p:spPr>
            <a:xfrm rot="5400000" flipH="1" flipV="1">
              <a:off x="2468872" y="3915914"/>
              <a:ext cx="850110" cy="19537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5" name="Přímá spojovací čára 454"/>
            <p:cNvCxnSpPr>
              <a:endCxn id="452" idx="5"/>
            </p:cNvCxnSpPr>
            <p:nvPr/>
          </p:nvCxnSpPr>
          <p:spPr>
            <a:xfrm rot="16200000" flipV="1">
              <a:off x="2879555" y="3951797"/>
              <a:ext cx="850110" cy="12360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6" name="Přímá spojovací čára 455"/>
            <p:cNvCxnSpPr>
              <a:endCxn id="452" idx="1"/>
            </p:cNvCxnSpPr>
            <p:nvPr/>
          </p:nvCxnSpPr>
          <p:spPr>
            <a:xfrm rot="5400000" flipH="1" flipV="1">
              <a:off x="2568553" y="3015463"/>
              <a:ext cx="507208" cy="338916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7" name="Přímá spojovací čára 456"/>
            <p:cNvCxnSpPr>
              <a:endCxn id="452" idx="7"/>
            </p:cNvCxnSpPr>
            <p:nvPr/>
          </p:nvCxnSpPr>
          <p:spPr>
            <a:xfrm rot="16200000" flipV="1">
              <a:off x="3119203" y="3054919"/>
              <a:ext cx="514354" cy="26714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5" name="Skupina 50"/>
          <p:cNvGrpSpPr>
            <a:grpSpLocks/>
          </p:cNvGrpSpPr>
          <p:nvPr/>
        </p:nvGrpSpPr>
        <p:grpSpPr bwMode="auto">
          <a:xfrm flipH="1">
            <a:off x="6643688" y="4286250"/>
            <a:ext cx="341312" cy="428625"/>
            <a:chOff x="2652699" y="2509830"/>
            <a:chExt cx="857255" cy="1928827"/>
          </a:xfrm>
        </p:grpSpPr>
        <p:sp>
          <p:nvSpPr>
            <p:cNvPr id="459" name="Elipsa 458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460" name="Elipsa 459"/>
            <p:cNvSpPr/>
            <p:nvPr/>
          </p:nvSpPr>
          <p:spPr>
            <a:xfrm>
              <a:off x="3011550" y="2509830"/>
              <a:ext cx="275118" cy="292898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461" name="Přímá spojovací čára 460"/>
            <p:cNvCxnSpPr>
              <a:endCxn id="459" idx="3"/>
            </p:cNvCxnSpPr>
            <p:nvPr/>
          </p:nvCxnSpPr>
          <p:spPr>
            <a:xfrm rot="5400000" flipH="1" flipV="1">
              <a:off x="2468870" y="3915913"/>
              <a:ext cx="850110" cy="195373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2" name="Přímá spojovací čára 461"/>
            <p:cNvCxnSpPr>
              <a:endCxn id="459" idx="5"/>
            </p:cNvCxnSpPr>
            <p:nvPr/>
          </p:nvCxnSpPr>
          <p:spPr>
            <a:xfrm rot="16200000" flipV="1">
              <a:off x="2879557" y="3951800"/>
              <a:ext cx="850110" cy="123603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3" name="Přímá spojovací čára 462"/>
            <p:cNvCxnSpPr>
              <a:endCxn id="459" idx="1"/>
            </p:cNvCxnSpPr>
            <p:nvPr/>
          </p:nvCxnSpPr>
          <p:spPr>
            <a:xfrm rot="5400000" flipH="1" flipV="1">
              <a:off x="2568551" y="3015461"/>
              <a:ext cx="507208" cy="33891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4" name="Přímá spojovací čára 463"/>
            <p:cNvCxnSpPr>
              <a:endCxn id="459" idx="7"/>
            </p:cNvCxnSpPr>
            <p:nvPr/>
          </p:nvCxnSpPr>
          <p:spPr>
            <a:xfrm rot="16200000" flipV="1">
              <a:off x="3119205" y="3054922"/>
              <a:ext cx="514354" cy="26714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2" name="Skupina 50"/>
          <p:cNvGrpSpPr>
            <a:grpSpLocks/>
          </p:cNvGrpSpPr>
          <p:nvPr/>
        </p:nvGrpSpPr>
        <p:grpSpPr bwMode="auto">
          <a:xfrm flipH="1">
            <a:off x="7000875" y="4286250"/>
            <a:ext cx="341313" cy="428625"/>
            <a:chOff x="2652699" y="2509830"/>
            <a:chExt cx="857255" cy="1928827"/>
          </a:xfrm>
        </p:grpSpPr>
        <p:sp>
          <p:nvSpPr>
            <p:cNvPr id="466" name="Elipsa 465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467" name="Elipsa 466"/>
            <p:cNvSpPr/>
            <p:nvPr/>
          </p:nvSpPr>
          <p:spPr>
            <a:xfrm>
              <a:off x="3011549" y="2509830"/>
              <a:ext cx="275120" cy="292898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468" name="Přímá spojovací čára 467"/>
            <p:cNvCxnSpPr>
              <a:endCxn id="466" idx="3"/>
            </p:cNvCxnSpPr>
            <p:nvPr/>
          </p:nvCxnSpPr>
          <p:spPr>
            <a:xfrm rot="5400000" flipH="1" flipV="1">
              <a:off x="2468872" y="3915914"/>
              <a:ext cx="850110" cy="19537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9" name="Přímá spojovací čára 468"/>
            <p:cNvCxnSpPr>
              <a:endCxn id="466" idx="5"/>
            </p:cNvCxnSpPr>
            <p:nvPr/>
          </p:nvCxnSpPr>
          <p:spPr>
            <a:xfrm rot="16200000" flipV="1">
              <a:off x="2879555" y="3951797"/>
              <a:ext cx="850110" cy="12360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0" name="Přímá spojovací čára 469"/>
            <p:cNvCxnSpPr>
              <a:endCxn id="466" idx="1"/>
            </p:cNvCxnSpPr>
            <p:nvPr/>
          </p:nvCxnSpPr>
          <p:spPr>
            <a:xfrm rot="5400000" flipH="1" flipV="1">
              <a:off x="2568553" y="3015463"/>
              <a:ext cx="507208" cy="338916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1" name="Přímá spojovací čára 470"/>
            <p:cNvCxnSpPr>
              <a:endCxn id="466" idx="7"/>
            </p:cNvCxnSpPr>
            <p:nvPr/>
          </p:nvCxnSpPr>
          <p:spPr>
            <a:xfrm rot="16200000" flipV="1">
              <a:off x="3119203" y="3054919"/>
              <a:ext cx="514354" cy="26714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3" name="Skupina 50"/>
          <p:cNvGrpSpPr>
            <a:grpSpLocks/>
          </p:cNvGrpSpPr>
          <p:nvPr/>
        </p:nvGrpSpPr>
        <p:grpSpPr bwMode="auto">
          <a:xfrm flipH="1">
            <a:off x="7358063" y="4286250"/>
            <a:ext cx="341312" cy="428625"/>
            <a:chOff x="2652699" y="2509830"/>
            <a:chExt cx="857255" cy="1928827"/>
          </a:xfrm>
        </p:grpSpPr>
        <p:sp>
          <p:nvSpPr>
            <p:cNvPr id="473" name="Elipsa 472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474" name="Elipsa 473"/>
            <p:cNvSpPr/>
            <p:nvPr/>
          </p:nvSpPr>
          <p:spPr>
            <a:xfrm>
              <a:off x="3011550" y="2509830"/>
              <a:ext cx="275118" cy="292898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475" name="Přímá spojovací čára 474"/>
            <p:cNvCxnSpPr>
              <a:endCxn id="473" idx="3"/>
            </p:cNvCxnSpPr>
            <p:nvPr/>
          </p:nvCxnSpPr>
          <p:spPr>
            <a:xfrm rot="5400000" flipH="1" flipV="1">
              <a:off x="2468870" y="3915913"/>
              <a:ext cx="850110" cy="195373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6" name="Přímá spojovací čára 475"/>
            <p:cNvCxnSpPr>
              <a:endCxn id="473" idx="5"/>
            </p:cNvCxnSpPr>
            <p:nvPr/>
          </p:nvCxnSpPr>
          <p:spPr>
            <a:xfrm rot="16200000" flipV="1">
              <a:off x="2879557" y="3951800"/>
              <a:ext cx="850110" cy="123603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7" name="Přímá spojovací čára 476"/>
            <p:cNvCxnSpPr>
              <a:endCxn id="473" idx="1"/>
            </p:cNvCxnSpPr>
            <p:nvPr/>
          </p:nvCxnSpPr>
          <p:spPr>
            <a:xfrm rot="5400000" flipH="1" flipV="1">
              <a:off x="2568551" y="3015461"/>
              <a:ext cx="507208" cy="33891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8" name="Přímá spojovací čára 477"/>
            <p:cNvCxnSpPr>
              <a:endCxn id="473" idx="7"/>
            </p:cNvCxnSpPr>
            <p:nvPr/>
          </p:nvCxnSpPr>
          <p:spPr>
            <a:xfrm rot="16200000" flipV="1">
              <a:off x="3119205" y="3054922"/>
              <a:ext cx="514354" cy="26714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1" name="Přímá spojovací čára 520"/>
          <p:cNvCxnSpPr/>
          <p:nvPr/>
        </p:nvCxnSpPr>
        <p:spPr>
          <a:xfrm>
            <a:off x="5786438" y="5429250"/>
            <a:ext cx="2286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4" name="Skupina 50"/>
          <p:cNvGrpSpPr>
            <a:grpSpLocks/>
          </p:cNvGrpSpPr>
          <p:nvPr/>
        </p:nvGrpSpPr>
        <p:grpSpPr bwMode="auto">
          <a:xfrm flipH="1">
            <a:off x="6429375" y="4929188"/>
            <a:ext cx="341313" cy="428625"/>
            <a:chOff x="2652699" y="2509830"/>
            <a:chExt cx="857255" cy="1928827"/>
          </a:xfrm>
        </p:grpSpPr>
        <p:sp>
          <p:nvSpPr>
            <p:cNvPr id="523" name="Elipsa 522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524" name="Elipsa 523"/>
            <p:cNvSpPr/>
            <p:nvPr/>
          </p:nvSpPr>
          <p:spPr>
            <a:xfrm>
              <a:off x="3011549" y="2509830"/>
              <a:ext cx="275120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525" name="Přímá spojovací čára 524"/>
            <p:cNvCxnSpPr>
              <a:endCxn id="523" idx="3"/>
            </p:cNvCxnSpPr>
            <p:nvPr/>
          </p:nvCxnSpPr>
          <p:spPr>
            <a:xfrm rot="5400000" flipH="1" flipV="1">
              <a:off x="2468871" y="3915914"/>
              <a:ext cx="850115" cy="19537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Přímá spojovací čára 525"/>
            <p:cNvCxnSpPr>
              <a:endCxn id="523" idx="5"/>
            </p:cNvCxnSpPr>
            <p:nvPr/>
          </p:nvCxnSpPr>
          <p:spPr>
            <a:xfrm rot="16200000" flipV="1">
              <a:off x="2879554" y="3951797"/>
              <a:ext cx="850115" cy="12360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7" name="Přímá spojovací čára 526"/>
            <p:cNvCxnSpPr>
              <a:endCxn id="523" idx="1"/>
            </p:cNvCxnSpPr>
            <p:nvPr/>
          </p:nvCxnSpPr>
          <p:spPr>
            <a:xfrm rot="5400000" flipH="1" flipV="1">
              <a:off x="2568552" y="3015463"/>
              <a:ext cx="507212" cy="33891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8" name="Přímá spojovací čára 527"/>
            <p:cNvCxnSpPr>
              <a:endCxn id="523" idx="7"/>
            </p:cNvCxnSpPr>
            <p:nvPr/>
          </p:nvCxnSpPr>
          <p:spPr>
            <a:xfrm rot="16200000" flipV="1">
              <a:off x="3119203" y="3054914"/>
              <a:ext cx="514354" cy="26714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5" name="Skupina 50"/>
          <p:cNvGrpSpPr>
            <a:grpSpLocks/>
          </p:cNvGrpSpPr>
          <p:nvPr/>
        </p:nvGrpSpPr>
        <p:grpSpPr bwMode="auto">
          <a:xfrm flipH="1">
            <a:off x="6786563" y="4929188"/>
            <a:ext cx="341312" cy="428625"/>
            <a:chOff x="2652699" y="2509830"/>
            <a:chExt cx="857255" cy="1928827"/>
          </a:xfrm>
        </p:grpSpPr>
        <p:sp>
          <p:nvSpPr>
            <p:cNvPr id="530" name="Elipsa 529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531" name="Elipsa 530"/>
            <p:cNvSpPr/>
            <p:nvPr/>
          </p:nvSpPr>
          <p:spPr>
            <a:xfrm>
              <a:off x="3011550" y="2509830"/>
              <a:ext cx="275118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532" name="Přímá spojovací čára 531"/>
            <p:cNvCxnSpPr>
              <a:endCxn id="530" idx="3"/>
            </p:cNvCxnSpPr>
            <p:nvPr/>
          </p:nvCxnSpPr>
          <p:spPr>
            <a:xfrm rot="5400000" flipH="1" flipV="1">
              <a:off x="2468869" y="3915913"/>
              <a:ext cx="850115" cy="19537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3" name="Přímá spojovací čára 532"/>
            <p:cNvCxnSpPr>
              <a:endCxn id="530" idx="5"/>
            </p:cNvCxnSpPr>
            <p:nvPr/>
          </p:nvCxnSpPr>
          <p:spPr>
            <a:xfrm rot="16200000" flipV="1">
              <a:off x="2879556" y="3951800"/>
              <a:ext cx="850115" cy="123603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4" name="Přímá spojovací čára 533"/>
            <p:cNvCxnSpPr>
              <a:endCxn id="530" idx="1"/>
            </p:cNvCxnSpPr>
            <p:nvPr/>
          </p:nvCxnSpPr>
          <p:spPr>
            <a:xfrm rot="5400000" flipH="1" flipV="1">
              <a:off x="2568550" y="3015461"/>
              <a:ext cx="507212" cy="33891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5" name="Přímá spojovací čára 534"/>
            <p:cNvCxnSpPr>
              <a:endCxn id="530" idx="7"/>
            </p:cNvCxnSpPr>
            <p:nvPr/>
          </p:nvCxnSpPr>
          <p:spPr>
            <a:xfrm rot="16200000" flipV="1">
              <a:off x="3119205" y="3054917"/>
              <a:ext cx="514354" cy="267144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6" name="Skupina 50"/>
          <p:cNvGrpSpPr>
            <a:grpSpLocks/>
          </p:cNvGrpSpPr>
          <p:nvPr/>
        </p:nvGrpSpPr>
        <p:grpSpPr bwMode="auto">
          <a:xfrm flipH="1">
            <a:off x="7143750" y="4929188"/>
            <a:ext cx="341313" cy="428625"/>
            <a:chOff x="2652699" y="2509830"/>
            <a:chExt cx="857255" cy="1928827"/>
          </a:xfrm>
        </p:grpSpPr>
        <p:sp>
          <p:nvSpPr>
            <p:cNvPr id="537" name="Elipsa 536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538" name="Elipsa 537"/>
            <p:cNvSpPr/>
            <p:nvPr/>
          </p:nvSpPr>
          <p:spPr>
            <a:xfrm>
              <a:off x="3011549" y="2509830"/>
              <a:ext cx="275120" cy="29289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cxnSp>
          <p:nvCxnSpPr>
            <p:cNvPr id="539" name="Přímá spojovací čára 538"/>
            <p:cNvCxnSpPr>
              <a:endCxn id="537" idx="3"/>
            </p:cNvCxnSpPr>
            <p:nvPr/>
          </p:nvCxnSpPr>
          <p:spPr>
            <a:xfrm rot="5400000" flipH="1" flipV="1">
              <a:off x="2468871" y="3915914"/>
              <a:ext cx="850115" cy="19537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0" name="Přímá spojovací čára 539"/>
            <p:cNvCxnSpPr>
              <a:endCxn id="537" idx="5"/>
            </p:cNvCxnSpPr>
            <p:nvPr/>
          </p:nvCxnSpPr>
          <p:spPr>
            <a:xfrm rot="16200000" flipV="1">
              <a:off x="2879554" y="3951797"/>
              <a:ext cx="850115" cy="123605"/>
            </a:xfrm>
            <a:prstGeom prst="line">
              <a:avLst/>
            </a:prstGeom>
            <a:ln w="158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1" name="Přímá spojovací čára 540"/>
            <p:cNvCxnSpPr>
              <a:endCxn id="537" idx="1"/>
            </p:cNvCxnSpPr>
            <p:nvPr/>
          </p:nvCxnSpPr>
          <p:spPr>
            <a:xfrm rot="5400000" flipH="1" flipV="1">
              <a:off x="2568552" y="3015463"/>
              <a:ext cx="507212" cy="338916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Přímá spojovací čára 541"/>
            <p:cNvCxnSpPr>
              <a:endCxn id="537" idx="7"/>
            </p:cNvCxnSpPr>
            <p:nvPr/>
          </p:nvCxnSpPr>
          <p:spPr>
            <a:xfrm rot="16200000" flipV="1">
              <a:off x="3119203" y="3054914"/>
              <a:ext cx="514354" cy="26714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7" name="Skupina 50"/>
          <p:cNvGrpSpPr>
            <a:grpSpLocks/>
          </p:cNvGrpSpPr>
          <p:nvPr/>
        </p:nvGrpSpPr>
        <p:grpSpPr bwMode="auto">
          <a:xfrm flipH="1">
            <a:off x="5730875" y="5572125"/>
            <a:ext cx="341313" cy="428625"/>
            <a:chOff x="2652699" y="2509830"/>
            <a:chExt cx="857255" cy="1928827"/>
          </a:xfrm>
        </p:grpSpPr>
        <p:sp>
          <p:nvSpPr>
            <p:cNvPr id="544" name="Elipsa 543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545" name="Elipsa 544"/>
            <p:cNvSpPr/>
            <p:nvPr/>
          </p:nvSpPr>
          <p:spPr>
            <a:xfrm>
              <a:off x="3011549" y="2509830"/>
              <a:ext cx="275120" cy="292898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546" name="Přímá spojovací čára 545"/>
            <p:cNvCxnSpPr>
              <a:endCxn id="544" idx="3"/>
            </p:cNvCxnSpPr>
            <p:nvPr/>
          </p:nvCxnSpPr>
          <p:spPr>
            <a:xfrm rot="5400000" flipH="1" flipV="1">
              <a:off x="2468872" y="3915914"/>
              <a:ext cx="850110" cy="19537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7" name="Přímá spojovací čára 546"/>
            <p:cNvCxnSpPr>
              <a:endCxn id="544" idx="5"/>
            </p:cNvCxnSpPr>
            <p:nvPr/>
          </p:nvCxnSpPr>
          <p:spPr>
            <a:xfrm rot="16200000" flipV="1">
              <a:off x="2879555" y="3951797"/>
              <a:ext cx="850110" cy="12360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8" name="Přímá spojovací čára 547"/>
            <p:cNvCxnSpPr>
              <a:endCxn id="544" idx="1"/>
            </p:cNvCxnSpPr>
            <p:nvPr/>
          </p:nvCxnSpPr>
          <p:spPr>
            <a:xfrm rot="5400000" flipH="1" flipV="1">
              <a:off x="2568553" y="3015463"/>
              <a:ext cx="507208" cy="338916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9" name="Přímá spojovací čára 548"/>
            <p:cNvCxnSpPr>
              <a:endCxn id="544" idx="7"/>
            </p:cNvCxnSpPr>
            <p:nvPr/>
          </p:nvCxnSpPr>
          <p:spPr>
            <a:xfrm rot="16200000" flipV="1">
              <a:off x="3119203" y="3054919"/>
              <a:ext cx="514354" cy="26714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8" name="Skupina 50"/>
          <p:cNvGrpSpPr>
            <a:grpSpLocks/>
          </p:cNvGrpSpPr>
          <p:nvPr/>
        </p:nvGrpSpPr>
        <p:grpSpPr bwMode="auto">
          <a:xfrm flipH="1">
            <a:off x="6088063" y="5572125"/>
            <a:ext cx="341312" cy="428625"/>
            <a:chOff x="2652699" y="2509830"/>
            <a:chExt cx="857255" cy="1928827"/>
          </a:xfrm>
        </p:grpSpPr>
        <p:sp>
          <p:nvSpPr>
            <p:cNvPr id="551" name="Elipsa 550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552" name="Elipsa 551"/>
            <p:cNvSpPr/>
            <p:nvPr/>
          </p:nvSpPr>
          <p:spPr>
            <a:xfrm>
              <a:off x="3011550" y="2509830"/>
              <a:ext cx="275118" cy="292898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553" name="Přímá spojovací čára 552"/>
            <p:cNvCxnSpPr>
              <a:endCxn id="551" idx="3"/>
            </p:cNvCxnSpPr>
            <p:nvPr/>
          </p:nvCxnSpPr>
          <p:spPr>
            <a:xfrm rot="5400000" flipH="1" flipV="1">
              <a:off x="2468870" y="3915913"/>
              <a:ext cx="850110" cy="195373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4" name="Přímá spojovací čára 553"/>
            <p:cNvCxnSpPr>
              <a:endCxn id="551" idx="5"/>
            </p:cNvCxnSpPr>
            <p:nvPr/>
          </p:nvCxnSpPr>
          <p:spPr>
            <a:xfrm rot="16200000" flipV="1">
              <a:off x="2879557" y="3951800"/>
              <a:ext cx="850110" cy="123603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5" name="Přímá spojovací čára 554"/>
            <p:cNvCxnSpPr>
              <a:endCxn id="551" idx="1"/>
            </p:cNvCxnSpPr>
            <p:nvPr/>
          </p:nvCxnSpPr>
          <p:spPr>
            <a:xfrm rot="5400000" flipH="1" flipV="1">
              <a:off x="2568551" y="3015461"/>
              <a:ext cx="507208" cy="33891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6" name="Přímá spojovací čára 555"/>
            <p:cNvCxnSpPr>
              <a:endCxn id="551" idx="7"/>
            </p:cNvCxnSpPr>
            <p:nvPr/>
          </p:nvCxnSpPr>
          <p:spPr>
            <a:xfrm rot="16200000" flipV="1">
              <a:off x="3119205" y="3054922"/>
              <a:ext cx="514354" cy="26714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9" name="Skupina 50"/>
          <p:cNvGrpSpPr>
            <a:grpSpLocks/>
          </p:cNvGrpSpPr>
          <p:nvPr/>
        </p:nvGrpSpPr>
        <p:grpSpPr bwMode="auto">
          <a:xfrm flipH="1">
            <a:off x="6445250" y="5572125"/>
            <a:ext cx="341313" cy="428625"/>
            <a:chOff x="2652699" y="2509830"/>
            <a:chExt cx="857255" cy="1928827"/>
          </a:xfrm>
        </p:grpSpPr>
        <p:sp>
          <p:nvSpPr>
            <p:cNvPr id="558" name="Elipsa 557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559" name="Elipsa 558"/>
            <p:cNvSpPr/>
            <p:nvPr/>
          </p:nvSpPr>
          <p:spPr>
            <a:xfrm>
              <a:off x="3011549" y="2509830"/>
              <a:ext cx="275120" cy="292898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560" name="Přímá spojovací čára 559"/>
            <p:cNvCxnSpPr>
              <a:endCxn id="558" idx="3"/>
            </p:cNvCxnSpPr>
            <p:nvPr/>
          </p:nvCxnSpPr>
          <p:spPr>
            <a:xfrm rot="5400000" flipH="1" flipV="1">
              <a:off x="2468872" y="3915914"/>
              <a:ext cx="850110" cy="19537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1" name="Přímá spojovací čára 560"/>
            <p:cNvCxnSpPr>
              <a:endCxn id="558" idx="5"/>
            </p:cNvCxnSpPr>
            <p:nvPr/>
          </p:nvCxnSpPr>
          <p:spPr>
            <a:xfrm rot="16200000" flipV="1">
              <a:off x="2879555" y="3951797"/>
              <a:ext cx="850110" cy="12360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2" name="Přímá spojovací čára 561"/>
            <p:cNvCxnSpPr>
              <a:endCxn id="558" idx="1"/>
            </p:cNvCxnSpPr>
            <p:nvPr/>
          </p:nvCxnSpPr>
          <p:spPr>
            <a:xfrm rot="5400000" flipH="1" flipV="1">
              <a:off x="2568553" y="3015463"/>
              <a:ext cx="507208" cy="338916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3" name="Přímá spojovací čára 562"/>
            <p:cNvCxnSpPr>
              <a:endCxn id="558" idx="7"/>
            </p:cNvCxnSpPr>
            <p:nvPr/>
          </p:nvCxnSpPr>
          <p:spPr>
            <a:xfrm rot="16200000" flipV="1">
              <a:off x="3119203" y="3054919"/>
              <a:ext cx="514354" cy="26714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4" name="Skupina 50"/>
          <p:cNvGrpSpPr>
            <a:grpSpLocks/>
          </p:cNvGrpSpPr>
          <p:nvPr/>
        </p:nvGrpSpPr>
        <p:grpSpPr bwMode="auto">
          <a:xfrm flipH="1">
            <a:off x="6802438" y="5572125"/>
            <a:ext cx="341312" cy="428625"/>
            <a:chOff x="2652699" y="2509830"/>
            <a:chExt cx="857255" cy="1928827"/>
          </a:xfrm>
        </p:grpSpPr>
        <p:sp>
          <p:nvSpPr>
            <p:cNvPr id="565" name="Elipsa 564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566" name="Elipsa 565"/>
            <p:cNvSpPr/>
            <p:nvPr/>
          </p:nvSpPr>
          <p:spPr>
            <a:xfrm>
              <a:off x="3011550" y="2509830"/>
              <a:ext cx="275118" cy="292898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567" name="Přímá spojovací čára 566"/>
            <p:cNvCxnSpPr>
              <a:endCxn id="565" idx="3"/>
            </p:cNvCxnSpPr>
            <p:nvPr/>
          </p:nvCxnSpPr>
          <p:spPr>
            <a:xfrm rot="5400000" flipH="1" flipV="1">
              <a:off x="2468870" y="3915913"/>
              <a:ext cx="850110" cy="195373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8" name="Přímá spojovací čára 567"/>
            <p:cNvCxnSpPr>
              <a:endCxn id="565" idx="5"/>
            </p:cNvCxnSpPr>
            <p:nvPr/>
          </p:nvCxnSpPr>
          <p:spPr>
            <a:xfrm rot="16200000" flipV="1">
              <a:off x="2879557" y="3951800"/>
              <a:ext cx="850110" cy="123603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9" name="Přímá spojovací čára 568"/>
            <p:cNvCxnSpPr>
              <a:endCxn id="565" idx="1"/>
            </p:cNvCxnSpPr>
            <p:nvPr/>
          </p:nvCxnSpPr>
          <p:spPr>
            <a:xfrm rot="5400000" flipH="1" flipV="1">
              <a:off x="2568551" y="3015461"/>
              <a:ext cx="507208" cy="33891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0" name="Přímá spojovací čára 569"/>
            <p:cNvCxnSpPr>
              <a:endCxn id="565" idx="7"/>
            </p:cNvCxnSpPr>
            <p:nvPr/>
          </p:nvCxnSpPr>
          <p:spPr>
            <a:xfrm rot="16200000" flipV="1">
              <a:off x="3119205" y="3054922"/>
              <a:ext cx="514354" cy="26714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5" name="Skupina 50"/>
          <p:cNvGrpSpPr>
            <a:grpSpLocks/>
          </p:cNvGrpSpPr>
          <p:nvPr/>
        </p:nvGrpSpPr>
        <p:grpSpPr bwMode="auto">
          <a:xfrm flipH="1">
            <a:off x="7159625" y="5572125"/>
            <a:ext cx="341313" cy="428625"/>
            <a:chOff x="2652699" y="2509830"/>
            <a:chExt cx="857255" cy="1928827"/>
          </a:xfrm>
        </p:grpSpPr>
        <p:sp>
          <p:nvSpPr>
            <p:cNvPr id="572" name="Elipsa 571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573" name="Elipsa 572"/>
            <p:cNvSpPr/>
            <p:nvPr/>
          </p:nvSpPr>
          <p:spPr>
            <a:xfrm>
              <a:off x="3011549" y="2509830"/>
              <a:ext cx="275120" cy="292898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574" name="Přímá spojovací čára 573"/>
            <p:cNvCxnSpPr>
              <a:endCxn id="572" idx="3"/>
            </p:cNvCxnSpPr>
            <p:nvPr/>
          </p:nvCxnSpPr>
          <p:spPr>
            <a:xfrm rot="5400000" flipH="1" flipV="1">
              <a:off x="2468872" y="3915914"/>
              <a:ext cx="850110" cy="19537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5" name="Přímá spojovací čára 574"/>
            <p:cNvCxnSpPr>
              <a:endCxn id="572" idx="5"/>
            </p:cNvCxnSpPr>
            <p:nvPr/>
          </p:nvCxnSpPr>
          <p:spPr>
            <a:xfrm rot="16200000" flipV="1">
              <a:off x="2879555" y="3951797"/>
              <a:ext cx="850110" cy="12360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6" name="Přímá spojovací čára 575"/>
            <p:cNvCxnSpPr>
              <a:endCxn id="572" idx="1"/>
            </p:cNvCxnSpPr>
            <p:nvPr/>
          </p:nvCxnSpPr>
          <p:spPr>
            <a:xfrm rot="5400000" flipH="1" flipV="1">
              <a:off x="2568553" y="3015463"/>
              <a:ext cx="507208" cy="338916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7" name="Přímá spojovací čára 576"/>
            <p:cNvCxnSpPr>
              <a:endCxn id="572" idx="7"/>
            </p:cNvCxnSpPr>
            <p:nvPr/>
          </p:nvCxnSpPr>
          <p:spPr>
            <a:xfrm rot="16200000" flipV="1">
              <a:off x="3119203" y="3054919"/>
              <a:ext cx="514354" cy="26714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8" name="Skupina 50"/>
          <p:cNvGrpSpPr>
            <a:grpSpLocks/>
          </p:cNvGrpSpPr>
          <p:nvPr/>
        </p:nvGrpSpPr>
        <p:grpSpPr bwMode="auto">
          <a:xfrm flipH="1">
            <a:off x="7516813" y="5572125"/>
            <a:ext cx="341312" cy="428625"/>
            <a:chOff x="2652699" y="2509830"/>
            <a:chExt cx="857255" cy="1928827"/>
          </a:xfrm>
        </p:grpSpPr>
        <p:sp>
          <p:nvSpPr>
            <p:cNvPr id="579" name="Elipsa 578"/>
            <p:cNvSpPr/>
            <p:nvPr/>
          </p:nvSpPr>
          <p:spPr>
            <a:xfrm>
              <a:off x="2939780" y="2795582"/>
              <a:ext cx="354863" cy="928694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580" name="Elipsa 579"/>
            <p:cNvSpPr/>
            <p:nvPr/>
          </p:nvSpPr>
          <p:spPr>
            <a:xfrm>
              <a:off x="3011550" y="2509830"/>
              <a:ext cx="275118" cy="292898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581" name="Přímá spojovací čára 580"/>
            <p:cNvCxnSpPr>
              <a:endCxn id="579" idx="3"/>
            </p:cNvCxnSpPr>
            <p:nvPr/>
          </p:nvCxnSpPr>
          <p:spPr>
            <a:xfrm rot="5400000" flipH="1" flipV="1">
              <a:off x="2468870" y="3915913"/>
              <a:ext cx="850110" cy="195373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2" name="Přímá spojovací čára 581"/>
            <p:cNvCxnSpPr>
              <a:endCxn id="579" idx="5"/>
            </p:cNvCxnSpPr>
            <p:nvPr/>
          </p:nvCxnSpPr>
          <p:spPr>
            <a:xfrm rot="16200000" flipV="1">
              <a:off x="2879557" y="3951800"/>
              <a:ext cx="850110" cy="123603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3" name="Přímá spojovací čára 582"/>
            <p:cNvCxnSpPr>
              <a:endCxn id="579" idx="1"/>
            </p:cNvCxnSpPr>
            <p:nvPr/>
          </p:nvCxnSpPr>
          <p:spPr>
            <a:xfrm rot="5400000" flipH="1" flipV="1">
              <a:off x="2568551" y="3015461"/>
              <a:ext cx="507208" cy="33891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4" name="Přímá spojovací čára 583"/>
            <p:cNvCxnSpPr>
              <a:endCxn id="579" idx="7"/>
            </p:cNvCxnSpPr>
            <p:nvPr/>
          </p:nvCxnSpPr>
          <p:spPr>
            <a:xfrm rot="16200000" flipV="1">
              <a:off x="3119205" y="3054922"/>
              <a:ext cx="514354" cy="267144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9" name="Skupina 50"/>
          <p:cNvGrpSpPr>
            <a:grpSpLocks/>
          </p:cNvGrpSpPr>
          <p:nvPr/>
        </p:nvGrpSpPr>
        <p:grpSpPr bwMode="auto">
          <a:xfrm flipH="1">
            <a:off x="7874000" y="5572125"/>
            <a:ext cx="341313" cy="428625"/>
            <a:chOff x="2652699" y="2509830"/>
            <a:chExt cx="857255" cy="1928827"/>
          </a:xfrm>
        </p:grpSpPr>
        <p:sp>
          <p:nvSpPr>
            <p:cNvPr id="586" name="Elipsa 585"/>
            <p:cNvSpPr/>
            <p:nvPr/>
          </p:nvSpPr>
          <p:spPr>
            <a:xfrm>
              <a:off x="2939779" y="2795582"/>
              <a:ext cx="354864" cy="928694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sp>
          <p:nvSpPr>
            <p:cNvPr id="587" name="Elipsa 586"/>
            <p:cNvSpPr/>
            <p:nvPr/>
          </p:nvSpPr>
          <p:spPr>
            <a:xfrm>
              <a:off x="3011549" y="2509830"/>
              <a:ext cx="275120" cy="292898"/>
            </a:xfrm>
            <a:prstGeom prst="ellipse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>
                <a:solidFill>
                  <a:schemeClr val="bg1"/>
                </a:solidFill>
              </a:endParaRPr>
            </a:p>
          </p:txBody>
        </p:sp>
        <p:cxnSp>
          <p:nvCxnSpPr>
            <p:cNvPr id="588" name="Přímá spojovací čára 587"/>
            <p:cNvCxnSpPr>
              <a:endCxn id="586" idx="3"/>
            </p:cNvCxnSpPr>
            <p:nvPr/>
          </p:nvCxnSpPr>
          <p:spPr>
            <a:xfrm rot="5400000" flipH="1" flipV="1">
              <a:off x="2468872" y="3915914"/>
              <a:ext cx="850110" cy="19537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9" name="Přímá spojovací čára 588"/>
            <p:cNvCxnSpPr>
              <a:endCxn id="586" idx="5"/>
            </p:cNvCxnSpPr>
            <p:nvPr/>
          </p:nvCxnSpPr>
          <p:spPr>
            <a:xfrm rot="16200000" flipV="1">
              <a:off x="2879555" y="3951797"/>
              <a:ext cx="850110" cy="123605"/>
            </a:xfrm>
            <a:prstGeom prst="line">
              <a:avLst/>
            </a:prstGeom>
            <a:ln w="158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0" name="Přímá spojovací čára 589"/>
            <p:cNvCxnSpPr>
              <a:endCxn id="586" idx="1"/>
            </p:cNvCxnSpPr>
            <p:nvPr/>
          </p:nvCxnSpPr>
          <p:spPr>
            <a:xfrm rot="5400000" flipH="1" flipV="1">
              <a:off x="2568553" y="3015463"/>
              <a:ext cx="507208" cy="338916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1" name="Přímá spojovací čára 590"/>
            <p:cNvCxnSpPr>
              <a:endCxn id="586" idx="7"/>
            </p:cNvCxnSpPr>
            <p:nvPr/>
          </p:nvCxnSpPr>
          <p:spPr>
            <a:xfrm rot="16200000" flipV="1">
              <a:off x="3119203" y="3054919"/>
              <a:ext cx="514354" cy="267145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261350" y="4286250"/>
          <a:ext cx="836613" cy="1025525"/>
        </p:xfrm>
        <a:graphic>
          <a:graphicData uri="http://schemas.openxmlformats.org/presentationml/2006/ole">
            <p:oleObj spid="_x0000_s4099" name="Rovnice" r:id="rId4" imgW="622080" imgH="761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err="1" smtClean="0">
                <a:effectLst/>
              </a:rPr>
              <a:t>Věrohodnostní</a:t>
            </a:r>
            <a:r>
              <a:rPr lang="cs-CZ" dirty="0" smtClean="0">
                <a:effectLst/>
              </a:rPr>
              <a:t> poměr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14282" y="1285860"/>
            <a:ext cx="868680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LR (</a:t>
            </a:r>
            <a:r>
              <a:rPr lang="cs-CZ" sz="3200" dirty="0" err="1" smtClean="0">
                <a:solidFill>
                  <a:schemeClr val="bg1"/>
                </a:solidFill>
              </a:rPr>
              <a:t>l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ikelihood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ratio)</a:t>
            </a:r>
          </a:p>
          <a:p>
            <a:pPr marL="51435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Podíl </a:t>
            </a:r>
            <a:r>
              <a:rPr lang="cs-CZ" sz="3200" dirty="0" err="1" smtClean="0">
                <a:solidFill>
                  <a:schemeClr val="bg1"/>
                </a:solidFill>
              </a:rPr>
              <a:t>psti</a:t>
            </a:r>
            <a:r>
              <a:rPr lang="cs-CZ" sz="3200" dirty="0" smtClean="0">
                <a:solidFill>
                  <a:schemeClr val="bg1"/>
                </a:solidFill>
              </a:rPr>
              <a:t>, že se vyskytne jev </a:t>
            </a:r>
            <a:r>
              <a:rPr lang="cs-CZ" sz="3200" i="1" dirty="0" smtClean="0">
                <a:solidFill>
                  <a:schemeClr val="bg1"/>
                </a:solidFill>
              </a:rPr>
              <a:t>A</a:t>
            </a:r>
            <a:r>
              <a:rPr lang="cs-CZ" sz="3200" dirty="0" smtClean="0">
                <a:solidFill>
                  <a:schemeClr val="bg1"/>
                </a:solidFill>
              </a:rPr>
              <a:t> za podmínky jevu </a:t>
            </a:r>
            <a:r>
              <a:rPr lang="cs-CZ" sz="3200" i="1" dirty="0" smtClean="0">
                <a:solidFill>
                  <a:schemeClr val="bg1"/>
                </a:solidFill>
              </a:rPr>
              <a:t>B</a:t>
            </a:r>
            <a:r>
              <a:rPr lang="cs-CZ" sz="3200" dirty="0" smtClean="0">
                <a:solidFill>
                  <a:schemeClr val="bg1"/>
                </a:solidFill>
              </a:rPr>
              <a:t> k </a:t>
            </a:r>
            <a:r>
              <a:rPr lang="cs-CZ" sz="3200" dirty="0" err="1" smtClean="0">
                <a:solidFill>
                  <a:schemeClr val="bg1"/>
                </a:solidFill>
              </a:rPr>
              <a:t>psti</a:t>
            </a:r>
            <a:r>
              <a:rPr lang="cs-CZ" sz="3200" dirty="0" smtClean="0">
                <a:solidFill>
                  <a:schemeClr val="bg1"/>
                </a:solidFill>
              </a:rPr>
              <a:t>, že se jev A vyskytne, když </a:t>
            </a:r>
            <a:r>
              <a:rPr lang="cs-CZ" sz="3200" i="1" dirty="0" smtClean="0">
                <a:solidFill>
                  <a:schemeClr val="bg1"/>
                </a:solidFill>
              </a:rPr>
              <a:t>B</a:t>
            </a:r>
            <a:r>
              <a:rPr lang="cs-CZ" sz="3200" dirty="0" smtClean="0">
                <a:solidFill>
                  <a:schemeClr val="bg1"/>
                </a:solidFill>
              </a:rPr>
              <a:t> neplatí</a:t>
            </a:r>
          </a:p>
          <a:p>
            <a:pPr marL="514350" lvl="0" indent="-514350">
              <a:spcBef>
                <a:spcPct val="20000"/>
              </a:spcBef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749300" y="2928938"/>
          <a:ext cx="2644775" cy="1304925"/>
        </p:xfrm>
        <a:graphic>
          <a:graphicData uri="http://schemas.openxmlformats.org/presentationml/2006/ole">
            <p:oleObj spid="_x0000_s5122" name="Rovnice" r:id="rId3" imgW="95220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6. Náhodná veličina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14282" y="1285860"/>
            <a:ext cx="8686800" cy="4857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Realizace náhodného jevu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Jak často určité hodnoty náhodné veličiny nastávají, je popsáno rozdělením </a:t>
            </a:r>
            <a:r>
              <a:rPr lang="cs-CZ" sz="3200" dirty="0" err="1" smtClean="0">
                <a:solidFill>
                  <a:schemeClr val="bg1"/>
                </a:solidFill>
              </a:rPr>
              <a:t>psti</a:t>
            </a: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Diskrétní náhodná veličina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14282" y="1285860"/>
            <a:ext cx="8686800" cy="29289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Může nebývat jen určitých hodnot </a:t>
            </a:r>
            <a:r>
              <a:rPr kumimoji="0" lang="cs-CZ" sz="3200" b="0" i="1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cs-CZ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každé hodnotě </a:t>
            </a:r>
            <a:r>
              <a:rPr kumimoji="0" lang="cs-CZ" sz="3200" b="0" i="1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cs-CZ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je přiřazena </a:t>
            </a:r>
            <a:r>
              <a:rPr kumimoji="0" lang="cs-CZ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pst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P(</a:t>
            </a:r>
            <a:r>
              <a:rPr kumimoji="0" lang="cs-CZ" sz="3200" b="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</a:t>
            </a:r>
            <a:r>
              <a:rPr kumimoji="0" lang="cs-CZ" sz="3200" b="0" i="1" u="none" strike="noStrike" kern="1200" cap="none" spc="0" normalizeH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cs-CZ" sz="3200" b="0" i="0" u="none" strike="noStrike" kern="1200" cap="none" spc="0" normalizeH="0" baseline="-2500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 &gt; 0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Součet P(</a:t>
            </a:r>
            <a:r>
              <a:rPr lang="cs-CZ" sz="3200" i="1" dirty="0" smtClean="0">
                <a:solidFill>
                  <a:schemeClr val="bg1"/>
                </a:solidFill>
              </a:rPr>
              <a:t>X</a:t>
            </a:r>
            <a:r>
              <a:rPr lang="cs-CZ" sz="3200" dirty="0" smtClean="0">
                <a:solidFill>
                  <a:schemeClr val="bg1"/>
                </a:solidFill>
              </a:rPr>
              <a:t> = </a:t>
            </a:r>
            <a:r>
              <a:rPr lang="cs-CZ" sz="3200" i="1" dirty="0" err="1" smtClean="0">
                <a:solidFill>
                  <a:schemeClr val="bg1"/>
                </a:solidFill>
              </a:rPr>
              <a:t>x</a:t>
            </a:r>
            <a:r>
              <a:rPr lang="cs-CZ" sz="3200" baseline="-25000" dirty="0" err="1" smtClean="0">
                <a:solidFill>
                  <a:schemeClr val="bg1"/>
                </a:solidFill>
              </a:rPr>
              <a:t>i</a:t>
            </a:r>
            <a:r>
              <a:rPr lang="cs-CZ" sz="3200" dirty="0" smtClean="0">
                <a:solidFill>
                  <a:schemeClr val="bg1"/>
                </a:solidFill>
              </a:rPr>
              <a:t>) je roven 1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err="1" smtClean="0">
                <a:solidFill>
                  <a:schemeClr val="bg1"/>
                </a:solidFill>
              </a:rPr>
              <a:t>Psti</a:t>
            </a:r>
            <a:r>
              <a:rPr lang="cs-CZ" sz="3200" dirty="0" smtClean="0">
                <a:solidFill>
                  <a:schemeClr val="bg1"/>
                </a:solidFill>
              </a:rPr>
              <a:t> P(</a:t>
            </a:r>
            <a:r>
              <a:rPr lang="cs-CZ" sz="3200" i="1" dirty="0" smtClean="0">
                <a:solidFill>
                  <a:schemeClr val="bg1"/>
                </a:solidFill>
              </a:rPr>
              <a:t>X</a:t>
            </a:r>
            <a:r>
              <a:rPr lang="cs-CZ" sz="3200" dirty="0" smtClean="0">
                <a:solidFill>
                  <a:schemeClr val="bg1"/>
                </a:solidFill>
              </a:rPr>
              <a:t> = </a:t>
            </a:r>
            <a:r>
              <a:rPr lang="cs-CZ" sz="3200" i="1" dirty="0" err="1" smtClean="0">
                <a:solidFill>
                  <a:schemeClr val="bg1"/>
                </a:solidFill>
              </a:rPr>
              <a:t>x</a:t>
            </a:r>
            <a:r>
              <a:rPr lang="cs-CZ" sz="3200" baseline="-25000" dirty="0" err="1" smtClean="0">
                <a:solidFill>
                  <a:schemeClr val="bg1"/>
                </a:solidFill>
              </a:rPr>
              <a:t>i</a:t>
            </a:r>
            <a:r>
              <a:rPr lang="cs-CZ" sz="3200" dirty="0" smtClean="0">
                <a:solidFill>
                  <a:schemeClr val="bg1"/>
                </a:solidFill>
              </a:rPr>
              <a:t>) charakterizují diskrétní rozdělení </a:t>
            </a:r>
            <a:r>
              <a:rPr lang="cs-CZ" sz="3200" dirty="0" err="1" smtClean="0">
                <a:solidFill>
                  <a:schemeClr val="bg1"/>
                </a:solidFill>
              </a:rPr>
              <a:t>psti</a:t>
            </a:r>
            <a:endParaRPr lang="cs-CZ" sz="3200" dirty="0" smtClean="0">
              <a:solidFill>
                <a:schemeClr val="bg1"/>
              </a:solidFill>
            </a:endParaRP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Distribuční </a:t>
            </a:r>
            <a:r>
              <a:rPr lang="cs-CZ" sz="3200" dirty="0" err="1" smtClean="0">
                <a:solidFill>
                  <a:schemeClr val="bg1"/>
                </a:solidFill>
              </a:rPr>
              <a:t>fce</a:t>
            </a:r>
            <a:r>
              <a:rPr lang="cs-CZ" sz="3200" dirty="0" smtClean="0">
                <a:solidFill>
                  <a:schemeClr val="bg1"/>
                </a:solidFill>
              </a:rPr>
              <a:t>				, pro -∞ &lt; </a:t>
            </a:r>
            <a:r>
              <a:rPr lang="cs-CZ" sz="3200" i="1" dirty="0" smtClean="0">
                <a:solidFill>
                  <a:schemeClr val="bg1"/>
                </a:solidFill>
              </a:rPr>
              <a:t>x</a:t>
            </a:r>
            <a:r>
              <a:rPr lang="cs-CZ" sz="3200" dirty="0" smtClean="0">
                <a:solidFill>
                  <a:schemeClr val="bg1"/>
                </a:solidFill>
              </a:rPr>
              <a:t> &lt; +∞ 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3071802" y="3429000"/>
          <a:ext cx="2566998" cy="488952"/>
        </p:xfrm>
        <a:graphic>
          <a:graphicData uri="http://schemas.openxmlformats.org/presentationml/2006/ole">
            <p:oleObj spid="_x0000_s6146" name="Rovnice" r:id="rId3" imgW="1066680" imgH="203040" progId="Equation.3">
              <p:embed/>
            </p:oleObj>
          </a:graphicData>
        </a:graphic>
      </p:graphicFrame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4000500"/>
            <a:ext cx="41338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4000500"/>
            <a:ext cx="41338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Model -&gt; realita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14282" y="1285860"/>
            <a:ext cx="8686800" cy="2928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1000xopakovaný hod 2 mincemi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683568" y="2060848"/>
          <a:ext cx="799288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222"/>
                <a:gridCol w="1998222"/>
                <a:gridCol w="1998222"/>
                <a:gridCol w="199822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p(</a:t>
                      </a:r>
                      <a:r>
                        <a:rPr lang="cs-CZ" i="1" dirty="0" smtClean="0"/>
                        <a:t>x</a:t>
                      </a:r>
                      <a:r>
                        <a:rPr lang="cs-CZ" dirty="0" smtClean="0"/>
                        <a:t>)</a:t>
                      </a:r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i="1" dirty="0" smtClean="0"/>
                        <a:t>x</a:t>
                      </a:r>
                      <a:endParaRPr lang="cs-CZ" i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</a:t>
                      </a:r>
                      <a:r>
                        <a:rPr lang="cs-CZ" i="1" baseline="-25000" dirty="0" smtClean="0"/>
                        <a:t>x</a:t>
                      </a:r>
                      <a:endParaRPr lang="cs-CZ" i="1" baseline="-25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</a:t>
                      </a:r>
                      <a:r>
                        <a:rPr lang="cs-CZ" i="1" baseline="-25000" dirty="0" smtClean="0"/>
                        <a:t>x</a:t>
                      </a:r>
                      <a:r>
                        <a:rPr lang="cs-CZ" i="1" baseline="0" dirty="0" smtClean="0"/>
                        <a:t>/n</a:t>
                      </a:r>
                      <a:endParaRPr lang="cs-CZ" baseline="0" dirty="0"/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0,25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260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0,260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0,5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517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0,517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0,25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223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0,223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Graf 7"/>
          <p:cNvGraphicFramePr/>
          <p:nvPr/>
        </p:nvGraphicFramePr>
        <p:xfrm>
          <a:off x="755576" y="3429000"/>
          <a:ext cx="2808312" cy="3040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 8"/>
          <p:cNvGraphicFramePr/>
          <p:nvPr/>
        </p:nvGraphicFramePr>
        <p:xfrm>
          <a:off x="5220072" y="3429000"/>
          <a:ext cx="2808312" cy="30401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marL="514350" lvl="0" indent="-514350">
              <a:spcBef>
                <a:spcPct val="20000"/>
              </a:spcBef>
            </a:pPr>
            <a:r>
              <a:rPr lang="cs-CZ" dirty="0" smtClean="0">
                <a:effectLst/>
              </a:rPr>
              <a:t>Spojitá náhodná veličina</a:t>
            </a:r>
          </a:p>
        </p:txBody>
      </p:sp>
      <p:sp>
        <p:nvSpPr>
          <p:cNvPr id="13" name="Zástupný symbol pro obsah 2"/>
          <p:cNvSpPr txBox="1">
            <a:spLocks/>
          </p:cNvSpPr>
          <p:nvPr/>
        </p:nvSpPr>
        <p:spPr>
          <a:xfrm>
            <a:off x="214282" y="1285860"/>
            <a:ext cx="8686800" cy="2928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kumimoji="0" lang="cs-CZ" sz="3200" b="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nabývá hodnot </a:t>
            </a:r>
            <a:r>
              <a:rPr kumimoji="0" lang="cs-CZ" sz="3200" b="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</a:t>
            </a:r>
            <a:r>
              <a:rPr kumimoji="0" lang="cs-CZ" sz="32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 určitého intervalu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Reálná nezáporná </a:t>
            </a:r>
            <a:r>
              <a:rPr lang="cs-CZ" sz="3200" dirty="0" err="1" smtClean="0">
                <a:solidFill>
                  <a:schemeClr val="bg1"/>
                </a:solidFill>
              </a:rPr>
              <a:t>fce</a:t>
            </a:r>
            <a:r>
              <a:rPr lang="cs-CZ" sz="3200" dirty="0" smtClean="0">
                <a:solidFill>
                  <a:schemeClr val="bg1"/>
                </a:solidFill>
              </a:rPr>
              <a:t> </a:t>
            </a:r>
            <a:r>
              <a:rPr lang="cs-CZ" sz="3200" i="1" dirty="0" smtClean="0">
                <a:solidFill>
                  <a:schemeClr val="bg1"/>
                </a:solidFill>
              </a:rPr>
              <a:t>f(x)</a:t>
            </a:r>
            <a:r>
              <a:rPr lang="cs-CZ" sz="3200" dirty="0" smtClean="0">
                <a:solidFill>
                  <a:schemeClr val="bg1"/>
                </a:solidFill>
              </a:rPr>
              <a:t> – hustota (popisuje </a:t>
            </a:r>
            <a:r>
              <a:rPr lang="cs-CZ" sz="3200" dirty="0" err="1" smtClean="0">
                <a:solidFill>
                  <a:schemeClr val="bg1"/>
                </a:solidFill>
              </a:rPr>
              <a:t>pstní</a:t>
            </a:r>
            <a:r>
              <a:rPr lang="cs-CZ" sz="3200" dirty="0" smtClean="0">
                <a:solidFill>
                  <a:schemeClr val="bg1"/>
                </a:solidFill>
              </a:rPr>
              <a:t> rozdělení)</a:t>
            </a:r>
          </a:p>
          <a:p>
            <a:pPr marL="514350" lvl="0" indent="-514350">
              <a:spcBef>
                <a:spcPct val="20000"/>
              </a:spcBef>
              <a:buFontTx/>
              <a:buChar char="-"/>
            </a:pPr>
            <a:r>
              <a:rPr lang="cs-CZ" sz="3200" dirty="0" smtClean="0">
                <a:solidFill>
                  <a:schemeClr val="bg1"/>
                </a:solidFill>
              </a:rPr>
              <a:t>Distribuční funkce </a:t>
            </a:r>
            <a:r>
              <a:rPr lang="cs-CZ" sz="3200" i="1" dirty="0" smtClean="0">
                <a:solidFill>
                  <a:schemeClr val="bg1"/>
                </a:solidFill>
              </a:rPr>
              <a:t>F(x) </a:t>
            </a:r>
            <a:r>
              <a:rPr lang="cs-CZ" sz="3200" dirty="0" smtClean="0">
                <a:solidFill>
                  <a:schemeClr val="bg1"/>
                </a:solidFill>
              </a:rPr>
              <a:t>je plocha pod hustotou</a:t>
            </a:r>
          </a:p>
          <a:p>
            <a:pPr marL="514350" lvl="0" indent="-514350">
              <a:spcBef>
                <a:spcPct val="20000"/>
              </a:spcBef>
            </a:pPr>
            <a:endParaRPr kumimoji="0" lang="cs-CZ" sz="3200" b="0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3714752"/>
            <a:ext cx="413385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</TotalTime>
  <Words>764</Words>
  <Application>Microsoft Office PowerPoint</Application>
  <PresentationFormat>Předvádění na obrazovce (4:3)</PresentationFormat>
  <Paragraphs>195</Paragraphs>
  <Slides>23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1_Motiv sady Office</vt:lpstr>
      <vt:lpstr>Rovnice</vt:lpstr>
      <vt:lpstr>Enačba</vt:lpstr>
      <vt:lpstr>Graph</vt:lpstr>
      <vt:lpstr>Šance</vt:lpstr>
      <vt:lpstr>Podíl šancí</vt:lpstr>
      <vt:lpstr>Relativní riziko (RR) vs. podíl šancí (OR)</vt:lpstr>
      <vt:lpstr>Výpočet</vt:lpstr>
      <vt:lpstr>Věrohodnostní poměr</vt:lpstr>
      <vt:lpstr>6. Náhodná veličina</vt:lpstr>
      <vt:lpstr>Diskrétní náhodná veličina</vt:lpstr>
      <vt:lpstr>Model -&gt; realita</vt:lpstr>
      <vt:lpstr>Spojitá náhodná veličina</vt:lpstr>
      <vt:lpstr>Tvar rozložení</vt:lpstr>
      <vt:lpstr>Alternativní rozložení</vt:lpstr>
      <vt:lpstr>Binomické rozložení</vt:lpstr>
      <vt:lpstr>Binomické rozložení</vt:lpstr>
      <vt:lpstr>Binomické rozložení - příklad</vt:lpstr>
      <vt:lpstr>Poissonovo rozložení</vt:lpstr>
      <vt:lpstr>Rovnoměrné rozložení</vt:lpstr>
      <vt:lpstr>Normální rozložení</vt:lpstr>
      <vt:lpstr>Normální rozložení</vt:lpstr>
      <vt:lpstr>Normální rozložení</vt:lpstr>
      <vt:lpstr>Normální rozložení</vt:lpstr>
      <vt:lpstr>Standardizované normální rozložení</vt:lpstr>
      <vt:lpstr>Log-normální rozložení</vt:lpstr>
      <vt:lpstr>Zešikmená data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Šance</dc:title>
  <dc:creator>Lucie Buresova</dc:creator>
  <cp:lastModifiedBy>Lucie Buresova</cp:lastModifiedBy>
  <cp:revision>6</cp:revision>
  <dcterms:created xsi:type="dcterms:W3CDTF">2016-03-21T16:52:49Z</dcterms:created>
  <dcterms:modified xsi:type="dcterms:W3CDTF">2017-03-28T18:19:26Z</dcterms:modified>
</cp:coreProperties>
</file>