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287" r:id="rId3"/>
    <p:sldId id="288" r:id="rId4"/>
    <p:sldId id="295" r:id="rId5"/>
    <p:sldId id="290" r:id="rId6"/>
    <p:sldId id="289" r:id="rId7"/>
    <p:sldId id="291" r:id="rId8"/>
    <p:sldId id="292" r:id="rId9"/>
    <p:sldId id="296" r:id="rId10"/>
    <p:sldId id="29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03CC2CD-DBD5-4E73-9AC0-A3FCDE123CD7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716415-39C4-4AE5-B176-1AD3008763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400D0-8764-4436-A0E9-4B0F9C3C4EC3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CFD1D-1135-40C9-A304-BAFD1D7403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C0B1F-E4A5-483F-BAEC-BB7AE7023D56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52FDD-7F0E-4696-B116-C9AB72E19E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97F33-FFA1-4985-921E-A5023A4FC9EC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AECC-FD12-4EC7-92AC-219F408A62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8F943-DB86-4FEA-B20A-E51A421E88EC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7BD00-E018-465D-AD94-CFE945E44C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8AB9B-284E-4A3E-B6ED-B8C6969B1667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84961-F19C-429B-9AF9-A8B5DD7FBE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48700-4B53-41F6-A934-4359164DAA38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77099-6E36-4FB9-BA91-AEC235221D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24F47-2D5B-413F-A77E-3E1524DE496E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F403-3BC6-4785-B0A7-84AA88AD4C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6198-855B-49FB-A11C-DDB11DEC4443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DE277-571D-47CD-85CD-13A4723140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F6E32-A201-40F8-A058-D720123528D3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28381-AAB3-4239-A6EF-15C894C36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3C0E8-7F73-4DC4-9E39-3A1273A380E7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1971A-D94C-4771-AA19-2EAF64A8FD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CCFBC-F15C-4C50-BF80-6FE211785925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6AAD2-8164-44C2-9C09-17C3309B1B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7844F6-B63B-421D-8AE3-D1CA6B5A8BB8}" type="datetimeFigureOut">
              <a:rPr lang="cs-CZ"/>
              <a:pPr>
                <a:defRPr/>
              </a:pPr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0E6BE0-82E1-4160-A871-64E5D5975A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 bwMode="auto">
          <a:xfrm>
            <a:off x="428625" y="3357563"/>
            <a:ext cx="82867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742950" indent="-74295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8. Testování hypotéz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Síla testu</a:t>
            </a:r>
            <a:endParaRPr lang="cs-CZ" dirty="0"/>
          </a:p>
        </p:txBody>
      </p:sp>
      <p:sp>
        <p:nvSpPr>
          <p:cNvPr id="20483" name="Zástupný symbol pro obsah 2"/>
          <p:cNvSpPr txBox="1">
            <a:spLocks/>
          </p:cNvSpPr>
          <p:nvPr/>
        </p:nvSpPr>
        <p:spPr bwMode="auto">
          <a:xfrm>
            <a:off x="214313" y="1143000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el-GR" sz="3200">
                <a:solidFill>
                  <a:schemeClr val="bg1"/>
                </a:solidFill>
                <a:latin typeface="Calibri" pitchFamily="34" charset="0"/>
              </a:rPr>
              <a:t>β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 závisí na velikosti zkoumaného efektu i na rozsahu výběru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1 – </a:t>
            </a:r>
            <a:r>
              <a:rPr lang="el-GR" sz="3200">
                <a:solidFill>
                  <a:schemeClr val="bg1"/>
                </a:solidFill>
                <a:latin typeface="Calibri" pitchFamily="34" charset="0"/>
              </a:rPr>
              <a:t>β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 = síla testu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Optimalizace velikosti vzorku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Nulová a alternativní hypotéza</a:t>
            </a:r>
            <a:endParaRPr lang="cs-CZ" dirty="0"/>
          </a:p>
        </p:txBody>
      </p:sp>
      <p:sp>
        <p:nvSpPr>
          <p:cNvPr id="12291" name="Zástupný symbol pro obsah 2"/>
          <p:cNvSpPr txBox="1">
            <a:spLocks/>
          </p:cNvSpPr>
          <p:nvPr/>
        </p:nvSpPr>
        <p:spPr bwMode="auto">
          <a:xfrm>
            <a:off x="214313" y="1285875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Nulová hypotéza (</a:t>
            </a:r>
            <a:r>
              <a:rPr lang="cs-CZ" sz="3200" i="1">
                <a:solidFill>
                  <a:schemeClr val="bg1"/>
                </a:solidFill>
                <a:latin typeface="Calibri" pitchFamily="34" charset="0"/>
              </a:rPr>
              <a:t>H</a:t>
            </a:r>
            <a:r>
              <a:rPr lang="cs-CZ" sz="3200" baseline="-25000">
                <a:solidFill>
                  <a:schemeClr val="bg1"/>
                </a:solidFill>
                <a:latin typeface="Calibri" pitchFamily="34" charset="0"/>
              </a:rPr>
              <a:t>0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) – efekt je nulový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Je opakem toho, co chceme prokázat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Alternativní hypotéza (</a:t>
            </a:r>
            <a:r>
              <a:rPr lang="cs-CZ" sz="3200" i="1">
                <a:solidFill>
                  <a:schemeClr val="bg1"/>
                </a:solidFill>
                <a:latin typeface="Calibri" pitchFamily="34" charset="0"/>
              </a:rPr>
              <a:t>H</a:t>
            </a:r>
            <a:r>
              <a:rPr lang="cs-CZ" sz="3200" baseline="-2500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)– existuje rozdíl (efekt není nulový)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Formulace nulové a alternativní hypotézy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Alternativní hypotéza – do jaké situace se dostáváme, když nulová hypotéza neplatí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Dosažená hladina významnosti</a:t>
            </a:r>
            <a:endParaRPr lang="cs-CZ" dirty="0"/>
          </a:p>
        </p:txBody>
      </p:sp>
      <p:sp>
        <p:nvSpPr>
          <p:cNvPr id="4100" name="Zástupný symbol pro obsah 2"/>
          <p:cNvSpPr txBox="1">
            <a:spLocks/>
          </p:cNvSpPr>
          <p:nvPr/>
        </p:nvSpPr>
        <p:spPr bwMode="auto">
          <a:xfrm>
            <a:off x="214313" y="1143000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 err="1">
                <a:solidFill>
                  <a:schemeClr val="bg1"/>
                </a:solidFill>
                <a:latin typeface="Calibri" pitchFamily="34" charset="0"/>
              </a:rPr>
              <a:t>pst</a:t>
            </a: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, s jakou bychom mohli 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obdržet pozorovaná data nebo data stejně, či ještě více odporující nulové hypotéze,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za předpokladu, že je nulová hypotéza pravdivá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=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p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-hodnota (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p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-</a:t>
            </a:r>
            <a:r>
              <a:rPr lang="cs-CZ" sz="3200" dirty="0" err="1">
                <a:solidFill>
                  <a:schemeClr val="bg1"/>
                </a:solidFill>
                <a:latin typeface="+mn-lt"/>
              </a:rPr>
              <a:t>value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)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Čím je menší, tím méně důvěryhodná je nulová hypotéza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i="1" dirty="0">
                <a:solidFill>
                  <a:schemeClr val="bg1"/>
                </a:solidFill>
                <a:latin typeface="+mn-lt"/>
              </a:rPr>
              <a:t>p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= 0,10 =&gt; podobná data jako naše můžeme získat celkem často, i když platí nulová hypotéza =&gt; její platnost nelze vyloučit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p &lt; 0,001 =&gt; nulová hypotéza téměř nemožná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Hladina významnosti</a:t>
            </a:r>
            <a:endParaRPr lang="cs-CZ" dirty="0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214313" y="1143000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el-GR" sz="3200">
                <a:solidFill>
                  <a:schemeClr val="bg1"/>
                </a:solidFill>
                <a:latin typeface="Calibri" pitchFamily="34" charset="0"/>
              </a:rPr>
              <a:t>α</a:t>
            </a: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Mezní hodnota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Volíme obvykle 0,05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Zamítáme nulovou hypotézu pro </a:t>
            </a:r>
            <a:r>
              <a:rPr lang="cs-CZ" sz="3200" i="1">
                <a:solidFill>
                  <a:schemeClr val="bg1"/>
                </a:solidFill>
                <a:latin typeface="Calibri" pitchFamily="34" charset="0"/>
              </a:rPr>
              <a:t>p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 &lt; </a:t>
            </a:r>
            <a:r>
              <a:rPr lang="el-GR" sz="3200">
                <a:solidFill>
                  <a:schemeClr val="bg1"/>
                </a:solidFill>
                <a:latin typeface="Calibri" pitchFamily="34" charset="0"/>
              </a:rPr>
              <a:t>α</a:t>
            </a: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Zamítnutí nulové hypotézy</a:t>
            </a:r>
            <a:endParaRPr lang="cs-CZ" dirty="0"/>
          </a:p>
        </p:txBody>
      </p:sp>
      <p:sp>
        <p:nvSpPr>
          <p:cNvPr id="15363" name="Zástupný symbol pro obsah 2"/>
          <p:cNvSpPr txBox="1">
            <a:spLocks/>
          </p:cNvSpPr>
          <p:nvPr/>
        </p:nvSpPr>
        <p:spPr bwMode="auto">
          <a:xfrm>
            <a:off x="214313" y="1143000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Zamítneme-li nulovou hypotézu, přijmeme hypotézu alternativní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i="1">
                <a:solidFill>
                  <a:schemeClr val="bg1"/>
                </a:solidFill>
                <a:latin typeface="Calibri" pitchFamily="34" charset="0"/>
              </a:rPr>
              <a:t>p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 &lt; </a:t>
            </a:r>
            <a:r>
              <a:rPr lang="el-GR" sz="3200">
                <a:solidFill>
                  <a:schemeClr val="bg1"/>
                </a:solidFill>
                <a:latin typeface="Calibri" pitchFamily="34" charset="0"/>
              </a:rPr>
              <a:t>α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 (např. 0,05) – výsledek je statisticky významný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i="1">
                <a:solidFill>
                  <a:schemeClr val="bg1"/>
                </a:solidFill>
                <a:latin typeface="Calibri" pitchFamily="34" charset="0"/>
              </a:rPr>
              <a:t>p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 &lt; </a:t>
            </a:r>
            <a:r>
              <a:rPr lang="el-GR" sz="3200">
                <a:solidFill>
                  <a:schemeClr val="bg1"/>
                </a:solidFill>
                <a:latin typeface="Calibri" pitchFamily="34" charset="0"/>
              </a:rPr>
              <a:t>α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 (např. 0,01) – výsledek je vysoce statisticky významný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i="1">
                <a:solidFill>
                  <a:schemeClr val="bg1"/>
                </a:solidFill>
                <a:latin typeface="Calibri" pitchFamily="34" charset="0"/>
              </a:rPr>
              <a:t>p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 &gt; </a:t>
            </a:r>
            <a:r>
              <a:rPr lang="el-GR" sz="3200">
                <a:solidFill>
                  <a:schemeClr val="bg1"/>
                </a:solidFill>
                <a:latin typeface="Calibri" pitchFamily="34" charset="0"/>
              </a:rPr>
              <a:t>α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 – výsledek není statisticky významný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Kritický obor</a:t>
            </a:r>
            <a:endParaRPr lang="cs-CZ" dirty="0"/>
          </a:p>
        </p:txBody>
      </p:sp>
      <p:sp>
        <p:nvSpPr>
          <p:cNvPr id="16387" name="Zástupný symbol pro obsah 2"/>
          <p:cNvSpPr txBox="1">
            <a:spLocks/>
          </p:cNvSpPr>
          <p:nvPr/>
        </p:nvSpPr>
        <p:spPr bwMode="auto">
          <a:xfrm>
            <a:off x="214313" y="1143000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Rozdělíme výběrový prostor na oblast zamítnutí testované hypotézy (kritický obor) a nezamítnutí (obor přijetí) testované hypotézy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Kritický obor vymezují kritické hodnoty (kvantily známého rozložení)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Pro hodnotu testové statistiky v kritickém oboru zamítáme </a:t>
            </a:r>
            <a:r>
              <a:rPr lang="cs-CZ" sz="3200" i="1">
                <a:solidFill>
                  <a:schemeClr val="bg1"/>
                </a:solidFill>
                <a:latin typeface="Calibri" pitchFamily="34" charset="0"/>
              </a:rPr>
              <a:t>H</a:t>
            </a:r>
            <a:r>
              <a:rPr lang="cs-CZ" sz="3200" baseline="-25000">
                <a:solidFill>
                  <a:schemeClr val="bg1"/>
                </a:solidFill>
                <a:latin typeface="Calibri" pitchFamily="34" charset="0"/>
              </a:rPr>
              <a:t>0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Jednostranný x oboustranný test</a:t>
            </a:r>
            <a:endParaRPr lang="cs-CZ" dirty="0"/>
          </a:p>
        </p:txBody>
      </p:sp>
      <p:pic>
        <p:nvPicPr>
          <p:cNvPr id="1741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071563"/>
            <a:ext cx="4133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071563"/>
            <a:ext cx="4133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929063"/>
            <a:ext cx="4133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Statistická a klinická významnost</a:t>
            </a:r>
            <a:endParaRPr lang="cs-CZ" dirty="0"/>
          </a:p>
        </p:txBody>
      </p:sp>
      <p:sp>
        <p:nvSpPr>
          <p:cNvPr id="18435" name="Zástupný symbol pro obsah 2"/>
          <p:cNvSpPr txBox="1">
            <a:spLocks/>
          </p:cNvSpPr>
          <p:nvPr/>
        </p:nvSpPr>
        <p:spPr bwMode="auto">
          <a:xfrm>
            <a:off x="214313" y="1143000"/>
            <a:ext cx="86868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Statisticky významný rozdíl nemusí být významný klinicky (velké </a:t>
            </a:r>
            <a:r>
              <a:rPr lang="cs-CZ" sz="3200" i="1">
                <a:solidFill>
                  <a:schemeClr val="bg1"/>
                </a:solidFill>
                <a:latin typeface="Calibri" pitchFamily="34" charset="0"/>
              </a:rPr>
              <a:t>n</a:t>
            </a: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)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Nevýznamný výsledek nemusí znamenat neexistenci efektu (nedostatečná síla)</a:t>
            </a: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Chyba I. a II. druhu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57188" y="1357313"/>
          <a:ext cx="8429685" cy="2011680"/>
        </p:xfrm>
        <a:graphic>
          <a:graphicData uri="http://schemas.openxmlformats.org/drawingml/2006/table">
            <a:tbl>
              <a:tblPr/>
              <a:tblGrid>
                <a:gridCol w="2809895"/>
                <a:gridCol w="2809895"/>
                <a:gridCol w="280989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Skutečnost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b="1">
                          <a:solidFill>
                            <a:schemeClr val="bg1"/>
                          </a:solidFill>
                        </a:rPr>
                        <a:t>Rozhodnutí</a:t>
                      </a:r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cs-CZ" baseline="-2500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lang="cs-CZ">
                          <a:solidFill>
                            <a:schemeClr val="bg1"/>
                          </a:solidFill>
                        </a:rPr>
                        <a:t> platí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cs-CZ" baseline="-25000" dirty="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 neplatí, platí </a:t>
                      </a:r>
                      <a:r>
                        <a:rPr lang="cs-CZ" i="1" dirty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cs-CZ" baseline="-25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Nemůžeme zamítnout </a:t>
                      </a:r>
                      <a:r>
                        <a:rPr lang="cs-CZ" i="1" dirty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cs-CZ" baseline="-25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(nevýznamný výsledek)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Správné rozhodnutí</a:t>
                      </a:r>
                    </a:p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Chyba II. druhu</a:t>
                      </a:r>
                    </a:p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(s pravděpodobností </a:t>
                      </a: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β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Zamítneme </a:t>
                      </a:r>
                      <a:r>
                        <a:rPr lang="cs-CZ" i="1" dirty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cs-CZ" baseline="-25000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(významný výsledek)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Chyba I. druhu</a:t>
                      </a:r>
                    </a:p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(s 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pravděpodobností </a:t>
                      </a:r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α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Správné rozhodnutí</a:t>
                      </a:r>
                    </a:p>
                    <a:p>
                      <a:pPr algn="ct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6543</TotalTime>
  <Words>333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Nulová a alternativní hypotéza</vt:lpstr>
      <vt:lpstr>Dosažená hladina významnosti</vt:lpstr>
      <vt:lpstr>Hladina významnosti</vt:lpstr>
      <vt:lpstr>Zamítnutí nulové hypotézy</vt:lpstr>
      <vt:lpstr>Kritický obor</vt:lpstr>
      <vt:lpstr>Jednostranný x oboustranný test</vt:lpstr>
      <vt:lpstr>Statistická a klinická významnost</vt:lpstr>
      <vt:lpstr>Chyba I. a II. druhu</vt:lpstr>
      <vt:lpstr>Síla testu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69</cp:revision>
  <dcterms:created xsi:type="dcterms:W3CDTF">2010-01-04T11:16:54Z</dcterms:created>
  <dcterms:modified xsi:type="dcterms:W3CDTF">2017-04-25T17:34:26Z</dcterms:modified>
</cp:coreProperties>
</file>