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theme/themeOverride29.xml" ContentType="application/vnd.openxmlformats-officedocument.themeOverr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31.xml" ContentType="application/vnd.openxmlformats-officedocument.presentationml.notesSlide+xml"/>
  <Override PartName="/ppt/theme/themeOverride25.xml" ContentType="application/vnd.openxmlformats-officedocument.themeOverr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  <p:sldMasterId id="2147483697" r:id="rId4"/>
  </p:sldMasterIdLst>
  <p:notesMasterIdLst>
    <p:notesMasterId r:id="rId84"/>
  </p:notesMasterIdLst>
  <p:sldIdLst>
    <p:sldId id="256" r:id="rId5"/>
    <p:sldId id="257" r:id="rId6"/>
    <p:sldId id="259" r:id="rId7"/>
    <p:sldId id="260" r:id="rId8"/>
    <p:sldId id="261" r:id="rId9"/>
    <p:sldId id="343" r:id="rId10"/>
    <p:sldId id="262" r:id="rId11"/>
    <p:sldId id="263" r:id="rId12"/>
    <p:sldId id="264" r:id="rId13"/>
    <p:sldId id="328" r:id="rId14"/>
    <p:sldId id="335" r:id="rId15"/>
    <p:sldId id="336" r:id="rId16"/>
    <p:sldId id="338" r:id="rId17"/>
    <p:sldId id="339" r:id="rId18"/>
    <p:sldId id="340" r:id="rId19"/>
    <p:sldId id="341" r:id="rId20"/>
    <p:sldId id="344" r:id="rId21"/>
    <p:sldId id="374" r:id="rId22"/>
    <p:sldId id="345" r:id="rId23"/>
    <p:sldId id="375" r:id="rId24"/>
    <p:sldId id="376" r:id="rId25"/>
    <p:sldId id="377" r:id="rId26"/>
    <p:sldId id="266" r:id="rId27"/>
    <p:sldId id="342" r:id="rId28"/>
    <p:sldId id="269" r:id="rId29"/>
    <p:sldId id="347" r:id="rId30"/>
    <p:sldId id="346" r:id="rId31"/>
    <p:sldId id="348" r:id="rId32"/>
    <p:sldId id="349" r:id="rId33"/>
    <p:sldId id="319" r:id="rId34"/>
    <p:sldId id="322" r:id="rId35"/>
    <p:sldId id="323" r:id="rId36"/>
    <p:sldId id="356" r:id="rId37"/>
    <p:sldId id="352" r:id="rId38"/>
    <p:sldId id="353" r:id="rId39"/>
    <p:sldId id="350" r:id="rId40"/>
    <p:sldId id="351" r:id="rId41"/>
    <p:sldId id="354" r:id="rId42"/>
    <p:sldId id="355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282" r:id="rId61"/>
    <p:sldId id="284" r:id="rId62"/>
    <p:sldId id="285" r:id="rId63"/>
    <p:sldId id="286" r:id="rId64"/>
    <p:sldId id="287" r:id="rId65"/>
    <p:sldId id="288" r:id="rId66"/>
    <p:sldId id="289" r:id="rId67"/>
    <p:sldId id="290" r:id="rId68"/>
    <p:sldId id="291" r:id="rId69"/>
    <p:sldId id="292" r:id="rId70"/>
    <p:sldId id="293" r:id="rId71"/>
    <p:sldId id="294" r:id="rId72"/>
    <p:sldId id="295" r:id="rId73"/>
    <p:sldId id="296" r:id="rId74"/>
    <p:sldId id="297" r:id="rId75"/>
    <p:sldId id="298" r:id="rId76"/>
    <p:sldId id="299" r:id="rId77"/>
    <p:sldId id="300" r:id="rId78"/>
    <p:sldId id="301" r:id="rId79"/>
    <p:sldId id="302" r:id="rId80"/>
    <p:sldId id="303" r:id="rId81"/>
    <p:sldId id="304" r:id="rId82"/>
    <p:sldId id="305" r:id="rId83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32B01"/>
    <a:srgbClr val="4F7600"/>
    <a:srgbClr val="F0A000"/>
    <a:srgbClr val="FFD98D"/>
    <a:srgbClr val="006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644" autoAdjust="0"/>
  </p:normalViewPr>
  <p:slideViewPr>
    <p:cSldViewPr>
      <p:cViewPr varScale="1">
        <p:scale>
          <a:sx n="67" d="100"/>
          <a:sy n="67" d="100"/>
        </p:scale>
        <p:origin x="-120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B26EC6-C480-4248-B7FF-3F08D1848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Základem teorie, která považuje syrovou stravu za vhodnou, je přesvědčení, že vše živé v potravinách se při zahřátí nad 45 °C zničí a tepelně upravovaná strava je „mrtvá“.</a:t>
            </a:r>
          </a:p>
          <a:p>
            <a:endParaRPr lang="cs-CZ" sz="1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Syrová strava obvykle obsahuje méně tuků, sodíku a cholesterolu. Obsahuje pozitivní látky jako draslík, hořčík, vlákninu a kyselinu listovou. Přináší celkově vysoký obsah živin v potravinách. Obsahuje méně nevýhodných aditiv, </a:t>
            </a:r>
            <a:r>
              <a:rPr lang="cs-CZ" sz="1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transnenasycených</a:t>
            </a:r>
            <a:r>
              <a:rPr lang="cs-CZ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mastných kyselin a přidaných cukrů.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err="1" smtClean="0"/>
              <a:t>George</a:t>
            </a:r>
            <a:r>
              <a:rPr lang="cs-CZ" dirty="0" smtClean="0"/>
              <a:t> </a:t>
            </a:r>
            <a:r>
              <a:rPr lang="cs-CZ" dirty="0" err="1" smtClean="0"/>
              <a:t>Ohsawa</a:t>
            </a:r>
            <a:r>
              <a:rPr lang="cs-CZ" dirty="0" smtClean="0"/>
              <a:t> – profesor orientální medicíny</a:t>
            </a:r>
          </a:p>
          <a:p>
            <a:endParaRPr lang="cs-CZ" dirty="0" smtClean="0"/>
          </a:p>
          <a:p>
            <a:r>
              <a:rPr lang="cs-CZ" dirty="0" smtClean="0"/>
              <a:t>Základem makrobiotiky je zen-</a:t>
            </a:r>
            <a:r>
              <a:rPr lang="cs-CZ" dirty="0" err="1" smtClean="0"/>
              <a:t>budhizmus</a:t>
            </a:r>
            <a:r>
              <a:rPr lang="cs-CZ" dirty="0" smtClean="0"/>
              <a:t> – meditativní forma </a:t>
            </a:r>
            <a:r>
              <a:rPr lang="cs-CZ" dirty="0" err="1" smtClean="0"/>
              <a:t>budhistického</a:t>
            </a:r>
            <a:r>
              <a:rPr lang="cs-CZ" dirty="0" smtClean="0"/>
              <a:t> náboženství (zen – meditace)</a:t>
            </a:r>
          </a:p>
          <a:p>
            <a:r>
              <a:rPr lang="cs-CZ" dirty="0" smtClean="0"/>
              <a:t>Prvky z taoismu – protikladné síly jin a jang</a:t>
            </a:r>
          </a:p>
          <a:p>
            <a:r>
              <a:rPr lang="cs-CZ" dirty="0" smtClean="0"/>
              <a:t>Podmínky zdraví je rovnováha těchto sil v organizmu, pokud se rovnováha poruší vzniká choroba</a:t>
            </a: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err="1" smtClean="0"/>
              <a:t>George</a:t>
            </a:r>
            <a:r>
              <a:rPr lang="cs-CZ" dirty="0" smtClean="0"/>
              <a:t> </a:t>
            </a:r>
            <a:r>
              <a:rPr lang="cs-CZ" dirty="0" err="1" smtClean="0"/>
              <a:t>Ohsawa</a:t>
            </a:r>
            <a:r>
              <a:rPr lang="cs-CZ" dirty="0" smtClean="0"/>
              <a:t> – profesor orientální medicíny</a:t>
            </a:r>
          </a:p>
          <a:p>
            <a:endParaRPr lang="cs-CZ" dirty="0" smtClean="0"/>
          </a:p>
          <a:p>
            <a:r>
              <a:rPr lang="cs-CZ" dirty="0" smtClean="0"/>
              <a:t>Základem makrobiotiky je zen-</a:t>
            </a:r>
            <a:r>
              <a:rPr lang="cs-CZ" dirty="0" err="1" smtClean="0"/>
              <a:t>budhizmus</a:t>
            </a:r>
            <a:r>
              <a:rPr lang="cs-CZ" dirty="0" smtClean="0"/>
              <a:t> – meditativní forma </a:t>
            </a:r>
            <a:r>
              <a:rPr lang="cs-CZ" dirty="0" err="1" smtClean="0"/>
              <a:t>budhistického</a:t>
            </a:r>
            <a:r>
              <a:rPr lang="cs-CZ" dirty="0" smtClean="0"/>
              <a:t> náboženství (zen – meditace)</a:t>
            </a:r>
          </a:p>
          <a:p>
            <a:r>
              <a:rPr lang="cs-CZ" dirty="0" smtClean="0"/>
              <a:t>Prvky z taoismu – protikladné síly jin a jang</a:t>
            </a:r>
          </a:p>
          <a:p>
            <a:r>
              <a:rPr lang="cs-CZ" dirty="0" smtClean="0"/>
              <a:t>Podmínky zdraví je rovnováha těchto sil v organizmu, pokud se rovnováha poruší vzniká choroba</a:t>
            </a: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George Ohsawa – profesor orientální medicíny</a:t>
            </a:r>
          </a:p>
          <a:p>
            <a:endParaRPr lang="cs-CZ" smtClean="0"/>
          </a:p>
          <a:p>
            <a:r>
              <a:rPr lang="cs-CZ" smtClean="0"/>
              <a:t>Základem makrobiotiky je zen-budhizmus – meditativní forma budhistického náboženství (zen – meditace)</a:t>
            </a:r>
          </a:p>
          <a:p>
            <a:r>
              <a:rPr lang="cs-CZ" smtClean="0"/>
              <a:t>Prvky z taoismu – protikladné síly jin a jang</a:t>
            </a:r>
          </a:p>
          <a:p>
            <a:r>
              <a:rPr lang="cs-CZ" smtClean="0"/>
              <a:t>Podmínky zdraví je rovnováha těchto sil v organizmu, pokud se rovnováha poruší vzniká choroba</a:t>
            </a: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George Ohsawa – profesor orientální medicíny</a:t>
            </a:r>
          </a:p>
          <a:p>
            <a:endParaRPr lang="cs-CZ" smtClean="0"/>
          </a:p>
          <a:p>
            <a:r>
              <a:rPr lang="cs-CZ" smtClean="0"/>
              <a:t>Základem makrobiotiky je zen-budhizmus – meditativní forma budhistického náboženství (zen – meditace)</a:t>
            </a:r>
          </a:p>
          <a:p>
            <a:r>
              <a:rPr lang="cs-CZ" smtClean="0"/>
              <a:t>Prvky z taoismu – protikladné síly jin a jang</a:t>
            </a:r>
          </a:p>
          <a:p>
            <a:r>
              <a:rPr lang="cs-CZ" smtClean="0"/>
              <a:t>Podmínky zdraví je rovnováha těchto sil v organizmu, pokud se rovnováha poruší vzniká choroba</a:t>
            </a: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George Ohsawa – profesor orientální medicíny</a:t>
            </a:r>
          </a:p>
          <a:p>
            <a:endParaRPr lang="cs-CZ" smtClean="0"/>
          </a:p>
          <a:p>
            <a:r>
              <a:rPr lang="cs-CZ" smtClean="0"/>
              <a:t>Základem makrobiotiky je zen-budhizmus – meditativní forma budhistického náboženství (zen – meditace)</a:t>
            </a:r>
          </a:p>
          <a:p>
            <a:r>
              <a:rPr lang="cs-CZ" smtClean="0"/>
              <a:t>Prvky z taoismu – protikladné síly jin a jang</a:t>
            </a:r>
          </a:p>
          <a:p>
            <a:r>
              <a:rPr lang="cs-CZ" smtClean="0"/>
              <a:t>Podmínky zdraví je rovnováha těchto sil v organizmu, pokud se rovnováha poruší vzniká choroba</a:t>
            </a: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George Ohsawa – profesor orientální medicíny</a:t>
            </a:r>
          </a:p>
          <a:p>
            <a:endParaRPr lang="cs-CZ" smtClean="0"/>
          </a:p>
          <a:p>
            <a:r>
              <a:rPr lang="cs-CZ" smtClean="0"/>
              <a:t>Základem makrobiotiky je zen-budhizmus – meditativní forma budhistického náboženství (zen – meditace)</a:t>
            </a:r>
          </a:p>
          <a:p>
            <a:r>
              <a:rPr lang="cs-CZ" smtClean="0"/>
              <a:t>Prvky z taoismu – protikladné síly jin a jang</a:t>
            </a:r>
          </a:p>
          <a:p>
            <a:r>
              <a:rPr lang="cs-CZ" smtClean="0"/>
              <a:t>Podmínky zdraví je rovnováha těchto sil v organizmu, pokud se rovnováha poruší vzniká choroba</a:t>
            </a: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0BFEB-3B32-4E76-AC24-F60F1EEC1CE8}" type="slidenum">
              <a:rPr lang="cs-CZ" smtClean="0"/>
              <a:pPr/>
              <a:t>31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518D4-2906-4173-8FA0-CA6171866B48}" type="slidenum">
              <a:rPr lang="cs-CZ" smtClean="0"/>
              <a:pPr/>
              <a:t>32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strava doby kamenné, strava jeskynního muže, strava lovce-sběrače, pravěká strava</a:t>
            </a:r>
          </a:p>
          <a:p>
            <a:endParaRPr lang="cs-CZ" dirty="0" smtClean="0"/>
          </a:p>
          <a:p>
            <a:r>
              <a:rPr lang="cs-CZ" dirty="0" smtClean="0"/>
              <a:t>Podle některých vědců se genetický základ našeho metabolizmu vyvíjel desítky milionu let až do konce paleolitu, od počátku zemědělství a zpracování potravinových zdrojů uplynula relativně krátká doba a adaptace na vyvolané změny v potravinových zdrojích nebyla dostatečně rychlá, proto dnes odpovídá lidský metabolizmus kvalitě potravy člověka v paleolitické době</a:t>
            </a:r>
          </a:p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33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34</a:t>
            </a:fld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err="1" smtClean="0"/>
              <a:t>George</a:t>
            </a:r>
            <a:r>
              <a:rPr lang="cs-CZ" dirty="0" smtClean="0"/>
              <a:t> </a:t>
            </a:r>
            <a:r>
              <a:rPr lang="cs-CZ" dirty="0" err="1" smtClean="0"/>
              <a:t>Ohsawa</a:t>
            </a:r>
            <a:r>
              <a:rPr lang="cs-CZ" dirty="0" smtClean="0"/>
              <a:t> – profesor orientální medicíny</a:t>
            </a:r>
          </a:p>
          <a:p>
            <a:endParaRPr lang="cs-CZ" dirty="0" smtClean="0"/>
          </a:p>
          <a:p>
            <a:r>
              <a:rPr lang="cs-CZ" dirty="0" smtClean="0"/>
              <a:t>Základem makrobiotiky je zen-</a:t>
            </a:r>
            <a:r>
              <a:rPr lang="cs-CZ" dirty="0" err="1" smtClean="0"/>
              <a:t>budhizmus</a:t>
            </a:r>
            <a:r>
              <a:rPr lang="cs-CZ" dirty="0" smtClean="0"/>
              <a:t> – meditativní forma </a:t>
            </a:r>
            <a:r>
              <a:rPr lang="cs-CZ" dirty="0" err="1" smtClean="0"/>
              <a:t>budhistického</a:t>
            </a:r>
            <a:r>
              <a:rPr lang="cs-CZ" dirty="0" smtClean="0"/>
              <a:t> náboženství (zen – meditace)</a:t>
            </a:r>
          </a:p>
          <a:p>
            <a:r>
              <a:rPr lang="cs-CZ" dirty="0" smtClean="0"/>
              <a:t>Prvky z taoismu – protikladné síly jin a jang</a:t>
            </a:r>
          </a:p>
          <a:p>
            <a:r>
              <a:rPr lang="cs-CZ" dirty="0" smtClean="0"/>
              <a:t>Podmínky zdraví je rovnováha těchto sil v organizmu, pokud se rovnováha poruší vzniká choroba</a:t>
            </a: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35</a:t>
            </a:fld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36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George Ohsawa – profesor orientální medicíny</a:t>
            </a:r>
          </a:p>
          <a:p>
            <a:endParaRPr lang="cs-CZ" smtClean="0"/>
          </a:p>
          <a:p>
            <a:r>
              <a:rPr lang="cs-CZ" smtClean="0"/>
              <a:t>Základem makrobiotiky je zen-budhizmus – meditativní forma budhistického náboženství (zen – meditace)</a:t>
            </a:r>
          </a:p>
          <a:p>
            <a:r>
              <a:rPr lang="cs-CZ" smtClean="0"/>
              <a:t>Prvky z taoismu – protikladné síly jin a jang</a:t>
            </a:r>
          </a:p>
          <a:p>
            <a:r>
              <a:rPr lang="cs-CZ" smtClean="0"/>
              <a:t>Podmínky zdraví je rovnováha těchto sil v organizmu, pokud se rovnováha poruší vzniká choroba</a:t>
            </a: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37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38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39</a:t>
            </a:fld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40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41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42</a:t>
            </a:fld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43</a:t>
            </a:fld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44</a:t>
            </a:fld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45</a:t>
            </a:fld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Char char="î"/>
              <a:defRPr/>
            </a:pPr>
            <a:r>
              <a:rPr lang="cs-CZ" sz="2400" dirty="0" smtClean="0"/>
              <a:t>Nenasycené mastné kyseliny s dlouhým řetězcem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000" dirty="0" smtClean="0">
                <a:solidFill>
                  <a:srgbClr val="4F7600"/>
                </a:solidFill>
              </a:rPr>
              <a:t>Funkce buněčných membrán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000" dirty="0" smtClean="0">
                <a:solidFill>
                  <a:srgbClr val="4F7600"/>
                </a:solidFill>
              </a:rPr>
              <a:t>Vývoj mozku a nervového systému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000" dirty="0" smtClean="0">
                <a:solidFill>
                  <a:srgbClr val="4F7600"/>
                </a:solidFill>
              </a:rPr>
              <a:t>Tvorba prostaglandinů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000" dirty="0" smtClean="0">
                <a:solidFill>
                  <a:srgbClr val="4F7600"/>
                </a:solidFill>
              </a:rPr>
              <a:t>EPA a DHA </a:t>
            </a:r>
            <a:r>
              <a:rPr lang="cs-CZ" sz="2000" dirty="0" err="1" smtClean="0">
                <a:solidFill>
                  <a:srgbClr val="4F7600"/>
                </a:solidFill>
              </a:rPr>
              <a:t>kardioprotektivní</a:t>
            </a:r>
            <a:r>
              <a:rPr lang="cs-CZ" sz="2000" dirty="0" smtClean="0">
                <a:solidFill>
                  <a:srgbClr val="4F7600"/>
                </a:solidFill>
              </a:rPr>
              <a:t> efekt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Rostlinné oleje mastné kyseliny omega-3 s řetězcem delším jak 18 uhlíků neobsahují, jediným rostlinným</a:t>
            </a:r>
          </a:p>
          <a:p>
            <a:pPr>
              <a:defRPr/>
            </a:pPr>
            <a:r>
              <a:rPr lang="cs-CZ" dirty="0" smtClean="0"/>
              <a:t>zdrojem jsou </a:t>
            </a:r>
            <a:r>
              <a:rPr lang="cs-CZ" dirty="0" err="1" smtClean="0"/>
              <a:t>mikrořasy</a:t>
            </a:r>
            <a:r>
              <a:rPr lang="cs-CZ" dirty="0" smtClean="0"/>
              <a:t> a chaluhy. Jako takové nejsou příliš bohatým zdrojem EPA a DHA, neboť obsahují velice málo tuku, vhodným zdrojem však mohou být ve formě </a:t>
            </a:r>
            <a:r>
              <a:rPr lang="cs-CZ" dirty="0" err="1" smtClean="0"/>
              <a:t>suplementa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46</a:t>
            </a:fld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z="2400" dirty="0" smtClean="0"/>
              <a:t>absorpce železa z rostlinných zdrojů je 3-5 %, z živočišných zdrojů 25-30 %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Kyselina </a:t>
            </a:r>
            <a:r>
              <a:rPr lang="cs-CZ" sz="2400" dirty="0" err="1" smtClean="0"/>
              <a:t>fytová</a:t>
            </a:r>
            <a:r>
              <a:rPr lang="cs-CZ" sz="2400" dirty="0" smtClean="0"/>
              <a:t> – vysoký obsah v luštěninách a obilovinách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Současný příjem více jak 75 mg vitaminu C s rostlinnými zdroji železa zlepšuje jeho intestinální absorpci 2 až 4-krát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Biologická dostupnost železa ze semen se zlepšuje jejich máčením a nakličováním. Zvýšit dostupnost železa mohou také fermentační procesy používané například při výrobě sojových potravin jako je </a:t>
            </a:r>
            <a:r>
              <a:rPr lang="cs-CZ" sz="2400" dirty="0" err="1" smtClean="0"/>
              <a:t>tempeh</a:t>
            </a:r>
            <a:r>
              <a:rPr lang="cs-CZ" sz="2400" dirty="0" smtClean="0"/>
              <a:t> a </a:t>
            </a:r>
            <a:r>
              <a:rPr lang="cs-CZ" sz="2400" dirty="0" err="1" smtClean="0"/>
              <a:t>miso</a:t>
            </a:r>
            <a:r>
              <a:rPr lang="cs-CZ" sz="2400" dirty="0" smtClean="0"/>
              <a:t> (75). Během těchto procesů dochází k aktivaci </a:t>
            </a:r>
            <a:r>
              <a:rPr lang="cs-CZ" sz="2400" dirty="0" err="1" smtClean="0"/>
              <a:t>fytáz</a:t>
            </a:r>
            <a:r>
              <a:rPr lang="cs-CZ" sz="2400" dirty="0" smtClean="0"/>
              <a:t>, enzymů hydrolyzujících </a:t>
            </a:r>
            <a:r>
              <a:rPr lang="cs-CZ" sz="2400" dirty="0" err="1" smtClean="0"/>
              <a:t>fytáty</a:t>
            </a:r>
            <a:r>
              <a:rPr lang="cs-CZ" sz="2400" dirty="0" smtClean="0"/>
              <a:t>, v průběhu klíčení se navíc v semenech může zvyšovat obsah vitaminu C. </a:t>
            </a:r>
          </a:p>
          <a:p>
            <a:pPr eaLnBrk="1" hangingPunct="1"/>
            <a:r>
              <a:rPr lang="cs-CZ" sz="2400" dirty="0" smtClean="0"/>
              <a:t>Snížení v obsahu </a:t>
            </a:r>
            <a:r>
              <a:rPr lang="cs-CZ" sz="2400" dirty="0" err="1" smtClean="0"/>
              <a:t>polyfenolů</a:t>
            </a:r>
            <a:r>
              <a:rPr lang="cs-CZ" sz="2400" dirty="0" smtClean="0"/>
              <a:t> bývá pozorováno během mléčné fermentace a kynutí těsta z pšeničné mouky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V mnoha studiích bývá uváděno, že příjem železa vegetariánů je ve srovnání s </a:t>
            </a:r>
            <a:r>
              <a:rPr lang="cs-CZ" sz="2400" dirty="0" err="1" smtClean="0"/>
              <a:t>nevegetariány</a:t>
            </a:r>
            <a:r>
              <a:rPr lang="cs-CZ" sz="2400" dirty="0" smtClean="0"/>
              <a:t> vyšší, přesto se doporučuje zvýšit příjem až 1,8-krát oproti konzumentům smíšené stravy, neboť jsou často popisovány snížené hladiny železa v krvi, způsobené</a:t>
            </a:r>
          </a:p>
          <a:p>
            <a:pPr eaLnBrk="1" hangingPunct="1"/>
            <a:r>
              <a:rPr lang="cs-CZ" sz="2400" dirty="0" smtClean="0"/>
              <a:t>omezeným vstřebáváním</a:t>
            </a:r>
            <a:endParaRPr lang="cs-CZ" dirty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47</a:t>
            </a:fld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z="2400" dirty="0" smtClean="0"/>
              <a:t>Dobrými zdroji vápníku ve stravě jsou mléko a mléčné výrobky (vstřebatelnost kolem 32 %), z rostlinných potravin jsou</a:t>
            </a:r>
          </a:p>
          <a:p>
            <a:r>
              <a:rPr lang="cs-CZ" sz="2400" dirty="0" smtClean="0"/>
              <a:t>to druhy zeleniny s nízkým obsahem oxalátů - brokolice, tuřín, čínské a pekingské zelí, kapusta, kedluben (vstřebatelnost kolem 50 %), středně vstřebatelný vápník obsahují luštěniny, mandle, sezamová semínka, fíky a obohacené sojové nápoje a vápník</a:t>
            </a:r>
          </a:p>
          <a:p>
            <a:r>
              <a:rPr lang="cs-CZ" sz="2400" dirty="0" smtClean="0"/>
              <a:t>dostupný intestinální absorpci poskytuje i tvrdá pitná voda a vody minerální. </a:t>
            </a:r>
          </a:p>
          <a:p>
            <a:r>
              <a:rPr lang="cs-CZ" sz="2400" dirty="0" smtClean="0"/>
              <a:t>Naopak velmi málo vstřebatelný vápník obsahuje špenát, rebarbora a mangold.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Při změně způsobu stravování od smíšené na </a:t>
            </a:r>
            <a:r>
              <a:rPr lang="cs-CZ" sz="2400" dirty="0" err="1" smtClean="0"/>
              <a:t>laktoovovegetariánskou</a:t>
            </a:r>
            <a:r>
              <a:rPr lang="cs-CZ" sz="2400" dirty="0" smtClean="0"/>
              <a:t> dochází po třech měsících k poklesu hladin zinku, nicméně do třech let nastává jejich vyrovnání na výchozí hodnoty </a:t>
            </a:r>
          </a:p>
          <a:p>
            <a:endParaRPr lang="cs-CZ" sz="2400" dirty="0" smtClean="0"/>
          </a:p>
          <a:p>
            <a:r>
              <a:rPr lang="cs-CZ" sz="2400" dirty="0" smtClean="0"/>
              <a:t>Studie zkoumající </a:t>
            </a:r>
            <a:r>
              <a:rPr lang="cs-CZ" sz="2400" dirty="0" err="1" smtClean="0"/>
              <a:t>biodostupnost</a:t>
            </a:r>
            <a:r>
              <a:rPr lang="cs-CZ" sz="2400" dirty="0" smtClean="0"/>
              <a:t> zinku z obilovin a luštěnin zjistila, že lepším zdrojem zinku dostupnějšího pro tělo jsou luštěniny (</a:t>
            </a:r>
            <a:r>
              <a:rPr lang="cs-CZ" sz="2400" dirty="0" err="1" smtClean="0"/>
              <a:t>biodostupnost</a:t>
            </a:r>
            <a:r>
              <a:rPr lang="cs-CZ" sz="2400" dirty="0" smtClean="0"/>
              <a:t> zinku z luštěnin se pohybovala v rozmezí 27-56,5 %, z cereálií 5,5-21,4 %) a </a:t>
            </a:r>
            <a:r>
              <a:rPr lang="cs-CZ" sz="2400" dirty="0" err="1" smtClean="0"/>
              <a:t>biodostupnost</a:t>
            </a:r>
            <a:r>
              <a:rPr lang="cs-CZ" sz="2400" dirty="0" smtClean="0"/>
              <a:t> zinku není nutně</a:t>
            </a:r>
          </a:p>
          <a:p>
            <a:r>
              <a:rPr lang="cs-CZ" sz="2400" dirty="0" smtClean="0"/>
              <a:t>závislá na jeho koncentraci v potravině. Tato vyšší dostupnost zinku z luštěnin může být vysvětlena rozdílem mezi kvalitou a kvantitou bílkovin v luštěninách a obilovinách, neboť obecně strava bohatší na bílkoviny zvyšuje </a:t>
            </a:r>
            <a:r>
              <a:rPr lang="cs-CZ" sz="2400" dirty="0" err="1" smtClean="0"/>
              <a:t>biodostupnost</a:t>
            </a:r>
            <a:r>
              <a:rPr lang="cs-CZ" sz="2400" dirty="0" smtClean="0"/>
              <a:t> stopových prvků tvorbou</a:t>
            </a:r>
          </a:p>
          <a:p>
            <a:r>
              <a:rPr lang="cs-CZ" sz="2400" dirty="0" smtClean="0"/>
              <a:t>rozpustných komplexů zlepšujících absorpci</a:t>
            </a:r>
          </a:p>
          <a:p>
            <a:pPr eaLnBrk="1" hangingPunct="1"/>
            <a:endParaRPr lang="cs-CZ" sz="2400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48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z="2400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49</a:t>
            </a:fld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Bakterie tvořící vitamin B12 kolonizují i tlusté střevo člověka, ale sliznice této části trávicího traktu není přizpůsobena ke vstřebávání vitaminu B12 (62), tudíž musí být přijímán ve stravě.</a:t>
            </a:r>
          </a:p>
          <a:p>
            <a:pPr eaLnBrk="1" hangingPunct="1"/>
            <a:endParaRPr lang="cs-CZ" sz="2400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50</a:t>
            </a:fld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z="2400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51</a:t>
            </a:fld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Bakterie tvořící vitamin B12 kolonizují i tlusté střevo člověka, ale sliznice této části trávicího traktu není přizpůsobena ke vstřebávání vitaminu B12 (62), tudíž musí být přijímán ve stravě.</a:t>
            </a:r>
          </a:p>
          <a:p>
            <a:pPr eaLnBrk="1" hangingPunct="1"/>
            <a:endParaRPr lang="cs-CZ" sz="2400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52</a:t>
            </a:fld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z="2400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53</a:t>
            </a:fld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z="2400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54</a:t>
            </a:fld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Bakterie tvořící vitamin B12 kolonizují i tlusté střevo člověka, ale sliznice této části trávicího traktu není přizpůsobena ke vstřebávání vitaminu B12 (62), tudíž musí být přijímán ve stravě.</a:t>
            </a:r>
          </a:p>
          <a:p>
            <a:pPr eaLnBrk="1" hangingPunct="1"/>
            <a:endParaRPr lang="cs-CZ" sz="2400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55</a:t>
            </a:fld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z="2400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56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01B4-01EA-4BBA-984D-E47FC1A65A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6C3B-E7B6-49F1-AC8D-484A858E67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7974-474A-4F9F-AFC7-D61FBEB8F5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87CD-DA95-4745-B0E9-25F923608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68"/>
            <a:ext cx="1217066" cy="799981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Klepnutím lze upravit styl předlohy podnadpisů.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001B4-01EA-4BBA-984D-E47FC1A65A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751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E6893-6F9A-4766-99A5-B20C129078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51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217066" cy="805061"/>
            <a:chOff x="0" y="2343311"/>
            <a:chExt cx="1217066" cy="603796"/>
          </a:xfrm>
        </p:grpSpPr>
        <p:sp>
          <p:nvSpPr>
            <p:cNvPr id="8" name="Zaoblený obdélník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grpSp>
        <p:nvGrpSpPr>
          <p:cNvPr id="11" name="bottom graphic"/>
          <p:cNvGrpSpPr/>
          <p:nvPr/>
        </p:nvGrpSpPr>
        <p:grpSpPr>
          <a:xfrm>
            <a:off x="0" y="5409241"/>
            <a:ext cx="9144000" cy="1462483"/>
            <a:chOff x="0" y="4056912"/>
            <a:chExt cx="9144000" cy="1096862"/>
          </a:xfrm>
        </p:grpSpPr>
        <p:sp>
          <p:nvSpPr>
            <p:cNvPr id="20" name="Volný tvar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1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1" y="1932542"/>
            <a:ext cx="6858000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1" y="4084286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89C2B-7D05-403B-BAEC-DFAC776621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569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44EF0-5524-4DB5-B880-44D9742FB1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779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596575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4400" y="2413021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72000" y="1596575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72000" y="2413021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5A19-FC9A-4EF0-92AA-34D7774EF89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703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46751-0FCD-46CC-B0E1-979F16316F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9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ottom graphic"/>
          <p:cNvGrpSpPr/>
          <p:nvPr/>
        </p:nvGrpSpPr>
        <p:grpSpPr>
          <a:xfrm>
            <a:off x="0" y="5409241"/>
            <a:ext cx="9144000" cy="1462483"/>
            <a:chOff x="0" y="4056912"/>
            <a:chExt cx="9144000" cy="1096862"/>
          </a:xfrm>
        </p:grpSpPr>
        <p:sp>
          <p:nvSpPr>
            <p:cNvPr id="9" name="Volný tvar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0F27F-A288-486D-B746-4136E557F1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539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E6893-6F9A-4766-99A5-B20C129078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F9EBF-78EF-4D2D-931F-DD5E32186EC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839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914403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3B974-B32F-4C74-9C48-A8856CCC8F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29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31520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86C3B-E7B6-49F1-AC8D-484A858E67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08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056319" y="258885"/>
            <a:ext cx="1063300" cy="393137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grpSp>
        <p:nvGrpSpPr>
          <p:cNvPr id="11" name="bottom graphic"/>
          <p:cNvGrpSpPr/>
          <p:nvPr/>
        </p:nvGrpSpPr>
        <p:grpSpPr>
          <a:xfrm>
            <a:off x="0" y="5450107"/>
            <a:ext cx="9144000" cy="1462483"/>
            <a:chOff x="0" y="4046638"/>
            <a:chExt cx="9144000" cy="1096862"/>
          </a:xfrm>
        </p:grpSpPr>
        <p:sp>
          <p:nvSpPr>
            <p:cNvPr id="16" name="Volný tvar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7" name="Obdélní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15200" y="1110078"/>
            <a:ext cx="1371600" cy="5021685"/>
          </a:xfrm>
        </p:spPr>
        <p:txBody>
          <a:bodyPr vert="eaVert"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1110078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162800" y="6407988"/>
            <a:ext cx="1066800" cy="180976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2" y="6407988"/>
            <a:ext cx="6217920" cy="180976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05800" y="6407988"/>
            <a:ext cx="609600" cy="180976"/>
          </a:xfrm>
        </p:spPr>
        <p:txBody>
          <a:bodyPr/>
          <a:lstStyle/>
          <a:p>
            <a:pPr>
              <a:defRPr/>
            </a:pPr>
            <a:fld id="{54627974-474A-4F9F-AFC7-D61FBEB8F5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6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66"/>
            <a:ext cx="1217066" cy="799981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Klepnutím lze upravit styl předlohy podnadpisů.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001B4-01EA-4BBA-984D-E47FC1A65A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751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E6893-6F9A-4766-99A5-B20C129078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51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217066" cy="805061"/>
            <a:chOff x="0" y="2343311"/>
            <a:chExt cx="1217066" cy="603796"/>
          </a:xfrm>
        </p:grpSpPr>
        <p:sp>
          <p:nvSpPr>
            <p:cNvPr id="8" name="Zaoblený obdélník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grpSp>
        <p:nvGrpSpPr>
          <p:cNvPr id="11" name="bottom graphic"/>
          <p:cNvGrpSpPr/>
          <p:nvPr/>
        </p:nvGrpSpPr>
        <p:grpSpPr>
          <a:xfrm>
            <a:off x="0" y="5409239"/>
            <a:ext cx="9144000" cy="1462483"/>
            <a:chOff x="0" y="4056912"/>
            <a:chExt cx="9144000" cy="1096862"/>
          </a:xfrm>
        </p:grpSpPr>
        <p:sp>
          <p:nvSpPr>
            <p:cNvPr id="20" name="Volný tvar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1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1" y="1932540"/>
            <a:ext cx="6858000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1" y="4084284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89C2B-7D05-403B-BAEC-DFAC776621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569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44EF0-5524-4DB5-B880-44D9742FB1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779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596575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4400" y="2413019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72000" y="1596575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72000" y="2413019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5A19-FC9A-4EF0-92AA-34D7774EF89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703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46751-0FCD-46CC-B0E1-979F16316F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9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9C2B-7D05-403B-BAEC-DFAC776621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ottom graphic"/>
          <p:cNvGrpSpPr/>
          <p:nvPr/>
        </p:nvGrpSpPr>
        <p:grpSpPr>
          <a:xfrm>
            <a:off x="0" y="5409239"/>
            <a:ext cx="9144000" cy="1462483"/>
            <a:chOff x="0" y="4056912"/>
            <a:chExt cx="9144000" cy="1096862"/>
          </a:xfrm>
        </p:grpSpPr>
        <p:sp>
          <p:nvSpPr>
            <p:cNvPr id="9" name="Volný tvar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0F27F-A288-486D-B746-4136E557F1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539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F9EBF-78EF-4D2D-931F-DD5E32186EC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839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914403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3B974-B32F-4C74-9C48-A8856CCC8F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29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31520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86C3B-E7B6-49F1-AC8D-484A858E67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08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056319" y="258885"/>
            <a:ext cx="1063300" cy="393137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grpSp>
        <p:nvGrpSpPr>
          <p:cNvPr id="11" name="bottom graphic"/>
          <p:cNvGrpSpPr/>
          <p:nvPr/>
        </p:nvGrpSpPr>
        <p:grpSpPr>
          <a:xfrm>
            <a:off x="0" y="5450105"/>
            <a:ext cx="9144000" cy="1462483"/>
            <a:chOff x="0" y="4046638"/>
            <a:chExt cx="9144000" cy="1096862"/>
          </a:xfrm>
        </p:grpSpPr>
        <p:sp>
          <p:nvSpPr>
            <p:cNvPr id="16" name="Volný tvar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7" name="Obdélní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15200" y="1110078"/>
            <a:ext cx="1371600" cy="5021685"/>
          </a:xfrm>
        </p:spPr>
        <p:txBody>
          <a:bodyPr vert="eaVert"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1110078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162800" y="6407988"/>
            <a:ext cx="1066800" cy="180976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2" y="6407988"/>
            <a:ext cx="6217920" cy="180976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05800" y="6407988"/>
            <a:ext cx="609600" cy="180976"/>
          </a:xfrm>
        </p:spPr>
        <p:txBody>
          <a:bodyPr/>
          <a:lstStyle/>
          <a:p>
            <a:pPr>
              <a:defRPr/>
            </a:pPr>
            <a:fld id="{54627974-474A-4F9F-AFC7-D61FBEB8F5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6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60"/>
            <a:ext cx="1217066" cy="799981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Klepnutím lze upravit styl předlohy podnadpisů.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001B4-01EA-4BBA-984D-E47FC1A65A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751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E6893-6F9A-4766-99A5-B20C129078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51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217066" cy="805061"/>
            <a:chOff x="0" y="2343311"/>
            <a:chExt cx="1217066" cy="603796"/>
          </a:xfrm>
        </p:grpSpPr>
        <p:sp>
          <p:nvSpPr>
            <p:cNvPr id="8" name="Zaoblený obdélník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grpSp>
        <p:nvGrpSpPr>
          <p:cNvPr id="11" name="bottom graphic"/>
          <p:cNvGrpSpPr/>
          <p:nvPr/>
        </p:nvGrpSpPr>
        <p:grpSpPr>
          <a:xfrm>
            <a:off x="0" y="5409233"/>
            <a:ext cx="9144000" cy="1462483"/>
            <a:chOff x="0" y="4056912"/>
            <a:chExt cx="9144000" cy="1096862"/>
          </a:xfrm>
        </p:grpSpPr>
        <p:sp>
          <p:nvSpPr>
            <p:cNvPr id="20" name="Volný tvar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1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1" y="1932534"/>
            <a:ext cx="6858000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1" y="4084278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89C2B-7D05-403B-BAEC-DFAC776621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569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44EF0-5524-4DB5-B880-44D9742FB1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779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596575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4400" y="2413013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72000" y="1596575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72000" y="2413013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5A19-FC9A-4EF0-92AA-34D7774EF89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703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4EF0-5524-4DB5-B880-44D9742FB1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46751-0FCD-46CC-B0E1-979F16316F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9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ottom graphic"/>
          <p:cNvGrpSpPr/>
          <p:nvPr/>
        </p:nvGrpSpPr>
        <p:grpSpPr>
          <a:xfrm>
            <a:off x="0" y="5409233"/>
            <a:ext cx="9144000" cy="1462483"/>
            <a:chOff x="0" y="4056912"/>
            <a:chExt cx="9144000" cy="1096862"/>
          </a:xfrm>
        </p:grpSpPr>
        <p:sp>
          <p:nvSpPr>
            <p:cNvPr id="9" name="Volný tvar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0F27F-A288-486D-B746-4136E557F1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539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F9EBF-78EF-4D2D-931F-DD5E32186EC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839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914403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3B974-B32F-4C74-9C48-A8856CCC8F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29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31520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86C3B-E7B6-49F1-AC8D-484A858E67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08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056319" y="258885"/>
            <a:ext cx="1063300" cy="393137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grpSp>
        <p:nvGrpSpPr>
          <p:cNvPr id="11" name="bottom graphic"/>
          <p:cNvGrpSpPr/>
          <p:nvPr/>
        </p:nvGrpSpPr>
        <p:grpSpPr>
          <a:xfrm>
            <a:off x="0" y="5450099"/>
            <a:ext cx="9144000" cy="1462483"/>
            <a:chOff x="0" y="4046638"/>
            <a:chExt cx="9144000" cy="1096862"/>
          </a:xfrm>
        </p:grpSpPr>
        <p:sp>
          <p:nvSpPr>
            <p:cNvPr id="16" name="Volný tvar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7" name="Obdélní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15200" y="1110078"/>
            <a:ext cx="1371600" cy="5021685"/>
          </a:xfrm>
        </p:spPr>
        <p:txBody>
          <a:bodyPr vert="eaVert"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1110078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162800" y="6407988"/>
            <a:ext cx="1066800" cy="180976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2" y="6407988"/>
            <a:ext cx="6217920" cy="180976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05800" y="6407988"/>
            <a:ext cx="609600" cy="180976"/>
          </a:xfrm>
        </p:spPr>
        <p:txBody>
          <a:bodyPr/>
          <a:lstStyle/>
          <a:p>
            <a:pPr>
              <a:defRPr/>
            </a:pPr>
            <a:fld id="{54627974-474A-4F9F-AFC7-D61FBEB8F5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6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5A19-FC9A-4EF0-92AA-34D7774EF8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6751-0FCD-46CC-B0E1-979F16316F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0F27F-A288-486D-B746-4136E557F1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F9EBF-78EF-4D2D-931F-DD5E32186E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B974-B32F-4C74-9C48-A8856CCC8F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02EA55-BEBB-42FA-B0C3-8A49090ACD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ottom graphic"/>
          <p:cNvGrpSpPr/>
          <p:nvPr/>
        </p:nvGrpSpPr>
        <p:grpSpPr>
          <a:xfrm>
            <a:off x="0" y="5409241"/>
            <a:ext cx="9144000" cy="1462483"/>
            <a:chOff x="0" y="4056912"/>
            <a:chExt cx="9144000" cy="1096862"/>
          </a:xfrm>
        </p:grpSpPr>
        <p:sp>
          <p:nvSpPr>
            <p:cNvPr id="21" name="Volný tvar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8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grpSp>
        <p:nvGrpSpPr>
          <p:cNvPr id="11" name="squares"/>
          <p:cNvGrpSpPr/>
          <p:nvPr/>
        </p:nvGrpSpPr>
        <p:grpSpPr>
          <a:xfrm>
            <a:off x="13" y="800573"/>
            <a:ext cx="797475" cy="524183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14402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02EA55-BEBB-42FA-B0C3-8A49090ACD5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ottom graphic"/>
          <p:cNvGrpSpPr/>
          <p:nvPr/>
        </p:nvGrpSpPr>
        <p:grpSpPr>
          <a:xfrm>
            <a:off x="0" y="5409239"/>
            <a:ext cx="9144000" cy="1462483"/>
            <a:chOff x="0" y="4056912"/>
            <a:chExt cx="9144000" cy="1096862"/>
          </a:xfrm>
        </p:grpSpPr>
        <p:sp>
          <p:nvSpPr>
            <p:cNvPr id="21" name="Volný tvar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8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grpSp>
        <p:nvGrpSpPr>
          <p:cNvPr id="11" name="squares"/>
          <p:cNvGrpSpPr/>
          <p:nvPr/>
        </p:nvGrpSpPr>
        <p:grpSpPr>
          <a:xfrm>
            <a:off x="12" y="800571"/>
            <a:ext cx="797475" cy="524183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14402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02EA55-BEBB-42FA-B0C3-8A49090ACD5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ottom graphic"/>
          <p:cNvGrpSpPr/>
          <p:nvPr/>
        </p:nvGrpSpPr>
        <p:grpSpPr>
          <a:xfrm>
            <a:off x="0" y="5409233"/>
            <a:ext cx="9144000" cy="1462483"/>
            <a:chOff x="0" y="4056912"/>
            <a:chExt cx="9144000" cy="1096862"/>
          </a:xfrm>
        </p:grpSpPr>
        <p:sp>
          <p:nvSpPr>
            <p:cNvPr id="21" name="Volný tvar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8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noProof="0" dirty="0"/>
            </a:p>
          </p:txBody>
        </p:sp>
      </p:grpSp>
      <p:grpSp>
        <p:nvGrpSpPr>
          <p:cNvPr id="11" name="squares"/>
          <p:cNvGrpSpPr/>
          <p:nvPr/>
        </p:nvGrpSpPr>
        <p:grpSpPr>
          <a:xfrm>
            <a:off x="9" y="800565"/>
            <a:ext cx="797475" cy="524183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10" name="Obdélník se zakulaceným rohem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</p:grp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14402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02EA55-BEBB-42FA-B0C3-8A49090ACD5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4" Type="http://schemas.openxmlformats.org/officeDocument/2006/relationships/hyperlink" Target="http://www.vrg.org/nutrition/2009_ADA_position_paper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egetarianism.jpg"/>
          <p:cNvPicPr>
            <a:picLocks noChangeAspect="1"/>
          </p:cNvPicPr>
          <p:nvPr/>
        </p:nvPicPr>
        <p:blipFill>
          <a:blip r:embed="rId3" cstate="print"/>
          <a:srcRect t="8865" r="-722" b="4580"/>
          <a:stretch>
            <a:fillRect/>
          </a:stretch>
        </p:blipFill>
        <p:spPr>
          <a:xfrm>
            <a:off x="1403648" y="2348880"/>
            <a:ext cx="6353779" cy="365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836712"/>
            <a:ext cx="7503368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9600" b="1" dirty="0" smtClean="0">
                <a:solidFill>
                  <a:srgbClr val="632B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sz="4800" b="1" dirty="0" smtClean="0">
                <a:solidFill>
                  <a:srgbClr val="632B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LTERNATIVNÍ </a:t>
            </a:r>
            <a:br>
              <a:rPr lang="cs-CZ" sz="4800" b="1" dirty="0" smtClean="0">
                <a:solidFill>
                  <a:srgbClr val="632B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800" b="1" dirty="0" smtClean="0">
                <a:solidFill>
                  <a:srgbClr val="632B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ZPŮSOBY STRAVOVÁNÍ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877272"/>
            <a:ext cx="6400800" cy="782960"/>
          </a:xfrm>
        </p:spPr>
        <p:txBody>
          <a:bodyPr/>
          <a:lstStyle/>
          <a:p>
            <a:pPr algn="r" eaLnBrk="1" hangingPunct="1">
              <a:defRPr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Mgr. Jana Petrová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8136904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YJÁDŘENÍ ODBORNÍKŮ K VEGETARIÁNSTVÍ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01013" cy="47133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cs-CZ" sz="3000" b="1" u="sng" dirty="0" smtClean="0">
                <a:latin typeface="Adobe Garamond Pro" pitchFamily="18" charset="-18"/>
              </a:rPr>
              <a:t>Stanovisko</a:t>
            </a:r>
            <a:r>
              <a:rPr lang="cs-CZ" sz="3000" u="sng" dirty="0" smtClean="0">
                <a:latin typeface="Adobe Garamond Pro" pitchFamily="18" charset="-18"/>
              </a:rPr>
              <a:t> </a:t>
            </a:r>
            <a:r>
              <a:rPr lang="cs-CZ" sz="3000" b="1" u="sng" dirty="0" smtClean="0">
                <a:latin typeface="Adobe Garamond Pro" pitchFamily="18" charset="-18"/>
              </a:rPr>
              <a:t>Americké dietetické asociace z r. 2009</a:t>
            </a:r>
          </a:p>
          <a:p>
            <a:pPr eaLnBrk="1" hangingPunct="1">
              <a:buFontTx/>
              <a:buNone/>
              <a:defRPr/>
            </a:pPr>
            <a:endParaRPr lang="cs-CZ" sz="100" b="1" u="sng" dirty="0" smtClean="0">
              <a:latin typeface="Adobe Garamond Pro" pitchFamily="18" charset="-18"/>
            </a:endParaRPr>
          </a:p>
          <a:p>
            <a:pPr algn="just" eaLnBrk="1" hangingPunct="1">
              <a:buFontTx/>
              <a:buNone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Vhodně naplánovaná </a:t>
            </a:r>
            <a:r>
              <a:rPr lang="cs-CZ" sz="2800" dirty="0" smtClean="0">
                <a:latin typeface="Adobe Garamond Pro" pitchFamily="18" charset="-18"/>
              </a:rPr>
              <a:t>vegetariánská strava  je </a:t>
            </a:r>
          </a:p>
          <a:p>
            <a:pPr algn="just" eaLnBrk="1" hangingPunct="1">
              <a:buFontTx/>
              <a:buNone/>
              <a:defRPr/>
            </a:pPr>
            <a:endParaRPr lang="cs-CZ" sz="100" dirty="0" smtClean="0">
              <a:latin typeface="Adobe Garamond Pro" pitchFamily="18" charset="-18"/>
            </a:endParaRPr>
          </a:p>
          <a:p>
            <a:pPr lvl="1" algn="just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400" dirty="0" smtClean="0">
                <a:latin typeface="Adobe Garamond Pro" pitchFamily="18" charset="-18"/>
              </a:rPr>
              <a:t>zdravá, nutričně vyvážená a zdravotně přínosná v prevenci i léčbě některých  onemocnění </a:t>
            </a:r>
          </a:p>
          <a:p>
            <a:pPr lvl="1" algn="just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100" dirty="0" smtClean="0">
              <a:latin typeface="Adobe Garamond Pro" pitchFamily="18" charset="-18"/>
            </a:endParaRPr>
          </a:p>
          <a:p>
            <a:pPr lvl="1" algn="just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400" dirty="0" smtClean="0">
                <a:latin typeface="Adobe Garamond Pro" pitchFamily="18" charset="-18"/>
              </a:rPr>
              <a:t>vhodná pro jedince během všech období života</a:t>
            </a:r>
          </a:p>
          <a:p>
            <a:pPr lvl="2" algn="just" eaLnBrk="1" hangingPunct="1">
              <a:buClr>
                <a:schemeClr val="accent4"/>
              </a:buClr>
              <a:defRPr/>
            </a:pPr>
            <a:r>
              <a:rPr lang="cs-CZ" sz="2000" dirty="0" smtClean="0">
                <a:latin typeface="Adobe Garamond Pro" pitchFamily="18" charset="-18"/>
              </a:rPr>
              <a:t>dětství včetně kojeneckého věku</a:t>
            </a:r>
          </a:p>
          <a:p>
            <a:pPr lvl="2" algn="just" eaLnBrk="1" hangingPunct="1">
              <a:buClr>
                <a:schemeClr val="accent4"/>
              </a:buClr>
              <a:defRPr/>
            </a:pPr>
            <a:r>
              <a:rPr lang="cs-CZ" sz="2000" dirty="0" smtClean="0">
                <a:latin typeface="Adobe Garamond Pro" pitchFamily="18" charset="-18"/>
              </a:rPr>
              <a:t>adolescence</a:t>
            </a:r>
          </a:p>
          <a:p>
            <a:pPr lvl="2" algn="just" eaLnBrk="1" hangingPunct="1">
              <a:buClr>
                <a:schemeClr val="accent4"/>
              </a:buClr>
              <a:defRPr/>
            </a:pPr>
            <a:r>
              <a:rPr lang="cs-CZ" sz="2000" dirty="0" smtClean="0">
                <a:latin typeface="Adobe Garamond Pro" pitchFamily="18" charset="-18"/>
              </a:rPr>
              <a:t>těhotenství a laktace</a:t>
            </a:r>
          </a:p>
          <a:p>
            <a:pPr lvl="2" algn="just" eaLnBrk="1" hangingPunct="1">
              <a:buClr>
                <a:schemeClr val="accent4"/>
              </a:buClr>
              <a:defRPr/>
            </a:pPr>
            <a:r>
              <a:rPr lang="cs-CZ" sz="2000" dirty="0" smtClean="0">
                <a:latin typeface="Adobe Garamond Pro" pitchFamily="18" charset="-18"/>
              </a:rPr>
              <a:t>stáří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cs-CZ" sz="100" dirty="0" smtClean="0">
              <a:latin typeface="Adobe Garamond Pro" pitchFamily="18" charset="-18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sz="1700" dirty="0" err="1" smtClean="0">
                <a:latin typeface="Adobe Garamond Pro" pitchFamily="18" charset="-18"/>
              </a:rPr>
              <a:t>The</a:t>
            </a:r>
            <a:r>
              <a:rPr lang="cs-CZ" sz="1700" dirty="0" smtClean="0">
                <a:latin typeface="Adobe Garamond Pro" pitchFamily="18" charset="-18"/>
              </a:rPr>
              <a:t> </a:t>
            </a:r>
            <a:r>
              <a:rPr lang="cs-CZ" sz="1700" dirty="0" err="1" smtClean="0">
                <a:latin typeface="Adobe Garamond Pro" pitchFamily="18" charset="-18"/>
              </a:rPr>
              <a:t>Journal</a:t>
            </a:r>
            <a:r>
              <a:rPr lang="cs-CZ" sz="1700" dirty="0" smtClean="0">
                <a:latin typeface="Adobe Garamond Pro" pitchFamily="18" charset="-18"/>
              </a:rPr>
              <a:t> </a:t>
            </a:r>
            <a:r>
              <a:rPr lang="cs-CZ" sz="1700" dirty="0" err="1" smtClean="0">
                <a:latin typeface="Adobe Garamond Pro" pitchFamily="18" charset="-18"/>
              </a:rPr>
              <a:t>of</a:t>
            </a:r>
            <a:r>
              <a:rPr lang="cs-CZ" sz="1700" dirty="0" smtClean="0">
                <a:latin typeface="Adobe Garamond Pro" pitchFamily="18" charset="-18"/>
              </a:rPr>
              <a:t> </a:t>
            </a:r>
            <a:r>
              <a:rPr lang="cs-CZ" sz="1700" dirty="0" err="1" smtClean="0">
                <a:latin typeface="Adobe Garamond Pro" pitchFamily="18" charset="-18"/>
              </a:rPr>
              <a:t>the</a:t>
            </a:r>
            <a:r>
              <a:rPr lang="cs-CZ" sz="1700" dirty="0" smtClean="0">
                <a:latin typeface="Adobe Garamond Pro" pitchFamily="18" charset="-18"/>
              </a:rPr>
              <a:t> </a:t>
            </a:r>
            <a:r>
              <a:rPr lang="cs-CZ" sz="1700" dirty="0" err="1" smtClean="0">
                <a:latin typeface="Adobe Garamond Pro" pitchFamily="18" charset="-18"/>
              </a:rPr>
              <a:t>American</a:t>
            </a:r>
            <a:r>
              <a:rPr lang="cs-CZ" sz="1700" dirty="0" smtClean="0">
                <a:latin typeface="Adobe Garamond Pro" pitchFamily="18" charset="-18"/>
              </a:rPr>
              <a:t> </a:t>
            </a:r>
            <a:r>
              <a:rPr lang="cs-CZ" sz="1700" dirty="0" err="1" smtClean="0">
                <a:latin typeface="Adobe Garamond Pro" pitchFamily="18" charset="-18"/>
              </a:rPr>
              <a:t>Dietetic</a:t>
            </a:r>
            <a:r>
              <a:rPr lang="cs-CZ" sz="1700" dirty="0" smtClean="0">
                <a:latin typeface="Adobe Garamond Pro" pitchFamily="18" charset="-18"/>
              </a:rPr>
              <a:t> </a:t>
            </a:r>
            <a:r>
              <a:rPr lang="cs-CZ" sz="1700" dirty="0" err="1" smtClean="0">
                <a:latin typeface="Adobe Garamond Pro" pitchFamily="18" charset="-18"/>
              </a:rPr>
              <a:t>Association</a:t>
            </a:r>
            <a:r>
              <a:rPr lang="cs-CZ" sz="1700" dirty="0" smtClean="0">
                <a:latin typeface="Adobe Garamond Pro" pitchFamily="18" charset="-18"/>
              </a:rPr>
              <a:t>, </a:t>
            </a:r>
            <a:r>
              <a:rPr lang="cs-CZ" sz="1700" dirty="0" err="1" smtClean="0">
                <a:latin typeface="Adobe Garamond Pro" pitchFamily="18" charset="-18"/>
              </a:rPr>
              <a:t>July</a:t>
            </a:r>
            <a:r>
              <a:rPr lang="cs-CZ" sz="1700" dirty="0" smtClean="0">
                <a:latin typeface="Adobe Garamond Pro" pitchFamily="18" charset="-18"/>
              </a:rPr>
              <a:t> 2009, Volume 109, No. 7, </a:t>
            </a:r>
            <a:br>
              <a:rPr lang="cs-CZ" sz="1700" dirty="0" smtClean="0">
                <a:latin typeface="Adobe Garamond Pro" pitchFamily="18" charset="-18"/>
              </a:rPr>
            </a:br>
            <a:r>
              <a:rPr lang="cs-CZ" sz="1700" dirty="0" err="1" smtClean="0">
                <a:latin typeface="Adobe Garamond Pro" pitchFamily="18" charset="-18"/>
              </a:rPr>
              <a:t>pg</a:t>
            </a:r>
            <a:r>
              <a:rPr lang="cs-CZ" sz="1700" dirty="0" smtClean="0">
                <a:latin typeface="Adobe Garamond Pro" pitchFamily="18" charset="-18"/>
              </a:rPr>
              <a:t>. 1266-1279. </a:t>
            </a:r>
            <a:r>
              <a:rPr lang="cs-CZ" sz="1400" dirty="0" smtClean="0">
                <a:solidFill>
                  <a:schemeClr val="accent6"/>
                </a:solidFill>
                <a:latin typeface="Adobe Garamond Pro" pitchFamily="18" charset="-18"/>
                <a:hlinkClick r:id="rId4"/>
              </a:rPr>
              <a:t>http://www.</a:t>
            </a:r>
            <a:r>
              <a:rPr lang="cs-CZ" sz="1400" dirty="0" err="1" smtClean="0">
                <a:solidFill>
                  <a:schemeClr val="accent6"/>
                </a:solidFill>
                <a:latin typeface="Adobe Garamond Pro" pitchFamily="18" charset="-18"/>
                <a:hlinkClick r:id="rId4"/>
              </a:rPr>
              <a:t>vrg.org</a:t>
            </a:r>
            <a:r>
              <a:rPr lang="cs-CZ" sz="1400" dirty="0" smtClean="0">
                <a:solidFill>
                  <a:schemeClr val="accent6"/>
                </a:solidFill>
                <a:latin typeface="Adobe Garamond Pro" pitchFamily="18" charset="-18"/>
                <a:hlinkClick r:id="rId4"/>
              </a:rPr>
              <a:t>/</a:t>
            </a:r>
            <a:r>
              <a:rPr lang="cs-CZ" sz="1400" dirty="0" err="1" smtClean="0">
                <a:solidFill>
                  <a:schemeClr val="accent6"/>
                </a:solidFill>
                <a:latin typeface="Adobe Garamond Pro" pitchFamily="18" charset="-18"/>
                <a:hlinkClick r:id="rId4"/>
              </a:rPr>
              <a:t>nutrition</a:t>
            </a:r>
            <a:r>
              <a:rPr lang="cs-CZ" sz="1400" dirty="0" smtClean="0">
                <a:solidFill>
                  <a:schemeClr val="accent6"/>
                </a:solidFill>
                <a:latin typeface="Adobe Garamond Pro" pitchFamily="18" charset="-18"/>
                <a:hlinkClick r:id="rId4"/>
              </a:rPr>
              <a:t>/2009_ADA_</a:t>
            </a:r>
            <a:r>
              <a:rPr lang="cs-CZ" sz="1400" dirty="0" err="1" smtClean="0">
                <a:solidFill>
                  <a:schemeClr val="accent6"/>
                </a:solidFill>
                <a:latin typeface="Adobe Garamond Pro" pitchFamily="18" charset="-18"/>
                <a:hlinkClick r:id="rId4"/>
              </a:rPr>
              <a:t>position</a:t>
            </a:r>
            <a:r>
              <a:rPr lang="cs-CZ" sz="1400" dirty="0" smtClean="0">
                <a:solidFill>
                  <a:schemeClr val="accent6"/>
                </a:solidFill>
                <a:latin typeface="Adobe Garamond Pro" pitchFamily="18" charset="-18"/>
                <a:hlinkClick r:id="rId4"/>
              </a:rPr>
              <a:t>_</a:t>
            </a:r>
            <a:r>
              <a:rPr lang="cs-CZ" sz="1400" dirty="0" err="1" smtClean="0">
                <a:solidFill>
                  <a:schemeClr val="accent6"/>
                </a:solidFill>
                <a:latin typeface="Adobe Garamond Pro" pitchFamily="18" charset="-18"/>
                <a:hlinkClick r:id="rId4"/>
              </a:rPr>
              <a:t>paper.pdf</a:t>
            </a:r>
            <a:endParaRPr lang="cs-CZ" sz="1400" dirty="0" smtClean="0">
              <a:solidFill>
                <a:schemeClr val="accent6"/>
              </a:solidFill>
              <a:latin typeface="Adobe Garamond Pro" pitchFamily="18" charset="-18"/>
            </a:endParaRP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8136904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ŘÍNOSY VEGETARIÁNSTVÍ</a:t>
            </a:r>
            <a:endParaRPr lang="cs-CZ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01013" cy="471331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4"/>
              </a:buClr>
            </a:pPr>
            <a:r>
              <a:rPr lang="cs-CZ" sz="3200" dirty="0" smtClean="0">
                <a:latin typeface="Adobe Garamond Pro" pitchFamily="18" charset="-18"/>
              </a:rPr>
              <a:t>obvykle častější konzumace ovoce, zeleniny, obilovin, klíčků, luštěnin, ořechů, semen, rostlinných olejů</a:t>
            </a:r>
          </a:p>
          <a:p>
            <a:pPr>
              <a:buClr>
                <a:schemeClr val="accent4"/>
              </a:buClr>
            </a:pPr>
            <a:r>
              <a:rPr lang="cs-CZ" sz="3200" dirty="0" smtClean="0">
                <a:latin typeface="Adobe Garamond Pro" pitchFamily="18" charset="-18"/>
                <a:sym typeface="Wingdings 3" pitchFamily="18" charset="2"/>
              </a:rPr>
              <a:t>obvykle nižší příjmy nasycených tuků, cholesterolu, živočišných proteinů</a:t>
            </a:r>
          </a:p>
          <a:p>
            <a:pPr>
              <a:buClr>
                <a:schemeClr val="accent4"/>
              </a:buClr>
            </a:pPr>
            <a:r>
              <a:rPr lang="cs-CZ" sz="3200" dirty="0" smtClean="0">
                <a:latin typeface="Adobe Garamond Pro" pitchFamily="18" charset="-18"/>
              </a:rPr>
              <a:t>nižší příjem energie</a:t>
            </a:r>
          </a:p>
          <a:p>
            <a:pPr>
              <a:buClr>
                <a:schemeClr val="accent4"/>
              </a:buClr>
            </a:pPr>
            <a:r>
              <a:rPr lang="cs-CZ" sz="3200" dirty="0" smtClean="0">
                <a:latin typeface="Adobe Garamond Pro" pitchFamily="18" charset="-18"/>
              </a:rPr>
              <a:t>životní styl</a:t>
            </a:r>
          </a:p>
          <a:p>
            <a:pPr>
              <a:buClr>
                <a:schemeClr val="accent4"/>
              </a:buClr>
            </a:pPr>
            <a:r>
              <a:rPr lang="cs-CZ" sz="3200" dirty="0" smtClean="0">
                <a:latin typeface="Adobe Garamond Pro" pitchFamily="18" charset="-18"/>
                <a:sym typeface="Wingdings 3" pitchFamily="18" charset="2"/>
              </a:rPr>
              <a:t>strava založená na převážné konzumaci potravin rostlinného původu může snižovat riziko vzniku některých onemocnění</a:t>
            </a:r>
          </a:p>
          <a:p>
            <a:pPr>
              <a:buClr>
                <a:schemeClr val="accent4"/>
              </a:buClr>
            </a:pP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  <a:sym typeface="Wingdings 3" pitchFamily="18" charset="2"/>
              </a:rPr>
              <a:t>je třeba zdůraznit, že riziko vzniku onemocnění ovlivněných konzumací stravy je obecně nízké za předpokladu vyvážené stravy, bez ohledu na to, zda maso konzumováno je nebo není</a:t>
            </a:r>
            <a:endParaRPr lang="cs-CZ" sz="3200" dirty="0" smtClean="0">
              <a:latin typeface="Adobe Garamond Pro" pitchFamily="18" charset="-18"/>
            </a:endParaRP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11</a:t>
            </a:fld>
            <a:endParaRPr lang="cs-CZ" smtClean="0"/>
          </a:p>
        </p:txBody>
      </p:sp>
      <p:pic>
        <p:nvPicPr>
          <p:cNvPr id="5" name="Obrázek 4" descr="images (3).jpg"/>
          <p:cNvPicPr>
            <a:picLocks noChangeAspect="1"/>
          </p:cNvPicPr>
          <p:nvPr/>
        </p:nvPicPr>
        <p:blipFill>
          <a:blip r:embed="rId4" cstate="print"/>
          <a:srcRect b="11819"/>
          <a:stretch>
            <a:fillRect/>
          </a:stretch>
        </p:blipFill>
        <p:spPr>
          <a:xfrm>
            <a:off x="7092280" y="188640"/>
            <a:ext cx="178783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8136904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IZIKA VEGETARIÁNSTVÍ</a:t>
            </a:r>
            <a:endParaRPr lang="cs-CZ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01013" cy="4641304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600" dirty="0" smtClean="0">
                <a:latin typeface="Adobe Garamond Pro" pitchFamily="18" charset="-18"/>
              </a:rPr>
              <a:t>nesprávná skladba stravy (špatná informovanost)</a:t>
            </a:r>
          </a:p>
          <a:p>
            <a:pPr marL="342900" lvl="1" indent="-342900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600" dirty="0" smtClean="0">
                <a:latin typeface="Adobe Garamond Pro" pitchFamily="18" charset="-18"/>
              </a:rPr>
              <a:t>v rostlinných potravinách chybí některé výživové složky, některé složky jsou zastoupeny v malém množství</a:t>
            </a:r>
          </a:p>
          <a:p>
            <a:pPr marL="342900" lvl="1" indent="-342900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600" dirty="0" smtClean="0">
                <a:latin typeface="Adobe Garamond Pro" pitchFamily="18" charset="-18"/>
              </a:rPr>
              <a:t>v rostlinných potravinách jsou přítomny látky snižující absorpci některých vitaminů a minerálních látek</a:t>
            </a:r>
          </a:p>
          <a:p>
            <a:pPr marL="342900" lvl="1" indent="-342900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600" dirty="0" smtClean="0">
                <a:latin typeface="Adobe Garamond Pro" pitchFamily="18" charset="-18"/>
              </a:rPr>
              <a:t>ostatní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sz="2600" dirty="0" smtClean="0">
              <a:latin typeface="Adobe Garamond Pro" pitchFamily="18" charset="-18"/>
            </a:endParaRPr>
          </a:p>
          <a:p>
            <a:pPr marL="342900" lvl="1" indent="-342900">
              <a:buNone/>
            </a:pPr>
            <a:r>
              <a:rPr lang="cs-CZ" sz="2600" dirty="0" smtClean="0">
                <a:latin typeface="Adobe Garamond Pro" pitchFamily="18" charset="-18"/>
                <a:sym typeface="Wingdings 3"/>
              </a:rPr>
              <a:t> nedostatečný příjem některých výživových složek a z toho vyplývající rizika</a:t>
            </a:r>
            <a:endParaRPr lang="cs-CZ" sz="2600" dirty="0" smtClean="0">
              <a:latin typeface="Adobe Garamond Pro" pitchFamily="18" charset="-18"/>
            </a:endParaRP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12</a:t>
            </a:fld>
            <a:endParaRPr lang="cs-CZ" smtClean="0"/>
          </a:p>
        </p:txBody>
      </p:sp>
      <p:pic>
        <p:nvPicPr>
          <p:cNvPr id="5" name="Obrázek 4" descr="images (3).jpg"/>
          <p:cNvPicPr>
            <a:picLocks noChangeAspect="1"/>
          </p:cNvPicPr>
          <p:nvPr/>
        </p:nvPicPr>
        <p:blipFill>
          <a:blip r:embed="rId4" cstate="print"/>
          <a:srcRect b="11819"/>
          <a:stretch>
            <a:fillRect/>
          </a:stretch>
        </p:blipFill>
        <p:spPr>
          <a:xfrm>
            <a:off x="7092280" y="188640"/>
            <a:ext cx="178783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8136904" cy="6858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ESTAVENÍ VHODNÉHO JÍDELNÍČKU</a:t>
            </a:r>
            <a:endParaRPr lang="cs-CZ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01013" cy="4641304"/>
          </a:xfrm>
        </p:spPr>
        <p:txBody>
          <a:bodyPr>
            <a:normAutofit fontScale="92500"/>
          </a:bodyPr>
          <a:lstStyle/>
          <a:p>
            <a:pPr>
              <a:buClr>
                <a:schemeClr val="accent4"/>
              </a:buClr>
            </a:pPr>
            <a:r>
              <a:rPr lang="cs-CZ" sz="2700" dirty="0" smtClean="0">
                <a:latin typeface="Adobe Garamond Pro" pitchFamily="18" charset="-18"/>
              </a:rPr>
              <a:t>dodržovat pestrost a vyváženost</a:t>
            </a:r>
          </a:p>
          <a:p>
            <a:pPr>
              <a:buClr>
                <a:schemeClr val="accent4"/>
              </a:buClr>
            </a:pPr>
            <a:r>
              <a:rPr lang="cs-CZ" sz="2700" dirty="0" smtClean="0">
                <a:latin typeface="Adobe Garamond Pro" pitchFamily="18" charset="-18"/>
              </a:rPr>
              <a:t>potravinové skupiny, které by neměly v jídelníčku chybět: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 smtClean="0">
                <a:latin typeface="Adobe Garamond Pro" pitchFamily="18" charset="-18"/>
              </a:rPr>
              <a:t>obiloviny a </a:t>
            </a:r>
            <a:r>
              <a:rPr lang="cs-CZ" sz="2200" dirty="0" err="1" smtClean="0">
                <a:latin typeface="Adobe Garamond Pro" pitchFamily="18" charset="-18"/>
              </a:rPr>
              <a:t>pseudoobiloviny</a:t>
            </a:r>
            <a:endParaRPr lang="cs-CZ" sz="2200" dirty="0" smtClean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 smtClean="0">
                <a:latin typeface="Adobe Garamond Pro" pitchFamily="18" charset="-18"/>
              </a:rPr>
              <a:t>zelenina, ovoce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 smtClean="0">
                <a:latin typeface="Adobe Garamond Pro" pitchFamily="18" charset="-18"/>
              </a:rPr>
              <a:t>luštěniny a výrobky z nich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 smtClean="0">
                <a:latin typeface="Adobe Garamond Pro" pitchFamily="18" charset="-18"/>
              </a:rPr>
              <a:t>mléko, mléčné výrobky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 smtClean="0">
                <a:latin typeface="Adobe Garamond Pro" pitchFamily="18" charset="-18"/>
              </a:rPr>
              <a:t>vejce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 smtClean="0">
                <a:latin typeface="Adobe Garamond Pro" pitchFamily="18" charset="-18"/>
              </a:rPr>
              <a:t>ořechy, semena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 smtClean="0">
                <a:latin typeface="Adobe Garamond Pro" pitchFamily="18" charset="-18"/>
              </a:rPr>
              <a:t>rostlinné oleje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 smtClean="0">
                <a:latin typeface="Adobe Garamond Pro" pitchFamily="18" charset="-18"/>
              </a:rPr>
              <a:t>případně přídavek mořských řas</a:t>
            </a: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8136904" cy="6858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ESTAVENÍ VHODNÉHO JÍDELNÍČKU</a:t>
            </a:r>
            <a:endParaRPr lang="cs-CZ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01013" cy="464130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</a:pPr>
            <a:r>
              <a:rPr lang="cs-CZ" sz="2600" dirty="0" smtClean="0">
                <a:latin typeface="Adobe Garamond Pro" pitchFamily="18" charset="-18"/>
              </a:rPr>
              <a:t>v jednotlivých pokrmech i v pokrmech během dne kombinovat různé zdroje bílkovin</a:t>
            </a:r>
          </a:p>
          <a:p>
            <a:pPr>
              <a:buClr>
                <a:schemeClr val="accent4"/>
              </a:buClr>
            </a:pPr>
            <a:endParaRPr lang="cs-CZ" sz="1000" dirty="0" smtClean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dirty="0" smtClean="0">
                <a:latin typeface="Adobe Garamond Pro" pitchFamily="18" charset="-18"/>
              </a:rPr>
              <a:t>obiloviny s luštěninami (fazolový guláš s pečivem, luštěninové polévky s vložkou z obilovin, šoulet atd.)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endParaRPr lang="cs-CZ" sz="1000" dirty="0" smtClean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dirty="0" smtClean="0">
                <a:latin typeface="Adobe Garamond Pro" pitchFamily="18" charset="-18"/>
              </a:rPr>
              <a:t>luštěniny s bramborami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endParaRPr lang="cs-CZ" sz="1000" dirty="0" smtClean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dirty="0" smtClean="0">
                <a:latin typeface="Adobe Garamond Pro" pitchFamily="18" charset="-18"/>
              </a:rPr>
              <a:t>rostlinné zdroje bílkovin s živočišnými (obiloviny s mléčnými výrobky – mléčné obilné kaše atd.)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endParaRPr lang="cs-CZ" sz="1000" dirty="0" smtClean="0">
              <a:latin typeface="Adobe Garamond Pro" pitchFamily="18" charset="-18"/>
            </a:endParaRPr>
          </a:p>
          <a:p>
            <a:pPr>
              <a:buClr>
                <a:schemeClr val="accent4"/>
              </a:buClr>
            </a:pPr>
            <a:r>
              <a:rPr lang="cs-CZ" sz="2400" dirty="0" smtClean="0">
                <a:latin typeface="Adobe Garamond Pro" pitchFamily="18" charset="-18"/>
              </a:rPr>
              <a:t>nenahrazovat masové pokrmy sladkými a smaženými pokrmy</a:t>
            </a: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8136904" cy="6858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ŘÍKLAD VHODNÉHO JÍDELNÍČKU</a:t>
            </a:r>
            <a:endParaRPr lang="cs-CZ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01013" cy="4641304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</a:pPr>
            <a:endParaRPr lang="cs-CZ" sz="2400" dirty="0" smtClean="0">
              <a:latin typeface="Adobe Garamond Pro" pitchFamily="18" charset="-18"/>
            </a:endParaRPr>
          </a:p>
          <a:p>
            <a:pPr>
              <a:buClr>
                <a:srgbClr val="FF3300"/>
              </a:buClr>
            </a:pPr>
            <a:endParaRPr lang="cs-CZ" sz="2400" dirty="0" smtClean="0">
              <a:latin typeface="Adobe Garamond Pro" pitchFamily="18" charset="-18"/>
            </a:endParaRPr>
          </a:p>
          <a:p>
            <a:pPr>
              <a:buClr>
                <a:srgbClr val="FF3300"/>
              </a:buClr>
            </a:pPr>
            <a:r>
              <a:rPr lang="cs-CZ" sz="2400" dirty="0" smtClean="0">
                <a:latin typeface="Adobe Garamond Pro" pitchFamily="18" charset="-18"/>
              </a:rPr>
              <a:t>SN: ovesná kaše s ořechy a hroznovým vínem</a:t>
            </a:r>
          </a:p>
          <a:p>
            <a:pPr>
              <a:buClr>
                <a:srgbClr val="FF3300"/>
              </a:buClr>
            </a:pPr>
            <a:r>
              <a:rPr lang="cs-CZ" sz="2400" dirty="0" smtClean="0">
                <a:latin typeface="Adobe Garamond Pro" pitchFamily="18" charset="-18"/>
              </a:rPr>
              <a:t>PŘ: chléb s ředkvičkovou pomazánkou</a:t>
            </a:r>
          </a:p>
          <a:p>
            <a:pPr>
              <a:buClr>
                <a:srgbClr val="FF3300"/>
              </a:buClr>
            </a:pPr>
            <a:r>
              <a:rPr lang="cs-CZ" sz="2400" dirty="0" smtClean="0">
                <a:latin typeface="Adobe Garamond Pro" pitchFamily="18" charset="-18"/>
              </a:rPr>
              <a:t>OB: polévka cizrnový krém, lasagne se špenátem a mozarellou</a:t>
            </a:r>
          </a:p>
          <a:p>
            <a:pPr>
              <a:buClr>
                <a:srgbClr val="FF3300"/>
              </a:buClr>
            </a:pPr>
            <a:r>
              <a:rPr lang="cs-CZ" sz="2400" dirty="0" smtClean="0">
                <a:latin typeface="Adobe Garamond Pro" pitchFamily="18" charset="-18"/>
              </a:rPr>
              <a:t>SV: banánový koktejl</a:t>
            </a:r>
          </a:p>
          <a:p>
            <a:pPr>
              <a:buClr>
                <a:srgbClr val="FF3300"/>
              </a:buClr>
            </a:pPr>
            <a:r>
              <a:rPr lang="cs-CZ" sz="2400" dirty="0" smtClean="0">
                <a:latin typeface="Adobe Garamond Pro" pitchFamily="18" charset="-18"/>
              </a:rPr>
              <a:t>VČ: květákový mozeček, brambory, rajčatový salát</a:t>
            </a: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15</a:t>
            </a:fld>
            <a:endParaRPr lang="cs-CZ" smtClean="0"/>
          </a:p>
        </p:txBody>
      </p:sp>
      <p:pic>
        <p:nvPicPr>
          <p:cNvPr id="5" name="Obrázek 4" descr="vidlic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2968" y="1340768"/>
            <a:ext cx="242867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8136904" cy="6858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ŘÍKLAD VHODNÉHO JÍDELNÍČKU</a:t>
            </a:r>
            <a:endParaRPr lang="cs-CZ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01013" cy="4641304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</a:pPr>
            <a:endParaRPr lang="cs-CZ" sz="2400" dirty="0" smtClean="0">
              <a:latin typeface="Adobe Garamond Pro" pitchFamily="18" charset="-18"/>
            </a:endParaRPr>
          </a:p>
          <a:p>
            <a:pPr>
              <a:buClr>
                <a:srgbClr val="FF3300"/>
              </a:buClr>
            </a:pPr>
            <a:endParaRPr lang="cs-CZ" sz="2400" dirty="0" smtClean="0">
              <a:latin typeface="Adobe Garamond Pro" pitchFamily="18" charset="-18"/>
            </a:endParaRPr>
          </a:p>
          <a:p>
            <a:pPr>
              <a:buClr>
                <a:srgbClr val="FF3300"/>
              </a:buClr>
            </a:pPr>
            <a:r>
              <a:rPr lang="cs-CZ" sz="2400" dirty="0" smtClean="0">
                <a:latin typeface="Adobe Garamond Pro" pitchFamily="18" charset="-18"/>
              </a:rPr>
              <a:t>SN: chléb s vaječnou pomazánkou, obložený paprikou</a:t>
            </a:r>
          </a:p>
          <a:p>
            <a:pPr>
              <a:buClr>
                <a:srgbClr val="FF3300"/>
              </a:buClr>
            </a:pPr>
            <a:r>
              <a:rPr lang="cs-CZ" sz="2400" dirty="0" smtClean="0">
                <a:latin typeface="Adobe Garamond Pro" pitchFamily="18" charset="-18"/>
              </a:rPr>
              <a:t>PŘ: jablko</a:t>
            </a:r>
          </a:p>
          <a:p>
            <a:pPr>
              <a:buClr>
                <a:srgbClr val="FF3300"/>
              </a:buClr>
            </a:pPr>
            <a:r>
              <a:rPr lang="cs-CZ" sz="2400" dirty="0" smtClean="0">
                <a:latin typeface="Adobe Garamond Pro" pitchFamily="18" charset="-18"/>
              </a:rPr>
              <a:t>OB: polévka zeleninová s drožďovými knedlíčky, mexické fazole </a:t>
            </a:r>
            <a:br>
              <a:rPr lang="cs-CZ" sz="2400" dirty="0" smtClean="0">
                <a:latin typeface="Adobe Garamond Pro" pitchFamily="18" charset="-18"/>
              </a:rPr>
            </a:br>
            <a:r>
              <a:rPr lang="cs-CZ" sz="2400" dirty="0" smtClean="0">
                <a:latin typeface="Adobe Garamond Pro" pitchFamily="18" charset="-18"/>
              </a:rPr>
              <a:t>v tortille s jogurtovým dresinkem</a:t>
            </a:r>
          </a:p>
          <a:p>
            <a:pPr>
              <a:buClr>
                <a:srgbClr val="FF3300"/>
              </a:buClr>
            </a:pPr>
            <a:r>
              <a:rPr lang="cs-CZ" sz="2400" dirty="0" smtClean="0">
                <a:latin typeface="Adobe Garamond Pro" pitchFamily="18" charset="-18"/>
              </a:rPr>
              <a:t>SV: pudink s ovocem</a:t>
            </a:r>
          </a:p>
          <a:p>
            <a:pPr>
              <a:buClr>
                <a:srgbClr val="FF3300"/>
              </a:buClr>
            </a:pPr>
            <a:r>
              <a:rPr lang="cs-CZ" sz="2400" dirty="0" smtClean="0">
                <a:latin typeface="Adobe Garamond Pro" pitchFamily="18" charset="-18"/>
              </a:rPr>
              <a:t>VČ: pohankové rizoto se zeleninou, sypané sýrem</a:t>
            </a: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16</a:t>
            </a:fld>
            <a:endParaRPr lang="cs-CZ" smtClean="0"/>
          </a:p>
        </p:txBody>
      </p:sp>
      <p:pic>
        <p:nvPicPr>
          <p:cNvPr id="5" name="Obrázek 4" descr="vidlic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340768"/>
            <a:ext cx="2435424" cy="137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7724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AW FOOD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8153400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endParaRPr lang="cs-CZ" sz="2400" dirty="0" smtClean="0">
              <a:latin typeface="Adobe Garamond Pro" pitchFamily="18" charset="-18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v </a:t>
            </a:r>
            <a:r>
              <a:rPr lang="cs-CZ" sz="2400" dirty="0" smtClean="0">
                <a:latin typeface="Adobe Garamond Pro" pitchFamily="18" charset="-18"/>
              </a:rPr>
              <a:t>současné době velice </a:t>
            </a:r>
            <a:r>
              <a:rPr lang="cs-CZ" sz="2400" dirty="0" smtClean="0">
                <a:latin typeface="Adobe Garamond Pro" pitchFamily="18" charset="-18"/>
              </a:rPr>
              <a:t>populární, v ČR na vzestupu</a:t>
            </a:r>
            <a:endParaRPr lang="cs-CZ" sz="2400" dirty="0" smtClean="0">
              <a:latin typeface="Adobe Garamond Pro" pitchFamily="18" charset="-18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 err="1" smtClean="0">
                <a:latin typeface="Adobe Garamond Pro" pitchFamily="18" charset="-18"/>
              </a:rPr>
              <a:t>vitariánství</a:t>
            </a:r>
            <a:r>
              <a:rPr lang="cs-CZ" sz="2400" dirty="0" smtClean="0">
                <a:latin typeface="Adobe Garamond Pro" pitchFamily="18" charset="-18"/>
              </a:rPr>
              <a:t>, konzumace syrové (živé) stravy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forma stravování bez tepelné úpravy, v co nejpřirozenější formě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úprava stravy teplotou max. 42-45 ºC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dle zastánců nedochází k snižování nutriční hodnoty stravy, k ničení enzymů, vitaminů apod</a:t>
            </a:r>
            <a:r>
              <a:rPr lang="cs-CZ" sz="2400" dirty="0" smtClean="0">
                <a:latin typeface="Adobe Garamond Pro" pitchFamily="18" charset="-18"/>
              </a:rPr>
              <a:t>.</a:t>
            </a:r>
            <a:endParaRPr lang="cs-CZ" sz="2400" dirty="0" smtClean="0">
              <a:latin typeface="Adobe Garamond Pro" pitchFamily="18" charset="-18"/>
            </a:endParaRPr>
          </a:p>
        </p:txBody>
      </p:sp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DA5BFD-673F-4312-A715-0058B56C0C84}" type="slidenum">
              <a:rPr lang="cs-CZ" smtClean="0"/>
              <a:pPr/>
              <a:t>17</a:t>
            </a:fld>
            <a:endParaRPr lang="cs-CZ" smtClean="0"/>
          </a:p>
        </p:txBody>
      </p:sp>
      <p:pic>
        <p:nvPicPr>
          <p:cNvPr id="17410" name="Picture 2" descr="http://img.mf.cz/516/318/3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654952" cy="1800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7724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AW FOOD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8153400" cy="468052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endParaRPr lang="cs-CZ" sz="2400" dirty="0" smtClean="0">
              <a:latin typeface="Adobe Garamond Pro" pitchFamily="18" charset="-18"/>
            </a:endParaRPr>
          </a:p>
          <a:p>
            <a:pPr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většinou zastánci veganství – hlavní složky stravy jsou</a:t>
            </a:r>
            <a:r>
              <a:rPr lang="cs-CZ" sz="2400" dirty="0" smtClean="0">
                <a:latin typeface="Adobe Garamond Pro" pitchFamily="18" charset="-18"/>
              </a:rPr>
              <a:t> syrové ovoce a zelenina, syrové ořechy a semínka, </a:t>
            </a:r>
            <a:r>
              <a:rPr lang="cs-CZ" sz="2400" dirty="0" smtClean="0">
                <a:latin typeface="Adobe Garamond Pro" pitchFamily="18" charset="-18"/>
              </a:rPr>
              <a:t>luštěniny, různé </a:t>
            </a:r>
            <a:r>
              <a:rPr lang="cs-CZ" sz="2400" dirty="0" smtClean="0">
                <a:latin typeface="Adobe Garamond Pro" pitchFamily="18" charset="-18"/>
              </a:rPr>
              <a:t>obiloviny, </a:t>
            </a:r>
            <a:r>
              <a:rPr lang="cs-CZ" sz="2400" dirty="0" smtClean="0">
                <a:latin typeface="Adobe Garamond Pro" pitchFamily="18" charset="-18"/>
              </a:rPr>
              <a:t>klíčky, mořské řasy</a:t>
            </a:r>
          </a:p>
          <a:p>
            <a:pPr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existují i směry, které připouštějí konzumaci syrového masa, vajec, nepasterovaného mléka</a:t>
            </a:r>
          </a:p>
          <a:p>
            <a:pPr>
              <a:buClr>
                <a:srgbClr val="FF0000"/>
              </a:buClr>
              <a:buNone/>
              <a:defRPr/>
            </a:pPr>
            <a:endParaRPr lang="cs-CZ" sz="2400" dirty="0" smtClean="0">
              <a:latin typeface="Adobe Garamond Pro" pitchFamily="18" charset="-18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formy úpravy stravy - nakličování</a:t>
            </a:r>
            <a:r>
              <a:rPr lang="cs-CZ" sz="2400" dirty="0" smtClean="0">
                <a:latin typeface="Adobe Garamond Pro" pitchFamily="18" charset="-18"/>
              </a:rPr>
              <a:t>, mixování, vysoušení, </a:t>
            </a:r>
            <a:r>
              <a:rPr lang="cs-CZ" sz="2400" dirty="0" err="1" smtClean="0">
                <a:latin typeface="Adobe Garamond Pro" pitchFamily="18" charset="-18"/>
              </a:rPr>
              <a:t>odšťavňování</a:t>
            </a:r>
            <a:endParaRPr lang="cs-CZ" sz="2000" dirty="0" smtClean="0"/>
          </a:p>
        </p:txBody>
      </p:sp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DA5BFD-673F-4312-A715-0058B56C0C84}" type="slidenum">
              <a:rPr lang="cs-CZ" smtClean="0"/>
              <a:pPr/>
              <a:t>18</a:t>
            </a:fld>
            <a:endParaRPr lang="cs-CZ" smtClean="0"/>
          </a:p>
        </p:txBody>
      </p:sp>
      <p:pic>
        <p:nvPicPr>
          <p:cNvPr id="17410" name="Picture 2" descr="http://img.mf.cz/516/318/3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654952" cy="1800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7724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endParaRPr lang="cs-CZ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8153400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endParaRPr lang="cs-CZ" sz="2400" dirty="0" smtClean="0">
              <a:latin typeface="Adobe Garamond Pro" pitchFamily="18" charset="-18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endParaRPr lang="cs-CZ" sz="2000" dirty="0" smtClean="0"/>
          </a:p>
        </p:txBody>
      </p:sp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DA5BFD-673F-4312-A715-0058B56C0C84}" type="slidenum">
              <a:rPr lang="cs-CZ" smtClean="0"/>
              <a:pPr/>
              <a:t>19</a:t>
            </a:fld>
            <a:endParaRPr lang="cs-CZ" smtClean="0"/>
          </a:p>
        </p:txBody>
      </p:sp>
      <p:pic>
        <p:nvPicPr>
          <p:cNvPr id="161796" name="Picture 4" descr="http://2.bp.blogspot.com/-5lvYPTYs4q4/UCmc9LAWDyI/AAAAAAAABRk/lx5_fvJxZM0/s1600/d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853" y="260648"/>
            <a:ext cx="7557945" cy="626469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4704"/>
            <a:ext cx="8305800" cy="609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LTERNATIVNÍ</a:t>
            </a:r>
            <a:r>
              <a:rPr lang="cs-CZ" sz="3200" b="1" dirty="0" smtClean="0">
                <a:solidFill>
                  <a:srgbClr val="632B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ZPŮSOBY STRAVOVÁNÍ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685801" y="1700808"/>
            <a:ext cx="8229600" cy="4395192"/>
          </a:xfrm>
        </p:spPr>
        <p:txBody>
          <a:bodyPr/>
          <a:lstStyle/>
          <a:p>
            <a:pPr eaLnBrk="1" hangingPunct="1">
              <a:buClr>
                <a:schemeClr val="accent4"/>
              </a:buClr>
            </a:pPr>
            <a:r>
              <a:rPr lang="cs-CZ" sz="2800" dirty="0" smtClean="0">
                <a:latin typeface="Adobe Garamond Pro" pitchFamily="18" charset="-18"/>
              </a:rPr>
              <a:t>Obecný pojem</a:t>
            </a:r>
          </a:p>
          <a:p>
            <a:pPr eaLnBrk="1" hangingPunct="1">
              <a:buClr>
                <a:schemeClr val="accent4"/>
              </a:buClr>
            </a:pPr>
            <a:endParaRPr lang="cs-CZ" sz="1400" dirty="0" smtClean="0">
              <a:latin typeface="Adobe Garamond Pro" pitchFamily="18" charset="-18"/>
            </a:endParaRPr>
          </a:p>
          <a:p>
            <a:pPr eaLnBrk="1" hangingPunct="1">
              <a:buClr>
                <a:schemeClr val="accent4"/>
              </a:buClr>
            </a:pPr>
            <a:r>
              <a:rPr lang="cs-CZ" sz="2800" dirty="0" smtClean="0">
                <a:latin typeface="Adobe Garamond Pro" pitchFamily="18" charset="-18"/>
              </a:rPr>
              <a:t>Způsoby stravování odlišující se od nutričních zvyklostí většiny společnosti i od doporučení odborníků na výživu</a:t>
            </a:r>
          </a:p>
          <a:p>
            <a:pPr eaLnBrk="1" hangingPunct="1">
              <a:buClr>
                <a:schemeClr val="accent4"/>
              </a:buClr>
            </a:pPr>
            <a:endParaRPr lang="cs-CZ" sz="1400" dirty="0" smtClean="0">
              <a:latin typeface="Adobe Garamond Pro" pitchFamily="18" charset="-18"/>
            </a:endParaRPr>
          </a:p>
          <a:p>
            <a:pPr eaLnBrk="1" hangingPunct="1">
              <a:buClr>
                <a:schemeClr val="accent4"/>
              </a:buClr>
            </a:pPr>
            <a:r>
              <a:rPr lang="cs-CZ" sz="2800" dirty="0" smtClean="0">
                <a:latin typeface="Adobe Garamond Pro" pitchFamily="18" charset="-18"/>
              </a:rPr>
              <a:t>Obvykle založeny na restrikci určitých potravinových skupin, nejčastěji potravin živočišného původu</a:t>
            </a:r>
          </a:p>
          <a:p>
            <a:pPr eaLnBrk="1" hangingPunct="1"/>
            <a:endParaRPr lang="cs-CZ" dirty="0" smtClean="0"/>
          </a:p>
        </p:txBody>
      </p:sp>
      <p:sp>
        <p:nvSpPr>
          <p:cNvPr id="133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91D5D2-FDDA-4602-AFBC-945DAF06C4BD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2400" cy="1113656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PŘÍKLADY POKRMŮ</a:t>
            </a:r>
            <a:endParaRPr lang="cs-CZ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8153400" cy="468052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defRPr/>
            </a:pPr>
            <a:endParaRPr lang="cs-CZ" sz="2000" dirty="0" smtClean="0">
              <a:latin typeface="Adobe Garamond Pro" pitchFamily="18" charset="-18"/>
            </a:endParaRPr>
          </a:p>
          <a:p>
            <a:pPr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banánová </a:t>
            </a:r>
            <a:r>
              <a:rPr lang="cs-CZ" sz="2400" dirty="0" smtClean="0">
                <a:latin typeface="Adobe Garamond Pro" pitchFamily="18" charset="-18"/>
              </a:rPr>
              <a:t>ovesná kaše s vlašskými ořechy</a:t>
            </a:r>
          </a:p>
          <a:p>
            <a:pPr>
              <a:buClr>
                <a:srgbClr val="FF0000"/>
              </a:buClr>
              <a:defRPr/>
            </a:pPr>
            <a:r>
              <a:rPr lang="cs-CZ" sz="2400" dirty="0" err="1" smtClean="0">
                <a:latin typeface="Adobe Garamond Pro" pitchFamily="18" charset="-18"/>
              </a:rPr>
              <a:t>miso</a:t>
            </a:r>
            <a:r>
              <a:rPr lang="cs-CZ" sz="2400" dirty="0" smtClean="0">
                <a:latin typeface="Adobe Garamond Pro" pitchFamily="18" charset="-18"/>
              </a:rPr>
              <a:t> polévka s houbami</a:t>
            </a:r>
          </a:p>
          <a:p>
            <a:pPr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okurková polévka s bazalkou</a:t>
            </a:r>
          </a:p>
          <a:p>
            <a:pPr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nudle z máslové dýně se šalvějovou omáčkou</a:t>
            </a:r>
          </a:p>
          <a:p>
            <a:pPr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zeleninové závitky</a:t>
            </a:r>
          </a:p>
          <a:p>
            <a:pPr>
              <a:buClr>
                <a:srgbClr val="FF0000"/>
              </a:buClr>
              <a:defRPr/>
            </a:pPr>
            <a:r>
              <a:rPr lang="cs-CZ" sz="2400" dirty="0" err="1" smtClean="0">
                <a:latin typeface="Adobe Garamond Pro" pitchFamily="18" charset="-18"/>
              </a:rPr>
              <a:t>guacamole</a:t>
            </a:r>
            <a:r>
              <a:rPr lang="cs-CZ" sz="2400" dirty="0" smtClean="0">
                <a:latin typeface="Adobe Garamond Pro" pitchFamily="18" charset="-18"/>
              </a:rPr>
              <a:t> s kari a zeleninou</a:t>
            </a:r>
          </a:p>
          <a:p>
            <a:pPr>
              <a:buClr>
                <a:srgbClr val="FF0000"/>
              </a:buClr>
              <a:defRPr/>
            </a:pPr>
            <a:r>
              <a:rPr lang="cs-CZ" sz="2400" dirty="0" err="1" smtClean="0">
                <a:latin typeface="Adobe Garamond Pro" pitchFamily="18" charset="-18"/>
              </a:rPr>
              <a:t>chia</a:t>
            </a:r>
            <a:r>
              <a:rPr lang="cs-CZ" sz="2400" dirty="0" smtClean="0">
                <a:latin typeface="Adobe Garamond Pro" pitchFamily="18" charset="-18"/>
              </a:rPr>
              <a:t> pudink</a:t>
            </a:r>
          </a:p>
          <a:p>
            <a:pPr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šťávy, koktejly, </a:t>
            </a:r>
            <a:r>
              <a:rPr lang="cs-CZ" sz="2400" dirty="0" err="1" smtClean="0">
                <a:latin typeface="Adobe Garamond Pro" pitchFamily="18" charset="-18"/>
              </a:rPr>
              <a:t>smoothie</a:t>
            </a:r>
            <a:endParaRPr lang="cs-CZ" sz="2400" dirty="0" smtClean="0">
              <a:latin typeface="Adobe Garamond Pro" pitchFamily="18" charset="-18"/>
            </a:endParaRPr>
          </a:p>
        </p:txBody>
      </p:sp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DA5BFD-673F-4312-A715-0058B56C0C84}" type="slidenum">
              <a:rPr lang="cs-CZ" smtClean="0"/>
              <a:pPr/>
              <a:t>20</a:t>
            </a:fld>
            <a:endParaRPr lang="cs-CZ" smtClean="0"/>
          </a:p>
        </p:txBody>
      </p:sp>
      <p:pic>
        <p:nvPicPr>
          <p:cNvPr id="17410" name="Picture 2" descr="http://img.mf.cz/516/318/3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654952" cy="1800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2400" cy="1113656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Přínosy a rizika</a:t>
            </a:r>
            <a:endParaRPr lang="cs-CZ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8153400" cy="468052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defRPr/>
            </a:pPr>
            <a:endParaRPr lang="cs-CZ" dirty="0" smtClean="0">
              <a:latin typeface="Adobe Garamond Pro" pitchFamily="18" charset="-18"/>
            </a:endParaRPr>
          </a:p>
          <a:p>
            <a:pPr marL="304920" indent="-304560">
              <a:buClr>
                <a:srgbClr val="FF0000"/>
              </a:buClr>
              <a:buSzPct val="150000"/>
              <a:buFontTx/>
              <a:buChar char="+"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nedochází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ke snižování výživově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cenných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látek tepelnou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úpravou</a:t>
            </a: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04920" indent="-304560">
              <a:buClr>
                <a:srgbClr val="FF0000"/>
              </a:buClr>
              <a:buSzPct val="150000"/>
              <a:buFontTx/>
              <a:buChar char="+"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nižší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příjem tuků, sodíku,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cholesterolu</a:t>
            </a: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04920" indent="-304560">
              <a:buClr>
                <a:srgbClr val="FF0000"/>
              </a:buClr>
              <a:buSzPct val="150000"/>
              <a:buFontTx/>
              <a:buChar char="+"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vyšší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příjem vlákniny (někdy až příliš), draslíku a dalších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látek</a:t>
            </a: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04920" indent="-304560">
              <a:buClr>
                <a:schemeClr val="accent4"/>
              </a:buClr>
              <a:buSzPct val="150000"/>
              <a:buFontTx/>
              <a:buChar char="-"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nedostatek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některých nutričně nezbytných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látek, energie (neplatí u 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raw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 dezertů)</a:t>
            </a: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chemeClr val="accent4"/>
              </a:buClr>
              <a:buSzPct val="100000"/>
              <a:buFont typeface="Arial" pitchFamily="34" charset="0"/>
              <a:buChar char="•"/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při dlouhodobém praktikování hrozí nedostatek B12, bílkovin, železa, vápníku,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omega-3</a:t>
            </a:r>
            <a:endParaRPr lang="cs-CZ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04920" indent="-304560">
              <a:buClr>
                <a:schemeClr val="accent4"/>
              </a:buClr>
              <a:buSzPct val="150000"/>
              <a:buFontTx/>
              <a:buChar char="-"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horší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stravitelnost syrové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stravy</a:t>
            </a: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04920" indent="-304560">
              <a:buClr>
                <a:schemeClr val="accent4"/>
              </a:buClr>
              <a:buSzPct val="150000"/>
              <a:buFontTx/>
              <a:buChar char="-"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nižší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vstřebatelnost (</a:t>
            </a: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lycopen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)</a:t>
            </a: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04920" indent="-304560">
              <a:buClr>
                <a:schemeClr val="accent4"/>
              </a:buClr>
              <a:buSzPct val="150000"/>
              <a:buFontTx/>
              <a:buChar char="-"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mikrobiální riziko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DA5BFD-673F-4312-A715-0058B56C0C84}" type="slidenum">
              <a:rPr lang="cs-CZ" smtClean="0"/>
              <a:pPr/>
              <a:t>21</a:t>
            </a:fld>
            <a:endParaRPr lang="cs-CZ" smtClean="0"/>
          </a:p>
        </p:txBody>
      </p:sp>
      <p:pic>
        <p:nvPicPr>
          <p:cNvPr id="17410" name="Picture 2" descr="http://img.mf.cz/516/318/3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8640"/>
            <a:ext cx="3654952" cy="1800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2400" cy="1113656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Zhodnocení</a:t>
            </a:r>
            <a:endParaRPr lang="cs-CZ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8153400" cy="468052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endParaRPr lang="cs-CZ" sz="2400" dirty="0" smtClean="0">
              <a:latin typeface="Adobe Garamond Pro" pitchFamily="18" charset="-18"/>
            </a:endParaRPr>
          </a:p>
          <a:p>
            <a:pPr marL="304920" indent="-304560">
              <a:buClr>
                <a:srgbClr val="FF0000"/>
              </a:buClr>
              <a:buFont typeface="Arial"/>
              <a:buChar char="•"/>
            </a:pPr>
            <a:endParaRPr lang="cs-CZ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dobe Garamond Pro"/>
            </a:endParaRPr>
          </a:p>
          <a:p>
            <a:pPr marL="304920" indent="-304560">
              <a:buClr>
                <a:srgbClr val="FF0000"/>
              </a:buClr>
              <a:buFont typeface="Arial"/>
              <a:buChar char="•"/>
            </a:pPr>
            <a:r>
              <a:rPr lang="cs-CZ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Raw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pokrmy si můžeme zpestřit svůj jídelníček.</a:t>
            </a:r>
            <a:endParaRPr lang="cs-CZ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04920" indent="-304560">
              <a:buClr>
                <a:srgbClr val="FF0000"/>
              </a:buClr>
              <a:buFont typeface="Arial"/>
              <a:buChar char="•"/>
            </a:pPr>
            <a:endParaRPr lang="cs-CZ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dobe Garamond Pro"/>
            </a:endParaRPr>
          </a:p>
          <a:p>
            <a:pPr marL="304920" indent="-304560">
              <a:buClr>
                <a:srgbClr val="FF0000"/>
              </a:buClr>
              <a:buFont typeface="Arial"/>
              <a:buChar char="•"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Tento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směr však nelze doporučit jako dlouhodobý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a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Garamond Pro"/>
              </a:rPr>
              <a:t>hodnotný způsob správného stravování s přínosem pro naše zdraví.</a:t>
            </a:r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DA5BFD-673F-4312-A715-0058B56C0C84}" type="slidenum">
              <a:rPr lang="cs-CZ" smtClean="0"/>
              <a:pPr/>
              <a:t>22</a:t>
            </a:fld>
            <a:endParaRPr lang="cs-CZ" smtClean="0"/>
          </a:p>
        </p:txBody>
      </p:sp>
      <p:pic>
        <p:nvPicPr>
          <p:cNvPr id="17410" name="Picture 2" descr="http://img.mf.cz/516/318/3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654952" cy="1800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7724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AKROBIOTIKA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4536504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4"/>
              </a:buClr>
            </a:pPr>
            <a:r>
              <a:rPr lang="cs-CZ" sz="2400" dirty="0" smtClean="0">
                <a:latin typeface="Adobe Garamond Pro" pitchFamily="18" charset="-18"/>
              </a:rPr>
              <a:t>celosvětově rozšířený životní styl, úzce spjatý s výživou</a:t>
            </a:r>
          </a:p>
          <a:p>
            <a:pPr eaLnBrk="1" hangingPunct="1">
              <a:buClr>
                <a:schemeClr val="accent4"/>
              </a:buClr>
            </a:pPr>
            <a:r>
              <a:rPr lang="cs-CZ" sz="2400" dirty="0" smtClean="0">
                <a:latin typeface="Adobe Garamond Pro" pitchFamily="18" charset="-18"/>
              </a:rPr>
              <a:t>„umění dlouhého života“</a:t>
            </a:r>
            <a:r>
              <a:rPr lang="cs-CZ" sz="2600" dirty="0" smtClean="0">
                <a:latin typeface="Adobe Garamond Pro" pitchFamily="18" charset="-18"/>
                <a:sym typeface="Wingdings 3" pitchFamily="18" charset="2"/>
              </a:rPr>
              <a:t> </a:t>
            </a:r>
            <a:endParaRPr lang="cs-CZ" sz="2600" dirty="0" smtClean="0">
              <a:latin typeface="Adobe Garamond Pro" pitchFamily="18" charset="-18"/>
            </a:endParaRPr>
          </a:p>
          <a:p>
            <a:pPr>
              <a:buClr>
                <a:schemeClr val="accent4"/>
              </a:buClr>
            </a:pPr>
            <a:r>
              <a:rPr lang="cs-CZ" sz="2400" dirty="0" smtClean="0">
                <a:latin typeface="Adobe Garamond Pro" pitchFamily="18" charset="-18"/>
              </a:rPr>
              <a:t>původ v zen-</a:t>
            </a:r>
            <a:r>
              <a:rPr lang="cs-CZ" sz="2400" dirty="0" err="1" smtClean="0">
                <a:latin typeface="Adobe Garamond Pro" pitchFamily="18" charset="-18"/>
              </a:rPr>
              <a:t>budhizmu</a:t>
            </a:r>
            <a:r>
              <a:rPr lang="cs-CZ" sz="2400" dirty="0" smtClean="0">
                <a:latin typeface="Adobe Garamond Pro" pitchFamily="18" charset="-18"/>
              </a:rPr>
              <a:t>, prvky z taoismu</a:t>
            </a:r>
          </a:p>
          <a:p>
            <a:pPr>
              <a:buClr>
                <a:schemeClr val="accent4"/>
              </a:buClr>
            </a:pPr>
            <a:r>
              <a:rPr lang="cs-CZ" sz="2400" dirty="0" smtClean="0">
                <a:latin typeface="Adobe Garamond Pro" pitchFamily="18" charset="-18"/>
              </a:rPr>
              <a:t>snaha o návrat k přirozenému způsobu života</a:t>
            </a:r>
          </a:p>
          <a:p>
            <a:pPr>
              <a:buClr>
                <a:schemeClr val="accent4"/>
              </a:buClr>
            </a:pPr>
            <a:r>
              <a:rPr lang="en-US" sz="2400" dirty="0" smtClean="0">
                <a:latin typeface="Adobe Garamond Pro" pitchFamily="18" charset="-18"/>
              </a:rPr>
              <a:t>z</a:t>
            </a:r>
            <a:r>
              <a:rPr lang="cs-CZ" sz="2400" dirty="0" err="1" smtClean="0">
                <a:latin typeface="Adobe Garamond Pro" pitchFamily="18" charset="-18"/>
              </a:rPr>
              <a:t>akladatel</a:t>
            </a:r>
            <a:r>
              <a:rPr lang="cs-CZ" sz="2400" dirty="0" smtClean="0">
                <a:latin typeface="Adobe Garamond Pro" pitchFamily="18" charset="-18"/>
              </a:rPr>
              <a:t> </a:t>
            </a:r>
            <a:r>
              <a:rPr lang="cs-CZ" sz="2400" dirty="0" err="1" smtClean="0">
                <a:latin typeface="Adobe Garamond Pro" pitchFamily="18" charset="-18"/>
              </a:rPr>
              <a:t>George</a:t>
            </a:r>
            <a:r>
              <a:rPr lang="cs-CZ" sz="2400" dirty="0" smtClean="0">
                <a:latin typeface="Adobe Garamond Pro" pitchFamily="18" charset="-18"/>
              </a:rPr>
              <a:t> </a:t>
            </a:r>
            <a:r>
              <a:rPr lang="cs-CZ" sz="2400" dirty="0" err="1" smtClean="0">
                <a:latin typeface="Adobe Garamond Pro" pitchFamily="18" charset="-18"/>
              </a:rPr>
              <a:t>Ohsawa</a:t>
            </a:r>
            <a:r>
              <a:rPr lang="en-US" sz="2400" dirty="0" smtClean="0">
                <a:latin typeface="Adobe Garamond Pro" pitchFamily="18" charset="-18"/>
              </a:rPr>
              <a:t> </a:t>
            </a:r>
            <a:r>
              <a:rPr lang="cs-CZ" sz="2400" dirty="0" smtClean="0">
                <a:latin typeface="Adobe Garamond Pro" pitchFamily="18" charset="-18"/>
              </a:rPr>
              <a:t>(1893-1966, Japonsko, koncepce makrobiotického učení)</a:t>
            </a:r>
          </a:p>
          <a:p>
            <a:pPr eaLnBrk="1" hangingPunct="1">
              <a:buClr>
                <a:schemeClr val="accent4"/>
              </a:buClr>
            </a:pPr>
            <a:r>
              <a:rPr lang="cs-CZ" sz="2400" dirty="0" smtClean="0">
                <a:latin typeface="Adobe Garamond Pro" pitchFamily="18" charset="-18"/>
              </a:rPr>
              <a:t>makrobiotické učení dále rozvinuli </a:t>
            </a:r>
            <a:r>
              <a:rPr lang="cs-CZ" sz="2400" dirty="0" err="1" smtClean="0">
                <a:latin typeface="Adobe Garamond Pro" pitchFamily="18" charset="-18"/>
              </a:rPr>
              <a:t>Ohsawovi</a:t>
            </a:r>
            <a:r>
              <a:rPr lang="cs-CZ" sz="2400" dirty="0" smtClean="0">
                <a:latin typeface="Adobe Garamond Pro" pitchFamily="18" charset="-18"/>
              </a:rPr>
              <a:t> žáci</a:t>
            </a:r>
            <a:endParaRPr lang="cs-CZ" sz="2400" dirty="0" smtClean="0">
              <a:solidFill>
                <a:srgbClr val="4F7600"/>
              </a:solidFill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23</a:t>
            </a:fld>
            <a:endParaRPr lang="cs-CZ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7724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AKROBIOTIKA - výživa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504056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p</a:t>
            </a:r>
            <a:r>
              <a:rPr lang="en-US" sz="2400" dirty="0" err="1" smtClean="0">
                <a:solidFill>
                  <a:srgbClr val="000000"/>
                </a:solidFill>
                <a:latin typeface="Adobe Garamond Pro" pitchFamily="18" charset="-18"/>
              </a:rPr>
              <a:t>odle</a:t>
            </a:r>
            <a:r>
              <a:rPr lang="en-US" sz="2400" dirty="0" smtClean="0">
                <a:solidFill>
                  <a:srgbClr val="000000"/>
                </a:solidFill>
                <a:latin typeface="Adobe Garamond Pro" pitchFamily="18" charset="-18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dobe Garamond Pro" pitchFamily="18" charset="-18"/>
              </a:rPr>
              <a:t>makrobiotiky</a:t>
            </a:r>
            <a:r>
              <a:rPr lang="en-US" sz="2400" dirty="0" smtClean="0">
                <a:solidFill>
                  <a:srgbClr val="000000"/>
                </a:solidFill>
                <a:latin typeface="Adobe Garamond Pro" pitchFamily="18" charset="-18"/>
              </a:rPr>
              <a:t> se </a:t>
            </a:r>
            <a:r>
              <a:rPr lang="en-US" sz="2400" dirty="0" err="1" smtClean="0">
                <a:solidFill>
                  <a:srgbClr val="000000"/>
                </a:solidFill>
                <a:latin typeface="Adobe Garamond Pro" pitchFamily="18" charset="-18"/>
              </a:rPr>
              <a:t>potraviny</a:t>
            </a: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 odlišují rozdílným obsahem dvou protichůdných a vzájemně se doplňujících sil JIN, JANG</a:t>
            </a:r>
          </a:p>
          <a:p>
            <a:pPr>
              <a:buClr>
                <a:srgbClr val="FF0000"/>
              </a:buClr>
            </a:pPr>
            <a:endParaRPr lang="cs-CZ" sz="24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>
              <a:buClr>
                <a:srgbClr val="FF0000"/>
              </a:buClr>
            </a:pPr>
            <a:endParaRPr lang="cs-CZ" sz="24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>
              <a:buClr>
                <a:srgbClr val="FF0000"/>
              </a:buClr>
            </a:pPr>
            <a:endParaRPr lang="cs-CZ" sz="24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>
              <a:buClr>
                <a:srgbClr val="FF0000"/>
              </a:buClr>
            </a:pPr>
            <a:endParaRPr lang="cs-CZ" sz="24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>
              <a:buClr>
                <a:srgbClr val="FF0000"/>
              </a:buClr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poměr jin a jang tvoří „hodnotu“ každé potraviny</a:t>
            </a:r>
          </a:p>
          <a:p>
            <a:pPr>
              <a:buClr>
                <a:srgbClr val="FF0000"/>
              </a:buClr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harmonická strava – jin a jang v rovnováze</a:t>
            </a:r>
          </a:p>
          <a:p>
            <a:pPr>
              <a:buClr>
                <a:srgbClr val="FF0000"/>
              </a:buClr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energeticky nejvíce vyvážené – obiloviny</a:t>
            </a:r>
          </a:p>
          <a:p>
            <a:pPr>
              <a:buClr>
                <a:srgbClr val="FF0000"/>
              </a:buClr>
            </a:pPr>
            <a:r>
              <a:rPr lang="cs-CZ" sz="2400" dirty="0" err="1" smtClean="0">
                <a:solidFill>
                  <a:srgbClr val="000000"/>
                </a:solidFill>
                <a:latin typeface="Adobe Garamond Pro" pitchFamily="18" charset="-18"/>
              </a:rPr>
              <a:t>Ohsawa</a:t>
            </a: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 rozdělil výživu do deseti stupňů (-3 až +7)</a:t>
            </a:r>
            <a:endParaRPr lang="cs-CZ" sz="2400" dirty="0" smtClean="0">
              <a:solidFill>
                <a:srgbClr val="4F7600"/>
              </a:solidFill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24</a:t>
            </a:fld>
            <a:endParaRPr lang="cs-CZ" smtClean="0"/>
          </a:p>
        </p:txBody>
      </p:sp>
      <p:pic>
        <p:nvPicPr>
          <p:cNvPr id="6" name="Picture 7" descr="Bez názvu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1" y="188929"/>
            <a:ext cx="1219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5" descr="Přednáška2.JPG"/>
          <p:cNvPicPr>
            <a:picLocks noChangeAspect="1"/>
          </p:cNvPicPr>
          <p:nvPr/>
        </p:nvPicPr>
        <p:blipFill>
          <a:blip r:embed="rId5" cstate="print"/>
          <a:srcRect l="2512" t="4866" r="3741" b="75000"/>
          <a:stretch>
            <a:fillRect/>
          </a:stretch>
        </p:blipFill>
        <p:spPr bwMode="auto">
          <a:xfrm>
            <a:off x="611560" y="2348880"/>
            <a:ext cx="8001000" cy="207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E2AECD-61E5-4D73-9F51-F10EB50B67EE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25603" name="Text Box 305"/>
          <p:cNvSpPr txBox="1">
            <a:spLocks noChangeArrowheads="1"/>
          </p:cNvSpPr>
          <p:nvPr/>
        </p:nvSpPr>
        <p:spPr bwMode="auto">
          <a:xfrm>
            <a:off x="1621488" y="5786439"/>
            <a:ext cx="6426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Tab. 1: Stupně makrobiotické výživy vyjádřené v procentech</a:t>
            </a:r>
          </a:p>
        </p:txBody>
      </p:sp>
      <p:graphicFrame>
        <p:nvGraphicFramePr>
          <p:cNvPr id="16997" name="Group 613"/>
          <p:cNvGraphicFramePr>
            <a:graphicFrameLocks noGrp="1"/>
          </p:cNvGraphicFramePr>
          <p:nvPr/>
        </p:nvGraphicFramePr>
        <p:xfrm>
          <a:off x="899592" y="908720"/>
          <a:ext cx="8014220" cy="4675061"/>
        </p:xfrm>
        <a:graphic>
          <a:graphicData uri="http://schemas.openxmlformats.org/drawingml/2006/table">
            <a:tbl>
              <a:tblPr/>
              <a:tblGrid>
                <a:gridCol w="1584177"/>
                <a:gridCol w="730116"/>
                <a:gridCol w="660122"/>
                <a:gridCol w="661668"/>
                <a:gridCol w="660121"/>
                <a:gridCol w="660122"/>
                <a:gridCol w="661668"/>
                <a:gridCol w="660121"/>
                <a:gridCol w="579733"/>
                <a:gridCol w="578186"/>
                <a:gridCol w="578186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STUPEŇ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CELOZRNNÉ PRODUKTY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ZELENINA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POLÉVKY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ŽIVOČIŠNÉ PRODUKTY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SALÁTY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OVOCE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SLADKÉ POKRMY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NÁPOJE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7724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AKROBIOTIKA - výživa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50405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Clr>
                <a:schemeClr val="accent4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Jako základní pravidlo makrobiotické výživy je </a:t>
            </a:r>
            <a:r>
              <a:rPr lang="cs-CZ" sz="2400" b="1" dirty="0" smtClean="0">
                <a:latin typeface="Adobe Garamond Pro" pitchFamily="18" charset="-18"/>
              </a:rPr>
              <a:t>konzumovat stravu pomalu, velmi dobře ji rozžvýkat</a:t>
            </a:r>
            <a:r>
              <a:rPr lang="cs-CZ" sz="2400" dirty="0" smtClean="0">
                <a:latin typeface="Adobe Garamond Pro" pitchFamily="18" charset="-18"/>
              </a:rPr>
              <a:t>.</a:t>
            </a:r>
          </a:p>
          <a:p>
            <a:pPr>
              <a:lnSpc>
                <a:spcPct val="110000"/>
              </a:lnSpc>
              <a:buClr>
                <a:schemeClr val="accent4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 Teorie tzv. biologické transmutace</a:t>
            </a:r>
          </a:p>
          <a:p>
            <a:pPr>
              <a:lnSpc>
                <a:spcPct val="110000"/>
              </a:lnSpc>
              <a:buClr>
                <a:schemeClr val="accent4"/>
              </a:buClr>
              <a:defRPr/>
            </a:pPr>
            <a:r>
              <a:rPr lang="cs-CZ" sz="2400" b="1" dirty="0" smtClean="0">
                <a:latin typeface="Adobe Garamond Pro" pitchFamily="18" charset="-18"/>
              </a:rPr>
              <a:t>Důraz dále kladen na:</a:t>
            </a:r>
          </a:p>
          <a:p>
            <a:pPr marL="755772" lvl="2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2200" dirty="0" smtClean="0">
                <a:latin typeface="Adobe Garamond Pro" pitchFamily="18" charset="-18"/>
              </a:rPr>
              <a:t>přirozenou stravu z lokálních zdrojů nebo alespoň ze stejného klimatického pásma, která odpovídá ročnímu období,</a:t>
            </a:r>
          </a:p>
          <a:p>
            <a:pPr marL="755772" lvl="2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2200" dirty="0" smtClean="0">
                <a:latin typeface="Adobe Garamond Pro" pitchFamily="18" charset="-18"/>
              </a:rPr>
              <a:t>vyhýbání se konzumaci masa, mléka, mléčných výrobků, tropického ovoce, rafinovaného cukru, vajec, brambor, bílé mouky,</a:t>
            </a:r>
          </a:p>
          <a:p>
            <a:pPr marL="755772" lvl="2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2200" dirty="0" smtClean="0">
                <a:latin typeface="Adobe Garamond Pro" pitchFamily="18" charset="-18"/>
              </a:rPr>
              <a:t>odmítání konzumace konzervovaných, chemicky ošetřených, uměle přibarvených, zmražených nebo ozářených potravin,</a:t>
            </a:r>
          </a:p>
          <a:p>
            <a:pPr marL="755772" lvl="2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2200" dirty="0" smtClean="0">
                <a:latin typeface="Adobe Garamond Pro" pitchFamily="18" charset="-18"/>
              </a:rPr>
              <a:t>odmítání užívání léků, konzumace alkoholu a drog,</a:t>
            </a:r>
          </a:p>
          <a:p>
            <a:pPr marL="755772" lvl="2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2200" dirty="0" smtClean="0">
                <a:latin typeface="Adobe Garamond Pro" pitchFamily="18" charset="-18"/>
              </a:rPr>
              <a:t>skromnost, střídmost, pozitivní postoj k životu.</a:t>
            </a:r>
            <a:endParaRPr lang="cs-CZ" sz="2400" dirty="0" smtClean="0">
              <a:solidFill>
                <a:srgbClr val="4F7600"/>
              </a:solidFill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26</a:t>
            </a:fld>
            <a:endParaRPr lang="cs-CZ" smtClean="0"/>
          </a:p>
        </p:txBody>
      </p:sp>
      <p:pic>
        <p:nvPicPr>
          <p:cNvPr id="8" name="Picture 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9613" y="188929"/>
            <a:ext cx="6572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akrobiotická výživa podle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Kushiho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mírné klima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5040560"/>
          </a:xfrm>
        </p:spPr>
        <p:txBody>
          <a:bodyPr>
            <a:normAutofit fontScale="77500" lnSpcReduction="20000"/>
          </a:bodyPr>
          <a:lstStyle/>
          <a:p>
            <a:pPr marL="457200" lvl="1" indent="-457200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500" dirty="0" smtClean="0">
                <a:latin typeface="Adobe Garamond Pro" pitchFamily="18" charset="-18"/>
              </a:rPr>
              <a:t>základ tvoří obiloviny, zelenina, luštěniny, fermentované potraviny</a:t>
            </a:r>
          </a:p>
          <a:p>
            <a:pPr marL="457200" lvl="1" indent="-457200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500" dirty="0" smtClean="0">
                <a:latin typeface="Adobe Garamond Pro" pitchFamily="18" charset="-18"/>
              </a:rPr>
              <a:t>menší část zastupují mořské řasy, semena, ořechy</a:t>
            </a:r>
            <a:r>
              <a:rPr lang="en-US" sz="2500" dirty="0" smtClean="0">
                <a:latin typeface="Adobe Garamond Pro" pitchFamily="18" charset="-18"/>
              </a:rPr>
              <a:t>, </a:t>
            </a:r>
            <a:r>
              <a:rPr lang="cs-CZ" sz="2500" dirty="0" smtClean="0">
                <a:latin typeface="Adobe Garamond Pro" pitchFamily="18" charset="-18"/>
              </a:rPr>
              <a:t>ovoce mírného pásma a ryby </a:t>
            </a:r>
          </a:p>
          <a:p>
            <a:pPr marL="457200" lvl="1" indent="-457200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500" dirty="0" smtClean="0">
                <a:latin typeface="Adobe Garamond Pro" pitchFamily="18" charset="-18"/>
              </a:rPr>
              <a:t>makrobiotický talíř</a:t>
            </a:r>
            <a:endParaRPr lang="cs-CZ" sz="400" dirty="0" smtClean="0">
              <a:latin typeface="Adobe Garamond Pro" pitchFamily="18" charset="-18"/>
            </a:endParaRPr>
          </a:p>
          <a:p>
            <a:pPr marL="457200" lvl="1" indent="-457200">
              <a:spcBef>
                <a:spcPts val="1800"/>
              </a:spcBef>
              <a:buClr>
                <a:schemeClr val="accent4"/>
              </a:buClr>
              <a:buNone/>
              <a:defRPr/>
            </a:pPr>
            <a:endParaRPr lang="cs-CZ" sz="400" dirty="0" smtClean="0">
              <a:latin typeface="Adobe Garamond Pro" pitchFamily="18" charset="-18"/>
            </a:endParaRPr>
          </a:p>
          <a:p>
            <a:pPr marL="457200" lvl="1" indent="-457200">
              <a:spcBef>
                <a:spcPts val="1800"/>
              </a:spcBef>
              <a:buClr>
                <a:schemeClr val="accent4"/>
              </a:buClr>
              <a:buNone/>
              <a:defRPr/>
            </a:pPr>
            <a:r>
              <a:rPr lang="cs-CZ" sz="2500" dirty="0" smtClean="0">
                <a:latin typeface="Adobe Garamond Pro" pitchFamily="18" charset="-18"/>
              </a:rPr>
              <a:t>Důležité zásady:</a:t>
            </a:r>
          </a:p>
          <a:p>
            <a:pPr marL="457200" lvl="1" indent="-457200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500" dirty="0" smtClean="0">
                <a:latin typeface="Adobe Garamond Pro" pitchFamily="18" charset="-18"/>
              </a:rPr>
              <a:t>Jez jen při pocitu hladu</a:t>
            </a:r>
          </a:p>
          <a:p>
            <a:pPr marL="457200" lvl="1" indent="-457200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500" dirty="0" smtClean="0">
                <a:latin typeface="Adobe Garamond Pro" pitchFamily="18" charset="-18"/>
              </a:rPr>
              <a:t>Důkladně kousej (50 x a více jedno sousto)</a:t>
            </a:r>
          </a:p>
          <a:p>
            <a:pPr marL="457200" lvl="1" indent="-457200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500" dirty="0" smtClean="0">
                <a:latin typeface="Adobe Garamond Pro" pitchFamily="18" charset="-18"/>
              </a:rPr>
              <a:t>Jez v sedě, v klidu, uvolněně</a:t>
            </a:r>
          </a:p>
          <a:p>
            <a:pPr marL="457200" lvl="1" indent="-457200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500" dirty="0" smtClean="0">
                <a:latin typeface="Adobe Garamond Pro" pitchFamily="18" charset="-18"/>
              </a:rPr>
              <a:t>Jez pravidelně 2-3 x denně množství podle potřeby, od stolu odcházej uspokojený, ne plný</a:t>
            </a:r>
          </a:p>
          <a:p>
            <a:pPr marL="457200" lvl="1" indent="-457200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500" dirty="0" smtClean="0">
                <a:latin typeface="Adobe Garamond Pro" pitchFamily="18" charset="-18"/>
              </a:rPr>
              <a:t>Tekutiny pij střídmě, pouze při pocitu žízně</a:t>
            </a:r>
          </a:p>
          <a:p>
            <a:pPr marL="457200" lvl="1" indent="-457200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500" dirty="0" smtClean="0">
                <a:latin typeface="Adobe Garamond Pro" pitchFamily="18" charset="-18"/>
              </a:rPr>
              <a:t>Jez naposledy alespoň 3 hodiny před spánkem</a:t>
            </a:r>
            <a:endParaRPr lang="cs-CZ" sz="2400" dirty="0" smtClean="0">
              <a:solidFill>
                <a:srgbClr val="4F7600"/>
              </a:solidFill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27</a:t>
            </a:fld>
            <a:endParaRPr lang="cs-CZ" smtClean="0"/>
          </a:p>
        </p:txBody>
      </p:sp>
      <p:pic>
        <p:nvPicPr>
          <p:cNvPr id="9" name="Picture 2" descr="https://encrypted-tbn1.gstatic.com/images?q=tbn:ANd9GcSmwZ3Jjn0OksRSovmDieYjNuITfBH5jG5YzhqZzQ5Jd4_Hbws5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3200" y="2492895"/>
            <a:ext cx="2511280" cy="223224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akrobiotická výživa podle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Kushiho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5040560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b="1" dirty="0" smtClean="0">
                <a:latin typeface="Adobe Garamond Pro" pitchFamily="18" charset="-18"/>
              </a:rPr>
              <a:t>50 – 60 % celozrnné obiloviny a produkty z celozrnné mouky</a:t>
            </a: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1500" dirty="0" smtClean="0">
                <a:latin typeface="Adobe Garamond Pro" pitchFamily="18" charset="-18"/>
              </a:rPr>
              <a:t>Denně - hnědá rýže, ječmen, jáhly, pšenice, oves, žito, kukuřice, pohanka</a:t>
            </a: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1500" dirty="0" smtClean="0">
                <a:latin typeface="Adobe Garamond Pro" pitchFamily="18" charset="-18"/>
              </a:rPr>
              <a:t>Občas celozrnné těstoviny, celozrnný kváskový chléb, celozrnný žitný chléb, </a:t>
            </a:r>
            <a:r>
              <a:rPr lang="cs-CZ" sz="1500" dirty="0" err="1" smtClean="0">
                <a:latin typeface="Adobe Garamond Pro" pitchFamily="18" charset="-18"/>
              </a:rPr>
              <a:t>bulgur</a:t>
            </a:r>
            <a:r>
              <a:rPr lang="cs-CZ" sz="1500" dirty="0" smtClean="0">
                <a:latin typeface="Adobe Garamond Pro" pitchFamily="18" charset="-18"/>
              </a:rPr>
              <a:t>, kuskus, polenta</a:t>
            </a:r>
          </a:p>
          <a:p>
            <a:pPr marL="457200" lvl="1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b="1" dirty="0" smtClean="0">
                <a:latin typeface="Adobe Garamond Pro" pitchFamily="18" charset="-18"/>
              </a:rPr>
              <a:t>25-30 % zelenina – v každém jídle</a:t>
            </a:r>
          </a:p>
          <a:p>
            <a:pPr marL="457200" lvl="1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b="1" dirty="0" smtClean="0">
                <a:latin typeface="Adobe Garamond Pro" pitchFamily="18" charset="-18"/>
              </a:rPr>
              <a:t>2/3 vařená, opečená na malém množství rostlinného oleje, 1/3 syrové saláty, </a:t>
            </a:r>
            <a:r>
              <a:rPr lang="cs-CZ" sz="1900" b="1" dirty="0" err="1" smtClean="0">
                <a:latin typeface="Adobe Garamond Pro" pitchFamily="18" charset="-18"/>
              </a:rPr>
              <a:t>pickles</a:t>
            </a:r>
            <a:r>
              <a:rPr lang="cs-CZ" sz="1900" b="1" dirty="0" smtClean="0">
                <a:latin typeface="Adobe Garamond Pro" pitchFamily="18" charset="-18"/>
              </a:rPr>
              <a:t> (kvašená)</a:t>
            </a: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1500" dirty="0" smtClean="0">
                <a:latin typeface="Adobe Garamond Pro" pitchFamily="18" charset="-18"/>
              </a:rPr>
              <a:t>Denně - zelí, čínské zelí, kapusta, pórek, brokolice, květák, mrkev, cibule, dýně, ředkvičky, kedluben, řeřicha, petržel, pampeliška…</a:t>
            </a: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1500" dirty="0" smtClean="0">
                <a:latin typeface="Adobe Garamond Pro" pitchFamily="18" charset="-18"/>
              </a:rPr>
              <a:t>2-3 x týdně – okurky, celer, houby, bylinky</a:t>
            </a: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sz="1500" dirty="0" smtClean="0">
                <a:latin typeface="Adobe Garamond Pro" pitchFamily="18" charset="-18"/>
              </a:rPr>
              <a:t>Nevhodné – brambory, špenát, červená řepa, papriky, rajčata</a:t>
            </a:r>
          </a:p>
          <a:p>
            <a:pPr marL="457200" lvl="1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b="1" dirty="0" smtClean="0">
                <a:latin typeface="Adobe Garamond Pro" pitchFamily="18" charset="-18"/>
              </a:rPr>
              <a:t>5-10 % luštěniny (ne více jak jednou denně), mořské řasy</a:t>
            </a:r>
          </a:p>
          <a:p>
            <a:pPr marL="457200" lvl="1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b="1" dirty="0" smtClean="0">
                <a:latin typeface="Adobe Garamond Pro" pitchFamily="18" charset="-18"/>
              </a:rPr>
              <a:t>5-10 % (1-2 šálky denně) polévky</a:t>
            </a:r>
          </a:p>
          <a:p>
            <a:pPr eaLnBrk="1" hangingPunct="1">
              <a:buClr>
                <a:schemeClr val="accent4"/>
              </a:buClr>
            </a:pPr>
            <a:endParaRPr lang="cs-CZ" sz="2400" dirty="0" smtClean="0">
              <a:solidFill>
                <a:srgbClr val="4F7600"/>
              </a:solidFill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akrobiotická výživa podle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Kushiho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5040560"/>
          </a:xfrm>
        </p:spPr>
        <p:txBody>
          <a:bodyPr>
            <a:normAutofit/>
          </a:bodyPr>
          <a:lstStyle/>
          <a:p>
            <a:pPr marL="304747" lvl="1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300" b="1" dirty="0" smtClean="0">
                <a:latin typeface="Adobe Garamond Pro" pitchFamily="18" charset="-18"/>
              </a:rPr>
              <a:t>Občas:  </a:t>
            </a:r>
            <a:r>
              <a:rPr lang="cs-CZ" sz="2300" dirty="0" smtClean="0">
                <a:latin typeface="Adobe Garamond Pro" pitchFamily="18" charset="-18"/>
              </a:rPr>
              <a:t>2-3 x týdně rybí maso; 2-3 x týdně čerstvé nebo sušené sezónní ovoce mírného pásma; 1-2 šálky týdně semínka (sezamová, dýňová, slunečnicová) a ořechy ( mandle, vlašské ořechy, pekanové ořechy, kaštany, arašídy, kokos); na slazení – rýžový sirup, ječný slad; olej nejlépe nerafinovaný kukuřičný nebo sezamový</a:t>
            </a:r>
          </a:p>
          <a:p>
            <a:pPr marL="304747" lvl="1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300" b="1" dirty="0" smtClean="0">
                <a:latin typeface="Adobe Garamond Pro" pitchFamily="18" charset="-18"/>
              </a:rPr>
              <a:t>Nápoje: </a:t>
            </a:r>
            <a:r>
              <a:rPr lang="cs-CZ" sz="2300" dirty="0" smtClean="0">
                <a:latin typeface="Adobe Garamond Pro" pitchFamily="18" charset="-18"/>
              </a:rPr>
              <a:t>čistá voda, vhodné druhy čaje</a:t>
            </a:r>
          </a:p>
          <a:p>
            <a:pPr marL="304747" lvl="1"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300" b="1" dirty="0" smtClean="0">
                <a:latin typeface="Adobe Garamond Pro" pitchFamily="18" charset="-18"/>
              </a:rPr>
              <a:t>Vyhýbat se: </a:t>
            </a:r>
            <a:r>
              <a:rPr lang="cs-CZ" sz="2300" dirty="0" smtClean="0">
                <a:latin typeface="Adobe Garamond Pro" pitchFamily="18" charset="-18"/>
              </a:rPr>
              <a:t>maso, mléko, živočišný tuk, vejce, mléko a ml. výrobky, rafinovaný cukr, med, melasa, čokoláda, jednoduché cukry a jimi slazené potraviny, tropické ovoce, umělé nápoje, aromatické a stimulující čaje, přibarvený čaj, opracovaná obilná zrna, bílá mouka a výrobky z ní, pálivé koření, aromatické stimulující potraviny, umělý ocet, tvrdý alkohol. Všechny uměle přibarvené,  konzervované, chemicky ošetřené, zmražené, ozářené potraviny.</a:t>
            </a:r>
          </a:p>
          <a:p>
            <a:pPr eaLnBrk="1" hangingPunct="1">
              <a:buClr>
                <a:schemeClr val="accent4"/>
              </a:buClr>
            </a:pPr>
            <a:endParaRPr lang="cs-CZ" sz="2400" dirty="0" smtClean="0">
              <a:solidFill>
                <a:srgbClr val="4F7600"/>
              </a:solidFill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8316416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EDNOTLIVÉ TYPY A CHARAKTERISTIKA</a:t>
            </a:r>
            <a:endParaRPr lang="cs-CZ" sz="31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8243888" cy="44672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accent4"/>
              </a:buClr>
              <a:defRPr/>
            </a:pPr>
            <a:r>
              <a:rPr lang="cs-CZ" sz="2800" dirty="0" smtClean="0">
                <a:latin typeface="Adobe Garamond Pro" pitchFamily="18" charset="-18"/>
              </a:rPr>
              <a:t>Vegetariánství</a:t>
            </a:r>
          </a:p>
          <a:p>
            <a:pPr eaLnBrk="1" hangingPunct="1">
              <a:buClr>
                <a:schemeClr val="accent4"/>
              </a:buClr>
              <a:defRPr/>
            </a:pPr>
            <a:r>
              <a:rPr lang="cs-CZ" sz="2800" dirty="0" smtClean="0">
                <a:latin typeface="Adobe Garamond Pro" pitchFamily="18" charset="-18"/>
              </a:rPr>
              <a:t>Makrobiotika</a:t>
            </a:r>
          </a:p>
          <a:p>
            <a:pPr eaLnBrk="1" hangingPunct="1">
              <a:buClr>
                <a:schemeClr val="accent4"/>
              </a:buClr>
              <a:defRPr/>
            </a:pPr>
            <a:r>
              <a:rPr lang="cs-CZ" sz="2800" dirty="0" smtClean="0">
                <a:latin typeface="Adobe Garamond Pro" pitchFamily="18" charset="-18"/>
              </a:rPr>
              <a:t>Okrajové směry</a:t>
            </a:r>
          </a:p>
          <a:p>
            <a:pPr lvl="1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  <a:latin typeface="Adobe Garamond Pro" pitchFamily="18" charset="-18"/>
              </a:rPr>
              <a:t>Dělená strava</a:t>
            </a:r>
          </a:p>
          <a:p>
            <a:pPr lvl="1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  <a:latin typeface="Adobe Garamond Pro" pitchFamily="18" charset="-18"/>
              </a:rPr>
              <a:t>Výživa podle krevních skupin</a:t>
            </a:r>
          </a:p>
          <a:p>
            <a:pPr lvl="1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  <a:latin typeface="Adobe Garamond Pro" pitchFamily="18" charset="-18"/>
              </a:rPr>
              <a:t>Paleodieta</a:t>
            </a:r>
            <a:endParaRPr lang="cs-CZ" sz="2600" dirty="0" smtClean="0">
              <a:solidFill>
                <a:schemeClr val="accent6">
                  <a:lumMod val="75000"/>
                </a:schemeClr>
              </a:solidFill>
              <a:latin typeface="Adobe Garamond Pro" pitchFamily="18" charset="-18"/>
            </a:endParaRPr>
          </a:p>
          <a:p>
            <a:pPr lvl="1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  <a:latin typeface="Adobe Garamond Pro" pitchFamily="18" charset="-18"/>
              </a:rPr>
              <a:t>Výživa dle pH</a:t>
            </a:r>
          </a:p>
          <a:p>
            <a:pPr lvl="1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300" dirty="0" smtClean="0">
              <a:solidFill>
                <a:srgbClr val="4F7600"/>
              </a:solidFill>
              <a:latin typeface="Adobe Garamond Pro" pitchFamily="18" charset="-18"/>
            </a:endParaRPr>
          </a:p>
          <a:p>
            <a:pPr eaLnBrk="1" hangingPunct="1">
              <a:buClr>
                <a:schemeClr val="accent4"/>
              </a:buClr>
              <a:defRPr/>
            </a:pPr>
            <a:r>
              <a:rPr lang="cs-CZ" sz="2800" dirty="0" smtClean="0">
                <a:latin typeface="Adobe Garamond Pro" pitchFamily="18" charset="-18"/>
              </a:rPr>
              <a:t>Biopotraviny</a:t>
            </a:r>
          </a:p>
        </p:txBody>
      </p:sp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4EC32A-DE02-4705-84D3-11A62F68D375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15200" cy="68309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AKROBIOTICKÝ  TALÍŘ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D7895F-42EE-4284-A507-EF56C7B3156A}" type="slidenum">
              <a:rPr lang="cs-CZ" smtClean="0"/>
              <a:pPr/>
              <a:t>30</a:t>
            </a:fld>
            <a:endParaRPr lang="cs-CZ" smtClean="0"/>
          </a:p>
        </p:txBody>
      </p:sp>
      <p:pic>
        <p:nvPicPr>
          <p:cNvPr id="29700" name="Zástupný symbol pro obsah 4"/>
          <p:cNvPicPr>
            <a:picLocks noGrp="1"/>
          </p:cNvPicPr>
          <p:nvPr>
            <p:ph idx="4294967295"/>
          </p:nvPr>
        </p:nvPicPr>
        <p:blipFill>
          <a:blip r:embed="rId2" cstate="print"/>
          <a:srcRect l="16695" t="24174" r="38678" b="17769"/>
          <a:stretch>
            <a:fillRect/>
          </a:stretch>
        </p:blipFill>
        <p:spPr>
          <a:xfrm>
            <a:off x="1475656" y="1412776"/>
            <a:ext cx="6048672" cy="5445224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37325-F4B5-4156-9D2A-618C3FE8CFD1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657351" y="64770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51500" y="214329"/>
          <a:ext cx="6689184" cy="6383023"/>
        </p:xfrm>
        <a:graphic>
          <a:graphicData uri="http://schemas.openxmlformats.org/presentationml/2006/ole">
            <p:oleObj spid="_x0000_s1026" r:id="rId4" imgW="4907280" imgH="4678680" progId="Word.Picture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AKROBIOTICKÝ  TALÍŘ</a:t>
            </a:r>
            <a:endParaRPr lang="cs-CZ" dirty="0"/>
          </a:p>
        </p:txBody>
      </p:sp>
      <p:sp>
        <p:nvSpPr>
          <p:cNvPr id="3072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E36EE5-4EF6-4D1C-A96E-49D32686808F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657351" y="64770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0724" name="Obrázek 4" descr="Přednáška1.JPG"/>
          <p:cNvPicPr>
            <a:picLocks noChangeAspect="1"/>
          </p:cNvPicPr>
          <p:nvPr/>
        </p:nvPicPr>
        <p:blipFill>
          <a:blip r:embed="rId3" cstate="print"/>
          <a:srcRect l="5995" t="2168" r="10068" b="49048"/>
          <a:stretch>
            <a:fillRect/>
          </a:stretch>
        </p:blipFill>
        <p:spPr bwMode="auto">
          <a:xfrm>
            <a:off x="571501" y="1500204"/>
            <a:ext cx="4089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Obrázek 5" descr="Přednáška1.JPG"/>
          <p:cNvPicPr>
            <a:picLocks noChangeAspect="1"/>
          </p:cNvPicPr>
          <p:nvPr/>
        </p:nvPicPr>
        <p:blipFill>
          <a:blip r:embed="rId3" cstate="print"/>
          <a:srcRect l="5353" t="51042" r="11115"/>
          <a:stretch>
            <a:fillRect/>
          </a:stretch>
        </p:blipFill>
        <p:spPr bwMode="auto">
          <a:xfrm>
            <a:off x="4786321" y="1500188"/>
            <a:ext cx="4143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ALEOLITICKÁ STRAVA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4896544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Snaha přiblížit se stravě, kterou člověk konzumoval v období </a:t>
            </a:r>
            <a:r>
              <a:rPr lang="cs-CZ" sz="2200" dirty="0" smtClean="0">
                <a:latin typeface="Adobe Garamond Pro" pitchFamily="18" charset="-18"/>
              </a:rPr>
              <a:t/>
            </a:r>
            <a:br>
              <a:rPr lang="cs-CZ" sz="2200" dirty="0" smtClean="0">
                <a:latin typeface="Adobe Garamond Pro" pitchFamily="18" charset="-18"/>
              </a:rPr>
            </a:br>
            <a:r>
              <a:rPr lang="cs-CZ" sz="2200" dirty="0" smtClean="0">
                <a:latin typeface="Adobe Garamond Pro" pitchFamily="18" charset="-18"/>
              </a:rPr>
              <a:t>paleolitu (st. doba kamenná), </a:t>
            </a:r>
            <a:r>
              <a:rPr lang="cs-CZ" sz="2200" dirty="0" smtClean="0">
                <a:latin typeface="Adobe Garamond Pro" pitchFamily="18" charset="-18"/>
              </a:rPr>
              <a:t>výběr zdrojů ze současných potravin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None/>
              <a:defRPr/>
            </a:pPr>
            <a:r>
              <a:rPr lang="cs-CZ" sz="1800" b="1" dirty="0" smtClean="0">
                <a:latin typeface="Adobe Garamond Pro" pitchFamily="18" charset="-18"/>
              </a:rPr>
              <a:t>Základ stravy </a:t>
            </a:r>
          </a:p>
          <a:p>
            <a:pPr marL="908225" lvl="2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Libové maso, </a:t>
            </a:r>
            <a:r>
              <a:rPr lang="cs-CZ" sz="1800" dirty="0" smtClean="0">
                <a:latin typeface="Adobe Garamond Pro" pitchFamily="18" charset="-18"/>
              </a:rPr>
              <a:t>ryby, mořské plody</a:t>
            </a:r>
            <a:endParaRPr lang="cs-CZ" sz="1800" dirty="0" smtClean="0">
              <a:latin typeface="Adobe Garamond Pro" pitchFamily="18" charset="-18"/>
            </a:endParaRPr>
          </a:p>
          <a:p>
            <a:pPr marL="908225" lvl="2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Vejce</a:t>
            </a:r>
          </a:p>
          <a:p>
            <a:pPr marL="908225" lvl="2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Ovoce, lesní plody</a:t>
            </a:r>
          </a:p>
          <a:p>
            <a:pPr marL="908225" lvl="2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Zelenina, zejména kořenová</a:t>
            </a:r>
          </a:p>
          <a:p>
            <a:pPr marL="908225" lvl="2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Ořechy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None/>
              <a:defRPr/>
            </a:pPr>
            <a:r>
              <a:rPr lang="cs-CZ" sz="1800" b="1" dirty="0" smtClean="0">
                <a:latin typeface="Adobe Garamond Pro" pitchFamily="18" charset="-18"/>
              </a:rPr>
              <a:t>Omezit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Obiloviny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Luštěniny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Brambory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Rafinované oleje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Cukr, sůl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Mléko a mléčné produkty</a:t>
            </a:r>
            <a:endParaRPr lang="cs-CZ" sz="2200" dirty="0" smtClean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33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326" name="Picture 6" descr="http://www.danielarau.sk/wp-content/uploads/2013/12/paleo-di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89040"/>
            <a:ext cx="4789581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ÝŽIVA PODLE PH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504056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dirty="0" smtClean="0">
                <a:latin typeface="Adobe Garamond Pro" pitchFamily="18" charset="-18"/>
              </a:rPr>
              <a:t>Princip – udržení rovnováhy mezi kyselinami a zásadami v lidském těle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dirty="0" smtClean="0">
                <a:latin typeface="Adobe Garamond Pro" pitchFamily="18" charset="-18"/>
              </a:rPr>
              <a:t>Překyselení – základ pro vznik poruch a onemocnění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dirty="0" smtClean="0">
                <a:latin typeface="Adobe Garamond Pro" pitchFamily="18" charset="-18"/>
              </a:rPr>
              <a:t>Alkalizující versus okyselující potraviny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1900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b="1" dirty="0" smtClean="0">
                <a:latin typeface="Adobe Garamond Pro" pitchFamily="18" charset="-18"/>
              </a:rPr>
              <a:t>Potraviny zvyšující pH - a tedy zásaditost (od nejúčinnějších k těm méně):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700" dirty="0" smtClean="0">
                <a:latin typeface="Adobe Garamond Pro" pitchFamily="18" charset="-18"/>
              </a:rPr>
              <a:t>jedlá soda,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700" dirty="0" smtClean="0">
                <a:latin typeface="Adobe Garamond Pro" pitchFamily="18" charset="-18"/>
              </a:rPr>
              <a:t>rozinky, sušené fíky, okurky, špenát, zázvor, celer, brokolice, kapusta, petržel,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700" dirty="0" smtClean="0">
                <a:latin typeface="Adobe Garamond Pro" pitchFamily="18" charset="-18"/>
              </a:rPr>
              <a:t>mrkev, pampelišky, zeleninová nať, kedluben, černý rybíz, citrón,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700" dirty="0" smtClean="0">
                <a:latin typeface="Adobe Garamond Pro" pitchFamily="18" charset="-18"/>
              </a:rPr>
              <a:t>čistý lecitin, houby, květák, meloun, mango,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700" dirty="0" smtClean="0">
                <a:latin typeface="Adobe Garamond Pro" pitchFamily="18" charset="-18"/>
              </a:rPr>
              <a:t>řepa, ředkev, ředkvička, česnek,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700" dirty="0" smtClean="0">
                <a:latin typeface="Adobe Garamond Pro" pitchFamily="18" charset="-18"/>
              </a:rPr>
              <a:t>hlávkový salát, černá melasa, olivy, jablečný ocet, rajčata,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700" dirty="0" smtClean="0">
                <a:latin typeface="Adobe Garamond Pro" pitchFamily="18" charset="-18"/>
              </a:rPr>
              <a:t>sojové boby, pomeranče, cibule, zelené fazole (lusky),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700" dirty="0" smtClean="0">
                <a:latin typeface="Adobe Garamond Pro" pitchFamily="18" charset="-18"/>
              </a:rPr>
              <a:t>banány, hrušky, jablka, maliny, meruňky, třešně, další ovoce, lískové ořechy,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700" dirty="0" smtClean="0">
                <a:latin typeface="Adobe Garamond Pro" pitchFamily="18" charset="-18"/>
              </a:rPr>
              <a:t>brambory, zelený a bylinný čaj, kefír.</a:t>
            </a:r>
            <a:endParaRPr lang="cs-CZ" sz="1900" dirty="0" smtClean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ÝŽIVA PODLE PH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504056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b="1" dirty="0" smtClean="0">
                <a:latin typeface="Adobe Garamond Pro" pitchFamily="18" charset="-18"/>
              </a:rPr>
              <a:t>Potraviny snižující pH a způsobující kyselost </a:t>
            </a:r>
            <a:br>
              <a:rPr lang="cs-CZ" b="1" dirty="0" smtClean="0">
                <a:latin typeface="Adobe Garamond Pro" pitchFamily="18" charset="-18"/>
              </a:rPr>
            </a:br>
            <a:r>
              <a:rPr lang="cs-CZ" b="1" dirty="0" smtClean="0">
                <a:latin typeface="Adobe Garamond Pro" pitchFamily="18" charset="-18"/>
              </a:rPr>
              <a:t>(v pořadí od těch nejvíc okyselujících k těm méně):</a:t>
            </a: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dirty="0" smtClean="0">
                <a:latin typeface="Adobe Garamond Pro" pitchFamily="18" charset="-18"/>
              </a:rPr>
              <a:t>vepřové, telecí, rýže tmavá, králík, mořští raci, hovězí, ústřice, uzeniny, soft </a:t>
            </a:r>
            <a:r>
              <a:rPr lang="cs-CZ" dirty="0" err="1" smtClean="0">
                <a:latin typeface="Adobe Garamond Pro" pitchFamily="18" charset="-18"/>
              </a:rPr>
              <a:t>drinks</a:t>
            </a:r>
            <a:endParaRPr lang="cs-CZ" dirty="0" smtClean="0">
              <a:latin typeface="Adobe Garamond Pro" pitchFamily="18" charset="-18"/>
            </a:endParaRP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dirty="0" smtClean="0">
                <a:latin typeface="Adobe Garamond Pro" pitchFamily="18" charset="-18"/>
              </a:rPr>
              <a:t>ryby, jiné maso, vajíčka, likéry, čokoláda, tvrdý a uleželý sýr, krocan, kuře,</a:t>
            </a: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dirty="0" smtClean="0">
                <a:latin typeface="Adobe Garamond Pro" pitchFamily="18" charset="-18"/>
              </a:rPr>
              <a:t>oves, čaj černý, perlivé nápoje,</a:t>
            </a: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dirty="0" smtClean="0">
                <a:latin typeface="Adobe Garamond Pro" pitchFamily="18" charset="-18"/>
              </a:rPr>
              <a:t>chléb, margarín, vlašské, burské a kešu ořechy, další obilniny, těstoviny, bílá rýže</a:t>
            </a: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dirty="0" smtClean="0">
                <a:latin typeface="Adobe Garamond Pro" pitchFamily="18" charset="-18"/>
              </a:rPr>
              <a:t>pitná voda při spodní hranici normy (norma 6,5 -9,5 pH) nebo pod ní</a:t>
            </a: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dirty="0" smtClean="0">
                <a:latin typeface="Adobe Garamond Pro" pitchFamily="18" charset="-18"/>
              </a:rPr>
              <a:t>tvaroh a čerstvý měkký sýr, kokosový ořech, mandle, máslo a smetana,</a:t>
            </a:r>
          </a:p>
          <a:p>
            <a:pPr marL="908225" lvl="2" indent="-457200">
              <a:lnSpc>
                <a:spcPct val="70000"/>
              </a:lnSpc>
              <a:spcBef>
                <a:spcPts val="1800"/>
              </a:spcBef>
              <a:buClr>
                <a:schemeClr val="accent4"/>
              </a:buClr>
              <a:defRPr/>
            </a:pPr>
            <a:r>
              <a:rPr lang="cs-CZ" dirty="0" smtClean="0">
                <a:latin typeface="Adobe Garamond Pro" pitchFamily="18" charset="-18"/>
              </a:rPr>
              <a:t>syrovátka, kravské a kozí mléko, fazole, čočka, víno, káva, pivo</a:t>
            </a:r>
            <a:endParaRPr lang="cs-CZ" sz="1900" dirty="0" smtClean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KRAJOVÉ SMĚRY – DĚLENÁ STRAVA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12776"/>
            <a:ext cx="8305800" cy="5256584"/>
          </a:xfrm>
        </p:spPr>
        <p:txBody>
          <a:bodyPr>
            <a:noAutofit/>
          </a:bodyPr>
          <a:lstStyle/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dirty="0" smtClean="0">
                <a:latin typeface="Adobe Garamond Pro" pitchFamily="18" charset="-18"/>
              </a:rPr>
              <a:t>William </a:t>
            </a:r>
            <a:r>
              <a:rPr lang="cs-CZ" sz="1900" dirty="0" err="1" smtClean="0">
                <a:latin typeface="Adobe Garamond Pro" pitchFamily="18" charset="-18"/>
              </a:rPr>
              <a:t>Howard</a:t>
            </a:r>
            <a:r>
              <a:rPr lang="cs-CZ" sz="1900" dirty="0" smtClean="0">
                <a:latin typeface="Adobe Garamond Pro" pitchFamily="18" charset="-18"/>
              </a:rPr>
              <a:t> </a:t>
            </a:r>
            <a:r>
              <a:rPr lang="cs-CZ" sz="1900" dirty="0" err="1" smtClean="0">
                <a:latin typeface="Adobe Garamond Pro" pitchFamily="18" charset="-18"/>
              </a:rPr>
              <a:t>Hay</a:t>
            </a:r>
            <a:r>
              <a:rPr lang="cs-CZ" sz="1900" dirty="0" smtClean="0">
                <a:latin typeface="Adobe Garamond Pro" pitchFamily="18" charset="-18"/>
              </a:rPr>
              <a:t> – lékař z New Yorku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dirty="0" smtClean="0">
                <a:latin typeface="Adobe Garamond Pro" pitchFamily="18" charset="-18"/>
              </a:rPr>
              <a:t>Hlavní zásada – oddělená konzumace potravin bohatých na bílkoviny a potravin  bohatých na sacharidy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dirty="0" smtClean="0">
                <a:latin typeface="Adobe Garamond Pro" pitchFamily="18" charset="-18"/>
              </a:rPr>
              <a:t>Neutrální potraviny – tuky, zakysané mléčné výrobky, čerstvé sýry, tvaroh, některé druhy zeleniny, bylinky, ořechy a semena</a:t>
            </a:r>
          </a:p>
          <a:p>
            <a:pPr marL="304747" lvl="1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None/>
              <a:defRPr/>
            </a:pPr>
            <a:r>
              <a:rPr lang="cs-CZ" sz="1900" dirty="0" smtClean="0">
                <a:latin typeface="Adobe Garamond Pro" pitchFamily="18" charset="-18"/>
              </a:rPr>
              <a:t>Později připojené zásady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dirty="0" smtClean="0">
                <a:latin typeface="Adobe Garamond Pro" pitchFamily="18" charset="-18"/>
              </a:rPr>
              <a:t>Nekombinovat potraviny bílkovinné s ovocem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dirty="0" smtClean="0">
                <a:latin typeface="Adobe Garamond Pro" pitchFamily="18" charset="-18"/>
              </a:rPr>
              <a:t>Ovoce nekombinovat se zeleninou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dirty="0" smtClean="0">
                <a:latin typeface="Adobe Garamond Pro" pitchFamily="18" charset="-18"/>
              </a:rPr>
              <a:t>Dodržovat pitný režim (2-3 l tekutin denně)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dirty="0" smtClean="0">
                <a:latin typeface="Adobe Garamond Pro" pitchFamily="18" charset="-18"/>
              </a:rPr>
              <a:t>Jíst v klidu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1900" dirty="0" smtClean="0">
                <a:latin typeface="Adobe Garamond Pro" pitchFamily="18" charset="-18"/>
              </a:rPr>
              <a:t>Konzumovat tři jídla denně s přestávkou 3- 4 hodin</a:t>
            </a: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36</a:t>
            </a:fld>
            <a:endParaRPr lang="cs-CZ" smtClean="0"/>
          </a:p>
        </p:txBody>
      </p:sp>
      <p:pic>
        <p:nvPicPr>
          <p:cNvPr id="5" name="Picture 5" descr="diety_del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501008"/>
            <a:ext cx="2117502" cy="211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ÝŽIVA DLE KREVNÍCH SKUPIN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5040560"/>
          </a:xfrm>
        </p:spPr>
        <p:txBody>
          <a:bodyPr>
            <a:noAutofit/>
          </a:bodyPr>
          <a:lstStyle/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Kniha Výživa a krevní skupiny autora Petera J.D. Adama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Stravování jedince podle typu jeho krevní skupiny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Seznam potravin pro každou krevní skupinu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3 kategorie potravin</a:t>
            </a:r>
          </a:p>
          <a:p>
            <a:pPr marL="755772" lvl="2">
              <a:lnSpc>
                <a:spcPct val="110000"/>
              </a:lnSpc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Velmi prospěšné</a:t>
            </a:r>
          </a:p>
          <a:p>
            <a:pPr marL="755772" lvl="2">
              <a:lnSpc>
                <a:spcPct val="110000"/>
              </a:lnSpc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Neutrální</a:t>
            </a:r>
          </a:p>
          <a:p>
            <a:pPr marL="755772" lvl="2">
              <a:lnSpc>
                <a:spcPct val="110000"/>
              </a:lnSpc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Zakázané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Důvodem tohoto způsobu stravování je podle autora výskyt </a:t>
            </a:r>
            <a:r>
              <a:rPr lang="cs-CZ" sz="2000" dirty="0" err="1" smtClean="0">
                <a:latin typeface="Adobe Garamond Pro" pitchFamily="18" charset="-18"/>
              </a:rPr>
              <a:t>lektinů</a:t>
            </a:r>
            <a:r>
              <a:rPr lang="cs-CZ" sz="2000" dirty="0" smtClean="0">
                <a:latin typeface="Adobe Garamond Pro" pitchFamily="18" charset="-18"/>
              </a:rPr>
              <a:t> v potravinách a reakce imunitního systému člověka na tyto látky, která je ovlivněn</a:t>
            </a:r>
            <a:r>
              <a:rPr lang="en-US" sz="2000" dirty="0" smtClean="0">
                <a:latin typeface="Adobe Garamond Pro" pitchFamily="18" charset="-18"/>
              </a:rPr>
              <a:t>a</a:t>
            </a:r>
            <a:r>
              <a:rPr lang="cs-CZ" sz="2000" dirty="0" smtClean="0">
                <a:latin typeface="Adobe Garamond Pro" pitchFamily="18" charset="-18"/>
              </a:rPr>
              <a:t> krevní skupinou.</a:t>
            </a:r>
          </a:p>
          <a:p>
            <a:pPr marL="304747" lvl="1">
              <a:lnSpc>
                <a:spcPct val="11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1900" dirty="0" smtClean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7946" name="Picture 10" descr="http://www.slever.cz/uploaded/denisa22/KVETEN/06.05./e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852936"/>
            <a:ext cx="2526596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ÝŽIVA PODLE ÁJURVÉDY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504056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err="1" smtClean="0">
                <a:latin typeface="Adobe Garamond Pro" pitchFamily="18" charset="-18"/>
              </a:rPr>
              <a:t>Ájurvéda</a:t>
            </a:r>
            <a:r>
              <a:rPr lang="cs-CZ" sz="2200" dirty="0" smtClean="0">
                <a:latin typeface="Adobe Garamond Pro" pitchFamily="18" charset="-18"/>
              </a:rPr>
              <a:t> je tradiční indická medicína stará přes 5000 let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Cílem je dosažení rovnováhy mezi tělem člověka, jeho duší, smysly a okolním prostředím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Hlavním principem je poměr 3 základních typů energie Váta, </a:t>
            </a:r>
            <a:r>
              <a:rPr lang="cs-CZ" sz="2200" dirty="0" err="1" smtClean="0">
                <a:latin typeface="Adobe Garamond Pro" pitchFamily="18" charset="-18"/>
              </a:rPr>
              <a:t>Pitta</a:t>
            </a:r>
            <a:r>
              <a:rPr lang="cs-CZ" sz="2200" dirty="0" smtClean="0">
                <a:latin typeface="Adobe Garamond Pro" pitchFamily="18" charset="-18"/>
              </a:rPr>
              <a:t> a </a:t>
            </a:r>
            <a:r>
              <a:rPr lang="cs-CZ" sz="2200" dirty="0" err="1" smtClean="0">
                <a:latin typeface="Adobe Garamond Pro" pitchFamily="18" charset="-18"/>
              </a:rPr>
              <a:t>Kapha</a:t>
            </a:r>
            <a:r>
              <a:rPr lang="cs-CZ" sz="2200" dirty="0" smtClean="0">
                <a:latin typeface="Adobe Garamond Pro" pitchFamily="18" charset="-18"/>
              </a:rPr>
              <a:t> – odlišný u každého člověka</a:t>
            </a:r>
          </a:p>
          <a:p>
            <a:pPr marL="908225" lvl="2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dirty="0" smtClean="0">
                <a:latin typeface="Adobe Garamond Pro" pitchFamily="18" charset="-18"/>
              </a:rPr>
              <a:t>Konstituční typ</a:t>
            </a:r>
          </a:p>
          <a:p>
            <a:pPr marL="908225" lvl="2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dirty="0" smtClean="0">
                <a:latin typeface="Adobe Garamond Pro" pitchFamily="18" charset="-18"/>
              </a:rPr>
              <a:t>Činnost organizmu člověka</a:t>
            </a:r>
          </a:p>
          <a:p>
            <a:pPr marL="908225" lvl="2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dirty="0" smtClean="0">
                <a:latin typeface="Adobe Garamond Pro" pitchFamily="18" charset="-18"/>
              </a:rPr>
              <a:t>Výběr vhodných potravin pro každý typ</a:t>
            </a:r>
          </a:p>
          <a:p>
            <a:pPr marL="908225" lvl="2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500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None/>
              <a:defRPr/>
            </a:pPr>
            <a:r>
              <a:rPr lang="cs-CZ" dirty="0" smtClean="0">
                <a:latin typeface="Adobe Garamond Pro" pitchFamily="18" charset="-18"/>
              </a:rPr>
              <a:t>Další doporučení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Upřednostňování rostlinné stravy v co nejčerstvějším stavu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Vyhýbání se potravinám obsahujícím </a:t>
            </a:r>
            <a:r>
              <a:rPr lang="cs-CZ" sz="2200" dirty="0" err="1" smtClean="0">
                <a:latin typeface="Adobe Garamond Pro" pitchFamily="18" charset="-18"/>
              </a:rPr>
              <a:t>konzervanty</a:t>
            </a:r>
            <a:r>
              <a:rPr lang="cs-CZ" sz="2200" dirty="0" smtClean="0">
                <a:latin typeface="Adobe Garamond Pro" pitchFamily="18" charset="-18"/>
              </a:rPr>
              <a:t> a jiné aditivní látky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Přizpůsobení stravy ročnímu období, klimatu, danému regionu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Nepřejídat se, přestávky mezi jídly 3-5 hodin k dokonalému strávení</a:t>
            </a: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38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6130" name="Picture 2" descr="http://www.yogasurya.cz/images/Page%20Images/AjurvedaHerbsI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306" y="188640"/>
            <a:ext cx="1600178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IOPOTRAVINY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4464496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Clr>
                <a:schemeClr val="accent4"/>
              </a:buClr>
              <a:buNone/>
              <a:defRPr/>
            </a:pPr>
            <a:endParaRPr lang="cs-CZ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Clr>
                <a:schemeClr val="accent4"/>
              </a:buClr>
              <a:buNone/>
              <a:defRPr/>
            </a:pPr>
            <a:r>
              <a:rPr lang="cs-CZ" dirty="0" smtClean="0">
                <a:latin typeface="Adobe Garamond Pro" pitchFamily="18" charset="-18"/>
              </a:rPr>
              <a:t>K alternativním způsobům stravování je někdy řazeno</a:t>
            </a:r>
          </a:p>
          <a:p>
            <a:pPr marL="457200" lvl="1" indent="-457200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Clr>
                <a:schemeClr val="accent4"/>
              </a:buClr>
              <a:buNone/>
              <a:defRPr/>
            </a:pPr>
            <a:r>
              <a:rPr lang="cs-CZ" dirty="0" smtClean="0">
                <a:latin typeface="Adobe Garamond Pro" pitchFamily="18" charset="-18"/>
              </a:rPr>
              <a:t>i konzumovaní tzv. organické výživy, neboli biopotravin </a:t>
            </a:r>
          </a:p>
          <a:p>
            <a:pPr marL="457200" lvl="1" indent="-457200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Clr>
                <a:schemeClr val="accent4"/>
              </a:buClr>
              <a:buNone/>
              <a:defRPr/>
            </a:pPr>
            <a:r>
              <a:rPr lang="cs-CZ" dirty="0" smtClean="0">
                <a:latin typeface="Adobe Garamond Pro" pitchFamily="18" charset="-18"/>
              </a:rPr>
              <a:t>pocházejících z ekologických farem, které v posledních letech </a:t>
            </a:r>
          </a:p>
          <a:p>
            <a:pPr marL="457200" lvl="1" indent="-457200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Clr>
                <a:schemeClr val="accent4"/>
              </a:buClr>
              <a:buNone/>
              <a:defRPr/>
            </a:pPr>
            <a:r>
              <a:rPr lang="cs-CZ" dirty="0" smtClean="0">
                <a:latin typeface="Adobe Garamond Pro" pitchFamily="18" charset="-18"/>
              </a:rPr>
              <a:t>přerůstá v životní styl, který se snaží nejen o zdravější způsob </a:t>
            </a:r>
          </a:p>
          <a:p>
            <a:pPr marL="457200" lvl="1" indent="-457200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Clr>
                <a:schemeClr val="accent4"/>
              </a:buClr>
              <a:buNone/>
              <a:defRPr/>
            </a:pPr>
            <a:r>
              <a:rPr lang="cs-CZ" dirty="0" smtClean="0">
                <a:latin typeface="Adobe Garamond Pro" pitchFamily="18" charset="-18"/>
              </a:rPr>
              <a:t>života, ale i o šetrnější přístup k přírodě a zvířatům. 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2200" dirty="0" smtClean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39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2276" name="Picture 4" descr="http://media.novinky.cz/418/94183-top_foto2-pxuyg.jpg?1266139801"/>
          <p:cNvPicPr>
            <a:picLocks noChangeAspect="1" noChangeArrowheads="1"/>
          </p:cNvPicPr>
          <p:nvPr/>
        </p:nvPicPr>
        <p:blipFill>
          <a:blip r:embed="rId3" cstate="print"/>
          <a:srcRect b="16001"/>
          <a:stretch>
            <a:fillRect/>
          </a:stretch>
        </p:blipFill>
        <p:spPr bwMode="auto">
          <a:xfrm>
            <a:off x="6519664" y="260648"/>
            <a:ext cx="2438400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772400" cy="609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EGETARIÁNSTVÍ</a:t>
            </a:r>
            <a:endParaRPr lang="cs-CZ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8153400" cy="468052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</a:pPr>
            <a:r>
              <a:rPr lang="cs-CZ" sz="2400" dirty="0" smtClean="0">
                <a:latin typeface="Adobe Garamond Pro" pitchFamily="18" charset="-18"/>
              </a:rPr>
              <a:t>nejrozšířenější alternativní způsob stravování v ČR </a:t>
            </a:r>
            <a:br>
              <a:rPr lang="cs-CZ" sz="2400" dirty="0" smtClean="0">
                <a:latin typeface="Adobe Garamond Pro" pitchFamily="18" charset="-18"/>
              </a:rPr>
            </a:br>
            <a:r>
              <a:rPr lang="cs-CZ" sz="2400" dirty="0" smtClean="0">
                <a:latin typeface="Adobe Garamond Pro" pitchFamily="18" charset="-18"/>
              </a:rPr>
              <a:t>(asi 2 % populace – 200 000 osob)</a:t>
            </a:r>
          </a:p>
          <a:p>
            <a:pPr>
              <a:buClr>
                <a:schemeClr val="accent4"/>
              </a:buClr>
            </a:pPr>
            <a:r>
              <a:rPr lang="cs-CZ" sz="2400" dirty="0" smtClean="0">
                <a:latin typeface="Adobe Garamond Pro" pitchFamily="18" charset="-18"/>
              </a:rPr>
              <a:t>vegetarián – obecně člověk nekonzumující maso</a:t>
            </a:r>
          </a:p>
          <a:p>
            <a:pPr>
              <a:buClr>
                <a:schemeClr val="accent4"/>
              </a:buClr>
            </a:pPr>
            <a:r>
              <a:rPr lang="cs-CZ" sz="2400" dirty="0" smtClean="0">
                <a:latin typeface="Adobe Garamond Pro" pitchFamily="18" charset="-18"/>
              </a:rPr>
              <a:t>konkrétně několik typů dle omezení konzumace živočišných potravin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 err="1" smtClean="0">
                <a:latin typeface="Adobe Garamond Pro" pitchFamily="18" charset="-18"/>
              </a:rPr>
              <a:t>semivegetariáni</a:t>
            </a:r>
            <a:r>
              <a:rPr lang="cs-CZ" sz="2000" dirty="0" smtClean="0">
                <a:latin typeface="Adobe Garamond Pro" pitchFamily="18" charset="-18"/>
              </a:rPr>
              <a:t> (</a:t>
            </a:r>
            <a:r>
              <a:rPr lang="cs-CZ" sz="2000" dirty="0" err="1" smtClean="0">
                <a:latin typeface="Adobe Garamond Pro" pitchFamily="18" charset="-18"/>
              </a:rPr>
              <a:t>pulo</a:t>
            </a:r>
            <a:r>
              <a:rPr lang="cs-CZ" sz="2000" dirty="0" smtClean="0">
                <a:latin typeface="Adobe Garamond Pro" pitchFamily="18" charset="-18"/>
              </a:rPr>
              <a:t>-, </a:t>
            </a:r>
            <a:r>
              <a:rPr lang="cs-CZ" sz="2000" dirty="0" err="1" smtClean="0">
                <a:latin typeface="Adobe Garamond Pro" pitchFamily="18" charset="-18"/>
              </a:rPr>
              <a:t>pesco</a:t>
            </a:r>
            <a:r>
              <a:rPr lang="cs-CZ" sz="2000" dirty="0" smtClean="0">
                <a:latin typeface="Adobe Garamond Pro" pitchFamily="18" charset="-18"/>
              </a:rPr>
              <a:t>-)</a:t>
            </a:r>
            <a:endParaRPr lang="cs-CZ" sz="2000" dirty="0" smtClean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 err="1" smtClean="0">
                <a:latin typeface="Adobe Garamond Pro" pitchFamily="18" charset="-18"/>
              </a:rPr>
              <a:t>laktoovovegetariáni</a:t>
            </a:r>
            <a:endParaRPr lang="cs-CZ" sz="2000" dirty="0" smtClean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 smtClean="0">
                <a:latin typeface="Adobe Garamond Pro" pitchFamily="18" charset="-18"/>
              </a:rPr>
              <a:t>vegani („</a:t>
            </a:r>
            <a:r>
              <a:rPr lang="cs-CZ" sz="2000" dirty="0" err="1" smtClean="0">
                <a:latin typeface="Adobe Garamond Pro" pitchFamily="18" charset="-18"/>
              </a:rPr>
              <a:t>beegani</a:t>
            </a:r>
            <a:r>
              <a:rPr lang="cs-CZ" sz="2000" dirty="0" smtClean="0">
                <a:latin typeface="Adobe Garamond Pro" pitchFamily="18" charset="-18"/>
              </a:rPr>
              <a:t>“)</a:t>
            </a:r>
            <a:endParaRPr lang="cs-CZ" sz="2000" dirty="0" smtClean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 err="1" smtClean="0">
                <a:latin typeface="Adobe Garamond Pro" pitchFamily="18" charset="-18"/>
              </a:rPr>
              <a:t>fruitariáni</a:t>
            </a:r>
            <a:endParaRPr lang="cs-CZ" sz="2000" dirty="0" smtClean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 err="1" smtClean="0">
                <a:latin typeface="Adobe Garamond Pro" pitchFamily="18" charset="-18"/>
              </a:rPr>
              <a:t>vitariáni</a:t>
            </a:r>
            <a:r>
              <a:rPr lang="cs-CZ" sz="2000" dirty="0" smtClean="0">
                <a:latin typeface="Adobe Garamond Pro" pitchFamily="18" charset="-18"/>
              </a:rPr>
              <a:t> – RAW </a:t>
            </a:r>
            <a:r>
              <a:rPr lang="cs-CZ" sz="2000" dirty="0" err="1" smtClean="0">
                <a:latin typeface="Adobe Garamond Pro" pitchFamily="18" charset="-18"/>
              </a:rPr>
              <a:t>fod</a:t>
            </a:r>
            <a:endParaRPr lang="cs-CZ" sz="2000" dirty="0" smtClean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 err="1" smtClean="0">
                <a:latin typeface="Adobe Garamond Pro" pitchFamily="18" charset="-18"/>
              </a:rPr>
              <a:t>flexitariáni</a:t>
            </a:r>
            <a:endParaRPr lang="cs-CZ" sz="2000" dirty="0" smtClean="0">
              <a:latin typeface="Adobe Garamond Pro" pitchFamily="18" charset="-18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endParaRPr lang="cs-CZ" sz="24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3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2EBE8C-6F53-49DD-8EB9-17CD12ADF796}" type="slidenum">
              <a:rPr lang="cs-CZ" smtClean="0"/>
              <a:pPr/>
              <a:t>4</a:t>
            </a:fld>
            <a:endParaRPr lang="cs-CZ" smtClean="0"/>
          </a:p>
        </p:txBody>
      </p:sp>
      <p:pic>
        <p:nvPicPr>
          <p:cNvPr id="6" name="Obrázek 5" descr="Picture1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5" y="3429010"/>
            <a:ext cx="2983372" cy="223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 ALTERNATIVNÍ STRAVOVÁNÍ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305800" cy="4896544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300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Zdravotní důvody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500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Morální a etické důvody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500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Ekologické hledisko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500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Ekonomické důvody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500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Náboženství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500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Sociální faktory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500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dobe Garamond Pro" pitchFamily="18" charset="-18"/>
              </a:rPr>
              <a:t>Chuťová preference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2200" dirty="0" smtClean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40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6370" name="Picture 2" descr="http://www.fbcfencers.info/fotky/clanek/otaz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92696"/>
            <a:ext cx="1027637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UTRIČNÍ A ZDRAVOTNÍ ASPEKTY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12776"/>
            <a:ext cx="8305800" cy="5112568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300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Závisí na stupni omezení potravin živočišného původu  a na skladbě konzumovaných potravin. 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000" b="1" dirty="0" smtClean="0">
                <a:latin typeface="Adobe Garamond Pro" pitchFamily="18" charset="-18"/>
              </a:rPr>
              <a:t>Co přináší možná rizika alternativních způsobů stravování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Špatná informovanost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Nesprávná skladba stravy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V rostlinných potravinách chybí některé nutriční složky, některé složky jsou zastoupeny v malém množství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Přítomnost inhibitorů absorpce některých </a:t>
            </a:r>
            <a:r>
              <a:rPr lang="cs-CZ" sz="1800" dirty="0" err="1" smtClean="0">
                <a:latin typeface="Adobe Garamond Pro" pitchFamily="18" charset="-18"/>
              </a:rPr>
              <a:t>nutrientů</a:t>
            </a:r>
            <a:endParaRPr lang="cs-CZ" sz="1800" dirty="0" smtClean="0">
              <a:latin typeface="Adobe Garamond Pro" pitchFamily="18" charset="-18"/>
            </a:endParaRP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Ostatní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200" dirty="0" smtClean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000" b="1" dirty="0" smtClean="0">
                <a:latin typeface="Adobe Garamond Pro" pitchFamily="18" charset="-18"/>
              </a:rPr>
              <a:t>Přínosy alternativních způsobů stravování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Vyšší konzumace ovoce, zeleniny, obilovin, klíčků, luštěnin, ořechů, semen, rostlinných olejů</a:t>
            </a:r>
            <a:endParaRPr lang="cs-CZ" sz="1800" dirty="0" smtClean="0">
              <a:latin typeface="Adobe Garamond Pro" pitchFamily="18" charset="-18"/>
              <a:sym typeface="Wingdings 3" pitchFamily="18" charset="2"/>
            </a:endParaRP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  <a:sym typeface="Wingdings 3" pitchFamily="18" charset="2"/>
              </a:rPr>
              <a:t>Nižší příjmy nasycených tuků, cholesterolu, živočišných proteinů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Nižší energetická </a:t>
            </a:r>
            <a:r>
              <a:rPr lang="cs-CZ" sz="1800" dirty="0" err="1" smtClean="0">
                <a:latin typeface="Adobe Garamond Pro" pitchFamily="18" charset="-18"/>
              </a:rPr>
              <a:t>denzita</a:t>
            </a:r>
            <a:endParaRPr lang="cs-CZ" sz="1800" dirty="0" smtClean="0">
              <a:latin typeface="Adobe Garamond Pro" pitchFamily="18" charset="-18"/>
            </a:endParaRP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Životní styl</a:t>
            </a:r>
            <a:endParaRPr lang="cs-CZ" sz="2200" dirty="0" smtClean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41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BECNÉ ZHODNOCENÍ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737848" cy="5112568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300" dirty="0" smtClean="0">
              <a:latin typeface="Adobe Garamond Pro" pitchFamily="18" charset="-18"/>
            </a:endParaRP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Převážná většina epidemiologických studií se zabývá vegetariánstvím </a:t>
            </a:r>
            <a:r>
              <a:rPr lang="en-US" sz="2000" dirty="0" smtClean="0">
                <a:latin typeface="Adobe Garamond Pro" pitchFamily="18" charset="-18"/>
              </a:rPr>
              <a:t/>
            </a:r>
            <a:br>
              <a:rPr lang="en-US" sz="2000" dirty="0" smtClean="0">
                <a:latin typeface="Adobe Garamond Pro" pitchFamily="18" charset="-18"/>
              </a:rPr>
            </a:br>
            <a:r>
              <a:rPr lang="cs-CZ" sz="2000" dirty="0" smtClean="0">
                <a:latin typeface="Adobe Garamond Pro" pitchFamily="18" charset="-18"/>
              </a:rPr>
              <a:t>a jeho podskupinami </a:t>
            </a: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1000" dirty="0" smtClean="0">
              <a:latin typeface="Adobe Garamond Pro" pitchFamily="18" charset="-18"/>
            </a:endParaRP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 smtClean="0">
                <a:latin typeface="Adobe Garamond Pro" pitchFamily="18" charset="-18"/>
              </a:rPr>
              <a:t>Vegetariáni </a:t>
            </a:r>
            <a:r>
              <a:rPr lang="cs-CZ" sz="2000" dirty="0" smtClean="0">
                <a:latin typeface="Adobe Garamond Pro" pitchFamily="18" charset="-18"/>
              </a:rPr>
              <a:t>částečně konzumující potraviny živ. původu</a:t>
            </a: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Při správné kombinaci potravin obvykle problémy s nedostatkem životně důležitých </a:t>
            </a:r>
            <a:r>
              <a:rPr lang="cs-CZ" sz="1800" dirty="0" err="1" smtClean="0">
                <a:latin typeface="Adobe Garamond Pro" pitchFamily="18" charset="-18"/>
              </a:rPr>
              <a:t>nutrientů</a:t>
            </a:r>
            <a:r>
              <a:rPr lang="cs-CZ" sz="1800" dirty="0" smtClean="0">
                <a:latin typeface="Adobe Garamond Pro" pitchFamily="18" charset="-18"/>
              </a:rPr>
              <a:t> nemají</a:t>
            </a: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Potenciální rizika nejčastěji vycházejí ze špatné skladby stravy</a:t>
            </a: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1000" dirty="0" smtClean="0">
              <a:latin typeface="Adobe Garamond Pro" pitchFamily="18" charset="-18"/>
            </a:endParaRP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 smtClean="0">
                <a:latin typeface="Adobe Garamond Pro" pitchFamily="18" charset="-18"/>
              </a:rPr>
              <a:t>Veganství</a:t>
            </a: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Dodržování mnoha pravidel</a:t>
            </a:r>
            <a:endParaRPr lang="cs-CZ" sz="1800" dirty="0" smtClean="0">
              <a:latin typeface="Adobe Garamond Pro" pitchFamily="18" charset="-18"/>
              <a:sym typeface="Wingdings 3" pitchFamily="18" charset="2"/>
            </a:endParaRP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latin typeface="Adobe Garamond Pro" pitchFamily="18" charset="-18"/>
                <a:sym typeface="Wingdings 3" pitchFamily="18" charset="2"/>
              </a:rPr>
              <a:t>Svoji stravu musí obohacovat o chybějící složky formou doplňků stravy nebo fortifikovaných potravin – vitamin B12, B2, D, Ca, I</a:t>
            </a: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1000" dirty="0" smtClean="0">
              <a:latin typeface="Adobe Garamond Pro" pitchFamily="18" charset="-18"/>
            </a:endParaRP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 err="1" smtClean="0">
                <a:latin typeface="Adobe Garamond Pro" pitchFamily="18" charset="-18"/>
              </a:rPr>
              <a:t>Vitariáství</a:t>
            </a:r>
            <a:endParaRPr lang="cs-CZ" sz="2000" b="1" dirty="0" smtClean="0">
              <a:latin typeface="Adobe Garamond Pro" pitchFamily="18" charset="-18"/>
            </a:endParaRP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Určité kladné stránky</a:t>
            </a: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latin typeface="Adobe Garamond Pro" pitchFamily="18" charset="-18"/>
                <a:sym typeface="Wingdings 3" pitchFamily="18" charset="2"/>
              </a:rPr>
              <a:t>Negativa  -  obsah přírodních toxických a </a:t>
            </a:r>
            <a:r>
              <a:rPr lang="cs-CZ" sz="1800" dirty="0" err="1" smtClean="0">
                <a:latin typeface="Adobe Garamond Pro" pitchFamily="18" charset="-18"/>
                <a:sym typeface="Wingdings 3" pitchFamily="18" charset="2"/>
              </a:rPr>
              <a:t>antinutričních</a:t>
            </a:r>
            <a:r>
              <a:rPr lang="cs-CZ" sz="1800" dirty="0" smtClean="0">
                <a:latin typeface="Adobe Garamond Pro" pitchFamily="18" charset="-18"/>
                <a:sym typeface="Wingdings 3" pitchFamily="18" charset="2"/>
              </a:rPr>
              <a:t> látek, hygienická jakost, stravitelnost</a:t>
            </a: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latin typeface="Adobe Garamond Pro" pitchFamily="18" charset="-18"/>
                <a:sym typeface="Wingdings 3" pitchFamily="18" charset="2"/>
              </a:rPr>
              <a:t>Nelze zajistit dostatek všech esenciálních </a:t>
            </a:r>
            <a:r>
              <a:rPr lang="cs-CZ" sz="1800" dirty="0" err="1" smtClean="0">
                <a:latin typeface="Adobe Garamond Pro" pitchFamily="18" charset="-18"/>
                <a:sym typeface="Wingdings 3" pitchFamily="18" charset="2"/>
              </a:rPr>
              <a:t>nutrientů</a:t>
            </a:r>
            <a:r>
              <a:rPr lang="cs-CZ" sz="1800" dirty="0" smtClean="0">
                <a:latin typeface="Adobe Garamond Pro" pitchFamily="18" charset="-18"/>
                <a:sym typeface="Wingdings 3" pitchFamily="18" charset="2"/>
              </a:rPr>
              <a:t> v potřebné míře</a:t>
            </a: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1000" dirty="0" smtClean="0">
              <a:latin typeface="Adobe Garamond Pro" pitchFamily="18" charset="-18"/>
              <a:sym typeface="Wingdings 3" pitchFamily="18" charset="2"/>
            </a:endParaRP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 err="1" smtClean="0">
                <a:latin typeface="Adobe Garamond Pro" pitchFamily="18" charset="-18"/>
              </a:rPr>
              <a:t>Fruktariánství</a:t>
            </a:r>
            <a:endParaRPr lang="cs-CZ" sz="2000" b="1" dirty="0" smtClean="0">
              <a:latin typeface="Adobe Garamond Pro" pitchFamily="18" charset="-18"/>
            </a:endParaRP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latin typeface="Adobe Garamond Pro" pitchFamily="18" charset="-18"/>
              </a:rPr>
              <a:t>Zcela nevhodný způsob stravování</a:t>
            </a:r>
            <a:endParaRPr lang="cs-CZ" sz="2200" dirty="0" smtClean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42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BECNÉ ZHODNOCENÍ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521824" cy="5112568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300" dirty="0" smtClean="0"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 smtClean="0">
                <a:latin typeface="Adobe Garamond Pro" pitchFamily="18" charset="-18"/>
              </a:rPr>
              <a:t>Makrobiotika 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Nižší stupně mohou uspokojit nutriční potřeby dospělého člověka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Vyšší restriktivní stupně – nedostatečné jak z hlediska nutričního, tak energetického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Nedostatek – hodnotných bílkovin, Ca, </a:t>
            </a:r>
            <a:r>
              <a:rPr lang="cs-CZ" sz="2000" dirty="0" err="1" smtClean="0">
                <a:latin typeface="Adobe Garamond Pro" pitchFamily="18" charset="-18"/>
              </a:rPr>
              <a:t>Fe</a:t>
            </a:r>
            <a:r>
              <a:rPr lang="cs-CZ" sz="2000" dirty="0" smtClean="0">
                <a:latin typeface="Adobe Garamond Pro" pitchFamily="18" charset="-18"/>
              </a:rPr>
              <a:t>, PUFA, vitaminů A, C, D a B12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500" dirty="0" smtClean="0"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 smtClean="0">
                <a:latin typeface="Adobe Garamond Pro" pitchFamily="18" charset="-18"/>
              </a:rPr>
              <a:t>Dělená strava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  <a:sym typeface="Wingdings 3" pitchFamily="18" charset="2"/>
              </a:rPr>
              <a:t>Při dodržování pestrosti a pravidelnosti může zajistit dostatečné množství všech potřebných </a:t>
            </a:r>
            <a:r>
              <a:rPr lang="cs-CZ" sz="2000" dirty="0" err="1" smtClean="0">
                <a:latin typeface="Adobe Garamond Pro" pitchFamily="18" charset="-18"/>
                <a:sym typeface="Wingdings 3" pitchFamily="18" charset="2"/>
              </a:rPr>
              <a:t>nutrientů</a:t>
            </a:r>
            <a:endParaRPr lang="cs-CZ" sz="2000" dirty="0" smtClean="0">
              <a:latin typeface="Adobe Garamond Pro" pitchFamily="18" charset="-18"/>
              <a:sym typeface="Wingdings 3" pitchFamily="18" charset="2"/>
            </a:endParaRP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  <a:sym typeface="Wingdings 3" pitchFamily="18" charset="2"/>
              </a:rPr>
              <a:t>Principy oddělené konzumace sacharidových a bílkovinných potravin jsou </a:t>
            </a:r>
            <a:r>
              <a:rPr lang="cs-CZ" sz="2000" dirty="0" err="1" smtClean="0">
                <a:latin typeface="Adobe Garamond Pro" pitchFamily="18" charset="-18"/>
                <a:sym typeface="Wingdings 3" pitchFamily="18" charset="2"/>
              </a:rPr>
              <a:t>neopodstatnělé</a:t>
            </a:r>
            <a:r>
              <a:rPr lang="cs-CZ" sz="2000" dirty="0" smtClean="0">
                <a:latin typeface="Adobe Garamond Pro" pitchFamily="18" charset="-18"/>
                <a:sym typeface="Wingdings 3" pitchFamily="18" charset="2"/>
              </a:rPr>
              <a:t> a vědecky nepodložené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500" b="1" dirty="0" smtClean="0"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 smtClean="0">
                <a:latin typeface="Adobe Garamond Pro" pitchFamily="18" charset="-18"/>
              </a:rPr>
              <a:t>Výživa podle krevních skupin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Teoretické předpoklady této výživy nejsou seriózní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  <a:sym typeface="Wingdings 3" pitchFamily="18" charset="2"/>
              </a:rPr>
              <a:t>Při striktním dodržování doporučovaných pravidel by mohlo u nositelů některých krevních skupin dojít k deficitu životně důležitých </a:t>
            </a:r>
            <a:r>
              <a:rPr lang="cs-CZ" sz="2000" dirty="0" err="1" smtClean="0">
                <a:latin typeface="Adobe Garamond Pro" pitchFamily="18" charset="-18"/>
                <a:sym typeface="Wingdings 3" pitchFamily="18" charset="2"/>
              </a:rPr>
              <a:t>nutrientů</a:t>
            </a:r>
            <a:endParaRPr lang="cs-CZ" sz="2000" dirty="0" smtClean="0">
              <a:latin typeface="Adobe Garamond Pro" pitchFamily="18" charset="-18"/>
              <a:sym typeface="Wingdings 3" pitchFamily="18" charset="2"/>
            </a:endParaRP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500" dirty="0" smtClean="0"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 err="1" smtClean="0">
                <a:latin typeface="Adobe Garamond Pro" pitchFamily="18" charset="-18"/>
              </a:rPr>
              <a:t>Ájurvéda</a:t>
            </a:r>
            <a:endParaRPr lang="cs-CZ" sz="2000" b="1" dirty="0" smtClean="0">
              <a:latin typeface="Adobe Garamond Pro" pitchFamily="18" charset="-18"/>
            </a:endParaRP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Doporučování vegetariánské stravy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dobe Garamond Pro" pitchFamily="18" charset="-18"/>
              </a:rPr>
              <a:t>Omezování výběru potravin </a:t>
            </a:r>
            <a:r>
              <a:rPr lang="cs-CZ" sz="2000" dirty="0" smtClean="0">
                <a:latin typeface="Adobe Garamond Pro" pitchFamily="18" charset="-18"/>
                <a:sym typeface="Wingdings 3" pitchFamily="18" charset="2"/>
              </a:rPr>
              <a:t> omezení pestrosti</a:t>
            </a:r>
            <a:endParaRPr lang="cs-CZ" sz="2200" dirty="0" smtClean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43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YBRANÉ RIZIKOVÉ NUTRIČNÍ SLOŽKY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521824" cy="5112568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400" dirty="0" smtClean="0"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Bílkoviny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Nenasycené mastné kyseliny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Železo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Vápník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Zinek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Jód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Vitamin B12 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Vitamin D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Karnitin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Toxické kovy - kadmium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Konečné produkty pokročilé </a:t>
            </a:r>
            <a:r>
              <a:rPr lang="cs-CZ" sz="2400" dirty="0" err="1" smtClean="0">
                <a:solidFill>
                  <a:srgbClr val="000000"/>
                </a:solidFill>
                <a:latin typeface="Adobe Garamond Pro" pitchFamily="18" charset="-18"/>
              </a:rPr>
              <a:t>glykace</a:t>
            </a: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 bílkovin (</a:t>
            </a:r>
            <a:r>
              <a:rPr lang="cs-CZ" sz="2400" dirty="0" err="1" smtClean="0">
                <a:solidFill>
                  <a:srgbClr val="000000"/>
                </a:solidFill>
                <a:latin typeface="Adobe Garamond Pro" pitchFamily="18" charset="-18"/>
              </a:rPr>
              <a:t>AGEs</a:t>
            </a: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)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Ostatní – mykotoxiny, dusičnany</a:t>
            </a:r>
            <a:endParaRPr lang="cs-CZ" sz="2200" dirty="0" smtClean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44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ÍLKOVINY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521824" cy="5112568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400" dirty="0" smtClean="0"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Nižší biologická hodnota rostlinných bílkovin</a:t>
            </a: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Nedostatek esenciálních AMK (</a:t>
            </a:r>
            <a:r>
              <a:rPr lang="cs-CZ" dirty="0" err="1" smtClean="0">
                <a:solidFill>
                  <a:srgbClr val="000000"/>
                </a:solidFill>
                <a:latin typeface="Adobe Garamond Pro" pitchFamily="18" charset="-18"/>
              </a:rPr>
              <a:t>methionin</a:t>
            </a: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 a lysin)</a:t>
            </a: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Nižší celkový % podíl esenciálních AMK</a:t>
            </a: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Horší stravitelnost</a:t>
            </a: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endParaRPr lang="cs-CZ" sz="24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K příjmu všech esenciálních AMK je nutné konzumovat rozmanité zdroje rostlinných bílkovin během dne</a:t>
            </a:r>
          </a:p>
          <a:p>
            <a:pPr indent="-457200">
              <a:lnSpc>
                <a:spcPct val="70000"/>
              </a:lnSpc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Kvalita rostlinných bílkovin se zvyšuje, pokud se vzájemně kombinují, nebo se kombinují s mlékem, mléčnými produkty či s vejci</a:t>
            </a:r>
          </a:p>
          <a:p>
            <a:pPr indent="-457200">
              <a:lnSpc>
                <a:spcPct val="70000"/>
              </a:lnSpc>
              <a:buClr>
                <a:srgbClr val="FF0000"/>
              </a:buClr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</a:rPr>
              <a:t>Optimální je kombinovat luštěniny s obilovinami a bramborami</a:t>
            </a: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45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4" descr="maso_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9"/>
            <a:ext cx="137795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UFA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521824" cy="5256584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400" dirty="0" smtClean="0"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Vegetariánská, obzvláště veganská výživa  se vyznačuje</a:t>
            </a:r>
          </a:p>
          <a:p>
            <a:pPr marL="704797" lvl="2"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 Nízkým příjmem nenasycených mastných kyselin s dlouhým řetězcem – EPA, DHA, AA</a:t>
            </a:r>
          </a:p>
          <a:p>
            <a:pPr marL="704797" lvl="2"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Vysokým příjmem kyseliny </a:t>
            </a:r>
            <a:r>
              <a:rPr lang="cs-CZ" dirty="0" err="1" smtClean="0">
                <a:solidFill>
                  <a:srgbClr val="000000"/>
                </a:solidFill>
                <a:latin typeface="Adobe Garamond Pro" pitchFamily="18" charset="-18"/>
              </a:rPr>
              <a:t>linolové</a:t>
            </a:r>
            <a:endParaRPr lang="cs-CZ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endParaRPr lang="cs-CZ" sz="5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Vegetariáni a vegani jsou odkázáni na tvorbu EPA a DHA </a:t>
            </a:r>
            <a:b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</a:b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z kyseliny </a:t>
            </a:r>
            <a:r>
              <a:rPr lang="el-GR" sz="2300" dirty="0" smtClean="0">
                <a:solidFill>
                  <a:srgbClr val="000000"/>
                </a:solidFill>
                <a:latin typeface="Adobe Garamond Pro" pitchFamily="18" charset="-18"/>
              </a:rPr>
              <a:t>α</a:t>
            </a: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-</a:t>
            </a:r>
            <a:r>
              <a:rPr lang="cs-CZ" sz="2300" dirty="0" err="1" smtClean="0">
                <a:solidFill>
                  <a:srgbClr val="000000"/>
                </a:solidFill>
                <a:latin typeface="Adobe Garamond Pro" pitchFamily="18" charset="-18"/>
              </a:rPr>
              <a:t>linolenové</a:t>
            </a:r>
            <a:endParaRPr lang="cs-CZ" sz="23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marL="704797" lvl="2"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Tato konverze však není příliš účinná: &lt; 5-10 % EPA a 2-5 % DHA</a:t>
            </a:r>
          </a:p>
          <a:p>
            <a:pPr marL="704797" lvl="2"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Konverzi navíc inhibuje </a:t>
            </a: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obsah PUFA </a:t>
            </a:r>
            <a:r>
              <a:rPr lang="el-GR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ω</a:t>
            </a: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-6 ve stravě </a:t>
            </a: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(až o 40 %)</a:t>
            </a: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, nedostatek energie, proteinů, </a:t>
            </a: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deficit pyridoxinu, biotinu, vápníku, mědi, hořčíku a zinku a podílet se může nadměrný příjem trans-nenasycených mastných kyselin</a:t>
            </a:r>
            <a:endParaRPr lang="cs-CZ" dirty="0" smtClean="0">
              <a:solidFill>
                <a:srgbClr val="000000"/>
              </a:solidFill>
              <a:latin typeface="Adobe Garamond Pro" pitchFamily="18" charset="-18"/>
              <a:sym typeface="Wingdings 3" pitchFamily="18" charset="2"/>
            </a:endParaRPr>
          </a:p>
          <a:p>
            <a:pPr marL="704797" lvl="2"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Negativní vliv má i deficit železa</a:t>
            </a:r>
            <a:endParaRPr lang="cs-CZ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defRPr/>
            </a:pPr>
            <a:endParaRPr lang="cs-CZ" sz="5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1200"/>
              </a:spcBef>
              <a:buClr>
                <a:srgbClr val="FF0000"/>
              </a:buClr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latin typeface="Adobe Garamond Pro" pitchFamily="18" charset="-18"/>
                <a:sym typeface="Wingdings 3"/>
              </a:rPr>
              <a:t> </a:t>
            </a: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Zvýšit příjem kyseliny </a:t>
            </a:r>
            <a:r>
              <a:rPr lang="el-GR" sz="2300" dirty="0" smtClean="0">
                <a:solidFill>
                  <a:srgbClr val="000000"/>
                </a:solidFill>
                <a:latin typeface="Adobe Garamond Pro" pitchFamily="18" charset="-18"/>
              </a:rPr>
              <a:t>α</a:t>
            </a: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-</a:t>
            </a:r>
            <a:r>
              <a:rPr lang="cs-CZ" sz="2300" dirty="0" err="1" smtClean="0">
                <a:solidFill>
                  <a:srgbClr val="000000"/>
                </a:solidFill>
                <a:latin typeface="Adobe Garamond Pro" pitchFamily="18" charset="-18"/>
              </a:rPr>
              <a:t>linolenové</a:t>
            </a: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, zahrnutím zdrojů s nízkým poměrem </a:t>
            </a:r>
            <a:r>
              <a:rPr lang="el-GR" sz="2300" dirty="0" smtClean="0">
                <a:solidFill>
                  <a:srgbClr val="000000"/>
                </a:solidFill>
                <a:latin typeface="Adobe Garamond Pro" pitchFamily="18" charset="-18"/>
              </a:rPr>
              <a:t>ω</a:t>
            </a: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-6: </a:t>
            </a:r>
            <a:r>
              <a:rPr lang="el-GR" sz="2300" dirty="0" smtClean="0">
                <a:solidFill>
                  <a:srgbClr val="000000"/>
                </a:solidFill>
                <a:latin typeface="Adobe Garamond Pro" pitchFamily="18" charset="-18"/>
              </a:rPr>
              <a:t>ω</a:t>
            </a: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-3 jako jsou rozdrcená lněná semínka, lněný olej, řepkový olej, sojový olej a vlašské ořechy</a:t>
            </a: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46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4" descr="FAQ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1562" y="142874"/>
            <a:ext cx="1719251" cy="14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ELEZO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424936" cy="5112568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400" dirty="0" smtClean="0">
              <a:latin typeface="Adobe Garamond Pro" pitchFamily="18" charset="-18"/>
            </a:endParaRP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V rostlinách v </a:t>
            </a:r>
            <a:r>
              <a:rPr lang="cs-CZ" sz="2000" dirty="0" err="1" smtClean="0">
                <a:solidFill>
                  <a:srgbClr val="000000"/>
                </a:solidFill>
                <a:latin typeface="Adobe Garamond Pro" pitchFamily="18" charset="-18"/>
              </a:rPr>
              <a:t>nehemové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 formě, vstřebatelnost asi 3-5 %, velmi závisí na celkovém složení stravy</a:t>
            </a: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3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marL="304747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dobe Garamond Pro" pitchFamily="18" charset="-18"/>
              </a:rPr>
              <a:t>Absorpci negativně ovlivňují</a:t>
            </a:r>
          </a:p>
          <a:p>
            <a:pPr marL="704797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inhibitory vstřebávání - kyselina </a:t>
            </a:r>
            <a:r>
              <a:rPr lang="cs-CZ" sz="1800" dirty="0" err="1" smtClean="0">
                <a:solidFill>
                  <a:srgbClr val="000000"/>
                </a:solidFill>
                <a:latin typeface="Adobe Garamond Pro" pitchFamily="18" charset="-18"/>
              </a:rPr>
              <a:t>fytová</a:t>
            </a: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, </a:t>
            </a:r>
            <a:r>
              <a:rPr lang="cs-CZ" sz="1800" dirty="0" err="1" smtClean="0">
                <a:solidFill>
                  <a:srgbClr val="000000"/>
                </a:solidFill>
                <a:latin typeface="Adobe Garamond Pro" pitchFamily="18" charset="-18"/>
              </a:rPr>
              <a:t>polyfenoly</a:t>
            </a: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, kyselina šťavelová (?), vláknina </a:t>
            </a:r>
          </a:p>
          <a:p>
            <a:pPr marL="704797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současný vysoký příjem vápníku, zinku, hořčíku a draslíku</a:t>
            </a:r>
          </a:p>
          <a:p>
            <a:pPr marL="704797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rostlinné bílkoviny v sóje a ořechách</a:t>
            </a: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5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marL="304747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dobe Garamond Pro" pitchFamily="18" charset="-18"/>
              </a:rPr>
              <a:t>Absorpci zlepšuje </a:t>
            </a:r>
          </a:p>
          <a:p>
            <a:pPr marL="704797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vitamin C a organické kyseliny v ovoci a zelenině</a:t>
            </a:r>
          </a:p>
          <a:p>
            <a:pPr marL="704797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přítomnost AMK </a:t>
            </a:r>
          </a:p>
          <a:p>
            <a:pPr marL="704797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máčení a klíčení semen, fermentační procesy</a:t>
            </a: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3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Předpoklad adaptace nízkým příjmům železa cestou zvýšené absorpce</a:t>
            </a: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Dospělí vegetariáni mají nižší zásoby železa oproti konzumentům masa, sérové hodnoty feritinu jsou obvykle v normě</a:t>
            </a: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3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Deficit železa ovlivňuje metabolizmus PUFA </a:t>
            </a:r>
            <a:r>
              <a:rPr lang="el-GR" sz="2000" dirty="0" smtClean="0">
                <a:solidFill>
                  <a:srgbClr val="000000"/>
                </a:solidFill>
                <a:latin typeface="Adobe Garamond Pro" pitchFamily="18" charset="-18"/>
              </a:rPr>
              <a:t>ω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-3 s dlouhým řetězcem prostřednictvím ovlivnění aktivity </a:t>
            </a:r>
            <a:r>
              <a:rPr lang="el-GR" sz="2000" dirty="0" smtClean="0">
                <a:solidFill>
                  <a:srgbClr val="000000"/>
                </a:solidFill>
                <a:latin typeface="Adobe Garamond Pro" pitchFamily="18" charset="-18"/>
              </a:rPr>
              <a:t>δ-6-</a:t>
            </a:r>
            <a:r>
              <a:rPr lang="cs-CZ" sz="2000" dirty="0" err="1" smtClean="0">
                <a:solidFill>
                  <a:srgbClr val="000000"/>
                </a:solidFill>
                <a:latin typeface="Adobe Garamond Pro" pitchFamily="18" charset="-18"/>
              </a:rPr>
              <a:t>desaturázy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.</a:t>
            </a: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47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8418" name="Picture 2" descr="http://skycliniclondon.uk/wp-content/uploads/2014/09/Low-hemoglobin-cou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4254" y="188641"/>
            <a:ext cx="1280367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ÁPNÍK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424936" cy="5112568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400" dirty="0" smtClean="0">
              <a:latin typeface="Adobe Garamond Pro" pitchFamily="18" charset="-18"/>
            </a:endParaRPr>
          </a:p>
          <a:p>
            <a:pPr>
              <a:buClr>
                <a:srgbClr val="FF0000"/>
              </a:buClr>
              <a:defRPr/>
            </a:pPr>
            <a:r>
              <a:rPr lang="en-US" sz="1800" dirty="0" smtClean="0">
                <a:solidFill>
                  <a:srgbClr val="000000"/>
                </a:solidFill>
                <a:latin typeface="Adobe Garamond Pro" pitchFamily="18" charset="-18"/>
              </a:rPr>
              <a:t>V </a:t>
            </a:r>
            <a:r>
              <a:rPr lang="en-US" sz="1800" dirty="0" err="1" smtClean="0">
                <a:solidFill>
                  <a:srgbClr val="000000"/>
                </a:solidFill>
                <a:latin typeface="Adobe Garamond Pro" pitchFamily="18" charset="-18"/>
              </a:rPr>
              <a:t>potravin</a:t>
            </a:r>
            <a:r>
              <a:rPr lang="cs-CZ" sz="1800" dirty="0" err="1" smtClean="0">
                <a:solidFill>
                  <a:srgbClr val="000000"/>
                </a:solidFill>
                <a:latin typeface="Adobe Garamond Pro" pitchFamily="18" charset="-18"/>
              </a:rPr>
              <a:t>ách</a:t>
            </a: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 rostlinného původu dostupnost snížena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Přítomností </a:t>
            </a:r>
            <a:r>
              <a:rPr lang="cs-CZ" sz="1800" dirty="0" err="1" smtClean="0">
                <a:solidFill>
                  <a:srgbClr val="000000"/>
                </a:solidFill>
                <a:latin typeface="Adobe Garamond Pro" pitchFamily="18" charset="-18"/>
              </a:rPr>
              <a:t>fytátů</a:t>
            </a: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, kyseliny šťavelové, většího množství vlákniny</a:t>
            </a:r>
          </a:p>
          <a:p>
            <a:pPr algn="just"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Správně naplánovaná vegetariánská strava dokáže zajistit dostatečné množství vápníku ve stravě, i když v případě veganství je někdy snazší používat fortifikované potraviny nebo </a:t>
            </a:r>
            <a:r>
              <a:rPr lang="cs-CZ" sz="1800" dirty="0" err="1" smtClean="0">
                <a:solidFill>
                  <a:srgbClr val="000000"/>
                </a:solidFill>
                <a:latin typeface="Adobe Garamond Pro" pitchFamily="18" charset="-18"/>
              </a:rPr>
              <a:t>suplementa</a:t>
            </a: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.</a:t>
            </a: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5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marL="304747" lvl="1" indent="-457200">
              <a:lnSpc>
                <a:spcPct val="70000"/>
              </a:lnSpc>
              <a:buClr>
                <a:srgbClr val="FF0000"/>
              </a:buClr>
              <a:buNone/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INEK</a:t>
            </a:r>
          </a:p>
          <a:p>
            <a:pPr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Absorpci negativně ovlivňují inhibitory vstřebávání, stejné jako v případě železa - </a:t>
            </a: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 kyselina </a:t>
            </a:r>
            <a:r>
              <a:rPr lang="cs-CZ" sz="1800" dirty="0" err="1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fytová</a:t>
            </a:r>
            <a:endParaRPr lang="cs-CZ" sz="1800" dirty="0" smtClean="0">
              <a:solidFill>
                <a:srgbClr val="000000"/>
              </a:solidFill>
              <a:latin typeface="Adobe Garamond Pro" pitchFamily="18" charset="-18"/>
              <a:sym typeface="Wingdings 3" pitchFamily="18" charset="2"/>
            </a:endParaRPr>
          </a:p>
          <a:p>
            <a:pPr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Sója, sójové produkty, ostatní luštěniny, zrna, ořechy, sýry</a:t>
            </a:r>
          </a:p>
          <a:p>
            <a:pPr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Při srovnání obilovin a luštěnin jsou luštěniny lepším zdrojem zinku</a:t>
            </a:r>
          </a:p>
          <a:p>
            <a:pPr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Absorpci zvyšuje namáčení a nakličování semen, fermentační procesy (porušení vazby mezi zinkem a </a:t>
            </a:r>
            <a:r>
              <a:rPr lang="cs-CZ" sz="1800" dirty="0" err="1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kys</a:t>
            </a: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. </a:t>
            </a:r>
            <a:r>
              <a:rPr lang="cs-CZ" sz="1800" dirty="0" err="1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fytovou</a:t>
            </a: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), přítomnost organických kyselin</a:t>
            </a:r>
            <a:endParaRPr lang="cs-CZ" sz="2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48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2754" name="Picture 2" descr="http://img.modernghana.com/images/content/osteoporosisdi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444" y="188640"/>
            <a:ext cx="2090555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ÓD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424936" cy="496855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Obsah jódu v potravinách rostlinného původu u nás je nízký v závislosti na jeho nízké koncentraci v půdě</a:t>
            </a:r>
          </a:p>
          <a:p>
            <a:pPr algn="just"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Vegetariáni (↑ vegani) jsou ve zvýšeném riziku deficitu jódu</a:t>
            </a:r>
          </a:p>
          <a:p>
            <a:pPr marL="304747" lvl="1" algn="just">
              <a:spcBef>
                <a:spcPts val="18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Vyšší riziko mentálních, psychomotorických a růstových abnormalit</a:t>
            </a:r>
          </a:p>
          <a:p>
            <a:pPr algn="just"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Nejcitlivější na nedostatek jódu jsou novorozenci, kojenci, dospívající dívky, těhotné a kojící ženy</a:t>
            </a:r>
          </a:p>
          <a:p>
            <a:pPr algn="just"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Riziko deficitu zvyšují </a:t>
            </a:r>
            <a:r>
              <a:rPr lang="cs-CZ" sz="2200" dirty="0" err="1" smtClean="0">
                <a:solidFill>
                  <a:srgbClr val="000000"/>
                </a:solidFill>
                <a:latin typeface="Adobe Garamond Pro" pitchFamily="18" charset="-18"/>
              </a:rPr>
              <a:t>strumigenní</a:t>
            </a: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 látky tzv. </a:t>
            </a:r>
            <a:r>
              <a:rPr lang="cs-CZ" sz="2200" dirty="0" err="1" smtClean="0">
                <a:solidFill>
                  <a:srgbClr val="000000"/>
                </a:solidFill>
                <a:latin typeface="Adobe Garamond Pro" pitchFamily="18" charset="-18"/>
              </a:rPr>
              <a:t>goitrogeny</a:t>
            </a: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 obsažené převážně v košťálové zelenině dále v sojových bobech a sladkých bramborách</a:t>
            </a:r>
          </a:p>
          <a:p>
            <a:pPr algn="just"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 </a:t>
            </a: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Konzumace mořských řas, minerálních vod s obsahem jódu, používání jodizované kuchyňské soli</a:t>
            </a:r>
            <a:endParaRPr lang="cs-CZ" sz="2000" dirty="0" smtClean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49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4802" name="Picture 2" descr="http://www.avicenna.cz/media/obrazky/20050427-zl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863" y="0"/>
            <a:ext cx="1383137" cy="1412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7724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EGETARIÁNSTVÍ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784"/>
            <a:ext cx="8153400" cy="468052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původ ve východních náboženstvích buddhismu a hinduismu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termín pochází z 19. století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vegetariánské společnosti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endParaRPr lang="cs-CZ" sz="200" dirty="0" smtClean="0">
              <a:latin typeface="Adobe Garamond Pro" pitchFamily="18" charset="-18"/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200" b="1" dirty="0" err="1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The</a:t>
            </a: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 </a:t>
            </a:r>
            <a:r>
              <a:rPr lang="cs-CZ" sz="2200" b="1" dirty="0" err="1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Vegetarian</a:t>
            </a: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 Society (1847 Anglie)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IVU – Mezinárodní vegetariánská unie (1908 Drážďany)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EVU – Evropská vegetariánská unie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200" b="1" dirty="0" smtClean="0">
              <a:solidFill>
                <a:schemeClr val="accent6">
                  <a:lumMod val="50000"/>
                </a:schemeClr>
              </a:solidFill>
              <a:latin typeface="Adobe Garamond Pro" pitchFamily="18" charset="-18"/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Česká společnost pro výživu a vegetariánství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Česká vegetariánská společnost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200" dirty="0" smtClean="0">
              <a:latin typeface="Adobe Garamond Pro" pitchFamily="18" charset="-18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životní styl – střídmost, </a:t>
            </a:r>
            <a:r>
              <a:rPr lang="cs-CZ" sz="2400" dirty="0" err="1" smtClean="0">
                <a:latin typeface="Adobe Garamond Pro" pitchFamily="18" charset="-18"/>
              </a:rPr>
              <a:t>nekuřáctví</a:t>
            </a:r>
            <a:r>
              <a:rPr lang="cs-CZ" sz="2400" dirty="0" smtClean="0">
                <a:latin typeface="Adobe Garamond Pro" pitchFamily="18" charset="-18"/>
              </a:rPr>
              <a:t>, vyhýbání se alkoholu, pravidelná fyzická aktivita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 smtClean="0">
                <a:latin typeface="Adobe Garamond Pro" pitchFamily="18" charset="-18"/>
              </a:rPr>
              <a:t>vegetariánská pyramida, duha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endParaRPr lang="cs-CZ" sz="2000" dirty="0" smtClean="0"/>
          </a:p>
        </p:txBody>
      </p:sp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DA5BFD-673F-4312-A715-0058B56C0C84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ITAMIN B12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424936" cy="496855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Rostlinné zdroje potravin vitamin B12 neobsahují, pokud nejsou kontaminovány MIO, které tento vitamin produkují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Hlavními potravními zdroji - maso, ryby, vejce, mléčné výrobky, kvasnice, vitamin také obsahují fortifikované potraviny (některé druhy sójových náhražek mlék, snídaňové cereálie)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Sójové výrobky jako </a:t>
            </a:r>
            <a:r>
              <a:rPr lang="cs-CZ" sz="2000" dirty="0" err="1" smtClean="0">
                <a:solidFill>
                  <a:srgbClr val="000000"/>
                </a:solidFill>
                <a:latin typeface="Adobe Garamond Pro" pitchFamily="18" charset="-18"/>
              </a:rPr>
              <a:t>miso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  <a:latin typeface="Adobe Garamond Pro" pitchFamily="18" charset="-18"/>
              </a:rPr>
              <a:t>tempeh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  <a:latin typeface="Adobe Garamond Pro" pitchFamily="18" charset="-18"/>
              </a:rPr>
              <a:t>tamari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  <a:latin typeface="Adobe Garamond Pro" pitchFamily="18" charset="-18"/>
              </a:rPr>
              <a:t>shoyu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 a některé produkty z řas obsahují pouze </a:t>
            </a:r>
            <a:r>
              <a:rPr lang="cs-CZ" sz="2000" dirty="0" err="1" smtClean="0">
                <a:solidFill>
                  <a:srgbClr val="000000"/>
                </a:solidFill>
                <a:latin typeface="Adobe Garamond Pro" pitchFamily="18" charset="-18"/>
              </a:rPr>
              <a:t>korinoidy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, analoga vitaminu B12, která zpravidla nemají fyziologické účinky srovnatelné s účinkem vitaminu B12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Deficit vitaminu B12 u dospělých hrozí většinou až po dlouhodobém omezení konzumace potravin živočišného původu, 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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 bohaté endogenní zásoby činící až 3 mg, </a:t>
            </a:r>
            <a:r>
              <a:rPr lang="cs-CZ" sz="2000" dirty="0" err="1" smtClean="0">
                <a:solidFill>
                  <a:srgbClr val="000000"/>
                </a:solidFill>
                <a:latin typeface="Adobe Garamond Pro" pitchFamily="18" charset="-18"/>
              </a:rPr>
              <a:t>narozdíl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 od novorozenců 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 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zásoba jen asi 25 µg</a:t>
            </a:r>
          </a:p>
          <a:p>
            <a:pPr marL="755772" lvl="2"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Deficit - m</a:t>
            </a: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egaloblastická anémie, metabolické a neurologické poruchy</a:t>
            </a:r>
          </a:p>
          <a:p>
            <a:pPr marL="755772" lvl="2"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Negativní ovlivnění vývoje mozku u dětí</a:t>
            </a:r>
          </a:p>
          <a:p>
            <a:pPr marL="755772" lvl="2"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1800" dirty="0" smtClean="0">
                <a:solidFill>
                  <a:srgbClr val="000000"/>
                </a:solidFill>
                <a:latin typeface="Adobe Garamond Pro" pitchFamily="18" charset="-18"/>
              </a:rPr>
              <a:t>Riziko hromadění </a:t>
            </a:r>
            <a:r>
              <a:rPr lang="cs-CZ" sz="1800" dirty="0" err="1" smtClean="0">
                <a:solidFill>
                  <a:srgbClr val="000000"/>
                </a:solidFill>
                <a:latin typeface="Adobe Garamond Pro" pitchFamily="18" charset="-18"/>
              </a:rPr>
              <a:t>homocysteinu</a:t>
            </a:r>
            <a:endParaRPr lang="cs-CZ" sz="18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endParaRPr lang="cs-CZ" sz="2000" dirty="0" smtClean="0">
              <a:solidFill>
                <a:srgbClr val="000000"/>
              </a:solidFill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50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4802" name="Picture 2" descr="http://www.avicenna.cz/media/obrazky/20050427-zl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863" y="0"/>
            <a:ext cx="1383137" cy="1412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ITAMIN D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424936" cy="453650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Vitamin D3 – cholekalciferol → výskyt v živočišných potravinách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Vitamin D2 - ergokalciferol - v rostlinných zdrojích, vstřebávání dle některých studií méně účinné (?)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Absorpci negativně ovlivňuje vysoký obsah </a:t>
            </a:r>
            <a:r>
              <a:rPr lang="cs-CZ" sz="2200" dirty="0" err="1" smtClean="0">
                <a:solidFill>
                  <a:srgbClr val="000000"/>
                </a:solidFill>
                <a:latin typeface="Adobe Garamond Pro" pitchFamily="18" charset="-18"/>
              </a:rPr>
              <a:t>fytátů</a:t>
            </a: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 ve stravě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Fortifikace potravin, </a:t>
            </a:r>
            <a:r>
              <a:rPr lang="cs-CZ" sz="2200" dirty="0" err="1" smtClean="0">
                <a:solidFill>
                  <a:srgbClr val="000000"/>
                </a:solidFill>
                <a:latin typeface="Adobe Garamond Pro" pitchFamily="18" charset="-18"/>
              </a:rPr>
              <a:t>suplementa</a:t>
            </a:r>
            <a:endParaRPr lang="cs-CZ" sz="22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Nejvíce ohroženi jsou jedinci konzumující výhradně potraviny rostlinného původu, odmítající příjem suplement a fortifikovaných potravin, obzvlášť v zimních měsících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Více ohroženi děti a senioři u nichž je syntéza vitaminu D méně účinná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200" dirty="0" smtClean="0">
                <a:solidFill>
                  <a:srgbClr val="000000"/>
                </a:solidFill>
                <a:latin typeface="Adobe Garamond Pro" pitchFamily="18" charset="-18"/>
              </a:rPr>
              <a:t>U makrobioticky krmených dětí – vyšší prevalence křivice</a:t>
            </a:r>
            <a:endParaRPr lang="cs-CZ" sz="2000" dirty="0" smtClean="0">
              <a:solidFill>
                <a:srgbClr val="000000"/>
              </a:solidFill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51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5" descr="k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188929"/>
            <a:ext cx="1500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ARNITIN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424936" cy="453650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Nezbytný pro metabolizmus MK s dlouhým řetězcem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Hodnota karnitinu v krvi je částečně závislá na příjmu potravou, asi 1/3 denní potřeby vzniká endogenní syntézou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Vysoký obsah karnitinu se nachází v mase, nižší obsah je v mléčných produktech, potraviny rostlinného původu obsahují karnitinu velmi málo nebo žádný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Jedinci omezující konzumaci masa nebo všech potravin živočišného původu mohou být v riziku nedostatku karnitinu</a:t>
            </a:r>
          </a:p>
          <a:p>
            <a:pPr marL="704797" lvl="2"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z hlediska jeho nedostatečného množství v potravě</a:t>
            </a:r>
          </a:p>
          <a:p>
            <a:pPr marL="704797" lvl="2"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možným snížením endogenní tvorby karnitinu z důvodu nízkých příjmů esenciálních AMK </a:t>
            </a:r>
            <a:r>
              <a:rPr lang="cs-CZ" dirty="0" err="1" smtClean="0">
                <a:solidFill>
                  <a:srgbClr val="000000"/>
                </a:solidFill>
                <a:latin typeface="Adobe Garamond Pro" pitchFamily="18" charset="-18"/>
              </a:rPr>
              <a:t>methioninu</a:t>
            </a:r>
            <a:r>
              <a:rPr lang="cs-CZ" dirty="0" smtClean="0">
                <a:solidFill>
                  <a:srgbClr val="000000"/>
                </a:solidFill>
                <a:latin typeface="Adobe Garamond Pro" pitchFamily="18" charset="-18"/>
              </a:rPr>
              <a:t> a lysinu a možného výskytu deficitu železa</a:t>
            </a:r>
            <a:endParaRPr lang="cs-CZ" sz="2000" dirty="0" smtClean="0">
              <a:solidFill>
                <a:srgbClr val="000000"/>
              </a:solidFill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52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ADMIUM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424936" cy="453650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Toxický kov (</a:t>
            </a: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  <a:sym typeface="Wingdings 3" pitchFamily="18" charset="2"/>
              </a:rPr>
              <a:t> ledviny, játra) </a:t>
            </a: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s dlouhým biologickým poločasem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Kumulace v rostlinách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Vyšší obsah v obilovinách (obaly zrn, klíčky), semenech, luštěninách a listové zelenině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endParaRPr lang="cs-CZ" sz="23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Zvýšené hladiny kadmia u vegetariánů, obzvláště veganů, korelace s délkou praktikování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↓ toxického vlivu – přítomnost selenu, vysoká saturace organizmu železem, vápníkem, zinkem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Úlohu při detoxikaci – </a:t>
            </a:r>
            <a:r>
              <a:rPr lang="cs-CZ" sz="2300" dirty="0" err="1" smtClean="0">
                <a:solidFill>
                  <a:srgbClr val="000000"/>
                </a:solidFill>
                <a:latin typeface="Adobe Garamond Pro" pitchFamily="18" charset="-18"/>
              </a:rPr>
              <a:t>glutathion</a:t>
            </a:r>
            <a:endParaRPr lang="cs-CZ" sz="2000" dirty="0" smtClean="0">
              <a:solidFill>
                <a:srgbClr val="000000"/>
              </a:solidFill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53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ONEČNÉ PRODUKTY POKROČILÉ GLYKACE BÍLKOVIN (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AGEs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424936" cy="453650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Vznik neenzymatickou reakcí redukujících cukrů s volnou aminoskupinou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Vznikají při tepelné úpravě potravin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Negativně ovlivňují funkční vlastnosti bílkovin, tuků, DNA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Hrají důležitou roli v procesu aterosklerózy, v komplikacích diabetu, při stárnutí a chronické renální insuficienci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U vegetariánů naměřeny vyšší hodnoty – příčinou je vyšší příjem potravin s převahou fruktózy, která je oproti glukóze reaktivnější díky vyššímu podílu acyklické formy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300" dirty="0" err="1" smtClean="0">
                <a:solidFill>
                  <a:srgbClr val="000000"/>
                </a:solidFill>
                <a:latin typeface="Adobe Garamond Pro" pitchFamily="18" charset="-18"/>
              </a:rPr>
              <a:t>AGEs</a:t>
            </a:r>
            <a:r>
              <a:rPr lang="cs-CZ" sz="2300" dirty="0" smtClean="0">
                <a:solidFill>
                  <a:srgbClr val="000000"/>
                </a:solidFill>
                <a:latin typeface="Adobe Garamond Pro" pitchFamily="18" charset="-18"/>
              </a:rPr>
              <a:t> mohou představovat určité riziko, avšak ochranný efekt dostatečné konzumace ovoce a zeleniny je z nutričně-zdravotního hlediska dominantní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endParaRPr lang="cs-CZ" sz="2000" dirty="0" smtClean="0">
              <a:solidFill>
                <a:srgbClr val="000000"/>
              </a:solidFill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54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DRAVOTNÍ ASPEKTY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424936" cy="475252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Způsob výživy spolu se zdravotním stylem sehrávají významnou úlohu v ochraně zdraví a prevenci chronických degenerativních onemocnění a metabolických poruch.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Mortalita  -  u vegetariánů nižší míra úmrtnosti z ICHS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Kardiovaskulární onemocnění</a:t>
            </a:r>
          </a:p>
          <a:p>
            <a:pPr marL="304747" lvl="1" algn="just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↓ hodnoty krevního tlaku o 5-10 </a:t>
            </a:r>
            <a:r>
              <a:rPr lang="cs-CZ" sz="2000" dirty="0" err="1" smtClean="0">
                <a:solidFill>
                  <a:srgbClr val="000000"/>
                </a:solidFill>
                <a:latin typeface="Adobe Garamond Pro" pitchFamily="18" charset="-18"/>
              </a:rPr>
              <a:t>mmHg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, ↓výskyt hypertenze</a:t>
            </a:r>
          </a:p>
          <a:p>
            <a:pPr marL="304747" lvl="1" algn="just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↓ hmotnost, BMI o 1-2kg/m2 nižší</a:t>
            </a:r>
          </a:p>
          <a:p>
            <a:pPr marL="304747" lvl="1" algn="just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nižší hodnoty celkového cholesterolu, LDL a TAG, TNMK, vyšší hodnoty HDL 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Diabetes </a:t>
            </a:r>
            <a:r>
              <a:rPr lang="cs-CZ" sz="2000" dirty="0" err="1" smtClean="0">
                <a:solidFill>
                  <a:srgbClr val="000000"/>
                </a:solidFill>
                <a:latin typeface="Adobe Garamond Pro" pitchFamily="18" charset="-18"/>
              </a:rPr>
              <a:t>mellitus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 2. typu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Nádorová onemocnění - </a:t>
            </a:r>
            <a:r>
              <a:rPr lang="cs-CZ" sz="2000" dirty="0" err="1" smtClean="0">
                <a:solidFill>
                  <a:srgbClr val="000000"/>
                </a:solidFill>
                <a:latin typeface="Adobe Garamond Pro" pitchFamily="18" charset="-18"/>
              </a:rPr>
              <a:t>kolorekta</a:t>
            </a: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, prostaty a prsu (?)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Další onemocnění – prevence zácpy, divertikulózy, vzniku žlučových kamenů</a:t>
            </a: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55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316416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YBRANÉ RIZIKOVÉ POPULAČNÍ SKUPINY</a:t>
            </a:r>
            <a:endParaRPr lang="cs-CZ" sz="3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424936" cy="468052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DĚTI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endParaRPr lang="cs-CZ" sz="20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DOSPÍVAJÍCÍ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endParaRPr lang="cs-CZ" sz="20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TĚHOTNÉ A KOJÍCÍ ŽENY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endParaRPr lang="cs-CZ" sz="20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SPORTOVCI</a:t>
            </a: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endParaRPr lang="cs-CZ" sz="2000" dirty="0" smtClean="0">
              <a:solidFill>
                <a:srgbClr val="000000"/>
              </a:solidFill>
              <a:latin typeface="Adobe Garamond Pro" pitchFamily="18" charset="-18"/>
            </a:endParaRP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00"/>
                </a:solidFill>
                <a:latin typeface="Adobe Garamond Pro" pitchFamily="18" charset="-18"/>
              </a:rPr>
              <a:t>SENIOŘI</a:t>
            </a: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56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932542"/>
            <a:ext cx="7448871" cy="210536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7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LTERNATIVNÍ ZPŮSOBY  STRAVOVÁNÍ VYSOKOŠKOLSKÝCH STUDENTŮ V BRNĚ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cs-CZ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cs-CZ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1534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5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Ú</a:t>
            </a:r>
            <a:r>
              <a:rPr lang="cs-CZ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5181600"/>
          </a:xfrm>
        </p:spPr>
        <p:txBody>
          <a:bodyPr/>
          <a:lstStyle/>
          <a:p>
            <a:pPr eaLnBrk="1" hangingPunct="1">
              <a:defRPr/>
            </a:pPr>
            <a:endParaRPr lang="cs-CZ" sz="100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Práce</a:t>
            </a:r>
            <a:r>
              <a:rPr lang="cs-CZ" sz="2800" b="1" smtClean="0"/>
              <a:t> se zabývala: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2400" smtClean="0"/>
              <a:t>rozší</a:t>
            </a:r>
            <a:r>
              <a:rPr lang="cs-CZ" sz="2400" smtClean="0">
                <a:latin typeface="TimesNewRoman" charset="-18"/>
              </a:rPr>
              <a:t>ř</a:t>
            </a:r>
            <a:r>
              <a:rPr lang="cs-CZ" sz="2400" smtClean="0"/>
              <a:t>ením jednotlivých forem alternativního stravování mezi studenty vysokých škol v Brn</a:t>
            </a:r>
            <a:r>
              <a:rPr lang="cs-CZ" sz="2400" smtClean="0">
                <a:latin typeface="TimesNewRoman" charset="-18"/>
              </a:rPr>
              <a:t>ě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2400" smtClean="0"/>
              <a:t>postoji a znalostmi student</a:t>
            </a:r>
            <a:r>
              <a:rPr lang="cs-CZ" sz="2400" smtClean="0">
                <a:latin typeface="TimesNewRoman" charset="-18"/>
              </a:rPr>
              <a:t>ů </a:t>
            </a:r>
            <a:r>
              <a:rPr lang="cs-CZ" sz="2400" smtClean="0"/>
              <a:t>o této problematice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2400" smtClean="0"/>
              <a:t>srovnáním stravovacích zvyklostí student</a:t>
            </a:r>
            <a:r>
              <a:rPr lang="cs-CZ" sz="2400" smtClean="0">
                <a:latin typeface="TimesNewRoman" charset="-18"/>
              </a:rPr>
              <a:t>ů </a:t>
            </a:r>
            <a:r>
              <a:rPr lang="cs-CZ" sz="2400" smtClean="0"/>
              <a:t>stravujících se alternativním zp</a:t>
            </a:r>
            <a:r>
              <a:rPr lang="cs-CZ" sz="2400" smtClean="0">
                <a:latin typeface="TimesNewRoman" charset="-18"/>
              </a:rPr>
              <a:t>ů</a:t>
            </a:r>
            <a:r>
              <a:rPr lang="cs-CZ" sz="2400" smtClean="0"/>
              <a:t>sobem a konven</a:t>
            </a:r>
            <a:r>
              <a:rPr lang="cs-CZ" sz="2400" smtClean="0">
                <a:latin typeface="TimesNewRoman" charset="-18"/>
              </a:rPr>
              <a:t>č</a:t>
            </a:r>
            <a:r>
              <a:rPr lang="cs-CZ" sz="2400" smtClean="0"/>
              <a:t>n</a:t>
            </a:r>
            <a:r>
              <a:rPr lang="cs-CZ" sz="2400" smtClean="0">
                <a:latin typeface="TimesNewRoman" charset="-18"/>
              </a:rPr>
              <a:t>ě</a:t>
            </a:r>
            <a:endParaRPr lang="cs-CZ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</a:t>
            </a:r>
            <a:r>
              <a:rPr lang="cs-CZ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ÍLE PRÁCE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sz="2400" b="1" smtClean="0">
                <a:cs typeface="Times New Roman" pitchFamily="18" charset="0"/>
              </a:rPr>
              <a:t>1.</a:t>
            </a:r>
            <a:r>
              <a:rPr lang="cs-CZ" sz="2400" b="1" smtClean="0"/>
              <a:t> </a:t>
            </a:r>
            <a:r>
              <a:rPr lang="cs-CZ" sz="2400" smtClean="0">
                <a:cs typeface="Times New Roman" pitchFamily="18" charset="0"/>
              </a:rPr>
              <a:t>Zjistit </a:t>
            </a:r>
            <a:r>
              <a:rPr lang="cs-CZ" sz="2400" b="1" smtClean="0">
                <a:cs typeface="Times New Roman" pitchFamily="18" charset="0"/>
              </a:rPr>
              <a:t>výskyt</a:t>
            </a:r>
            <a:r>
              <a:rPr lang="cs-CZ" sz="2400" smtClean="0">
                <a:cs typeface="Times New Roman" pitchFamily="18" charset="0"/>
              </a:rPr>
              <a:t> alternativních způsobů stravování </a:t>
            </a: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smtClean="0">
                <a:cs typeface="Times New Roman" pitchFamily="18" charset="0"/>
              </a:rPr>
              <a:t>u studentů VŠ v Brně, zjistit nejčastěji zastoupený alternativní způsob stravování.</a:t>
            </a:r>
            <a:endParaRPr lang="cs-CZ" sz="2400" smtClean="0"/>
          </a:p>
          <a:p>
            <a:pPr eaLnBrk="1" hangingPunct="1">
              <a:buFont typeface="Wingdings" pitchFamily="2" charset="2"/>
              <a:buChar char="Ø"/>
            </a:pPr>
            <a:endParaRPr lang="cs-CZ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cs-CZ" sz="2400" b="1" smtClean="0">
                <a:cs typeface="Times New Roman" pitchFamily="18" charset="0"/>
              </a:rPr>
              <a:t>2.</a:t>
            </a:r>
            <a:r>
              <a:rPr lang="cs-CZ" sz="2400" b="1" smtClean="0"/>
              <a:t> </a:t>
            </a:r>
            <a:r>
              <a:rPr lang="cs-CZ" sz="2400" smtClean="0">
                <a:cs typeface="Times New Roman" pitchFamily="18" charset="0"/>
              </a:rPr>
              <a:t>Posoudit </a:t>
            </a:r>
            <a:r>
              <a:rPr lang="cs-CZ" sz="2400" b="1" smtClean="0">
                <a:cs typeface="Times New Roman" pitchFamily="18" charset="0"/>
              </a:rPr>
              <a:t>stravovací zvyklosti</a:t>
            </a:r>
            <a:r>
              <a:rPr lang="cs-CZ" sz="2400" smtClean="0">
                <a:cs typeface="Times New Roman" pitchFamily="18" charset="0"/>
              </a:rPr>
              <a:t> alternativně se stravujících studentů a porovnat je se studenty stravujícími se konvenčním způsobem.</a:t>
            </a:r>
            <a:endParaRPr lang="cs-CZ" sz="2400" smtClean="0"/>
          </a:p>
          <a:p>
            <a:pPr eaLnBrk="1" hangingPunct="1">
              <a:buFont typeface="Wingdings" pitchFamily="2" charset="2"/>
              <a:buChar char="Ø"/>
            </a:pPr>
            <a:endParaRPr lang="cs-CZ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cs-CZ" sz="2400" b="1" smtClean="0">
                <a:cs typeface="Times New Roman" pitchFamily="18" charset="0"/>
              </a:rPr>
              <a:t>3.</a:t>
            </a:r>
            <a:r>
              <a:rPr lang="cs-CZ" sz="2400" smtClean="0"/>
              <a:t> </a:t>
            </a:r>
            <a:r>
              <a:rPr lang="cs-CZ" sz="2400" smtClean="0">
                <a:cs typeface="Times New Roman" pitchFamily="18" charset="0"/>
              </a:rPr>
              <a:t>Zjistit </a:t>
            </a:r>
            <a:r>
              <a:rPr lang="cs-CZ" sz="2400" b="1" smtClean="0">
                <a:cs typeface="Times New Roman" pitchFamily="18" charset="0"/>
              </a:rPr>
              <a:t>důvody</a:t>
            </a:r>
            <a:r>
              <a:rPr lang="cs-CZ" sz="2400" smtClean="0">
                <a:cs typeface="Times New Roman" pitchFamily="18" charset="0"/>
              </a:rPr>
              <a:t>, které studenty k alternativnímu způsobu stravování vedou.</a:t>
            </a:r>
            <a:endParaRPr lang="cs-CZ" sz="2400" smtClean="0"/>
          </a:p>
          <a:p>
            <a:pPr eaLnBrk="1" hangingPunct="1">
              <a:buFont typeface="Wingdings" pitchFamily="2" charset="2"/>
              <a:buChar char="Ø"/>
            </a:pPr>
            <a:endParaRPr lang="cs-CZ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cs-CZ" sz="2400" b="1" smtClean="0">
                <a:cs typeface="Times New Roman" pitchFamily="18" charset="0"/>
              </a:rPr>
              <a:t>4.</a:t>
            </a:r>
            <a:r>
              <a:rPr lang="cs-CZ" sz="2400" smtClean="0">
                <a:cs typeface="Times New Roman" pitchFamily="18" charset="0"/>
              </a:rPr>
              <a:t> Zjistit </a:t>
            </a:r>
            <a:r>
              <a:rPr lang="cs-CZ" sz="2400" b="1" smtClean="0">
                <a:cs typeface="Times New Roman" pitchFamily="18" charset="0"/>
              </a:rPr>
              <a:t>postoje</a:t>
            </a:r>
            <a:r>
              <a:rPr lang="cs-CZ" sz="2400" smtClean="0">
                <a:cs typeface="Times New Roman" pitchFamily="18" charset="0"/>
              </a:rPr>
              <a:t> studentů k alternativním způsobům stravování.</a:t>
            </a:r>
            <a:r>
              <a:rPr lang="cs-CZ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664"/>
            <a:ext cx="7618040" cy="100811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cs-CZ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OGA NĚKTERÝCH VEGE SPOLEČNOSTÍ</a:t>
            </a:r>
          </a:p>
        </p:txBody>
      </p:sp>
      <p:pic>
        <p:nvPicPr>
          <p:cNvPr id="5" name="Picture 3" descr="Bez názvu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75038"/>
          <a:stretch>
            <a:fillRect/>
          </a:stretch>
        </p:blipFill>
        <p:spPr bwMode="auto">
          <a:xfrm>
            <a:off x="395536" y="1772816"/>
            <a:ext cx="151216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DA5BFD-673F-4312-A715-0058B56C0C84}" type="slidenum">
              <a:rPr lang="cs-CZ" smtClean="0"/>
              <a:pPr/>
              <a:t>6</a:t>
            </a:fld>
            <a:endParaRPr lang="cs-CZ" smtClean="0"/>
          </a:p>
        </p:txBody>
      </p:sp>
      <p:pic>
        <p:nvPicPr>
          <p:cNvPr id="6" name="Picture 4" descr="Bez názv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56992"/>
            <a:ext cx="1296143" cy="113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ez názvu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86916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2195736" y="2204864"/>
            <a:ext cx="5814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dirty="0" smtClean="0">
                <a:latin typeface="Adobe Garamond Pro" pitchFamily="18" charset="-18"/>
                <a:cs typeface="Times New Roman" pitchFamily="18" charset="0"/>
              </a:rPr>
              <a:t>Česká společnost pro výživu a vegetariánství</a:t>
            </a:r>
          </a:p>
          <a:p>
            <a:endParaRPr lang="cs-CZ" dirty="0" smtClean="0">
              <a:latin typeface="Adobe Garamond Pro" pitchFamily="18" charset="-18"/>
              <a:cs typeface="Times New Roman" pitchFamily="18" charset="0"/>
            </a:endParaRPr>
          </a:p>
          <a:p>
            <a:endParaRPr lang="cs-CZ" dirty="0" smtClean="0">
              <a:latin typeface="Adobe Garamond Pro" pitchFamily="18" charset="-18"/>
              <a:cs typeface="Times New Roman" pitchFamily="18" charset="0"/>
            </a:endParaRPr>
          </a:p>
          <a:p>
            <a:endParaRPr lang="cs-CZ" dirty="0" smtClean="0">
              <a:latin typeface="Adobe Garamond Pro" pitchFamily="18" charset="-18"/>
              <a:cs typeface="Times New Roman" pitchFamily="18" charset="0"/>
            </a:endParaRPr>
          </a:p>
          <a:p>
            <a:pPr algn="l"/>
            <a:r>
              <a:rPr lang="cs-CZ" dirty="0" smtClean="0">
                <a:latin typeface="Adobe Garamond Pro" pitchFamily="18" charset="-18"/>
              </a:rPr>
              <a:t> </a:t>
            </a:r>
            <a:r>
              <a:rPr lang="cs-CZ" dirty="0" smtClean="0">
                <a:latin typeface="Adobe Garamond Pro" pitchFamily="18" charset="-18"/>
                <a:cs typeface="Times New Roman" pitchFamily="18" charset="0"/>
              </a:rPr>
              <a:t>Mezinárodní vegetariánská unie </a:t>
            </a:r>
          </a:p>
          <a:p>
            <a:pPr algn="l"/>
            <a:endParaRPr lang="cs-CZ" dirty="0" smtClean="0">
              <a:latin typeface="Adobe Garamond Pro" pitchFamily="18" charset="-18"/>
              <a:cs typeface="Times New Roman" pitchFamily="18" charset="0"/>
            </a:endParaRPr>
          </a:p>
          <a:p>
            <a:pPr algn="l"/>
            <a:endParaRPr lang="cs-CZ" dirty="0" smtClean="0">
              <a:latin typeface="Adobe Garamond Pro" pitchFamily="18" charset="-18"/>
              <a:cs typeface="Times New Roman" pitchFamily="18" charset="0"/>
            </a:endParaRPr>
          </a:p>
          <a:p>
            <a:pPr algn="l"/>
            <a:endParaRPr lang="cs-CZ" dirty="0" smtClean="0">
              <a:latin typeface="Adobe Garamond Pro" pitchFamily="18" charset="-18"/>
              <a:cs typeface="Times New Roman" pitchFamily="18" charset="0"/>
            </a:endParaRPr>
          </a:p>
          <a:p>
            <a:pPr algn="l"/>
            <a:r>
              <a:rPr lang="cs-CZ" dirty="0" smtClean="0">
                <a:latin typeface="Adobe Garamond Pro" pitchFamily="18" charset="-18"/>
                <a:cs typeface="Times New Roman" pitchFamily="18" charset="0"/>
              </a:rPr>
              <a:t>Evropská vegetariánská společnost </a:t>
            </a:r>
          </a:p>
          <a:p>
            <a:endParaRPr lang="cs-CZ" dirty="0">
              <a:latin typeface="Adobe Garamond Pro" pitchFamily="18" charset="-1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H</a:t>
            </a:r>
            <a:r>
              <a:rPr lang="cs-CZ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YPOTÉZY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410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19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I.</a:t>
            </a:r>
            <a:r>
              <a:rPr lang="cs-CZ" sz="1900" b="1" smtClean="0">
                <a:cs typeface="Times New Roman" pitchFamily="18" charset="0"/>
              </a:rPr>
              <a:t> Nulová hypotéza H</a:t>
            </a:r>
            <a:r>
              <a:rPr lang="cs-CZ" sz="1900" b="1" baseline="-30000" smtClean="0">
                <a:cs typeface="Times New Roman" pitchFamily="18" charset="0"/>
              </a:rPr>
              <a:t>0</a:t>
            </a:r>
            <a:r>
              <a:rPr lang="cs-CZ" sz="1900" b="1" smtClean="0">
                <a:cs typeface="Times New Roman" pitchFamily="18" charset="0"/>
              </a:rPr>
              <a:t>: </a:t>
            </a:r>
            <a:endParaRPr lang="cs-CZ" sz="190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cs-CZ" sz="1900" smtClean="0"/>
              <a:t>	</a:t>
            </a:r>
            <a:r>
              <a:rPr lang="cs-CZ" sz="1900" smtClean="0">
                <a:cs typeface="Times New Roman" pitchFamily="18" charset="0"/>
              </a:rPr>
              <a:t>Frekvence výskytu alternativních způsobů </a:t>
            </a:r>
            <a:r>
              <a:rPr lang="cs-CZ" sz="1900" smtClean="0"/>
              <a:t> stravování </a:t>
            </a:r>
            <a:r>
              <a:rPr lang="cs-CZ" sz="1900" smtClean="0">
                <a:cs typeface="Times New Roman" pitchFamily="18" charset="0"/>
              </a:rPr>
              <a:t>se mezi ženami a muži neliší.</a:t>
            </a:r>
          </a:p>
          <a:p>
            <a:pPr algn="just" eaLnBrk="1" hangingPunct="1">
              <a:buFontTx/>
              <a:buNone/>
              <a:defRPr/>
            </a:pPr>
            <a:r>
              <a:rPr lang="cs-CZ" sz="1900" b="1" smtClean="0"/>
              <a:t>	</a:t>
            </a:r>
            <a:r>
              <a:rPr lang="cs-CZ" sz="1900" b="1" smtClean="0">
                <a:cs typeface="Times New Roman" pitchFamily="18" charset="0"/>
              </a:rPr>
              <a:t>Alternativní hypotéza H</a:t>
            </a:r>
            <a:r>
              <a:rPr lang="cs-CZ" sz="1900" b="1" baseline="-30000" smtClean="0">
                <a:cs typeface="Times New Roman" pitchFamily="18" charset="0"/>
              </a:rPr>
              <a:t>A</a:t>
            </a:r>
            <a:r>
              <a:rPr lang="cs-CZ" sz="1900" b="1" smtClean="0">
                <a:cs typeface="Times New Roman" pitchFamily="18" charset="0"/>
              </a:rPr>
              <a:t>:</a:t>
            </a:r>
            <a:endParaRPr lang="cs-CZ" sz="190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cs-CZ" sz="1900" smtClean="0"/>
              <a:t>	</a:t>
            </a:r>
            <a:r>
              <a:rPr lang="cs-CZ" sz="1900" smtClean="0">
                <a:cs typeface="Times New Roman" pitchFamily="18" charset="0"/>
              </a:rPr>
              <a:t>Frekvence výskytu alternativních způsobů </a:t>
            </a:r>
            <a:r>
              <a:rPr lang="cs-CZ" sz="1900" smtClean="0"/>
              <a:t>stravování </a:t>
            </a:r>
            <a:r>
              <a:rPr lang="cs-CZ" sz="1900" smtClean="0">
                <a:cs typeface="Times New Roman" pitchFamily="18" charset="0"/>
              </a:rPr>
              <a:t>se mezi ženami a muži liší.</a:t>
            </a:r>
            <a:r>
              <a:rPr lang="cs-CZ" sz="1800" smtClean="0">
                <a:cs typeface="Times New Roman" pitchFamily="18" charset="0"/>
              </a:rPr>
              <a:t> </a:t>
            </a:r>
          </a:p>
          <a:p>
            <a:pPr algn="just" eaLnBrk="1" hangingPunct="1">
              <a:defRPr/>
            </a:pPr>
            <a:endParaRPr lang="cs-CZ" sz="80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19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II.</a:t>
            </a:r>
            <a:r>
              <a:rPr lang="cs-CZ" sz="1900" smtClean="0">
                <a:cs typeface="Times New Roman" pitchFamily="18" charset="0"/>
              </a:rPr>
              <a:t> </a:t>
            </a:r>
            <a:r>
              <a:rPr lang="cs-CZ" sz="1900" b="1" smtClean="0">
                <a:cs typeface="Times New Roman" pitchFamily="18" charset="0"/>
              </a:rPr>
              <a:t>Nulová hypotéza H</a:t>
            </a:r>
            <a:r>
              <a:rPr lang="cs-CZ" sz="1900" b="1" baseline="-30000" smtClean="0">
                <a:cs typeface="Times New Roman" pitchFamily="18" charset="0"/>
              </a:rPr>
              <a:t>0</a:t>
            </a:r>
            <a:r>
              <a:rPr lang="cs-CZ" sz="1900" b="1" smtClean="0">
                <a:cs typeface="Times New Roman" pitchFamily="18" charset="0"/>
              </a:rPr>
              <a:t>:</a:t>
            </a:r>
            <a:endParaRPr lang="cs-CZ" sz="190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cs-CZ" sz="1900" smtClean="0"/>
              <a:t>	</a:t>
            </a:r>
            <a:r>
              <a:rPr lang="cs-CZ" sz="1900" smtClean="0">
                <a:cs typeface="Times New Roman" pitchFamily="18" charset="0"/>
              </a:rPr>
              <a:t>Frekvence výskytu alternativních způsobů v závislosti na zaměření studia se neliší.</a:t>
            </a:r>
          </a:p>
          <a:p>
            <a:pPr algn="just" eaLnBrk="1" hangingPunct="1">
              <a:buFontTx/>
              <a:buNone/>
              <a:defRPr/>
            </a:pPr>
            <a:r>
              <a:rPr lang="cs-CZ" sz="1900" b="1" smtClean="0"/>
              <a:t>	</a:t>
            </a:r>
            <a:r>
              <a:rPr lang="cs-CZ" sz="1900" b="1" smtClean="0">
                <a:cs typeface="Times New Roman" pitchFamily="18" charset="0"/>
              </a:rPr>
              <a:t>Alternativní hypotéza H</a:t>
            </a:r>
            <a:r>
              <a:rPr lang="cs-CZ" sz="1900" b="1" baseline="-30000" smtClean="0">
                <a:cs typeface="Times New Roman" pitchFamily="18" charset="0"/>
              </a:rPr>
              <a:t>A</a:t>
            </a:r>
            <a:r>
              <a:rPr lang="cs-CZ" sz="1900" b="1" smtClean="0">
                <a:cs typeface="Times New Roman" pitchFamily="18" charset="0"/>
              </a:rPr>
              <a:t>:</a:t>
            </a:r>
            <a:endParaRPr lang="cs-CZ" sz="190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cs-CZ" sz="1900" smtClean="0"/>
              <a:t>	</a:t>
            </a:r>
            <a:r>
              <a:rPr lang="cs-CZ" sz="1900" smtClean="0">
                <a:cs typeface="Times New Roman" pitchFamily="18" charset="0"/>
              </a:rPr>
              <a:t>Frekvence výskytu alternativních způsobů v závislosti na zaměření studia se liší.</a:t>
            </a:r>
          </a:p>
          <a:p>
            <a:pPr algn="just" eaLnBrk="1" hangingPunct="1">
              <a:buFontTx/>
              <a:buNone/>
              <a:defRPr/>
            </a:pPr>
            <a:r>
              <a:rPr lang="cs-CZ" sz="800" b="1" smtClean="0">
                <a:cs typeface="Times New Roman" pitchFamily="18" charset="0"/>
              </a:rPr>
              <a:t> </a:t>
            </a:r>
            <a:endParaRPr lang="cs-CZ" sz="80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19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III.</a:t>
            </a:r>
            <a:r>
              <a:rPr lang="cs-CZ" sz="1900" b="1" smtClean="0">
                <a:cs typeface="Times New Roman" pitchFamily="18" charset="0"/>
              </a:rPr>
              <a:t> </a:t>
            </a:r>
            <a:r>
              <a:rPr lang="cs-CZ" sz="1900" smtClean="0">
                <a:cs typeface="Times New Roman" pitchFamily="18" charset="0"/>
              </a:rPr>
              <a:t>Alternativně se stravující studenti do svého jídelníčku častěji zařazují ovoce </a:t>
            </a:r>
            <a:r>
              <a:rPr lang="cs-CZ" sz="1900" smtClean="0"/>
              <a:t/>
            </a:r>
            <a:br>
              <a:rPr lang="cs-CZ" sz="1900" smtClean="0"/>
            </a:br>
            <a:r>
              <a:rPr lang="cs-CZ" sz="1900" smtClean="0">
                <a:cs typeface="Times New Roman" pitchFamily="18" charset="0"/>
              </a:rPr>
              <a:t>a zeleninu než konzumenti konvenční smíšené stravy.</a:t>
            </a:r>
          </a:p>
          <a:p>
            <a:pPr algn="just" eaLnBrk="1" hangingPunct="1">
              <a:buFontTx/>
              <a:buNone/>
              <a:defRPr/>
            </a:pPr>
            <a:r>
              <a:rPr lang="cs-CZ" sz="800" b="1" smtClean="0">
                <a:cs typeface="Times New Roman" pitchFamily="18" charset="0"/>
              </a:rPr>
              <a:t> </a:t>
            </a:r>
            <a:endParaRPr lang="cs-CZ" sz="80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cs-CZ" sz="19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IV.</a:t>
            </a:r>
            <a:r>
              <a:rPr lang="cs-CZ" sz="1900" smtClean="0">
                <a:cs typeface="Times New Roman" pitchFamily="18" charset="0"/>
              </a:rPr>
              <a:t> Studenti alternativně se stravující se více vyhýbají slaným pochutinám než konzumenti smíšené stravy.</a:t>
            </a:r>
            <a:endParaRPr lang="cs-CZ" sz="1900" smtClean="0"/>
          </a:p>
          <a:p>
            <a:pPr algn="just" eaLnBrk="1" hangingPunct="1">
              <a:defRPr/>
            </a:pPr>
            <a:endParaRPr lang="cs-CZ" sz="80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19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V.</a:t>
            </a:r>
            <a:r>
              <a:rPr lang="cs-CZ" sz="1900" smtClean="0">
                <a:cs typeface="Times New Roman" pitchFamily="18" charset="0"/>
              </a:rPr>
              <a:t> Alternativně se stravující studenti méně </a:t>
            </a:r>
            <a:r>
              <a:rPr lang="cs-CZ" sz="1900" smtClean="0"/>
              <a:t>často </a:t>
            </a:r>
            <a:r>
              <a:rPr lang="cs-CZ" sz="1900" smtClean="0">
                <a:cs typeface="Times New Roman" pitchFamily="18" charset="0"/>
              </a:rPr>
              <a:t>konzumují pokrmy rychlého občerstvení než konzumenti smíšené stravy.</a:t>
            </a:r>
            <a:r>
              <a:rPr lang="cs-CZ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</a:t>
            </a:r>
            <a:r>
              <a:rPr lang="cs-CZ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ETODIKA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5105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Vyšetřované osoby</a:t>
            </a:r>
          </a:p>
          <a:p>
            <a:pPr eaLnBrk="1" hangingPunct="1">
              <a:buFontTx/>
              <a:buNone/>
              <a:defRPr/>
            </a:pPr>
            <a:endParaRPr lang="cs-CZ" sz="100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527 student</a:t>
            </a:r>
            <a:r>
              <a:rPr lang="cs-CZ" sz="2400" smtClean="0"/>
              <a:t>ů ve věku 19-31 let 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400" smtClean="0"/>
              <a:t> MU, VFU, VUT, MZLU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400" smtClean="0"/>
              <a:t>z</a:t>
            </a:r>
            <a:r>
              <a:rPr lang="cs-CZ" sz="2400" smtClean="0">
                <a:cs typeface="Times New Roman" pitchFamily="18" charset="0"/>
              </a:rPr>
              <a:t> důvodu neadekvátního početního zastoupení studentů z jednotlivých fakult byli studenti rozděleni do tří skupin podle celkového studijního zaměření</a:t>
            </a:r>
            <a:r>
              <a:rPr lang="cs-CZ" sz="2400" smtClean="0"/>
              <a:t>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2000" smtClean="0">
                <a:solidFill>
                  <a:srgbClr val="336600"/>
                </a:solidFill>
              </a:rPr>
              <a:t> </a:t>
            </a:r>
            <a:r>
              <a:rPr lang="cs-CZ" sz="2400" smtClean="0">
                <a:solidFill>
                  <a:srgbClr val="336600"/>
                </a:solidFill>
                <a:cs typeface="Times New Roman" pitchFamily="18" charset="0"/>
              </a:rPr>
              <a:t>Humanitní zaměření (H)</a:t>
            </a:r>
            <a:r>
              <a:rPr lang="cs-CZ" sz="2400" smtClean="0">
                <a:solidFill>
                  <a:srgbClr val="336600"/>
                </a:solidFill>
              </a:rPr>
              <a:t>: PdF, FSS, FF, PrF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2400" smtClean="0">
                <a:solidFill>
                  <a:srgbClr val="336600"/>
                </a:solidFill>
              </a:rPr>
              <a:t> </a:t>
            </a:r>
            <a:r>
              <a:rPr lang="cs-CZ" sz="2400" smtClean="0">
                <a:solidFill>
                  <a:srgbClr val="336600"/>
                </a:solidFill>
                <a:cs typeface="Times New Roman" pitchFamily="18" charset="0"/>
              </a:rPr>
              <a:t>Přírodovědné zaměření (P)</a:t>
            </a:r>
            <a:r>
              <a:rPr lang="cs-CZ" sz="2400" smtClean="0">
                <a:solidFill>
                  <a:srgbClr val="336600"/>
                </a:solidFill>
              </a:rPr>
              <a:t>: LF, VFU, PřF, AF, FSpS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2400" smtClean="0">
                <a:solidFill>
                  <a:srgbClr val="336600"/>
                </a:solidFill>
              </a:rPr>
              <a:t> T</a:t>
            </a:r>
            <a:r>
              <a:rPr lang="cs-CZ" sz="2400" smtClean="0">
                <a:solidFill>
                  <a:srgbClr val="336600"/>
                </a:solidFill>
                <a:cs typeface="Times New Roman" pitchFamily="18" charset="0"/>
              </a:rPr>
              <a:t>echnické zaměření (T)</a:t>
            </a:r>
            <a:r>
              <a:rPr lang="cs-CZ" sz="2400" smtClean="0">
                <a:solidFill>
                  <a:srgbClr val="336600"/>
                </a:solidFill>
              </a:rPr>
              <a:t>: FI, fakulty VUT, ESF, PEF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endParaRPr lang="cs-CZ" sz="2400" smtClean="0">
              <a:solidFill>
                <a:srgbClr val="33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</a:t>
            </a:r>
            <a:r>
              <a:rPr lang="cs-CZ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ETODIKA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334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Metody a prostředky šetření</a:t>
            </a:r>
            <a:endParaRPr lang="cs-CZ" sz="2800" dirty="0" smtClean="0"/>
          </a:p>
          <a:p>
            <a:pPr lvl="1" eaLnBrk="1" hangingPunct="1">
              <a:buFont typeface="Wingdings" pitchFamily="2" charset="2"/>
              <a:buChar char="³"/>
              <a:defRPr/>
            </a:pPr>
            <a:endParaRPr lang="cs-CZ" sz="1000" dirty="0" smtClean="0">
              <a:solidFill>
                <a:srgbClr val="00860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400" dirty="0" smtClean="0"/>
              <a:t>dotazníkové šetření (17 otázek, frekvenční dotazník)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400" dirty="0" smtClean="0"/>
              <a:t>z celkem oslovených 527 studentů </a:t>
            </a:r>
            <a:r>
              <a:rPr lang="cs-CZ" sz="2400" dirty="0" smtClean="0">
                <a:cs typeface="Times New Roman" pitchFamily="18" charset="0"/>
              </a:rPr>
              <a:t>nikdo dotazník neodmítl odevzdat</a:t>
            </a:r>
            <a:endParaRPr lang="cs-CZ" sz="24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400" dirty="0" smtClean="0">
                <a:cs typeface="Times New Roman" pitchFamily="18" charset="0"/>
              </a:rPr>
              <a:t>11 dotazníků muselo být z šetření vyřazeno z důvodu nedostatečného či neadekvátního vyplnění požadovaných údajů</a:t>
            </a:r>
            <a:r>
              <a:rPr lang="cs-CZ" dirty="0" smtClean="0"/>
              <a:t>  </a:t>
            </a:r>
            <a:endParaRPr lang="en-US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3</a:t>
            </a:r>
            <a:r>
              <a:rPr lang="cs-CZ" sz="2800" b="1" dirty="0" smtClean="0"/>
              <a:t>)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Metody zpracování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400" dirty="0" err="1" smtClean="0"/>
              <a:t>Epi</a:t>
            </a:r>
            <a:r>
              <a:rPr lang="cs-CZ" sz="2400" dirty="0" smtClean="0"/>
              <a:t> </a:t>
            </a:r>
            <a:r>
              <a:rPr lang="cs-CZ" sz="2400" dirty="0" err="1" smtClean="0"/>
              <a:t>Info</a:t>
            </a:r>
            <a:r>
              <a:rPr lang="cs-CZ" sz="2400" dirty="0" smtClean="0"/>
              <a:t> verze 3.4.3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400" dirty="0" smtClean="0"/>
              <a:t>Microsoft Excel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VÝSLEDKY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Group 2"/>
          <p:cNvGraphicFramePr>
            <a:graphicFrameLocks noGrp="1"/>
          </p:cNvGraphicFramePr>
          <p:nvPr/>
        </p:nvGraphicFramePr>
        <p:xfrm>
          <a:off x="533400" y="990600"/>
          <a:ext cx="8382000" cy="609600"/>
        </p:xfrm>
        <a:graphic>
          <a:graphicData uri="http://schemas.openxmlformats.org/drawingml/2006/table">
            <a:tbl>
              <a:tblPr/>
              <a:tblGrid>
                <a:gridCol w="1868488"/>
                <a:gridCol w="803275"/>
                <a:gridCol w="717550"/>
                <a:gridCol w="720725"/>
                <a:gridCol w="715962"/>
                <a:gridCol w="720725"/>
                <a:gridCol w="720725"/>
                <a:gridCol w="719138"/>
                <a:gridCol w="13954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VĚK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POČET STUDENTŮ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3" name="Rectangle 38"/>
          <p:cNvSpPr>
            <a:spLocks noChangeArrowheads="1"/>
          </p:cNvSpPr>
          <p:nvPr/>
        </p:nvSpPr>
        <p:spPr bwMode="auto">
          <a:xfrm>
            <a:off x="457200" y="533416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2000" b="1">
                <a:cs typeface="Times New Roman" pitchFamily="18" charset="0"/>
              </a:rPr>
              <a:t>Věkové rozložení souboru</a:t>
            </a:r>
            <a:r>
              <a:rPr lang="cs-CZ" sz="1800" b="1"/>
              <a:t> </a:t>
            </a:r>
          </a:p>
        </p:txBody>
      </p:sp>
      <p:graphicFrame>
        <p:nvGraphicFramePr>
          <p:cNvPr id="2050" name="Object 39"/>
          <p:cNvGraphicFramePr>
            <a:graphicFrameLocks noChangeAspect="1"/>
          </p:cNvGraphicFramePr>
          <p:nvPr/>
        </p:nvGraphicFramePr>
        <p:xfrm>
          <a:off x="457200" y="2281238"/>
          <a:ext cx="7315200" cy="4430712"/>
        </p:xfrm>
        <a:graphic>
          <a:graphicData uri="http://schemas.openxmlformats.org/presentationml/2006/ole">
            <p:oleObj spid="_x0000_s2050" name="Graf" r:id="rId3" imgW="4477680" imgH="27111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609600" y="1143000"/>
          <a:ext cx="6934200" cy="1441704"/>
        </p:xfrm>
        <a:graphic>
          <a:graphicData uri="http://schemas.openxmlformats.org/drawingml/2006/table">
            <a:tbl>
              <a:tblPr/>
              <a:tblGrid>
                <a:gridCol w="1385888"/>
                <a:gridCol w="1068387"/>
                <a:gridCol w="1066800"/>
                <a:gridCol w="1066800"/>
                <a:gridCol w="1173163"/>
                <a:gridCol w="117316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POHLAVÍ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MU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VFU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VUT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ŽENY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MUŽI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457200" y="6858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2000" b="1">
                <a:cs typeface="Times New Roman" pitchFamily="18" charset="0"/>
              </a:rPr>
              <a:t>Charakteristika souboru podle typu vysoké školy a pohlaví</a:t>
            </a:r>
            <a:endParaRPr lang="cs-CZ" sz="1800" b="1"/>
          </a:p>
        </p:txBody>
      </p:sp>
      <p:graphicFrame>
        <p:nvGraphicFramePr>
          <p:cNvPr id="3074" name="Object 48"/>
          <p:cNvGraphicFramePr>
            <a:graphicFrameLocks noChangeAspect="1"/>
          </p:cNvGraphicFramePr>
          <p:nvPr/>
        </p:nvGraphicFramePr>
        <p:xfrm>
          <a:off x="1066801" y="2935288"/>
          <a:ext cx="6477000" cy="3922712"/>
        </p:xfrm>
        <a:graphic>
          <a:graphicData uri="http://schemas.openxmlformats.org/presentationml/2006/ole">
            <p:oleObj spid="_x0000_s3074" name="Graf" r:id="rId3" imgW="3724351" imgH="20668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609600" y="1143000"/>
          <a:ext cx="5943600" cy="1746504"/>
        </p:xfrm>
        <a:graphic>
          <a:graphicData uri="http://schemas.openxmlformats.org/drawingml/2006/table">
            <a:tbl>
              <a:tblPr/>
              <a:tblGrid>
                <a:gridCol w="1754188"/>
                <a:gridCol w="1352550"/>
                <a:gridCol w="1350962"/>
                <a:gridCol w="14859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ZAMĚŘENÍ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MUŽI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ŽENY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1" name="Rectangle 42"/>
          <p:cNvSpPr>
            <a:spLocks noChangeArrowheads="1"/>
          </p:cNvSpPr>
          <p:nvPr/>
        </p:nvSpPr>
        <p:spPr bwMode="auto">
          <a:xfrm>
            <a:off x="457200" y="6858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2000" b="1">
                <a:cs typeface="Times New Roman" pitchFamily="18" charset="0"/>
              </a:rPr>
              <a:t>Charakteristika souboru podle </a:t>
            </a:r>
            <a:r>
              <a:rPr lang="cs-CZ" sz="2000" b="1"/>
              <a:t>pohlaví a studijního zaměření</a:t>
            </a:r>
            <a:endParaRPr lang="cs-CZ" sz="1800" b="1"/>
          </a:p>
        </p:txBody>
      </p:sp>
      <p:graphicFrame>
        <p:nvGraphicFramePr>
          <p:cNvPr id="4098" name="Object 43"/>
          <p:cNvGraphicFramePr>
            <a:graphicFrameLocks noChangeAspect="1"/>
          </p:cNvGraphicFramePr>
          <p:nvPr/>
        </p:nvGraphicFramePr>
        <p:xfrm>
          <a:off x="685800" y="3228991"/>
          <a:ext cx="6096000" cy="3629025"/>
        </p:xfrm>
        <a:graphic>
          <a:graphicData uri="http://schemas.openxmlformats.org/presentationml/2006/ole">
            <p:oleObj spid="_x0000_s4098" name="Graf" r:id="rId3" imgW="3791102" imgH="22954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 type="dgm" idx="1"/>
          </p:nvPr>
        </p:nvGraphicFramePr>
        <p:xfrm>
          <a:off x="2438400" y="3124200"/>
          <a:ext cx="4495800" cy="3168650"/>
        </p:xfrm>
        <a:graphic>
          <a:graphicData uri="http://schemas.openxmlformats.org/presentationml/2006/ole">
            <p:oleObj spid="_x0000_s5122" name="Graf" r:id="rId3" imgW="4421160" imgH="3116160" progId="MSGraph.Chart.8">
              <p:embed followColorScheme="full"/>
            </p:oleObj>
          </a:graphicData>
        </a:graphic>
      </p:graphicFrame>
      <p:graphicFrame>
        <p:nvGraphicFramePr>
          <p:cNvPr id="45059" name="Group 3"/>
          <p:cNvGraphicFramePr>
            <a:graphicFrameLocks noGrp="1"/>
          </p:cNvGraphicFramePr>
          <p:nvPr/>
        </p:nvGraphicFramePr>
        <p:xfrm>
          <a:off x="609600" y="914400"/>
          <a:ext cx="8229600" cy="1981202"/>
        </p:xfrm>
        <a:graphic>
          <a:graphicData uri="http://schemas.openxmlformats.org/drawingml/2006/table">
            <a:tbl>
              <a:tblPr/>
              <a:tblGrid>
                <a:gridCol w="3989388"/>
                <a:gridCol w="1995487"/>
                <a:gridCol w="2244725"/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PŮSOB STRAVOVÁNÍ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POČET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PODÍL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ALTERNATIVNÍ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KONVENČNÍ SMÍŠENÉ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457208" y="381016"/>
            <a:ext cx="546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Výskyt alternativních způsobů stravování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438400" y="3489341"/>
          <a:ext cx="4191000" cy="3368675"/>
        </p:xfrm>
        <a:graphic>
          <a:graphicData uri="http://schemas.openxmlformats.org/presentationml/2006/ole">
            <p:oleObj spid="_x0000_s6146" name="Graf" r:id="rId3" imgW="2350440" imgH="1575720" progId="Excel.Sheet.8">
              <p:embed/>
            </p:oleObj>
          </a:graphicData>
        </a:graphic>
      </p:graphicFrame>
      <p:graphicFrame>
        <p:nvGraphicFramePr>
          <p:cNvPr id="46083" name="Group 3"/>
          <p:cNvGraphicFramePr>
            <a:graphicFrameLocks noGrp="1"/>
          </p:cNvGraphicFramePr>
          <p:nvPr/>
        </p:nvGraphicFramePr>
        <p:xfrm>
          <a:off x="609600" y="914416"/>
          <a:ext cx="8229600" cy="2493011"/>
        </p:xfrm>
        <a:graphic>
          <a:graphicData uri="http://schemas.openxmlformats.org/drawingml/2006/table">
            <a:tbl>
              <a:tblPr/>
              <a:tblGrid>
                <a:gridCol w="2716213"/>
                <a:gridCol w="1663700"/>
                <a:gridCol w="1665287"/>
                <a:gridCol w="21844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ZPŮSOB STRAVOVÁNÍ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POČET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 PODÍL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 PODÍL CELKU (516)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SEMIVEGE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LAKTOOVO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LAKTOVEGE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DĚLENÁ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>
                        <a:alpha val="5000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MAKROBIO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JINÉ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381000" y="381016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Zastoupení jednotlivých alternativních způsobů stravování</a:t>
            </a:r>
            <a:r>
              <a:rPr lang="cs-CZ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763000" cy="6172200"/>
          </a:xfrm>
          <a:noFill/>
        </p:spPr>
        <p:txBody>
          <a:bodyPr/>
          <a:lstStyle/>
          <a:p>
            <a:pPr eaLnBrk="1" hangingPunct="1"/>
            <a:endParaRPr lang="cs-CZ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cs-CZ" sz="2400" smtClean="0"/>
              <a:t>Výskyt alternativních způsobů stravování </a:t>
            </a:r>
            <a:r>
              <a:rPr lang="cs-CZ" sz="2400" smtClean="0">
                <a:cs typeface="Times New Roman" pitchFamily="18" charset="0"/>
              </a:rPr>
              <a:t>byl </a:t>
            </a:r>
            <a:r>
              <a:rPr lang="cs-CZ" sz="2400" smtClean="0"/>
              <a:t>v</a:t>
            </a:r>
            <a:r>
              <a:rPr lang="cs-CZ" sz="2400" smtClean="0">
                <a:cs typeface="Times New Roman" pitchFamily="18" charset="0"/>
              </a:rPr>
              <a:t> této práci zaznamenán u 16,1 % respondentů</a:t>
            </a:r>
            <a:r>
              <a:rPr lang="cs-CZ" sz="2400" smtClean="0"/>
              <a:t>. P</a:t>
            </a:r>
            <a:r>
              <a:rPr lang="cs-CZ" sz="2400" smtClean="0">
                <a:cs typeface="Times New Roman" pitchFamily="18" charset="0"/>
              </a:rPr>
              <a:t>o vyjmutí skupiny semivege</a:t>
            </a:r>
            <a:r>
              <a:rPr lang="cs-CZ" sz="2400" smtClean="0"/>
              <a:t>-</a:t>
            </a:r>
            <a:r>
              <a:rPr lang="cs-CZ" sz="2400" smtClean="0">
                <a:cs typeface="Times New Roman" pitchFamily="18" charset="0"/>
              </a:rPr>
              <a:t>tariánů z kategorie alternativních způsobů stravování by se pak celkové procento alternativně se stravujících respondentů v této práci snížilo na 5,</a:t>
            </a:r>
            <a:r>
              <a:rPr lang="cs-CZ" sz="2400" smtClean="0"/>
              <a:t>1</a:t>
            </a:r>
            <a:r>
              <a:rPr lang="cs-CZ" sz="2400" smtClean="0">
                <a:cs typeface="Times New Roman" pitchFamily="18" charset="0"/>
              </a:rPr>
              <a:t> %. </a:t>
            </a:r>
            <a:endParaRPr lang="cs-CZ" sz="2400" smtClean="0"/>
          </a:p>
          <a:p>
            <a:pPr eaLnBrk="1" hangingPunct="1">
              <a:buFont typeface="Wingdings" pitchFamily="2" charset="2"/>
              <a:buChar char="Ø"/>
            </a:pPr>
            <a:endParaRPr lang="cs-CZ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cs-CZ" sz="2400" smtClean="0">
                <a:cs typeface="Times New Roman" pitchFamily="18" charset="0"/>
              </a:rPr>
              <a:t>Při rozlišení jednotlivých forem převládá semivegetariánství </a:t>
            </a: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smtClean="0">
                <a:cs typeface="Times New Roman" pitchFamily="18" charset="0"/>
              </a:rPr>
              <a:t>(11 %) následované méně striktními formami vegetariánství </a:t>
            </a: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smtClean="0">
                <a:cs typeface="Times New Roman" pitchFamily="18" charset="0"/>
              </a:rPr>
              <a:t>(3,1 % laktoovovegetariánství a 0,4 % laktovegetariánství)</a:t>
            </a:r>
            <a:r>
              <a:rPr lang="cs-CZ" sz="2400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cs-CZ" sz="2400" smtClean="0"/>
          </a:p>
          <a:p>
            <a:pPr eaLnBrk="1" hangingPunct="1">
              <a:buFont typeface="Wingdings" pitchFamily="2" charset="2"/>
              <a:buChar char="Ø"/>
            </a:pPr>
            <a:r>
              <a:rPr lang="cs-CZ" sz="2400" smtClean="0"/>
              <a:t> </a:t>
            </a:r>
            <a:r>
              <a:rPr lang="cs-CZ" sz="2400" smtClean="0">
                <a:cs typeface="Times New Roman" pitchFamily="18" charset="0"/>
              </a:rPr>
              <a:t>Z celkového počtu 57 semivegetariánů (ve frekvenčním dotazníku konzumace vepřového a hovězího masa zřídka nebo vůbec) se 35 respondentů v otázce číslo 6 zařadilo do skupiny semivegetarián, ale zbývajících 22 do skupiny konzumentů smíšené stravy.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DBEF75-A1AE-4312-8012-28068906FC1A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95450" y="135732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8436" name="Picture 2" descr="vegetarian_pyram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9174"/>
            <a:ext cx="9085892" cy="65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81001" y="381016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b="1"/>
              <a:t>H1</a:t>
            </a:r>
            <a:r>
              <a:rPr lang="cs-CZ" sz="1800"/>
              <a:t>: </a:t>
            </a:r>
            <a:r>
              <a:rPr lang="cs-CZ" sz="2000" b="1">
                <a:cs typeface="Times New Roman" pitchFamily="18" charset="0"/>
              </a:rPr>
              <a:t>Výskyt alternativních způsobů stravování v závislosti na pohlaví</a:t>
            </a:r>
            <a:r>
              <a:rPr lang="cs-CZ" sz="2000" b="1"/>
              <a:t> 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600200" y="2895616"/>
          <a:ext cx="6248400" cy="3133725"/>
        </p:xfrm>
        <a:graphic>
          <a:graphicData uri="http://schemas.openxmlformats.org/presentationml/2006/ole">
            <p:oleObj spid="_x0000_s7170" name="Graf" r:id="rId3" imgW="4353840" imgH="2025000" progId="Excel.Sheet.8">
              <p:embed/>
            </p:oleObj>
          </a:graphicData>
        </a:graphic>
      </p:graphicFrame>
      <p:graphicFrame>
        <p:nvGraphicFramePr>
          <p:cNvPr id="48132" name="Group 4"/>
          <p:cNvGraphicFramePr>
            <a:graphicFrameLocks noGrp="1"/>
          </p:cNvGraphicFramePr>
          <p:nvPr/>
        </p:nvGraphicFramePr>
        <p:xfrm>
          <a:off x="609600" y="990600"/>
          <a:ext cx="4038600" cy="945198"/>
        </p:xfrm>
        <a:graphic>
          <a:graphicData uri="http://schemas.openxmlformats.org/drawingml/2006/table">
            <a:tbl>
              <a:tblPr/>
              <a:tblGrid>
                <a:gridCol w="1957388"/>
                <a:gridCol w="979487"/>
                <a:gridCol w="1101725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PŮSOB STRAVOVÁNÍ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ŽENY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MUŽI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ALTERNATIVNÍ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181601" y="152400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600"/>
              <a:t>Statisticky významné  </a:t>
            </a:r>
            <a:r>
              <a:rPr lang="cs-CZ" sz="1600" b="1"/>
              <a:t>p </a:t>
            </a:r>
            <a:r>
              <a:rPr lang="en-US" sz="1600" b="1"/>
              <a:t>&lt;</a:t>
            </a:r>
            <a:r>
              <a:rPr lang="cs-CZ" sz="1600" b="1"/>
              <a:t>  </a:t>
            </a:r>
            <a:r>
              <a:rPr lang="en-GB" sz="1600" b="1"/>
              <a:t>0.01</a:t>
            </a:r>
            <a:endParaRPr lang="cs-CZ" sz="1600" b="1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57200" y="2133616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/>
              <a:t>Frekvence výskytu alternativních způsobů stravování je významně vyšší u žen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81001" y="381016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b="1"/>
              <a:t>H2</a:t>
            </a:r>
            <a:r>
              <a:rPr lang="cs-CZ" sz="1800"/>
              <a:t>: </a:t>
            </a:r>
            <a:r>
              <a:rPr lang="cs-CZ" sz="2000" b="1">
                <a:cs typeface="Times New Roman" pitchFamily="18" charset="0"/>
              </a:rPr>
              <a:t>Výskyt alternativních způsobů v závislosti na zaměření studia </a:t>
            </a:r>
          </a:p>
        </p:txBody>
      </p:sp>
      <p:graphicFrame>
        <p:nvGraphicFramePr>
          <p:cNvPr id="49155" name="Group 3"/>
          <p:cNvGraphicFramePr>
            <a:graphicFrameLocks noGrp="1"/>
          </p:cNvGraphicFramePr>
          <p:nvPr/>
        </p:nvGraphicFramePr>
        <p:xfrm>
          <a:off x="457200" y="838200"/>
          <a:ext cx="7239000" cy="1335024"/>
        </p:xfrm>
        <a:graphic>
          <a:graphicData uri="http://schemas.openxmlformats.org/drawingml/2006/table">
            <a:tbl>
              <a:tblPr/>
              <a:tblGrid>
                <a:gridCol w="1524000"/>
                <a:gridCol w="1600200"/>
                <a:gridCol w="1600200"/>
                <a:gridCol w="1447800"/>
                <a:gridCol w="10668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ZPŮSOB STRAVOVÁNÍ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ZAMĚŘENÍ STUDIA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HUMANITNÍ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PŘÍRODOVĚDNÉ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TECHNICKÉ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ALTERNATIVNÍ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KONVENČNÍ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94" name="Object 33"/>
          <p:cNvGraphicFramePr>
            <a:graphicFrameLocks noChangeAspect="1"/>
          </p:cNvGraphicFramePr>
          <p:nvPr/>
        </p:nvGraphicFramePr>
        <p:xfrm>
          <a:off x="381001" y="3733800"/>
          <a:ext cx="8153400" cy="2590800"/>
        </p:xfrm>
        <a:graphic>
          <a:graphicData uri="http://schemas.openxmlformats.org/presentationml/2006/ole">
            <p:oleObj spid="_x0000_s8194" name="Graf" r:id="rId3" imgW="4421160" imgH="1316160" progId="Excel.Sheet.8">
              <p:embed/>
            </p:oleObj>
          </a:graphicData>
        </a:graphic>
      </p:graphicFrame>
      <p:sp>
        <p:nvSpPr>
          <p:cNvPr id="8224" name="Text Box 34"/>
          <p:cNvSpPr txBox="1">
            <a:spLocks noChangeArrowheads="1"/>
          </p:cNvSpPr>
          <p:nvPr/>
        </p:nvSpPr>
        <p:spPr bwMode="auto">
          <a:xfrm>
            <a:off x="457200" y="2743200"/>
            <a:ext cx="8534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600" b="1">
                <a:cs typeface="Times New Roman" pitchFamily="18" charset="0"/>
              </a:rPr>
              <a:t>Frekvence výskytu alternativních způsobů se v závislosti na zaměření studia liší. </a:t>
            </a:r>
            <a:r>
              <a:rPr lang="cs-CZ" sz="1600" b="1"/>
              <a:t/>
            </a:r>
            <a:br>
              <a:rPr lang="cs-CZ" sz="1600" b="1"/>
            </a:br>
            <a:r>
              <a:rPr lang="cs-CZ" sz="1600" b="1">
                <a:cs typeface="Times New Roman" pitchFamily="18" charset="0"/>
              </a:rPr>
              <a:t>Statisticky významná je vyšší frekvence pozorovaná u humanitního zaměření</a:t>
            </a:r>
            <a:r>
              <a:rPr lang="cs-CZ" sz="1600" b="1"/>
              <a:t> </a:t>
            </a:r>
            <a:r>
              <a:rPr lang="cs-CZ" sz="1600" b="1">
                <a:cs typeface="Times New Roman" pitchFamily="18" charset="0"/>
              </a:rPr>
              <a:t>a nižší frekvence výskytu alternativních způsobů stravování u studentů přírodovědného</a:t>
            </a:r>
            <a:r>
              <a:rPr lang="cs-CZ" sz="1600" b="1"/>
              <a:t> </a:t>
            </a:r>
            <a:r>
              <a:rPr lang="cs-CZ" sz="1600" b="1">
                <a:cs typeface="Times New Roman" pitchFamily="18" charset="0"/>
              </a:rPr>
              <a:t>a technického zaměření.</a:t>
            </a:r>
            <a:r>
              <a:rPr lang="cs-CZ" sz="1600" b="1"/>
              <a:t> </a:t>
            </a:r>
          </a:p>
        </p:txBody>
      </p:sp>
      <p:sp>
        <p:nvSpPr>
          <p:cNvPr id="8225" name="Text Box 35"/>
          <p:cNvSpPr txBox="1">
            <a:spLocks noChangeArrowheads="1"/>
          </p:cNvSpPr>
          <p:nvPr/>
        </p:nvSpPr>
        <p:spPr bwMode="auto">
          <a:xfrm>
            <a:off x="457200" y="2286016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>
                <a:solidFill>
                  <a:srgbClr val="336600"/>
                </a:solidFill>
              </a:rPr>
              <a:t>Statisticky významné </a:t>
            </a:r>
            <a:r>
              <a:rPr lang="cs-CZ" sz="1800" b="1">
                <a:solidFill>
                  <a:srgbClr val="336600"/>
                </a:solidFill>
                <a:cs typeface="Times New Roman" pitchFamily="18" charset="0"/>
              </a:rPr>
              <a:t>p</a:t>
            </a:r>
            <a:r>
              <a:rPr lang="cs-CZ" sz="1800" b="1">
                <a:solidFill>
                  <a:srgbClr val="336600"/>
                </a:solidFill>
              </a:rPr>
              <a:t> </a:t>
            </a:r>
            <a:r>
              <a:rPr lang="cs-CZ" sz="1800" b="1">
                <a:solidFill>
                  <a:srgbClr val="336600"/>
                </a:solidFill>
                <a:cs typeface="Times New Roman" pitchFamily="18" charset="0"/>
              </a:rPr>
              <a:t>&lt;</a:t>
            </a:r>
            <a:r>
              <a:rPr lang="cs-CZ" sz="1800" b="1">
                <a:solidFill>
                  <a:srgbClr val="336600"/>
                </a:solidFill>
              </a:rPr>
              <a:t> </a:t>
            </a:r>
            <a:r>
              <a:rPr lang="cs-CZ" sz="1800" b="1">
                <a:solidFill>
                  <a:srgbClr val="336600"/>
                </a:solidFill>
                <a:cs typeface="Times New Roman" pitchFamily="18" charset="0"/>
              </a:rPr>
              <a:t>0,01</a:t>
            </a:r>
            <a:r>
              <a:rPr lang="cs-CZ" sz="1800">
                <a:cs typeface="Times New Roman" pitchFamily="18" charset="0"/>
              </a:rPr>
              <a:t> </a:t>
            </a:r>
          </a:p>
        </p:txBody>
      </p:sp>
      <p:sp>
        <p:nvSpPr>
          <p:cNvPr id="8226" name="Text Box 36"/>
          <p:cNvSpPr txBox="1">
            <a:spLocks noChangeArrowheads="1"/>
          </p:cNvSpPr>
          <p:nvPr/>
        </p:nvSpPr>
        <p:spPr bwMode="auto">
          <a:xfrm>
            <a:off x="3657600" y="6324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zaměření studia</a:t>
            </a:r>
          </a:p>
        </p:txBody>
      </p:sp>
      <p:sp>
        <p:nvSpPr>
          <p:cNvPr id="8227" name="Text Box 37"/>
          <p:cNvSpPr txBox="1">
            <a:spLocks noChangeArrowheads="1"/>
          </p:cNvSpPr>
          <p:nvPr/>
        </p:nvSpPr>
        <p:spPr bwMode="auto">
          <a:xfrm>
            <a:off x="381000" y="4648216"/>
            <a:ext cx="1066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počet</a:t>
            </a:r>
          </a:p>
          <a:p>
            <a:pPr algn="l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</a:rPr>
              <a:t>studentů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85801" y="1143000"/>
          <a:ext cx="7094538" cy="3525838"/>
        </p:xfrm>
        <a:graphic>
          <a:graphicData uri="http://schemas.openxmlformats.org/presentationml/2006/ole">
            <p:oleObj spid="_x0000_s9218" name="Graf" r:id="rId3" imgW="6682680" imgH="3318840" progId="Excel.Sheet.8">
              <p:embed/>
            </p:oleObj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4724400"/>
            <a:ext cx="40386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 b="1"/>
              <a:t>Zdravotní hledisko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 b="1"/>
              <a:t>K</a:t>
            </a:r>
            <a:r>
              <a:rPr lang="cs-CZ" sz="1400" b="1">
                <a:cs typeface="Times New Roman" pitchFamily="18" charset="0"/>
              </a:rPr>
              <a:t>onvenční smíšená strava mi nechutná</a:t>
            </a:r>
            <a:endParaRPr lang="cs-CZ" sz="1400" b="1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 b="1"/>
              <a:t>S</a:t>
            </a:r>
            <a:r>
              <a:rPr lang="cs-CZ" sz="1400" b="1">
                <a:cs typeface="Times New Roman" pitchFamily="18" charset="0"/>
              </a:rPr>
              <a:t>oucit se zvířaty</a:t>
            </a:r>
            <a:endParaRPr lang="cs-CZ" sz="1400" b="1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/>
              <a:t>S</a:t>
            </a:r>
            <a:r>
              <a:rPr lang="cs-CZ" sz="1400">
                <a:cs typeface="Times New Roman" pitchFamily="18" charset="0"/>
              </a:rPr>
              <a:t>trach z onemocnění zvířat (zoonózy)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/>
              <a:t>E</a:t>
            </a:r>
            <a:r>
              <a:rPr lang="cs-CZ" sz="1400">
                <a:cs typeface="Times New Roman" pitchFamily="18" charset="0"/>
              </a:rPr>
              <a:t>kologické hledisko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/>
              <a:t>F</a:t>
            </a:r>
            <a:r>
              <a:rPr lang="cs-CZ" sz="1400">
                <a:cs typeface="Times New Roman" pitchFamily="18" charset="0"/>
              </a:rPr>
              <a:t>ilozofické přesvědčení</a:t>
            </a:r>
            <a:endParaRPr lang="cs-CZ" sz="14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724400" y="4724400"/>
            <a:ext cx="40386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/>
              <a:t>C</a:t>
            </a:r>
            <a:r>
              <a:rPr lang="cs-CZ" sz="1400">
                <a:cs typeface="Times New Roman" pitchFamily="18" charset="0"/>
              </a:rPr>
              <a:t>huť vyzkoušet něco nového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/>
              <a:t>Náboženské důvody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/>
              <a:t>J</a:t>
            </a:r>
            <a:r>
              <a:rPr lang="cs-CZ" sz="1400">
                <a:cs typeface="Times New Roman" pitchFamily="18" charset="0"/>
              </a:rPr>
              <a:t>e způsobem  redukce hmotnosti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/>
              <a:t>E</a:t>
            </a:r>
            <a:r>
              <a:rPr lang="cs-CZ" sz="1400">
                <a:cs typeface="Times New Roman" pitchFamily="18" charset="0"/>
              </a:rPr>
              <a:t>konomicky méně náročné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/>
              <a:t>N</a:t>
            </a:r>
            <a:r>
              <a:rPr lang="cs-CZ" sz="1400">
                <a:cs typeface="Times New Roman" pitchFamily="18" charset="0"/>
              </a:rPr>
              <a:t>esmysl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/>
              <a:t>J</a:t>
            </a:r>
            <a:r>
              <a:rPr lang="cs-CZ" sz="1400">
                <a:cs typeface="Times New Roman" pitchFamily="18" charset="0"/>
              </a:rPr>
              <a:t>iné ……………………….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1" y="381016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b="1">
                <a:cs typeface="Times New Roman" pitchFamily="18" charset="0"/>
              </a:rPr>
              <a:t>Důvody vedoucí ke změně způsobu výživy</a:t>
            </a:r>
            <a:r>
              <a:rPr lang="cs-CZ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81001" y="381016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b="1">
                <a:cs typeface="Times New Roman" pitchFamily="18" charset="0"/>
              </a:rPr>
              <a:t>Názory respondentů na alternativní způsoby stravování 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57200" y="4724400"/>
            <a:ext cx="40386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 b="1"/>
              <a:t>J</a:t>
            </a:r>
            <a:r>
              <a:rPr lang="cs-CZ" sz="1400" b="1">
                <a:cs typeface="Times New Roman" pitchFamily="18" charset="0"/>
              </a:rPr>
              <a:t>e prospěšné zdraví</a:t>
            </a:r>
            <a:endParaRPr lang="cs-CZ" sz="1400" b="1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/>
              <a:t>O</a:t>
            </a:r>
            <a:r>
              <a:rPr lang="cs-CZ" sz="1400">
                <a:cs typeface="Times New Roman" pitchFamily="18" charset="0"/>
              </a:rPr>
              <a:t>hrožuje zdraví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/>
              <a:t>M</a:t>
            </a:r>
            <a:r>
              <a:rPr lang="cs-CZ" sz="1400">
                <a:cs typeface="Times New Roman" pitchFamily="18" charset="0"/>
              </a:rPr>
              <a:t>éně zatěžuje životní prostředí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 b="1"/>
              <a:t>J</a:t>
            </a:r>
            <a:r>
              <a:rPr lang="cs-CZ" sz="1400" b="1">
                <a:cs typeface="Times New Roman" pitchFamily="18" charset="0"/>
              </a:rPr>
              <a:t>e součástí filozofického přesvědčení</a:t>
            </a:r>
            <a:endParaRPr lang="cs-CZ" sz="1400" b="1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 b="1"/>
              <a:t>J</a:t>
            </a:r>
            <a:r>
              <a:rPr lang="cs-CZ" sz="1400" b="1">
                <a:cs typeface="Times New Roman" pitchFamily="18" charset="0"/>
              </a:rPr>
              <a:t>e módní záležitostí</a:t>
            </a:r>
            <a:endParaRPr lang="cs-CZ" sz="1400" b="1"/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cs-CZ" sz="1400"/>
              <a:t>V</a:t>
            </a:r>
            <a:r>
              <a:rPr lang="cs-CZ" sz="1400">
                <a:cs typeface="Times New Roman" pitchFamily="18" charset="0"/>
              </a:rPr>
              <a:t>yjadřuje touhu vyzkoušet něco nového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648200" y="4724400"/>
            <a:ext cx="40386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/>
              <a:t>S</a:t>
            </a:r>
            <a:r>
              <a:rPr lang="cs-CZ" sz="1400">
                <a:cs typeface="Times New Roman" pitchFamily="18" charset="0"/>
              </a:rPr>
              <a:t>ouvisí s náboženským přesvědčením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/>
              <a:t>J</a:t>
            </a:r>
            <a:r>
              <a:rPr lang="cs-CZ" sz="1400">
                <a:cs typeface="Times New Roman" pitchFamily="18" charset="0"/>
              </a:rPr>
              <a:t>e  formou protestu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 b="1"/>
              <a:t>J</a:t>
            </a:r>
            <a:r>
              <a:rPr lang="cs-CZ" sz="1400" b="1">
                <a:cs typeface="Times New Roman" pitchFamily="18" charset="0"/>
              </a:rPr>
              <a:t>e způsobem  redukce hmotnosti</a:t>
            </a:r>
            <a:endParaRPr lang="cs-CZ" sz="1400" b="1"/>
          </a:p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/>
              <a:t>E</a:t>
            </a:r>
            <a:r>
              <a:rPr lang="cs-CZ" sz="1400">
                <a:cs typeface="Times New Roman" pitchFamily="18" charset="0"/>
              </a:rPr>
              <a:t>konomicky méně náročné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/>
              <a:t>N</a:t>
            </a:r>
            <a:r>
              <a:rPr lang="cs-CZ" sz="1400">
                <a:cs typeface="Times New Roman" pitchFamily="18" charset="0"/>
              </a:rPr>
              <a:t>esmysl</a:t>
            </a:r>
            <a:endParaRPr lang="cs-CZ" sz="1400"/>
          </a:p>
          <a:p>
            <a:pPr marL="457200" indent="-457200" algn="l">
              <a:spcBef>
                <a:spcPct val="50000"/>
              </a:spcBef>
              <a:buFontTx/>
              <a:buAutoNum type="arabicPeriod" startAt="7"/>
            </a:pPr>
            <a:r>
              <a:rPr lang="cs-CZ" sz="1400"/>
              <a:t>J</a:t>
            </a:r>
            <a:r>
              <a:rPr lang="cs-CZ" sz="1400">
                <a:cs typeface="Times New Roman" pitchFamily="18" charset="0"/>
              </a:rPr>
              <a:t>iné ……………………….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609600" y="990616"/>
          <a:ext cx="6858000" cy="3687763"/>
        </p:xfrm>
        <a:graphic>
          <a:graphicData uri="http://schemas.openxmlformats.org/presentationml/2006/ole">
            <p:oleObj spid="_x0000_s10242" name="Graf" r:id="rId3" imgW="3772440" imgH="183204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1001" y="381016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b="1"/>
              <a:t>H3</a:t>
            </a:r>
            <a:r>
              <a:rPr lang="cs-CZ" sz="1800"/>
              <a:t>: </a:t>
            </a:r>
            <a:r>
              <a:rPr lang="cs-CZ" sz="2000" b="1"/>
              <a:t>Konzumace ovoce a zeleniny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/>
        </p:nvGraphicFramePr>
        <p:xfrm>
          <a:off x="381001" y="990600"/>
          <a:ext cx="8534400" cy="3185160"/>
        </p:xfrm>
        <a:graphic>
          <a:graphicData uri="http://schemas.openxmlformats.org/drawingml/2006/table">
            <a:tbl>
              <a:tblPr/>
              <a:tblGrid>
                <a:gridCol w="2611438"/>
                <a:gridCol w="1484312"/>
                <a:gridCol w="1476375"/>
                <a:gridCol w="1781175"/>
                <a:gridCol w="1181100"/>
              </a:tblGrid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POTRAVINA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ZPŮSOB STRAVOVÁNÍ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ALTERNATIVNÍ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KONVENČNÍ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8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ČERSTVÁ ZELENINA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denně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(62,7 %)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(32,6 %)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2-6x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(34,9 %)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(46,6 %)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≤1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(2,4 %)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(20,8 %)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TEPELNĚ UPRAVENÁ ZELENINA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denně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(36,1 %)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(6,0 %)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2-6x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(37,4 %)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 (40,9 %)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1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(26,5 %)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 (53,1 %)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OVOCE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denně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(53,0 %)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(40,6 %)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2-6x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(38,6 %)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(47,1 %)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1 týdně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(8,4 %)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(12,3 %)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55" name="Text Box 71"/>
          <p:cNvSpPr txBox="1">
            <a:spLocks noChangeArrowheads="1"/>
          </p:cNvSpPr>
          <p:nvPr/>
        </p:nvSpPr>
        <p:spPr bwMode="auto">
          <a:xfrm>
            <a:off x="381000" y="4343416"/>
            <a:ext cx="5257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Čerstvá zelenina: statisticky významné  </a:t>
            </a:r>
            <a:r>
              <a:rPr lang="cs-CZ" sz="1600" b="1">
                <a:solidFill>
                  <a:srgbClr val="336600"/>
                </a:solidFill>
                <a:cs typeface="Times New Roman" pitchFamily="18" charset="0"/>
              </a:rPr>
              <a:t>p &lt; 0,01</a:t>
            </a:r>
          </a:p>
          <a:p>
            <a:pPr algn="l">
              <a:spcBef>
                <a:spcPct val="50000"/>
              </a:spcBef>
            </a:pP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Tepelně upravená zelenina: statisticky významné  </a:t>
            </a:r>
            <a:r>
              <a:rPr lang="cs-CZ" sz="1600" b="1">
                <a:solidFill>
                  <a:srgbClr val="336600"/>
                </a:solidFill>
                <a:cs typeface="Times New Roman" pitchFamily="18" charset="0"/>
              </a:rPr>
              <a:t>p &lt; 0,01</a:t>
            </a:r>
          </a:p>
          <a:p>
            <a:pPr algn="l">
              <a:spcBef>
                <a:spcPct val="50000"/>
              </a:spcBef>
            </a:pP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Ovoce: statisticky nevýznamné  </a:t>
            </a:r>
            <a:r>
              <a:rPr lang="cs-CZ" sz="1600" b="1">
                <a:solidFill>
                  <a:srgbClr val="336600"/>
                </a:solidFill>
                <a:cs typeface="Times New Roman" pitchFamily="18" charset="0"/>
              </a:rPr>
              <a:t>p </a:t>
            </a:r>
            <a:r>
              <a:rPr lang="en-GB" sz="1600" b="1">
                <a:solidFill>
                  <a:srgbClr val="336600"/>
                </a:solidFill>
                <a:cs typeface="Times New Roman" pitchFamily="18" charset="0"/>
              </a:rPr>
              <a:t>&gt; 0,05</a:t>
            </a:r>
            <a:endParaRPr lang="cs-CZ" sz="1600" b="1"/>
          </a:p>
        </p:txBody>
      </p:sp>
      <p:sp>
        <p:nvSpPr>
          <p:cNvPr id="63556" name="Text Box 72"/>
          <p:cNvSpPr txBox="1">
            <a:spLocks noChangeArrowheads="1"/>
          </p:cNvSpPr>
          <p:nvPr/>
        </p:nvSpPr>
        <p:spPr bwMode="auto">
          <a:xfrm>
            <a:off x="381000" y="54864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 b="1">
                <a:cs typeface="Times New Roman" pitchFamily="18" charset="0"/>
              </a:rPr>
              <a:t>Podle výsledků, alternativně se stravující studenti do svého jídelníčku významně častěji zařazují zeleninu, tepelně upravenou zeleninu</a:t>
            </a:r>
            <a:r>
              <a:rPr lang="cs-CZ" sz="1800" b="1"/>
              <a:t>.</a:t>
            </a:r>
            <a:r>
              <a:rPr lang="en-GB" sz="1800" b="1">
                <a:cs typeface="Times New Roman" pitchFamily="18" charset="0"/>
              </a:rPr>
              <a:t> Rozdíl v konzumaci ovoce </a:t>
            </a:r>
            <a:r>
              <a:rPr lang="cs-CZ" sz="1800" b="1"/>
              <a:t/>
            </a:r>
            <a:br>
              <a:rPr lang="cs-CZ" sz="1800" b="1"/>
            </a:br>
            <a:r>
              <a:rPr lang="en-GB" sz="1800" b="1">
                <a:cs typeface="Times New Roman" pitchFamily="18" charset="0"/>
              </a:rPr>
              <a:t>je mezi skupinami statisticky nevýznamný.</a:t>
            </a:r>
            <a:r>
              <a:rPr lang="cs-CZ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1001" y="381016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b="1"/>
              <a:t>H4</a:t>
            </a:r>
            <a:r>
              <a:rPr lang="cs-CZ" sz="1800"/>
              <a:t>: </a:t>
            </a:r>
            <a:r>
              <a:rPr lang="cs-CZ" sz="2000" b="1"/>
              <a:t>Konzumace slaných pochutin</a:t>
            </a:r>
          </a:p>
        </p:txBody>
      </p:sp>
      <p:graphicFrame>
        <p:nvGraphicFramePr>
          <p:cNvPr id="53251" name="Group 3"/>
          <p:cNvGraphicFramePr>
            <a:graphicFrameLocks noGrp="1"/>
          </p:cNvGraphicFramePr>
          <p:nvPr/>
        </p:nvGraphicFramePr>
        <p:xfrm>
          <a:off x="381001" y="838200"/>
          <a:ext cx="8534400" cy="1447800"/>
        </p:xfrm>
        <a:graphic>
          <a:graphicData uri="http://schemas.openxmlformats.org/drawingml/2006/table">
            <a:tbl>
              <a:tblPr/>
              <a:tblGrid>
                <a:gridCol w="2611438"/>
                <a:gridCol w="1484312"/>
                <a:gridCol w="1476375"/>
                <a:gridCol w="1781175"/>
                <a:gridCol w="1181100"/>
              </a:tblGrid>
              <a:tr h="288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POTRAVINA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ZPŮSOB STRAVOVÁNÍ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ALTERNATIVNÍ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KONVENČNÍ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9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SLANÉ POCHUTINY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denně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(1,2 %)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(2,5 %)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2-6x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(8,4 %)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(21,7 %)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≤1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(90,4 %)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 (75,8 %)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381001" y="2438400"/>
            <a:ext cx="487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Slané pochutiny: statisticky významné  </a:t>
            </a:r>
            <a:r>
              <a:rPr lang="cs-CZ" sz="1600" b="1">
                <a:solidFill>
                  <a:srgbClr val="336600"/>
                </a:solidFill>
                <a:cs typeface="Times New Roman" pitchFamily="18" charset="0"/>
              </a:rPr>
              <a:t>p </a:t>
            </a:r>
            <a:r>
              <a:rPr lang="en-US" sz="1600" b="1">
                <a:solidFill>
                  <a:srgbClr val="336600"/>
                </a:solidFill>
                <a:cs typeface="Times New Roman" pitchFamily="18" charset="0"/>
              </a:rPr>
              <a:t>&lt; 0,05</a:t>
            </a:r>
            <a:endParaRPr lang="cs-CZ" sz="1600">
              <a:solidFill>
                <a:srgbClr val="336600"/>
              </a:solidFill>
              <a:cs typeface="Times New Roman" pitchFamily="18" charset="0"/>
            </a:endParaRPr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381001" y="3048016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b="1"/>
              <a:t>H5</a:t>
            </a:r>
            <a:r>
              <a:rPr lang="cs-CZ" sz="1800"/>
              <a:t>: </a:t>
            </a:r>
            <a:r>
              <a:rPr lang="cs-CZ" sz="2000" b="1"/>
              <a:t>Konzumace pokrmů rychlého občerstvení</a:t>
            </a: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/>
        </p:nvGraphicFramePr>
        <p:xfrm>
          <a:off x="381001" y="3505200"/>
          <a:ext cx="8534400" cy="1447800"/>
        </p:xfrm>
        <a:graphic>
          <a:graphicData uri="http://schemas.openxmlformats.org/drawingml/2006/table">
            <a:tbl>
              <a:tblPr/>
              <a:tblGrid>
                <a:gridCol w="2611438"/>
                <a:gridCol w="1484312"/>
                <a:gridCol w="1476375"/>
                <a:gridCol w="1781175"/>
                <a:gridCol w="1181100"/>
              </a:tblGrid>
              <a:tr h="288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POTRAVINA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ZPŮSOB STRAVOVÁNÍ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ALTERNATIVNÍ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KONVENČNÍ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9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POKRMY RYCHLÉHO OBČERSVENÍ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denně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(0,0 %)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(0,9 %)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2-6x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(4,8 %)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(13,6 %)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≤1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(95,2 %)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 (85,5)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81" name="Text Box 69"/>
          <p:cNvSpPr txBox="1">
            <a:spLocks noChangeArrowheads="1"/>
          </p:cNvSpPr>
          <p:nvPr/>
        </p:nvSpPr>
        <p:spPr bwMode="auto">
          <a:xfrm>
            <a:off x="381000" y="510540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600">
                <a:solidFill>
                  <a:srgbClr val="336600"/>
                </a:solidFill>
              </a:rPr>
              <a:t>Pokrmy rychlého občerstvení</a:t>
            </a: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: statisticky nevýznamné  </a:t>
            </a:r>
            <a:r>
              <a:rPr lang="cs-CZ" sz="1600" b="1">
                <a:solidFill>
                  <a:srgbClr val="336600"/>
                </a:solidFill>
                <a:cs typeface="Times New Roman" pitchFamily="18" charset="0"/>
              </a:rPr>
              <a:t>p &gt; 0,05</a:t>
            </a:r>
            <a:r>
              <a:rPr lang="cs-CZ" sz="1600"/>
              <a:t> </a:t>
            </a:r>
          </a:p>
        </p:txBody>
      </p:sp>
      <p:sp>
        <p:nvSpPr>
          <p:cNvPr id="64582" name="Text Box 70"/>
          <p:cNvSpPr txBox="1">
            <a:spLocks noChangeArrowheads="1"/>
          </p:cNvSpPr>
          <p:nvPr/>
        </p:nvSpPr>
        <p:spPr bwMode="auto">
          <a:xfrm>
            <a:off x="381000" y="5715008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>
                <a:cs typeface="Times New Roman" pitchFamily="18" charset="0"/>
              </a:rPr>
              <a:t>Podle výsledků, alternativně se stravující studenti do svého jídelníčku významně méně často zařazují slané pochutiny</a:t>
            </a:r>
            <a:r>
              <a:rPr lang="cs-CZ" sz="1800" b="1"/>
              <a:t>. </a:t>
            </a:r>
            <a:r>
              <a:rPr lang="cs-CZ" sz="1800" b="1">
                <a:cs typeface="Times New Roman" pitchFamily="18" charset="0"/>
              </a:rPr>
              <a:t>Rozdíly v konzumaci pokrmů rychlého občerstvení </a:t>
            </a:r>
            <a:r>
              <a:rPr lang="cs-CZ" sz="1800" b="1"/>
              <a:t>n</a:t>
            </a:r>
            <a:r>
              <a:rPr lang="cs-CZ" sz="1800" b="1">
                <a:cs typeface="Times New Roman" pitchFamily="18" charset="0"/>
              </a:rPr>
              <a:t>ejsou statisticky významné. 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1001" y="381016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b="1"/>
              <a:t>Konzumace alkoholických nápojů</a:t>
            </a:r>
          </a:p>
        </p:txBody>
      </p:sp>
      <p:graphicFrame>
        <p:nvGraphicFramePr>
          <p:cNvPr id="54275" name="Group 3"/>
          <p:cNvGraphicFramePr>
            <a:graphicFrameLocks noGrp="1"/>
          </p:cNvGraphicFramePr>
          <p:nvPr/>
        </p:nvGraphicFramePr>
        <p:xfrm>
          <a:off x="381001" y="990600"/>
          <a:ext cx="8534400" cy="4053840"/>
        </p:xfrm>
        <a:graphic>
          <a:graphicData uri="http://schemas.openxmlformats.org/drawingml/2006/table">
            <a:tbl>
              <a:tblPr/>
              <a:tblGrid>
                <a:gridCol w="2611438"/>
                <a:gridCol w="1484312"/>
                <a:gridCol w="1476375"/>
                <a:gridCol w="1781175"/>
                <a:gridCol w="1181100"/>
              </a:tblGrid>
              <a:tr h="142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NÁPOJ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ZPŮSOB STRAVOVÁNÍ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ALTERNATIVNÍ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KONVENČNÍ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8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denně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(1,2 %)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(3,0 %)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2-6x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(24,1 %)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(25,6 %)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≤1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(33,7 %)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(42,0 %)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zřídka nebo vůbec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(41,0 %)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(29,3 %)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VÍNO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denně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(3,6 %)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(1,4 %)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2-6x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(10,8 %)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(11,8 %)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1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(66,3 %)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 (61,2 %)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zřídka nebo vůbec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(19,3 %)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(25,6 %)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TVRDÝ ALKOHOL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denně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(1,2 %)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(0,5 %)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2-6x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(7,2 %)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(4,8 %)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1 týdně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(47,0 %)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 (61,7 %)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zřídka nebo vůbec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(44,6 %)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(33,0 %)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18" name="Text Box 90"/>
          <p:cNvSpPr txBox="1">
            <a:spLocks noChangeArrowheads="1"/>
          </p:cNvSpPr>
          <p:nvPr/>
        </p:nvSpPr>
        <p:spPr bwMode="auto">
          <a:xfrm>
            <a:off x="381000" y="5334016"/>
            <a:ext cx="541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Pivo: statisticky nevýznamné </a:t>
            </a:r>
            <a:r>
              <a:rPr lang="cs-CZ" sz="1600">
                <a:solidFill>
                  <a:srgbClr val="336600"/>
                </a:solidFill>
              </a:rPr>
              <a:t> </a:t>
            </a:r>
            <a:r>
              <a:rPr lang="cs-CZ" sz="1600" b="1">
                <a:solidFill>
                  <a:srgbClr val="336600"/>
                </a:solidFill>
                <a:cs typeface="Times New Roman" pitchFamily="18" charset="0"/>
              </a:rPr>
              <a:t>p </a:t>
            </a:r>
            <a:r>
              <a:rPr lang="en-US" sz="1600" b="1">
                <a:solidFill>
                  <a:srgbClr val="336600"/>
                </a:solidFill>
                <a:cs typeface="Times New Roman" pitchFamily="18" charset="0"/>
              </a:rPr>
              <a:t>&gt;</a:t>
            </a:r>
            <a:r>
              <a:rPr lang="en-GB" sz="1600" b="1">
                <a:solidFill>
                  <a:srgbClr val="336600"/>
                </a:solidFill>
                <a:cs typeface="Times New Roman" pitchFamily="18" charset="0"/>
              </a:rPr>
              <a:t> 0,05</a:t>
            </a:r>
            <a:endParaRPr lang="cs-CZ" sz="1600" b="1">
              <a:solidFill>
                <a:srgbClr val="33660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Víno: statisticky nevýznamné </a:t>
            </a:r>
            <a:r>
              <a:rPr lang="cs-CZ" sz="1600">
                <a:solidFill>
                  <a:srgbClr val="336600"/>
                </a:solidFill>
              </a:rPr>
              <a:t> </a:t>
            </a:r>
            <a:r>
              <a:rPr lang="cs-CZ" sz="1600" b="1">
                <a:solidFill>
                  <a:srgbClr val="336600"/>
                </a:solidFill>
                <a:cs typeface="Times New Roman" pitchFamily="18" charset="0"/>
              </a:rPr>
              <a:t>p </a:t>
            </a:r>
            <a:r>
              <a:rPr lang="en-US" sz="1600" b="1">
                <a:solidFill>
                  <a:srgbClr val="336600"/>
                </a:solidFill>
                <a:cs typeface="Times New Roman" pitchFamily="18" charset="0"/>
              </a:rPr>
              <a:t>&gt;</a:t>
            </a:r>
            <a:r>
              <a:rPr lang="en-GB" sz="1600" b="1">
                <a:solidFill>
                  <a:srgbClr val="336600"/>
                </a:solidFill>
                <a:cs typeface="Times New Roman" pitchFamily="18" charset="0"/>
              </a:rPr>
              <a:t> 0,05</a:t>
            </a:r>
            <a:endParaRPr lang="cs-CZ" sz="1600" b="1">
              <a:solidFill>
                <a:srgbClr val="336600"/>
              </a:solidFill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Tvrdý alkohol: statisticky nevýznamné </a:t>
            </a:r>
            <a:r>
              <a:rPr lang="cs-CZ" sz="1600">
                <a:solidFill>
                  <a:srgbClr val="336600"/>
                </a:solidFill>
              </a:rPr>
              <a:t> </a:t>
            </a:r>
            <a:r>
              <a:rPr lang="cs-CZ" sz="1600" b="1">
                <a:solidFill>
                  <a:srgbClr val="336600"/>
                </a:solidFill>
                <a:cs typeface="Times New Roman" pitchFamily="18" charset="0"/>
              </a:rPr>
              <a:t>p </a:t>
            </a:r>
            <a:r>
              <a:rPr lang="en-US" sz="1600" b="1">
                <a:solidFill>
                  <a:srgbClr val="336600"/>
                </a:solidFill>
                <a:cs typeface="Times New Roman" pitchFamily="18" charset="0"/>
              </a:rPr>
              <a:t>&gt;</a:t>
            </a:r>
            <a:r>
              <a:rPr lang="en-GB" sz="1600" b="1">
                <a:solidFill>
                  <a:srgbClr val="336600"/>
                </a:solidFill>
                <a:cs typeface="Times New Roman" pitchFamily="18" charset="0"/>
              </a:rPr>
              <a:t> 0,05</a:t>
            </a:r>
            <a:r>
              <a:rPr lang="cs-CZ" sz="1600">
                <a:solidFill>
                  <a:srgbClr val="3366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Group 2"/>
          <p:cNvGraphicFramePr>
            <a:graphicFrameLocks noGrp="1"/>
          </p:cNvGraphicFramePr>
          <p:nvPr/>
        </p:nvGraphicFramePr>
        <p:xfrm>
          <a:off x="381001" y="1295400"/>
          <a:ext cx="8534400" cy="3185160"/>
        </p:xfrm>
        <a:graphic>
          <a:graphicData uri="http://schemas.openxmlformats.org/drawingml/2006/table">
            <a:tbl>
              <a:tblPr/>
              <a:tblGrid>
                <a:gridCol w="2611438"/>
                <a:gridCol w="1484312"/>
                <a:gridCol w="1476375"/>
                <a:gridCol w="1781175"/>
                <a:gridCol w="1181100"/>
              </a:tblGrid>
              <a:tr h="142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NÁPOJ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ZPŮSOB STRAVOVÁNÍ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SEMIVEGE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ALTERNATIVNÍ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28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denně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(1,8 %)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(0,0 %)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2-6x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(17,5 %)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(38,5 %)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≤1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 (80,7 %)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(61,5 %)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VÍNO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denně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(3,5 %)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(3,8 %)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2-6x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(10,5 %)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(11,5 %)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1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 (86,0 %)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 ( 84,6 %)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TVRDÝ ALKOHOL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denně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(1,8 %)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(0,0 %)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2-6x týdně</a:t>
                      </a: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(7,0 %)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(7,7 %)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1 týdně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 (91,2 %)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(92,3 %)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26" name="Rectangle 70"/>
          <p:cNvSpPr>
            <a:spLocks noChangeArrowheads="1"/>
          </p:cNvSpPr>
          <p:nvPr/>
        </p:nvSpPr>
        <p:spPr bwMode="auto">
          <a:xfrm>
            <a:off x="381001" y="381016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b="1"/>
              <a:t>Konzumace alkoholických nápojů (semivegetariáni + ostatní alternativní)</a:t>
            </a:r>
          </a:p>
        </p:txBody>
      </p:sp>
      <p:sp>
        <p:nvSpPr>
          <p:cNvPr id="66627" name="Text Box 71"/>
          <p:cNvSpPr txBox="1">
            <a:spLocks noChangeArrowheads="1"/>
          </p:cNvSpPr>
          <p:nvPr/>
        </p:nvSpPr>
        <p:spPr bwMode="auto">
          <a:xfrm>
            <a:off x="381000" y="4953016"/>
            <a:ext cx="541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Pivo: statisticky nevýznamné</a:t>
            </a:r>
            <a:r>
              <a:rPr lang="cs-CZ" sz="1600">
                <a:solidFill>
                  <a:srgbClr val="336600"/>
                </a:solidFill>
              </a:rPr>
              <a:t> </a:t>
            </a: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 </a:t>
            </a:r>
            <a:r>
              <a:rPr lang="cs-CZ" sz="1600" b="1">
                <a:solidFill>
                  <a:srgbClr val="336600"/>
                </a:solidFill>
                <a:cs typeface="Times New Roman" pitchFamily="18" charset="0"/>
              </a:rPr>
              <a:t>p </a:t>
            </a:r>
            <a:r>
              <a:rPr lang="en-US" sz="1600" b="1">
                <a:solidFill>
                  <a:srgbClr val="336600"/>
                </a:solidFill>
                <a:cs typeface="Times New Roman" pitchFamily="18" charset="0"/>
              </a:rPr>
              <a:t>&gt;</a:t>
            </a:r>
            <a:r>
              <a:rPr lang="en-GB" sz="1600" b="1">
                <a:solidFill>
                  <a:srgbClr val="336600"/>
                </a:solidFill>
                <a:cs typeface="Times New Roman" pitchFamily="18" charset="0"/>
              </a:rPr>
              <a:t> 0,05</a:t>
            </a:r>
            <a:endParaRPr lang="cs-CZ" sz="1600" b="1">
              <a:solidFill>
                <a:srgbClr val="33660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Víno: statisticky nevýznamné </a:t>
            </a:r>
            <a:r>
              <a:rPr lang="cs-CZ" sz="1600">
                <a:solidFill>
                  <a:srgbClr val="336600"/>
                </a:solidFill>
              </a:rPr>
              <a:t> </a:t>
            </a:r>
            <a:r>
              <a:rPr lang="cs-CZ" sz="1600" b="1">
                <a:solidFill>
                  <a:srgbClr val="336600"/>
                </a:solidFill>
                <a:cs typeface="Times New Roman" pitchFamily="18" charset="0"/>
              </a:rPr>
              <a:t>p </a:t>
            </a:r>
            <a:r>
              <a:rPr lang="en-US" sz="1600" b="1">
                <a:solidFill>
                  <a:srgbClr val="336600"/>
                </a:solidFill>
                <a:cs typeface="Times New Roman" pitchFamily="18" charset="0"/>
              </a:rPr>
              <a:t>&gt;</a:t>
            </a:r>
            <a:r>
              <a:rPr lang="en-GB" sz="1600" b="1">
                <a:solidFill>
                  <a:srgbClr val="336600"/>
                </a:solidFill>
                <a:cs typeface="Times New Roman" pitchFamily="18" charset="0"/>
              </a:rPr>
              <a:t> 0,05</a:t>
            </a:r>
            <a:endParaRPr lang="cs-CZ" sz="1600" b="1">
              <a:solidFill>
                <a:srgbClr val="336600"/>
              </a:solidFill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cs-CZ" sz="1600">
                <a:solidFill>
                  <a:srgbClr val="336600"/>
                </a:solidFill>
                <a:cs typeface="Times New Roman" pitchFamily="18" charset="0"/>
              </a:rPr>
              <a:t>Tvrdý alkohol: statisticky nevýznamné </a:t>
            </a:r>
            <a:r>
              <a:rPr lang="cs-CZ" sz="1600">
                <a:solidFill>
                  <a:srgbClr val="336600"/>
                </a:solidFill>
              </a:rPr>
              <a:t> </a:t>
            </a:r>
            <a:r>
              <a:rPr lang="cs-CZ" sz="1600" b="1">
                <a:solidFill>
                  <a:srgbClr val="336600"/>
                </a:solidFill>
                <a:cs typeface="Times New Roman" pitchFamily="18" charset="0"/>
              </a:rPr>
              <a:t>p </a:t>
            </a:r>
            <a:r>
              <a:rPr lang="en-US" sz="1600" b="1">
                <a:solidFill>
                  <a:srgbClr val="336600"/>
                </a:solidFill>
                <a:cs typeface="Times New Roman" pitchFamily="18" charset="0"/>
              </a:rPr>
              <a:t>&gt;</a:t>
            </a:r>
            <a:r>
              <a:rPr lang="en-GB" sz="1600" b="1">
                <a:solidFill>
                  <a:srgbClr val="336600"/>
                </a:solidFill>
                <a:cs typeface="Times New Roman" pitchFamily="18" charset="0"/>
              </a:rPr>
              <a:t> 0,05</a:t>
            </a:r>
            <a:r>
              <a:rPr lang="cs-CZ" sz="1600">
                <a:solidFill>
                  <a:srgbClr val="3366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cs-CZ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ÁVĚR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219200"/>
            <a:ext cx="8534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200" smtClean="0">
                <a:cs typeface="Times New Roman" pitchFamily="18" charset="0"/>
              </a:rPr>
              <a:t>Alternativním způsobům stravování v České republice i přes udávaný zvyšující se zájem v populaci není po odborné stránce věnováno dostatečné množství pozornosti, a to jak z hlediska epidemiologického, tak nutričního.</a:t>
            </a:r>
            <a:endParaRPr lang="cs-CZ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cs-CZ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200" smtClean="0">
                <a:solidFill>
                  <a:srgbClr val="336600"/>
                </a:solidFill>
              </a:rPr>
              <a:t>Podklady</a:t>
            </a:r>
            <a:r>
              <a:rPr lang="cs-CZ" sz="2200" smtClean="0">
                <a:solidFill>
                  <a:srgbClr val="336600"/>
                </a:solidFill>
                <a:cs typeface="Times New Roman" pitchFamily="18" charset="0"/>
              </a:rPr>
              <a:t> pro odbornou veřejnost</a:t>
            </a:r>
            <a:r>
              <a:rPr lang="cs-CZ" sz="2200" smtClean="0">
                <a:solidFill>
                  <a:srgbClr val="336600"/>
                </a:solidFill>
              </a:rPr>
              <a:t> u nás chybí,</a:t>
            </a:r>
            <a:r>
              <a:rPr lang="cs-CZ" sz="2200" smtClean="0">
                <a:solidFill>
                  <a:srgbClr val="336600"/>
                </a:solidFill>
                <a:cs typeface="Times New Roman" pitchFamily="18" charset="0"/>
              </a:rPr>
              <a:t> pocházejí pouze ze zahraničních zdrojů, k dispozici nejsou ani aktuální údaje o celkovém počtu osob stravujících se alternativním způsobem. </a:t>
            </a:r>
            <a:endParaRPr lang="cs-CZ" sz="2400" smtClean="0">
              <a:solidFill>
                <a:srgbClr val="33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cs-CZ" sz="2400" smtClean="0">
              <a:solidFill>
                <a:srgbClr val="33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smtClean="0">
                <a:solidFill>
                  <a:srgbClr val="336600"/>
                </a:solidFill>
              </a:rPr>
              <a:t> </a:t>
            </a:r>
            <a:r>
              <a:rPr lang="cs-CZ" sz="2200" smtClean="0"/>
              <a:t>B</a:t>
            </a:r>
            <a:r>
              <a:rPr lang="cs-CZ" sz="2200" smtClean="0">
                <a:cs typeface="Times New Roman" pitchFamily="18" charset="0"/>
              </a:rPr>
              <a:t>udoucí výzkum v této oblasti </a:t>
            </a:r>
            <a:r>
              <a:rPr lang="cs-CZ" sz="2200" smtClean="0"/>
              <a:t>je </a:t>
            </a:r>
            <a:r>
              <a:rPr lang="cs-CZ" sz="2200" smtClean="0">
                <a:cs typeface="Times New Roman" pitchFamily="18" charset="0"/>
              </a:rPr>
              <a:t>značně potřebný </a:t>
            </a:r>
            <a:r>
              <a:rPr lang="cs-CZ" sz="2200" smtClean="0"/>
              <a:t>z důvodu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000" smtClean="0">
                <a:cs typeface="Times New Roman" pitchFamily="18" charset="0"/>
              </a:rPr>
              <a:t>v současnosti se zvyšujícímu zájmu populace o výživu</a:t>
            </a:r>
            <a:endParaRPr lang="cs-CZ" sz="20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000" smtClean="0">
                <a:cs typeface="Times New Roman" pitchFamily="18" charset="0"/>
              </a:rPr>
              <a:t>nezanedbatelnému počtu jedinců zastávajících různé alternativní výživové směry</a:t>
            </a:r>
            <a:endParaRPr lang="cs-CZ" sz="20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000" smtClean="0">
                <a:cs typeface="Times New Roman" pitchFamily="18" charset="0"/>
              </a:rPr>
              <a:t>stále nejednoznačným závěrům, které se týkají nutričních a zdravotních hledisek</a:t>
            </a:r>
            <a:endParaRPr lang="cs-CZ" sz="20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000" smtClean="0"/>
              <a:t>snahám zavést vegetariánství do stravovacích zařízení základních škol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-64mojezdra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988840"/>
            <a:ext cx="42484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83671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cs-CZ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ĚKUJI ZA POZORNOST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AA95B8-B7B2-435B-BFE7-7FEDA3300EBF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700213" y="3524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8" y="228600"/>
            <a:ext cx="59737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3E6F2C-660F-472B-B275-6AFD7A2B8121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690689" y="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484" name="Picture 3" descr="Vegan%20Food%20Guide%2070%20dpg%2075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152400"/>
            <a:ext cx="54419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600"/>
      </a:dk1>
      <a:lt1>
        <a:srgbClr val="FFFFFF"/>
      </a:lt1>
      <a:dk2>
        <a:srgbClr val="003300"/>
      </a:dk2>
      <a:lt2>
        <a:srgbClr val="84C600"/>
      </a:lt2>
      <a:accent1>
        <a:srgbClr val="003300"/>
      </a:accent1>
      <a:accent2>
        <a:srgbClr val="DCFF95"/>
      </a:accent2>
      <a:accent3>
        <a:srgbClr val="FFFFFF"/>
      </a:accent3>
      <a:accent4>
        <a:srgbClr val="002D00"/>
      </a:accent4>
      <a:accent5>
        <a:srgbClr val="AAADAA"/>
      </a:accent5>
      <a:accent6>
        <a:srgbClr val="C7E787"/>
      </a:accent6>
      <a:hlink>
        <a:srgbClr val="763B00"/>
      </a:hlink>
      <a:folHlink>
        <a:srgbClr val="9ED6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600"/>
        </a:dk1>
        <a:lt1>
          <a:srgbClr val="FFFFFF"/>
        </a:lt1>
        <a:dk2>
          <a:srgbClr val="003300"/>
        </a:dk2>
        <a:lt2>
          <a:srgbClr val="84C600"/>
        </a:lt2>
        <a:accent1>
          <a:srgbClr val="003300"/>
        </a:accent1>
        <a:accent2>
          <a:srgbClr val="DCFF95"/>
        </a:accent2>
        <a:accent3>
          <a:srgbClr val="FFFFFF"/>
        </a:accent3>
        <a:accent4>
          <a:srgbClr val="002D00"/>
        </a:accent4>
        <a:accent5>
          <a:srgbClr val="AAADAA"/>
        </a:accent5>
        <a:accent6>
          <a:srgbClr val="C7E787"/>
        </a:accent6>
        <a:hlink>
          <a:srgbClr val="763B00"/>
        </a:hlink>
        <a:folHlink>
          <a:srgbClr val="9ED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3.xml><?xml version="1.0" encoding="utf-8"?>
<a:theme xmlns:a="http://schemas.openxmlformats.org/drawingml/2006/main" name="1_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4.xml><?xml version="1.0" encoding="utf-8"?>
<a:theme xmlns:a="http://schemas.openxmlformats.org/drawingml/2006/main" name="2_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10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11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12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13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14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15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16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17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18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19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0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1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2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3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4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5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6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7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8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29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3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4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5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6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7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8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ppt/theme/themeOverride9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5217</Words>
  <Application>Microsoft Office PowerPoint</Application>
  <PresentationFormat>Předvádění na obrazovce (4:3)</PresentationFormat>
  <Paragraphs>1199</Paragraphs>
  <Slides>79</Slides>
  <Notes>47</Notes>
  <HiddenSlides>0</HiddenSlides>
  <MMClips>0</MMClips>
  <ScaleCrop>false</ScaleCrop>
  <HeadingPairs>
    <vt:vector size="6" baseType="variant">
      <vt:variant>
        <vt:lpstr>Motiv</vt:lpstr>
      </vt:variant>
      <vt:variant>
        <vt:i4>4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79</vt:i4>
      </vt:variant>
    </vt:vector>
  </HeadingPairs>
  <TitlesOfParts>
    <vt:vector size="85" baseType="lpstr">
      <vt:lpstr>Default Design</vt:lpstr>
      <vt:lpstr>TS102787942</vt:lpstr>
      <vt:lpstr>1_TS102787942</vt:lpstr>
      <vt:lpstr>2_TS102787942</vt:lpstr>
      <vt:lpstr>Microsoft Word Picture</vt:lpstr>
      <vt:lpstr>Graf</vt:lpstr>
      <vt:lpstr>ALTERNATIVNÍ  ZPŮSOBY STRAVOVÁNÍ</vt:lpstr>
      <vt:lpstr>ALTERNATIVNÍ ZPŮSOBY STRAVOVÁNÍ</vt:lpstr>
      <vt:lpstr>JEDNOTLIVÉ TYPY A CHARAKTERISTIKA</vt:lpstr>
      <vt:lpstr>VEGETARIÁNSTVÍ</vt:lpstr>
      <vt:lpstr>VEGETARIÁNSTVÍ</vt:lpstr>
      <vt:lpstr>LOGA NĚKTERÝCH VEGE SPOLEČNOSTÍ</vt:lpstr>
      <vt:lpstr>Snímek 7</vt:lpstr>
      <vt:lpstr>Snímek 8</vt:lpstr>
      <vt:lpstr>Snímek 9</vt:lpstr>
      <vt:lpstr>VYJÁDŘENÍ ODBORNÍKŮ K VEGETARIÁNSTVÍ</vt:lpstr>
      <vt:lpstr>PŘÍNOSY VEGETARIÁNSTVÍ</vt:lpstr>
      <vt:lpstr>RIZIKA VEGETARIÁNSTVÍ</vt:lpstr>
      <vt:lpstr>SESTAVENÍ VHODNÉHO JÍDELNÍČKU</vt:lpstr>
      <vt:lpstr>SESTAVENÍ VHODNÉHO JÍDELNÍČKU</vt:lpstr>
      <vt:lpstr>PŘÍKLAD VHODNÉHO JÍDELNÍČKU</vt:lpstr>
      <vt:lpstr>PŘÍKLAD VHODNÉHO JÍDELNÍČKU</vt:lpstr>
      <vt:lpstr>RAW FOOD</vt:lpstr>
      <vt:lpstr>RAW FOOD</vt:lpstr>
      <vt:lpstr>Snímek 19</vt:lpstr>
      <vt:lpstr>      PŘÍKLADY POKRMŮ</vt:lpstr>
      <vt:lpstr>      Přínosy a rizika</vt:lpstr>
      <vt:lpstr>      Zhodnocení</vt:lpstr>
      <vt:lpstr>MAKROBIOTIKA</vt:lpstr>
      <vt:lpstr>MAKROBIOTIKA - výživa</vt:lpstr>
      <vt:lpstr>Snímek 25</vt:lpstr>
      <vt:lpstr>MAKROBIOTIKA - výživa</vt:lpstr>
      <vt:lpstr>Makrobiotická výživa podle Kushiho pro mírné klima</vt:lpstr>
      <vt:lpstr>Makrobiotická výživa podle Kushiho</vt:lpstr>
      <vt:lpstr>Makrobiotická výživa podle Kushiho</vt:lpstr>
      <vt:lpstr>MAKROBIOTICKÝ  TALÍŘ</vt:lpstr>
      <vt:lpstr>Snímek 31</vt:lpstr>
      <vt:lpstr>MAKROBIOTICKÝ  TALÍŘ</vt:lpstr>
      <vt:lpstr>PALEOLITICKÁ STRAVA</vt:lpstr>
      <vt:lpstr>VÝŽIVA PODLE PH</vt:lpstr>
      <vt:lpstr>VÝŽIVA PODLE PH</vt:lpstr>
      <vt:lpstr>OKRAJOVÉ SMĚRY – DĚLENÁ STRAVA</vt:lpstr>
      <vt:lpstr>VÝŽIVA DLE KREVNÍCH SKUPIN</vt:lpstr>
      <vt:lpstr>VÝŽIVA PODLE ÁJURVÉDY</vt:lpstr>
      <vt:lpstr>BIOPOTRAVINY</vt:lpstr>
      <vt:lpstr>PROČ ALTERNATIVNÍ STRAVOVÁNÍ</vt:lpstr>
      <vt:lpstr>NUTRIČNÍ A ZDRAVOTNÍ ASPEKTY</vt:lpstr>
      <vt:lpstr>OBECNÉ ZHODNOCENÍ</vt:lpstr>
      <vt:lpstr>OBECNÉ ZHODNOCENÍ</vt:lpstr>
      <vt:lpstr>VYBRANÉ RIZIKOVÉ NUTRIČNÍ SLOŽKY</vt:lpstr>
      <vt:lpstr>BÍLKOVINY</vt:lpstr>
      <vt:lpstr>PUFA</vt:lpstr>
      <vt:lpstr>ŽELEZO</vt:lpstr>
      <vt:lpstr>VÁPNÍK</vt:lpstr>
      <vt:lpstr>JÓD</vt:lpstr>
      <vt:lpstr>VITAMIN B12</vt:lpstr>
      <vt:lpstr>VITAMIN D</vt:lpstr>
      <vt:lpstr>KARNITIN</vt:lpstr>
      <vt:lpstr>KADMIUM</vt:lpstr>
      <vt:lpstr>KONEČNÉ PRODUKTY POKROČILÉ GLYKACE BÍLKOVIN (AGEs)</vt:lpstr>
      <vt:lpstr>ZDRAVOTNÍ ASPEKTY</vt:lpstr>
      <vt:lpstr>VYBRANÉ RIZIKOVÉ POPULAČNÍ SKUPINY</vt:lpstr>
      <vt:lpstr>ALTERNATIVNÍ ZPŮSOBY  STRAVOVÁNÍ VYSOKOŠKOLSKÝCH STUDENTŮ V BRNĚ</vt:lpstr>
      <vt:lpstr>ÚVOD</vt:lpstr>
      <vt:lpstr> CÍLE PRÁCE</vt:lpstr>
      <vt:lpstr> HYPOTÉZY</vt:lpstr>
      <vt:lpstr> METODIKA</vt:lpstr>
      <vt:lpstr> METODIKA</vt:lpstr>
      <vt:lpstr>VÝSLEDKY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ZÁVĚR</vt:lpstr>
      <vt:lpstr>DĚKUJI ZA POZORNOST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 VÝŽIVOVÉ SMĚRY</dc:title>
  <dc:creator>.</dc:creator>
  <cp:lastModifiedBy>JP</cp:lastModifiedBy>
  <cp:revision>127</cp:revision>
  <dcterms:created xsi:type="dcterms:W3CDTF">2008-09-21T10:13:13Z</dcterms:created>
  <dcterms:modified xsi:type="dcterms:W3CDTF">2017-04-09T16:11:59Z</dcterms:modified>
</cp:coreProperties>
</file>