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94" r:id="rId3"/>
    <p:sldId id="283" r:id="rId4"/>
    <p:sldId id="281" r:id="rId5"/>
    <p:sldId id="282" r:id="rId6"/>
    <p:sldId id="257" r:id="rId7"/>
    <p:sldId id="284" r:id="rId8"/>
    <p:sldId id="285" r:id="rId9"/>
    <p:sldId id="286" r:id="rId10"/>
    <p:sldId id="288" r:id="rId11"/>
    <p:sldId id="287" r:id="rId12"/>
    <p:sldId id="289" r:id="rId13"/>
    <p:sldId id="290" r:id="rId14"/>
    <p:sldId id="258" r:id="rId15"/>
    <p:sldId id="259" r:id="rId16"/>
    <p:sldId id="260" r:id="rId17"/>
    <p:sldId id="261" r:id="rId18"/>
    <p:sldId id="291" r:id="rId19"/>
    <p:sldId id="262" r:id="rId20"/>
    <p:sldId id="292" r:id="rId21"/>
    <p:sldId id="293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77" r:id="rId37"/>
    <p:sldId id="279" r:id="rId38"/>
    <p:sldId id="280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5" d="100"/>
          <a:sy n="75" d="100"/>
        </p:scale>
        <p:origin x="-12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42A3-90F9-4056-8485-37B6987F2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9A419-7F58-4ED4-A55C-182B0CDE6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13251-D0C9-4DBC-A04F-5980C8DB6B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FD821-BD35-4244-B8E4-A043E2636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AC760-1386-4C63-8766-9226141823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DC4B-CE88-438D-8F90-7E52B9D95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23CD7-1888-45E5-B099-47D039A656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71A7C-D533-47AE-91B0-53ABE010A0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13CD-095A-4A82-B614-24C3E6C83D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9DE06-DF23-4175-AA14-BCBD351BF7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2F1-7679-4616-93AE-8832FC3B73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74F70-6A95-4006-A2F8-CF5B485919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0E116C-499E-47D0-93AD-F43758374E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96898594-udalosti-komentare/210411000370902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122711478-duchovni-kuchyne/307298380030009-hinduismus/" TargetMode="Externa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052513"/>
            <a:ext cx="7773988" cy="3530600"/>
          </a:xfrm>
        </p:spPr>
        <p:txBody>
          <a:bodyPr/>
          <a:lstStyle/>
          <a:p>
            <a:pPr eaLnBrk="1" hangingPunct="1"/>
            <a:r>
              <a:rPr lang="cs-CZ" sz="4000" b="1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/>
            </a:r>
            <a:br>
              <a:rPr lang="cs-CZ" sz="4000" b="1" smtClean="0">
                <a:latin typeface="Comic Sans MS" pitchFamily="66" charset="0"/>
                <a:ea typeface="Calibri" pitchFamily="34" charset="0"/>
                <a:cs typeface="Calibri" pitchFamily="34" charset="0"/>
              </a:rPr>
            </a:br>
            <a:r>
              <a:rPr lang="cs-CZ" sz="4000" b="1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/>
            </a:r>
            <a:br>
              <a:rPr lang="cs-CZ" sz="4000" b="1" smtClean="0">
                <a:latin typeface="Comic Sans MS" pitchFamily="66" charset="0"/>
                <a:ea typeface="Calibri" pitchFamily="34" charset="0"/>
                <a:cs typeface="Calibri" pitchFamily="34" charset="0"/>
              </a:rPr>
            </a:br>
            <a:r>
              <a:rPr lang="cs-CZ" sz="4000" b="1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/>
            </a:r>
            <a:br>
              <a:rPr lang="cs-CZ" sz="4000" b="1" smtClean="0">
                <a:latin typeface="Comic Sans MS" pitchFamily="66" charset="0"/>
                <a:ea typeface="Calibri" pitchFamily="34" charset="0"/>
                <a:cs typeface="Calibri" pitchFamily="34" charset="0"/>
              </a:rPr>
            </a:br>
            <a:r>
              <a:rPr lang="cs-CZ" sz="4000" b="1" smtClean="0">
                <a:latin typeface="Comic Sans MS" pitchFamily="66" charset="0"/>
                <a:ea typeface="Calibri" pitchFamily="34" charset="0"/>
                <a:cs typeface="Calibri" pitchFamily="34" charset="0"/>
              </a:rPr>
              <a:t>   </a:t>
            </a:r>
            <a:r>
              <a:rPr lang="cs-CZ" sz="4000" b="1" smtClean="0">
                <a:solidFill>
                  <a:srgbClr val="403152"/>
                </a:solidFill>
                <a:latin typeface="Comic Sans MS" pitchFamily="66" charset="0"/>
                <a:ea typeface="Calibri" pitchFamily="34" charset="0"/>
                <a:cs typeface="Calibri" pitchFamily="34" charset="0"/>
              </a:rPr>
              <a:t>Nutriční aspekty světových náboženství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88188" cy="2135188"/>
          </a:xfrm>
        </p:spPr>
        <p:txBody>
          <a:bodyPr rtlCol="0">
            <a:normAutofit/>
          </a:bodyPr>
          <a:lstStyle/>
          <a:p>
            <a:pPr marL="1066800" lvl="1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                                                   </a:t>
            </a: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i="1" dirty="0" smtClean="0">
              <a:latin typeface="Comic Sans MS" pitchFamily="66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i="1" smtClean="0">
                <a:latin typeface="Comic Sans MS" pitchFamily="66" charset="0"/>
              </a:rPr>
              <a:t>                      duben 2017</a:t>
            </a:r>
            <a:endParaRPr lang="cs-CZ" sz="2400" b="1" i="1" dirty="0" smtClean="0">
              <a:latin typeface="Comic Sans MS" pitchFamily="66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i="1" dirty="0" smtClean="0"/>
              <a:t>		                                </a:t>
            </a:r>
            <a:r>
              <a:rPr lang="cs-CZ" sz="2400" b="1" i="1" dirty="0" smtClean="0">
                <a:latin typeface="Comic Sans MS" pitchFamily="66" charset="0"/>
              </a:rPr>
              <a:t>Martina Nevrlá</a:t>
            </a:r>
            <a:r>
              <a:rPr lang="cs-CZ" sz="2400" i="1" dirty="0" smtClean="0"/>
              <a:t> 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Skladba týdenních jídel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Nedělní oběd – symbol kultury</a:t>
            </a:r>
          </a:p>
          <a:p>
            <a:pPr lvl="1" eaLnBrk="1" hangingPunct="1"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Oslavy během roku spojené s hostinami</a:t>
            </a:r>
          </a:p>
          <a:p>
            <a:pPr>
              <a:defRPr/>
            </a:pPr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Mnohoznačný význam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 pokrm má pro různé osoby různý význam: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Oslava etnické identity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Nízký sociální status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2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Změny významu při změně okolností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>
                <a:latin typeface="Comic Sans MS" pitchFamily="66" charset="0"/>
              </a:rPr>
              <a:t> </a:t>
            </a:r>
            <a:r>
              <a:rPr lang="cs-CZ" sz="2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např. cukr – nejdříve symbol blahobytu, po rozšíření ztráta hodnoty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Někdy rozdílné vnímání mužského a ženského principu (steak x jahody)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Potrava jako etnický znak a symbol moci</a:t>
            </a:r>
            <a:endParaRPr lang="cs-CZ" sz="32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Italové v Americe</a:t>
            </a:r>
          </a:p>
          <a:p>
            <a:pPr>
              <a:buFont typeface="Arial" charset="0"/>
              <a:buNone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Alkoholdehydrogenáza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Laktátdehydrogenáza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Etnocentrismus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Přesvědčení, že moje postoje a chování jsou „přirozené“ a nejlepší, odlišné je „divné“</a:t>
            </a:r>
          </a:p>
          <a:p>
            <a:pPr eaLnBrk="1" hangingPunct="1">
              <a:buFont typeface="Arial" charset="0"/>
              <a:buNone/>
              <a:defRPr/>
            </a:pPr>
            <a:endParaRPr lang="cs-CZ" sz="24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Kanibalismus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hlinkClick r:id="rId2"/>
              </a:rPr>
              <a:t>http://www.</a:t>
            </a:r>
            <a:r>
              <a:rPr lang="cs-CZ" sz="2400" dirty="0" err="1" smtClean="0">
                <a:hlinkClick r:id="rId2"/>
              </a:rPr>
              <a:t>ceskatelevize.cz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ivysilani</a:t>
            </a:r>
            <a:r>
              <a:rPr lang="cs-CZ" sz="2400" dirty="0" smtClean="0">
                <a:hlinkClick r:id="rId2"/>
              </a:rPr>
              <a:t>/1096898594-</a:t>
            </a:r>
            <a:r>
              <a:rPr lang="cs-CZ" sz="2400" dirty="0" err="1" smtClean="0">
                <a:hlinkClick r:id="rId2"/>
              </a:rPr>
              <a:t>udalosti</a:t>
            </a:r>
            <a:r>
              <a:rPr lang="cs-CZ" sz="2400" dirty="0" smtClean="0">
                <a:hlinkClick r:id="rId2"/>
              </a:rPr>
              <a:t>-</a:t>
            </a:r>
            <a:r>
              <a:rPr lang="cs-CZ" sz="2400" dirty="0" err="1" smtClean="0">
                <a:hlinkClick r:id="rId2"/>
              </a:rPr>
              <a:t>komentare</a:t>
            </a:r>
            <a:r>
              <a:rPr lang="cs-CZ" sz="2400" dirty="0" smtClean="0">
                <a:hlinkClick r:id="rId2"/>
              </a:rPr>
              <a:t>/210411000370902/</a:t>
            </a:r>
            <a:endParaRPr lang="cs-CZ" sz="24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Kulturní relativismus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Všechny kultury jsou stejně dobré</a:t>
            </a:r>
          </a:p>
          <a:p>
            <a:pPr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74638"/>
            <a:ext cx="7931150" cy="2746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03350" y="620713"/>
            <a:ext cx="7283450" cy="5505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Islám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Buddhismus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Judaismus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římských katolíků</a:t>
            </a:r>
          </a:p>
          <a:p>
            <a:pPr eaLnBrk="1" hangingPunct="1"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Církve vzešlé z reformace</a:t>
            </a:r>
          </a:p>
          <a:p>
            <a:pPr eaLnBrk="1" hangingPunct="1"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v pravoslavné církvi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368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a křesťanství</a:t>
            </a:r>
            <a:b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</a:br>
            <a:endParaRPr lang="cs-CZ" sz="40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Stravování u římských katolíků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Do roku 1966 zákaz v pátek konzumovat maso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Některé řeholní řády vegetariánství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b="1" dirty="0" smtClean="0">
                <a:solidFill>
                  <a:schemeClr val="accent4">
                    <a:lumMod val="50000"/>
                  </a:schemeClr>
                </a:solidFill>
              </a:rPr>
              <a:t>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Církve vzešlé z reformace: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Snaha odlišit se od římských katolíků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4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Adventisté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	   </a:t>
            </a:r>
            <a:r>
              <a:rPr lang="cs-CZ" sz="24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lakto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-</a:t>
            </a:r>
            <a:r>
              <a:rPr lang="cs-CZ" sz="24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ovo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vegetariáni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nekonzumují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(maso, ryby, alkohol, čaj, kávu,tabák)</a:t>
            </a: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18487" cy="1889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60350"/>
            <a:ext cx="8229600" cy="50307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v pravoslavné církvi</a:t>
            </a:r>
            <a:r>
              <a:rPr lang="cs-CZ" sz="2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0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Přísné dodržování půstu v pátek a ve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středu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Před významnými svátky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Ostatní křesťanské církve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Církev Ježíše Krista Svatých posledních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dnů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b="1" dirty="0" smtClean="0">
                <a:latin typeface="Comic Sans MS" pitchFamily="66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dirty="0" smtClean="0">
                <a:latin typeface="Comic Sans MS" pitchFamily="66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dirty="0" smtClean="0">
                <a:latin typeface="Comic Sans MS" pitchFamily="66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dirty="0" smtClean="0">
                <a:latin typeface="Comic Sans MS" pitchFamily="66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 a mentální anorexie</a:t>
            </a:r>
            <a:endParaRPr lang="cs-CZ" sz="36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Sv. Kateřina Sienská</a:t>
            </a:r>
          </a:p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Alžběta z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Reutte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Kateřina z Janova</a:t>
            </a:r>
          </a:p>
          <a:p>
            <a:pPr>
              <a:defRPr/>
            </a:pP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Domenica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da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Paradiso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Sv. Mikuláš z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Fl</a:t>
            </a:r>
            <a:r>
              <a:rPr lang="hu-HU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űte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0" y="-614363"/>
            <a:ext cx="201613" cy="2243138"/>
          </a:xfrm>
        </p:spPr>
        <p:txBody>
          <a:bodyPr/>
          <a:lstStyle/>
          <a:p>
            <a:pPr eaLnBrk="1" hangingPunct="1"/>
            <a:endParaRPr lang="cs-CZ" sz="3200" b="1" smtClean="0">
              <a:latin typeface="Comic Sans MS" pitchFamily="66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33375"/>
            <a:ext cx="6191250" cy="5749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latin typeface="Comic Sans MS" pitchFamily="66" charset="0"/>
              </a:rPr>
              <a:t> 			</a:t>
            </a: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Islám a jídlo</a:t>
            </a:r>
            <a:r>
              <a:rPr lang="cs-CZ" sz="2800" b="1" dirty="0" smtClean="0">
                <a:latin typeface="Comic Sans MS" pitchFamily="66" charset="0"/>
              </a:rPr>
              <a:t>		</a:t>
            </a: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Podobné předpisy se židovskými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Potraviny se zvláštní mocí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Rituály při vykrvení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Ramadán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latin typeface="Comic Sans MS" pitchFamily="66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		</a:t>
            </a:r>
            <a:r>
              <a:rPr lang="cs-CZ" sz="4400" b="1" dirty="0" smtClean="0">
                <a:solidFill>
                  <a:srgbClr val="00B050"/>
                </a:solidFill>
              </a:rPr>
              <a:t> </a:t>
            </a:r>
            <a:r>
              <a:rPr lang="cs-CZ" sz="4400" b="1" dirty="0" smtClean="0">
                <a:solidFill>
                  <a:srgbClr val="00B050"/>
                </a:solidFill>
                <a:latin typeface="Comic Sans MS" pitchFamily="66" charset="0"/>
              </a:rPr>
              <a:t>Vaše osobní  	  			    zkušenosti</a:t>
            </a:r>
            <a:endParaRPr lang="cs-CZ" sz="4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4" name="Obrázek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140968"/>
            <a:ext cx="1866900" cy="24574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</a:t>
            </a:r>
            <a:b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</a:b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5051425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Vegetariánství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kolem roku 1000 n.l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Kastovní systém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 uctívání krávy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Hnutí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Hare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Krišna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ochutnávání</a:t>
            </a:r>
            <a:endParaRPr lang="cs-CZ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Ašramová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kuchyně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643813" cy="452596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Pořad duchovní kuchyně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čt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2, 2007,  Režie S. Zeman.</a:t>
            </a:r>
          </a:p>
          <a:p>
            <a:pPr>
              <a:buFont typeface="Arial" charset="0"/>
              <a:buNone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(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new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age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katolicismus, pravoslaví, čínská náboženství…)</a:t>
            </a:r>
          </a:p>
          <a:p>
            <a:pPr>
              <a:buFont typeface="Arial" charset="0"/>
              <a:buNone/>
              <a:defRPr/>
            </a:pPr>
            <a:r>
              <a:rPr lang="cs-CZ" b="1" dirty="0" smtClean="0"/>
              <a:t> </a:t>
            </a:r>
            <a:r>
              <a:rPr lang="cs-CZ" dirty="0" smtClean="0">
                <a:hlinkClick r:id="rId2"/>
              </a:rPr>
              <a:t> 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/porady/10122711478-duchovni-</a:t>
            </a:r>
            <a:r>
              <a:rPr lang="cs-CZ" dirty="0" err="1" smtClean="0">
                <a:hlinkClick r:id="rId2"/>
              </a:rPr>
              <a:t>kuchyne</a:t>
            </a:r>
            <a:r>
              <a:rPr lang="cs-CZ" dirty="0" smtClean="0">
                <a:hlinkClick r:id="rId2"/>
              </a:rPr>
              <a:t>/307298380030009-hinduismus/</a:t>
            </a: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Arial" charset="0"/>
              <a:buNone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</a:p>
          <a:p>
            <a:pPr>
              <a:buFont typeface="Arial" charset="0"/>
              <a:buNone/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532" name="Zástupný symbol pro obsah 3"/>
          <p:cNvSpPr>
            <a:spLocks noGrp="1"/>
          </p:cNvSpPr>
          <p:nvPr>
            <p:ph sz="quarter" idx="2"/>
          </p:nvPr>
        </p:nvSpPr>
        <p:spPr>
          <a:xfrm>
            <a:off x="8101013" y="1600200"/>
            <a:ext cx="585787" cy="2185988"/>
          </a:xfrm>
        </p:spPr>
        <p:txBody>
          <a:bodyPr/>
          <a:lstStyle/>
          <a:p>
            <a:endParaRPr lang="cs-CZ" smtClean="0"/>
          </a:p>
        </p:txBody>
      </p:sp>
      <p:sp>
        <p:nvSpPr>
          <p:cNvPr id="22533" name="Zástupný symbol pro obsah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Buddhismus a jídlo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31224" cy="4525963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800" dirty="0" smtClean="0"/>
              <a:t>  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Vegetariánství?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Mniši žebrání</a:t>
            </a: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Geografické poměry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Peklo, jako hrozba po požití masa?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400" dirty="0" smtClean="0">
                <a:latin typeface="Comic Sans MS" pitchFamily="66" charset="0"/>
              </a:rPr>
              <a:t>                   </a:t>
            </a:r>
            <a:endParaRPr lang="cs-CZ" sz="2800" dirty="0" smtClean="0">
              <a:latin typeface="Comic Sans MS" pitchFamily="66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8641080" y="1600200"/>
            <a:ext cx="45719" cy="2185988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Judaismus</a:t>
            </a:r>
            <a:r>
              <a:rPr lang="cs-CZ" sz="4000" b="1" dirty="0" smtClean="0">
                <a:latin typeface="Comic Sans MS" pitchFamily="66" charset="0"/>
              </a:rPr>
              <a:t/>
            </a:r>
            <a:br>
              <a:rPr lang="cs-CZ" sz="4000" b="1" dirty="0" smtClean="0">
                <a:latin typeface="Comic Sans MS" pitchFamily="66" charset="0"/>
              </a:rPr>
            </a:br>
            <a:endParaRPr lang="cs-CZ" sz="4000" b="1" dirty="0" smtClean="0">
              <a:latin typeface="Comic Sans MS" pitchFamily="66" charset="0"/>
            </a:endParaRP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>
          <a:xfrm>
            <a:off x="539750" y="836613"/>
            <a:ext cx="8147050" cy="5289550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Nejkomplikovanější soubor stravovacích norem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 základní pravidla: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Povolené druhy masa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Zákon </a:t>
            </a:r>
            <a:r>
              <a:rPr lang="cs-CZ" sz="1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Kashrutu</a:t>
            </a: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(skot, ovce, kozy, buvoli, jeleni, srnci, </a:t>
            </a:r>
            <a:r>
              <a:rPr lang="cs-CZ" sz="1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daňci</a:t>
            </a: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kamzíci, losi, husa, kachna, slepice, bažant, křepelka koroptev, okoun cejn, lín, kapr, losos..) Zakázáno: vepř, osel, kůň, zajíc, králík, velbloud, úhoř. </a:t>
            </a: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Správná příprava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Masité X Mléčné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6hodin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1498600"/>
          </a:xfrm>
        </p:spPr>
        <p:txBody>
          <a:bodyPr/>
          <a:lstStyle/>
          <a:p>
            <a:pPr eaLnBrk="1" hangingPunct="1"/>
            <a:endParaRPr lang="cs-CZ" sz="3600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cs-CZ" dirty="0" smtClean="0"/>
              <a:t> </a:t>
            </a:r>
            <a:r>
              <a:rPr lang="cs-CZ" sz="4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Jak mohou stravovací návyky</a:t>
            </a:r>
          </a:p>
          <a:p>
            <a:pPr algn="ctr" eaLnBrk="1" hangingPunct="1">
              <a:buFontTx/>
              <a:buNone/>
              <a:defRPr/>
            </a:pPr>
            <a:r>
              <a:rPr lang="cs-CZ" sz="4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4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ovlivnit zdravotní stav</a:t>
            </a:r>
          </a:p>
          <a:p>
            <a:pPr algn="ctr" eaLnBrk="1" hangingPunct="1">
              <a:buFontTx/>
              <a:buNone/>
              <a:defRPr/>
            </a:pPr>
            <a:r>
              <a:rPr lang="cs-CZ" sz="4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věřících??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Hinduismus, buddhismus, Církev Adventistů sedmého dne - </a:t>
            </a:r>
            <a:r>
              <a:rPr lang="cs-CZ" sz="32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Vegetariánství</a:t>
            </a:r>
          </a:p>
        </p:txBody>
      </p:sp>
      <p:sp>
        <p:nvSpPr>
          <p:cNvPr id="24579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cs-CZ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Stanovisko ADA: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Správně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rozvržená vegetariánská strava je zdravá, nutričně vyvážená a může být dokonce zdravotně přínosná</a:t>
            </a:r>
            <a:r>
              <a:rPr lang="cs-CZ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Studie provedená u Adventistů: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Bylo </a:t>
            </a:r>
            <a:r>
              <a:rPr lang="cs-CZ" sz="2800" b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zjištěno: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vláknina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alkohol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zelenina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Méně častý výskyt diabetu 2.typu a hypertenze.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Prevence kolorektálního karcinomu a aterosklerózy.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Pravoslavné křesťanství a stravování během půstu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</a:t>
            </a: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folátu</a:t>
            </a: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vlákniny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Mg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riboflavin, Ca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luštěnin, ovoce , zeleniny a brambor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nasycených a trans MK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energetický příjem se v jednotlivých studiích liší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celkový příjem T a B, ↑ S !!!!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celkový CH, LDL, TAG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Vliv Ramadánu na věřící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Výsledky jednotlivých studií se velmi liší.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Měřené parametry (HDL, LDL, celkový CH, TAG, glukóza) zřejmě závisí na stravování v povolených denních hodinách.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Délka půstu-12 h průměr, ale i 22h- v létě v polárních regionech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Komplikace?? 			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Diabetes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Vliv stravování Židů na jejich zdravotní stav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Pouze malý počet studií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celkový CH, LDL, TAG 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HDL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nasycených MK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S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T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(kostní </a:t>
            </a: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denzita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a vitamin D)??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Počty věřících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2,2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miliardy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Islám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1,6 miliardy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1 miliarda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Buddhismus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500 milionů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Judaismus</a:t>
            </a:r>
            <a:r>
              <a:rPr lang="cs-CZ" sz="4000" b="1" dirty="0" smtClean="0">
                <a:latin typeface="Comic Sans MS" pitchFamily="66" charset="0"/>
              </a:rPr>
              <a:t> </a:t>
            </a:r>
            <a:r>
              <a:rPr lang="cs-CZ" sz="4000" b="1" dirty="0" smtClean="0">
                <a:solidFill>
                  <a:srgbClr val="00B050"/>
                </a:solidFill>
                <a:latin typeface="Comic Sans MS" pitchFamily="66" charset="0"/>
              </a:rPr>
              <a:t>14 milionů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Praktická část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Jak ovlivní půst pravoslavných věřících hodnoty antropometrické a biochemické.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Filipovský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půst před Vánocemi (40 dnů).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Vyšetřované osoby a metodika: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 ženy (22 a 54let), 2muži (57 a 76let).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Antropometrie: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Tělesná hmotnost, BMI, procento tělesného tuku, obvod paže pasu a boků, KT.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0723" name="Rectangle 6"/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291512" cy="56499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Biochemie: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bilirubin, ALT, AST, glukóza, alfa-amyláza,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lipáza, celkový CH, HDL-CH, LDL-CH. 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Pro zjištění energetického příjmu bílkovin, sacharidů, tuků a cholesterolu byla použita metoda 24h </a:t>
            </a: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recallu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 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Výsledky praktické části: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Antropometrie</a:t>
            </a: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BMI, % tělesného tuku, obvod paže pasu a boků se výrazně nelišily před a po skončení půstu.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Nebyl zjištěn ani rozdíl v příjmu S, B, T. Převládala konzumace rostlinných bílkovin.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Zastoupení jednotlivých aminokyselin ve stravě se velmi lišilo a nedá se jednoznačně říci, že by některé byly deficitní, či by jejich příjem byl zvýšený.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 biochemických hodnot došlo k výrazné změně hladin bilirubinu u všech vyšetřovaných osob.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Při restrikci energetického příjmu může být způsobeno mutací genu UGT1A1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Gilbertův syndrom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Zvýšená konzumace ovsa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Hladiny bilirubinu však byly v normě</a:t>
            </a:r>
            <a:r>
              <a:rPr lang="cs-CZ" sz="2800" dirty="0" smtClean="0"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endParaRPr lang="cs-CZ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516938" cy="44545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Hladiny celkového cholesterolu u tří osob klesly u ženy (1956) však stouply</a:t>
            </a: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Endogenní tvorba.</a:t>
            </a:r>
          </a:p>
          <a:p>
            <a:pPr eaLnBrk="1" hangingPunct="1">
              <a:buFontTx/>
              <a:buNone/>
              <a:defRPr/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Nedošlo k výrazným změnám hodnot ALT, AST, lipázy a alfa-amylázy, hladina glukózy se také nezměnila.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Závěr praktické části: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 výsledků praktické části vyplývá, že dodržování půstu nemá negativní vliv na zdravotní stav věřících. Strava je kvalitativně i kvantitativně plnohodnotná.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Důležitá je celková pestrost stravy a dostatek všech makro i </a:t>
            </a:r>
            <a:r>
              <a:rPr lang="cs-CZ" sz="2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mikronutrienů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Závěr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255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Stravování hraje v náboženství významnou roli.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Každí náboženství je specifické svými stravovacími praktikami a rituály .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Většina náboženství však splňuje zásady správné výživy a obsahuje dostatečné množství všech makro i </a:t>
            </a:r>
            <a:r>
              <a:rPr lang="cs-CZ" sz="24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mikronutrientů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Většina náboženství ve svých stravovacích předpisech zohledňuje potřeby u rizikových skupin.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Studie provedené v posledních letech dokonce zdůrazňují příznivé účinky některých náboženských stravovacích praktik na zdraví.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z="4400" b="1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cs-CZ" sz="4400" b="1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4400" b="1" dirty="0" smtClean="0">
                <a:latin typeface="Comic Sans MS" pitchFamily="66" charset="0"/>
              </a:rPr>
              <a:t>    </a:t>
            </a:r>
            <a:r>
              <a:rPr lang="cs-CZ" sz="44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BAUDIŠOVÁ, J., PODRACKÁ, A. Postní pokrmy pod­le pravoslavné tradice. Olomouc: Fontána, 2003, s. 256. ISBN 80-7336-112-4.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BÍLEK, M. Specifické aspekty sociální práce v dnešní </a:t>
            </a:r>
            <a:r>
              <a:rPr lang="cs-CZ" sz="1100" dirty="0" err="1" smtClean="0">
                <a:latin typeface="Comic Sans MS" pitchFamily="66" charset="0"/>
              </a:rPr>
              <a:t>multireligiózní</a:t>
            </a:r>
            <a:r>
              <a:rPr lang="cs-CZ" sz="1100" dirty="0" smtClean="0">
                <a:latin typeface="Comic Sans MS" pitchFamily="66" charset="0"/>
              </a:rPr>
              <a:t> společnosti. Olomouc, 2006. 45 s. Závěrečná práce absolventská práce na Vyšší odborné škole sociální v Olomouci.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BRYANT, C. A. </a:t>
            </a:r>
            <a:r>
              <a:rPr lang="cs-CZ" sz="1100" dirty="0" err="1" smtClean="0">
                <a:latin typeface="Comic Sans MS" pitchFamily="66" charset="0"/>
              </a:rPr>
              <a:t>The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Cultural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Feast</a:t>
            </a:r>
            <a:r>
              <a:rPr lang="cs-CZ" sz="1100" dirty="0" smtClean="0">
                <a:latin typeface="Comic Sans MS" pitchFamily="66" charset="0"/>
              </a:rPr>
              <a:t>: </a:t>
            </a:r>
            <a:r>
              <a:rPr lang="cs-CZ" sz="1100" dirty="0" err="1" smtClean="0">
                <a:latin typeface="Comic Sans MS" pitchFamily="66" charset="0"/>
              </a:rPr>
              <a:t>An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Introducti­on</a:t>
            </a:r>
            <a:r>
              <a:rPr lang="cs-CZ" sz="1100" dirty="0" smtClean="0">
                <a:latin typeface="Comic Sans MS" pitchFamily="66" charset="0"/>
              </a:rPr>
              <a:t> to </a:t>
            </a:r>
            <a:r>
              <a:rPr lang="cs-CZ" sz="1100" dirty="0" err="1" smtClean="0">
                <a:latin typeface="Comic Sans MS" pitchFamily="66" charset="0"/>
              </a:rPr>
              <a:t>Food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and</a:t>
            </a:r>
            <a:r>
              <a:rPr lang="cs-CZ" sz="1100" dirty="0" smtClean="0">
                <a:latin typeface="Comic Sans MS" pitchFamily="66" charset="0"/>
              </a:rPr>
              <a:t> Society. Thomson </a:t>
            </a:r>
            <a:r>
              <a:rPr lang="cs-CZ" sz="1100" dirty="0" err="1" smtClean="0">
                <a:latin typeface="Comic Sans MS" pitchFamily="66" charset="0"/>
              </a:rPr>
              <a:t>Brooks</a:t>
            </a:r>
            <a:r>
              <a:rPr lang="cs-CZ" sz="1100" dirty="0" smtClean="0">
                <a:latin typeface="Comic Sans MS" pitchFamily="66" charset="0"/>
              </a:rPr>
              <a:t>/</a:t>
            </a:r>
            <a:r>
              <a:rPr lang="cs-CZ" sz="1100" dirty="0" err="1" smtClean="0">
                <a:latin typeface="Comic Sans MS" pitchFamily="66" charset="0"/>
              </a:rPr>
              <a:t>Cole</a:t>
            </a:r>
            <a:r>
              <a:rPr lang="cs-CZ" sz="1100" dirty="0" smtClean="0">
                <a:latin typeface="Comic Sans MS" pitchFamily="66" charset="0"/>
              </a:rPr>
              <a:t>, 2007, s. 446.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BUBÍK, T. Hostina a půst v křesťanské kultuře. In Náboženství a jídlo. Pardubice: Univerzita Pardubice, 2005, s. 19-26.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ISHIHARA, T. </a:t>
            </a:r>
            <a:r>
              <a:rPr lang="cs-CZ" sz="1100" dirty="0" err="1" smtClean="0">
                <a:latin typeface="Comic Sans MS" pitchFamily="66" charset="0"/>
              </a:rPr>
              <a:t>et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al</a:t>
            </a:r>
            <a:r>
              <a:rPr lang="cs-CZ" sz="1100" dirty="0" smtClean="0">
                <a:latin typeface="Comic Sans MS" pitchFamily="66" charset="0"/>
              </a:rPr>
              <a:t>. Role </a:t>
            </a:r>
            <a:r>
              <a:rPr lang="cs-CZ" sz="1100" dirty="0" err="1" smtClean="0">
                <a:latin typeface="Comic Sans MS" pitchFamily="66" charset="0"/>
              </a:rPr>
              <a:t>of</a:t>
            </a:r>
            <a:r>
              <a:rPr lang="cs-CZ" sz="1100" dirty="0" smtClean="0">
                <a:latin typeface="Comic Sans MS" pitchFamily="66" charset="0"/>
              </a:rPr>
              <a:t> UGT1A1 </a:t>
            </a:r>
            <a:r>
              <a:rPr lang="cs-CZ" sz="1100" dirty="0" err="1" smtClean="0">
                <a:latin typeface="Comic Sans MS" pitchFamily="66" charset="0"/>
              </a:rPr>
              <a:t>mutation</a:t>
            </a:r>
            <a:r>
              <a:rPr lang="cs-CZ" sz="1100" dirty="0" smtClean="0">
                <a:latin typeface="Comic Sans MS" pitchFamily="66" charset="0"/>
              </a:rPr>
              <a:t> in </a:t>
            </a:r>
            <a:r>
              <a:rPr lang="cs-CZ" sz="1100" dirty="0" err="1" smtClean="0">
                <a:latin typeface="Comic Sans MS" pitchFamily="66" charset="0"/>
              </a:rPr>
              <a:t>fasting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hyperbilirubinemia</a:t>
            </a:r>
            <a:r>
              <a:rPr lang="cs-CZ" sz="1100" dirty="0" smtClean="0">
                <a:latin typeface="Comic Sans MS" pitchFamily="66" charset="0"/>
              </a:rPr>
              <a:t>. </a:t>
            </a:r>
            <a:r>
              <a:rPr lang="cs-CZ" sz="1100" dirty="0" err="1" smtClean="0">
                <a:latin typeface="Comic Sans MS" pitchFamily="66" charset="0"/>
              </a:rPr>
              <a:t>Journal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of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Gastroenterology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and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Hepatplogy</a:t>
            </a:r>
            <a:r>
              <a:rPr lang="cs-CZ" sz="1100" dirty="0" smtClean="0">
                <a:latin typeface="Comic Sans MS" pitchFamily="66" charset="0"/>
              </a:rPr>
              <a:t>, 2001, no. 16, s. 953.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JALEEL, M. A. </a:t>
            </a:r>
            <a:r>
              <a:rPr lang="cs-CZ" sz="1100" dirty="0" err="1" smtClean="0">
                <a:latin typeface="Comic Sans MS" pitchFamily="66" charset="0"/>
              </a:rPr>
              <a:t>et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al</a:t>
            </a:r>
            <a:r>
              <a:rPr lang="cs-CZ" sz="1100" dirty="0" smtClean="0">
                <a:latin typeface="Comic Sans MS" pitchFamily="66" charset="0"/>
              </a:rPr>
              <a:t>. </a:t>
            </a:r>
            <a:r>
              <a:rPr lang="cs-CZ" sz="1100" dirty="0" err="1" smtClean="0">
                <a:latin typeface="Comic Sans MS" pitchFamily="66" charset="0"/>
              </a:rPr>
              <a:t>Variations</a:t>
            </a:r>
            <a:r>
              <a:rPr lang="cs-CZ" sz="1100" dirty="0" smtClean="0">
                <a:latin typeface="Comic Sans MS" pitchFamily="66" charset="0"/>
              </a:rPr>
              <a:t>  in </a:t>
            </a:r>
            <a:r>
              <a:rPr lang="cs-CZ" sz="1100" dirty="0" err="1" smtClean="0">
                <a:latin typeface="Comic Sans MS" pitchFamily="66" charset="0"/>
              </a:rPr>
              <a:t>blood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glucose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and</a:t>
            </a:r>
            <a:r>
              <a:rPr lang="cs-CZ" sz="1100" dirty="0" smtClean="0">
                <a:latin typeface="Comic Sans MS" pitchFamily="66" charset="0"/>
              </a:rPr>
              <a:t> lipid profile </a:t>
            </a:r>
            <a:r>
              <a:rPr lang="cs-CZ" sz="1100" dirty="0" err="1" smtClean="0">
                <a:latin typeface="Comic Sans MS" pitchFamily="66" charset="0"/>
              </a:rPr>
              <a:t>during</a:t>
            </a:r>
            <a:r>
              <a:rPr lang="cs-CZ" sz="1100" dirty="0" smtClean="0">
                <a:latin typeface="Comic Sans MS" pitchFamily="66" charset="0"/>
              </a:rPr>
              <a:t> Ramadan </a:t>
            </a:r>
            <a:r>
              <a:rPr lang="cs-CZ" sz="1100" dirty="0" err="1" smtClean="0">
                <a:latin typeface="Comic Sans MS" pitchFamily="66" charset="0"/>
              </a:rPr>
              <a:t>Fasting</a:t>
            </a:r>
            <a:r>
              <a:rPr lang="cs-CZ" sz="1100" dirty="0" smtClean="0">
                <a:latin typeface="Comic Sans MS" pitchFamily="66" charset="0"/>
              </a:rPr>
              <a:t> in male. </a:t>
            </a:r>
            <a:r>
              <a:rPr lang="cs-CZ" sz="1100" dirty="0" err="1" smtClean="0">
                <a:latin typeface="Comic Sans MS" pitchFamily="66" charset="0"/>
              </a:rPr>
              <a:t>Medical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Forum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Monthly</a:t>
            </a:r>
            <a:r>
              <a:rPr lang="cs-CZ" sz="1100" dirty="0" smtClean="0">
                <a:latin typeface="Comic Sans MS" pitchFamily="66" charset="0"/>
              </a:rPr>
              <a:t>, 2006, vol. 17, no. 1, s. 23-27.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JANALÍK, F. – MARHOLD, J. Tajemství židovské kuchyně. 2. </a:t>
            </a:r>
            <a:r>
              <a:rPr lang="cs-CZ" sz="1100" dirty="0" err="1" smtClean="0">
                <a:latin typeface="Comic Sans MS" pitchFamily="66" charset="0"/>
              </a:rPr>
              <a:t>vyd</a:t>
            </a:r>
            <a:r>
              <a:rPr lang="cs-CZ" sz="1100" dirty="0" smtClean="0">
                <a:latin typeface="Comic Sans MS" pitchFamily="66" charset="0"/>
              </a:rPr>
              <a:t>. Praha: Plot, 2003. 199 s.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	KAŇKOVÁ, K. Poruchy metabolizmu a výživy – vybrané kapitoly z patologické fyziologie, Brno: Masarykova univerzita, 2005, 59 s.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KIZILTAN, G. </a:t>
            </a:r>
            <a:r>
              <a:rPr lang="cs-CZ" sz="1100" dirty="0" err="1" smtClean="0">
                <a:latin typeface="Comic Sans MS" pitchFamily="66" charset="0"/>
              </a:rPr>
              <a:t>et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al</a:t>
            </a:r>
            <a:r>
              <a:rPr lang="cs-CZ" sz="1100" dirty="0" smtClean="0">
                <a:latin typeface="Comic Sans MS" pitchFamily="66" charset="0"/>
              </a:rPr>
              <a:t>. </a:t>
            </a:r>
            <a:r>
              <a:rPr lang="cs-CZ" sz="1100" dirty="0" err="1" smtClean="0">
                <a:latin typeface="Comic Sans MS" pitchFamily="66" charset="0"/>
              </a:rPr>
              <a:t>Dietary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intake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and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nutritional</a:t>
            </a:r>
            <a:r>
              <a:rPr lang="cs-CZ" sz="1100" dirty="0" smtClean="0">
                <a:latin typeface="Comic Sans MS" pitchFamily="66" charset="0"/>
              </a:rPr>
              <a:t> status o </a:t>
            </a:r>
            <a:r>
              <a:rPr lang="cs-CZ" sz="1100" dirty="0" err="1" smtClean="0">
                <a:latin typeface="Comic Sans MS" pitchFamily="66" charset="0"/>
              </a:rPr>
              <a:t>Turkish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pregnant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women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during</a:t>
            </a:r>
            <a:r>
              <a:rPr lang="cs-CZ" sz="1100" dirty="0" smtClean="0">
                <a:latin typeface="Comic Sans MS" pitchFamily="66" charset="0"/>
              </a:rPr>
              <a:t> Ramadan. </a:t>
            </a:r>
            <a:r>
              <a:rPr lang="cs-CZ" sz="1100" dirty="0" err="1" smtClean="0">
                <a:latin typeface="Comic Sans MS" pitchFamily="66" charset="0"/>
              </a:rPr>
              <a:t>Saudi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medical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Journal</a:t>
            </a:r>
            <a:r>
              <a:rPr lang="cs-CZ" sz="1100" dirty="0" smtClean="0">
                <a:latin typeface="Comic Sans MS" pitchFamily="66" charset="0"/>
              </a:rPr>
              <a:t>, 2005, vol. 26, no. 11, s. 1782-1787.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KOVACS, A. </a:t>
            </a:r>
            <a:r>
              <a:rPr lang="cs-CZ" sz="1100" dirty="0" err="1" smtClean="0">
                <a:latin typeface="Comic Sans MS" pitchFamily="66" charset="0"/>
              </a:rPr>
              <a:t>Pôst</a:t>
            </a:r>
            <a:r>
              <a:rPr lang="cs-CZ" sz="1100" dirty="0" smtClean="0">
                <a:latin typeface="Comic Sans MS" pitchFamily="66" charset="0"/>
              </a:rPr>
              <a:t> , islámsky aktivizmus a </a:t>
            </a:r>
            <a:r>
              <a:rPr lang="cs-CZ" sz="1100" dirty="0" err="1" smtClean="0">
                <a:latin typeface="Comic Sans MS" pitchFamily="66" charset="0"/>
              </a:rPr>
              <a:t>reinterpretácie</a:t>
            </a:r>
            <a:r>
              <a:rPr lang="cs-CZ" sz="1100" dirty="0" smtClean="0">
                <a:latin typeface="Comic Sans MS" pitchFamily="66" charset="0"/>
              </a:rPr>
              <a:t> ramadánu. In Náboženství a jídlo. Pardubice : Univerzita Pardubice, 2005. s. 75-84.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MAHAN, L. K., ESCOTT-STUMP, S. Krause’s </a:t>
            </a:r>
            <a:r>
              <a:rPr lang="cs-CZ" sz="1100" dirty="0" err="1" smtClean="0">
                <a:latin typeface="Comic Sans MS" pitchFamily="66" charset="0"/>
              </a:rPr>
              <a:t>Food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and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Nutrition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therapy</a:t>
            </a:r>
            <a:r>
              <a:rPr lang="cs-CZ" sz="1100" dirty="0" smtClean="0">
                <a:latin typeface="Comic Sans MS" pitchFamily="66" charset="0"/>
              </a:rPr>
              <a:t>, </a:t>
            </a:r>
            <a:r>
              <a:rPr lang="cs-CZ" sz="1100" dirty="0" err="1" smtClean="0">
                <a:latin typeface="Comic Sans MS" pitchFamily="66" charset="0"/>
              </a:rPr>
              <a:t>Saunders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Elsevier</a:t>
            </a:r>
            <a:r>
              <a:rPr lang="cs-CZ" sz="1100" dirty="0" smtClean="0">
                <a:latin typeface="Comic Sans MS" pitchFamily="66" charset="0"/>
              </a:rPr>
              <a:t>, 2008, s. 1352.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PERSYNAKI, A, – KARRAS, S, – PICHARD, C. </a:t>
            </a:r>
            <a:r>
              <a:rPr lang="cs-CZ" sz="1100" dirty="0" err="1" smtClean="0">
                <a:latin typeface="Comic Sans MS" pitchFamily="66" charset="0"/>
              </a:rPr>
              <a:t>Unraveling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the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metabolic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health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benefits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of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fasting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related</a:t>
            </a:r>
            <a:r>
              <a:rPr lang="cs-CZ" sz="1100" dirty="0" smtClean="0">
                <a:latin typeface="Comic Sans MS" pitchFamily="66" charset="0"/>
              </a:rPr>
              <a:t> to </a:t>
            </a:r>
            <a:r>
              <a:rPr lang="cs-CZ" sz="1100" dirty="0" err="1" smtClean="0">
                <a:latin typeface="Comic Sans MS" pitchFamily="66" charset="0"/>
              </a:rPr>
              <a:t>religious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beliefs</a:t>
            </a:r>
            <a:r>
              <a:rPr lang="cs-CZ" sz="1100" dirty="0" smtClean="0">
                <a:latin typeface="Comic Sans MS" pitchFamily="66" charset="0"/>
              </a:rPr>
              <a:t>: A </a:t>
            </a:r>
            <a:r>
              <a:rPr lang="cs-CZ" sz="1100" dirty="0" err="1" smtClean="0">
                <a:latin typeface="Comic Sans MS" pitchFamily="66" charset="0"/>
              </a:rPr>
              <a:t>narrative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rewiev</a:t>
            </a:r>
            <a:r>
              <a:rPr lang="cs-CZ" sz="1100" dirty="0" smtClean="0">
                <a:latin typeface="Comic Sans MS" pitchFamily="66" charset="0"/>
              </a:rPr>
              <a:t>. </a:t>
            </a:r>
            <a:r>
              <a:rPr lang="cs-CZ" sz="1100" dirty="0" err="1" smtClean="0">
                <a:latin typeface="Comic Sans MS" pitchFamily="66" charset="0"/>
              </a:rPr>
              <a:t>Nutrition</a:t>
            </a:r>
            <a:r>
              <a:rPr lang="cs-CZ" sz="1100" dirty="0" smtClean="0">
                <a:latin typeface="Comic Sans MS" pitchFamily="66" charset="0"/>
              </a:rPr>
              <a:t>, 2017, vol 35, s.14-20.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STOJANOVIČOVÁ, </a:t>
            </a:r>
            <a:r>
              <a:rPr lang="cs-CZ" sz="1100" dirty="0" err="1" smtClean="0">
                <a:latin typeface="Comic Sans MS" pitchFamily="66" charset="0"/>
              </a:rPr>
              <a:t>M</a:t>
            </a:r>
            <a:r>
              <a:rPr lang="cs-CZ" sz="1100" dirty="0" smtClean="0">
                <a:latin typeface="Comic Sans MS" pitchFamily="66" charset="0"/>
              </a:rPr>
              <a:t>.Vliv náboženství na stravovací návyky.Brno, 2010. 60 s. Bakalářská práce na LFMU.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TREPANOWSKI, J.F. BLOOMER, J.R, </a:t>
            </a:r>
            <a:r>
              <a:rPr lang="cs-CZ" sz="1100" dirty="0" err="1" smtClean="0">
                <a:latin typeface="Comic Sans MS" pitchFamily="66" charset="0"/>
              </a:rPr>
              <a:t>The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impact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of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religious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fasting</a:t>
            </a:r>
            <a:r>
              <a:rPr lang="cs-CZ" sz="1100" dirty="0" smtClean="0">
                <a:latin typeface="Comic Sans MS" pitchFamily="66" charset="0"/>
              </a:rPr>
              <a:t> on </a:t>
            </a:r>
            <a:r>
              <a:rPr lang="cs-CZ" sz="1100" dirty="0" err="1" smtClean="0">
                <a:latin typeface="Comic Sans MS" pitchFamily="66" charset="0"/>
              </a:rPr>
              <a:t>human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health</a:t>
            </a:r>
            <a:r>
              <a:rPr lang="cs-CZ" sz="1100" dirty="0" smtClean="0">
                <a:latin typeface="Comic Sans MS" pitchFamily="66" charset="0"/>
              </a:rPr>
              <a:t>. </a:t>
            </a:r>
            <a:r>
              <a:rPr lang="cs-CZ" sz="1100" dirty="0" err="1" smtClean="0">
                <a:latin typeface="Comic Sans MS" pitchFamily="66" charset="0"/>
              </a:rPr>
              <a:t>Nutrition</a:t>
            </a:r>
            <a:r>
              <a:rPr lang="cs-CZ" sz="1100" dirty="0" smtClean="0">
                <a:latin typeface="Comic Sans MS" pitchFamily="66" charset="0"/>
              </a:rPr>
              <a:t> </a:t>
            </a:r>
            <a:r>
              <a:rPr lang="cs-CZ" sz="1100" dirty="0" err="1" smtClean="0">
                <a:latin typeface="Comic Sans MS" pitchFamily="66" charset="0"/>
              </a:rPr>
              <a:t>Journal</a:t>
            </a:r>
            <a:r>
              <a:rPr lang="cs-CZ" sz="1100" dirty="0" smtClean="0">
                <a:latin typeface="Comic Sans MS" pitchFamily="66" charset="0"/>
              </a:rPr>
              <a:t>, 2010, no.9, s. 1-9.</a:t>
            </a:r>
          </a:p>
          <a:p>
            <a:pPr>
              <a:buNone/>
            </a:pPr>
            <a:r>
              <a:rPr lang="cs-CZ" sz="1100" dirty="0" smtClean="0">
                <a:latin typeface="Comic Sans MS" pitchFamily="66" charset="0"/>
              </a:rPr>
              <a:t>…………………………………………………………aj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b="1" smtClean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</a:pPr>
            <a:endParaRPr lang="cs-CZ" b="1" smtClean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  <p:pic>
        <p:nvPicPr>
          <p:cNvPr id="5124" name="Obrázek 5" descr="Religion_distribu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9275"/>
            <a:ext cx="91440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Aktuálnost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 době globalizace je nutné se zajímat o ostatní kultury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Lepší spolupráce pacientů při terapii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74638"/>
            <a:ext cx="8075612" cy="130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496300" cy="57499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latin typeface="Comic Sans MS" pitchFamily="66" charset="0"/>
              </a:rPr>
              <a:t>		    </a:t>
            </a:r>
            <a:r>
              <a:rPr lang="cs-CZ" sz="40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Kulturní kompetence NT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 principy: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Vůle dovědět se o kultuře klientů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Sebereflexe - jsou si vědomi, jak jsou 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jejich vlastní výživové zvyklosti ovlivněny 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kulturou, ve které žijí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Použití znalostí při poskytování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Důsledky začlenění kulturních kompetencí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Pacienti/klienti cítí porozumění a respekt, nebojí se vyhledat zdravotní péči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Odborníci mohou získat přesnější informace a lépe určit diagnózu, pokud rozumějí a dobře komunikují s pacienty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Pacienti jsou s péčí více spokojeni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Spokojení pacienti lépe spolupracují a dodržují doporučení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Rodina více spolupracuje a podporuje pacienta, pokud doporučení jsou kompatibilní s jejich přesvědčením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Co můžete udělat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Dovědět se co nejvíce z knih a článků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Strávit čas v jejich kulturním prostředí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Kurzy, workshopy interkulturní komunikace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Organizace:</a:t>
            </a:r>
          </a:p>
          <a:p>
            <a:pPr eaLnBrk="1" hangingPunct="1">
              <a:defRPr/>
            </a:pPr>
            <a:r>
              <a:rPr lang="cs-CZ" dirty="0" smtClean="0"/>
              <a:t> </a:t>
            </a:r>
            <a:r>
              <a:rPr lang="cs-CZ" sz="2400" b="1" dirty="0" smtClean="0">
                <a:latin typeface="Comic Sans MS" pitchFamily="66" charset="0"/>
              </a:rPr>
              <a:t>Zaměstnat tlumočníka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b="1" dirty="0" smtClean="0">
                <a:latin typeface="Comic Sans MS" pitchFamily="66" charset="0"/>
              </a:rPr>
              <a:t>Materiály v jazyce klienta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b="1" dirty="0" smtClean="0">
                <a:latin typeface="Comic Sans MS" pitchFamily="66" charset="0"/>
              </a:rPr>
              <a:t>Zaměstnat členy komunity		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b="1" dirty="0" smtClean="0">
                <a:latin typeface="Comic Sans MS" pitchFamily="66" charset="0"/>
              </a:rPr>
              <a:t>Pomoc při tvorbě edukačních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400" b="1" dirty="0" smtClean="0">
                <a:latin typeface="Comic Sans MS" pitchFamily="66" charset="0"/>
              </a:rPr>
              <a:t>   materiálů</a:t>
            </a:r>
          </a:p>
          <a:p>
            <a:pPr eaLnBrk="1" hangingPunct="1"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Kulturní podmíněnost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Skladba pokrmu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Hamburger, hranolky, nápoj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Pro Japonce jídlo v </a:t>
            </a:r>
            <a:r>
              <a:rPr lang="cs-CZ" sz="1800" b="1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McDonald</a:t>
            </a: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's –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 bez rýže pouze svačina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1800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Skladba denních jídel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 denní jídla s nejbohatším večer – produkt průmyslové revoluce a prodlouženého školního dne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Rodiny farmářů – největší jídlo uprostřed dne, aby pracovníci vydrželi až do konce dne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 některých kulturách jsou považována za ideální 2 denní jídla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1134</Words>
  <Application>Microsoft Office PowerPoint</Application>
  <PresentationFormat>Předvádění na obrazovce (4:3)</PresentationFormat>
  <Paragraphs>297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sady Office</vt:lpstr>
      <vt:lpstr>      Nutriční aspekty světových náboženství</vt:lpstr>
      <vt:lpstr>Snímek 2</vt:lpstr>
      <vt:lpstr>Počty věřících </vt:lpstr>
      <vt:lpstr>Snímek 4</vt:lpstr>
      <vt:lpstr>Snímek 5</vt:lpstr>
      <vt:lpstr>Snímek 6</vt:lpstr>
      <vt:lpstr>Důsledky začlenění kulturních kompetencí </vt:lpstr>
      <vt:lpstr>Co můžete udělat</vt:lpstr>
      <vt:lpstr>Kulturní podmíněnost</vt:lpstr>
      <vt:lpstr>Snímek 10</vt:lpstr>
      <vt:lpstr>Mnohoznačný význam</vt:lpstr>
      <vt:lpstr>Potrava jako etnický znak a symbol moci</vt:lpstr>
      <vt:lpstr>Etnocentrismus</vt:lpstr>
      <vt:lpstr>Snímek 14</vt:lpstr>
      <vt:lpstr>Křesťanství</vt:lpstr>
      <vt:lpstr>Historie stravování a křesťanství </vt:lpstr>
      <vt:lpstr>Snímek 17</vt:lpstr>
      <vt:lpstr>Křesťanství a mentální anorexie</vt:lpstr>
      <vt:lpstr>Snímek 19</vt:lpstr>
      <vt:lpstr>Hinduismus </vt:lpstr>
      <vt:lpstr>Ašramová kuchyně</vt:lpstr>
      <vt:lpstr>Buddhismus a jídlo</vt:lpstr>
      <vt:lpstr>Judaismus </vt:lpstr>
      <vt:lpstr>Snímek 24</vt:lpstr>
      <vt:lpstr>Hinduismus, buddhismus, Církev Adventistů sedmého dne - Vegetariánství</vt:lpstr>
      <vt:lpstr>Studie provedená u Adventistů:</vt:lpstr>
      <vt:lpstr>Pravoslavné křesťanství a stravování během půstu</vt:lpstr>
      <vt:lpstr>Vliv Ramadánu na věřící</vt:lpstr>
      <vt:lpstr>Vliv stravování Židů na jejich zdravotní stav</vt:lpstr>
      <vt:lpstr>Praktická část</vt:lpstr>
      <vt:lpstr>Snímek 31</vt:lpstr>
      <vt:lpstr>Výsledky praktické části:</vt:lpstr>
      <vt:lpstr>Snímek 33</vt:lpstr>
      <vt:lpstr>Snímek 34</vt:lpstr>
      <vt:lpstr>Závěr praktické části:</vt:lpstr>
      <vt:lpstr>Závěr</vt:lpstr>
      <vt:lpstr>Snímek 37</vt:lpstr>
      <vt:lpstr>Snímek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náboženství na stravovací návyky</dc:title>
  <dc:creator>Martina</dc:creator>
  <cp:lastModifiedBy>Martina</cp:lastModifiedBy>
  <cp:revision>103</cp:revision>
  <dcterms:created xsi:type="dcterms:W3CDTF">2010-05-30T20:15:53Z</dcterms:created>
  <dcterms:modified xsi:type="dcterms:W3CDTF">2017-04-24T20:47:05Z</dcterms:modified>
</cp:coreProperties>
</file>