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66"/>
  </p:notesMasterIdLst>
  <p:sldIdLst>
    <p:sldId id="256" r:id="rId2"/>
    <p:sldId id="257" r:id="rId3"/>
    <p:sldId id="260" r:id="rId4"/>
    <p:sldId id="297" r:id="rId5"/>
    <p:sldId id="262" r:id="rId6"/>
    <p:sldId id="261" r:id="rId7"/>
    <p:sldId id="258" r:id="rId8"/>
    <p:sldId id="319" r:id="rId9"/>
    <p:sldId id="259" r:id="rId10"/>
    <p:sldId id="263" r:id="rId11"/>
    <p:sldId id="304" r:id="rId12"/>
    <p:sldId id="264" r:id="rId13"/>
    <p:sldId id="265" r:id="rId14"/>
    <p:sldId id="306" r:id="rId15"/>
    <p:sldId id="307" r:id="rId16"/>
    <p:sldId id="305" r:id="rId17"/>
    <p:sldId id="270" r:id="rId18"/>
    <p:sldId id="310" r:id="rId19"/>
    <p:sldId id="271" r:id="rId20"/>
    <p:sldId id="272" r:id="rId21"/>
    <p:sldId id="308" r:id="rId22"/>
    <p:sldId id="273" r:id="rId23"/>
    <p:sldId id="274" r:id="rId24"/>
    <p:sldId id="275" r:id="rId25"/>
    <p:sldId id="276" r:id="rId26"/>
    <p:sldId id="277" r:id="rId27"/>
    <p:sldId id="309" r:id="rId28"/>
    <p:sldId id="318" r:id="rId29"/>
    <p:sldId id="278" r:id="rId30"/>
    <p:sldId id="311" r:id="rId31"/>
    <p:sldId id="316" r:id="rId32"/>
    <p:sldId id="317" r:id="rId33"/>
    <p:sldId id="266" r:id="rId34"/>
    <p:sldId id="268" r:id="rId35"/>
    <p:sldId id="298" r:id="rId36"/>
    <p:sldId id="312" r:id="rId37"/>
    <p:sldId id="269" r:id="rId38"/>
    <p:sldId id="282" r:id="rId39"/>
    <p:sldId id="280" r:id="rId40"/>
    <p:sldId id="313" r:id="rId41"/>
    <p:sldId id="279" r:id="rId42"/>
    <p:sldId id="281" r:id="rId43"/>
    <p:sldId id="267" r:id="rId44"/>
    <p:sldId id="314" r:id="rId45"/>
    <p:sldId id="283" r:id="rId46"/>
    <p:sldId id="284" r:id="rId47"/>
    <p:sldId id="285" r:id="rId48"/>
    <p:sldId id="286" r:id="rId49"/>
    <p:sldId id="287" r:id="rId50"/>
    <p:sldId id="288" r:id="rId51"/>
    <p:sldId id="303" r:id="rId52"/>
    <p:sldId id="289" r:id="rId53"/>
    <p:sldId id="290" r:id="rId54"/>
    <p:sldId id="291" r:id="rId55"/>
    <p:sldId id="292" r:id="rId56"/>
    <p:sldId id="293" r:id="rId57"/>
    <p:sldId id="294" r:id="rId58"/>
    <p:sldId id="315" r:id="rId59"/>
    <p:sldId id="295" r:id="rId60"/>
    <p:sldId id="299" r:id="rId61"/>
    <p:sldId id="300" r:id="rId62"/>
    <p:sldId id="301" r:id="rId63"/>
    <p:sldId id="296" r:id="rId64"/>
    <p:sldId id="302" r:id="rId6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94660"/>
  </p:normalViewPr>
  <p:slideViewPr>
    <p:cSldViewPr>
      <p:cViewPr>
        <p:scale>
          <a:sx n="75" d="100"/>
          <a:sy n="75" d="100"/>
        </p:scale>
        <p:origin x="-1362" y="1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7E18F6-D058-4370-9107-692EEE8BB16F}"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cs-CZ"/>
        </a:p>
      </dgm:t>
    </dgm:pt>
    <dgm:pt modelId="{EF3853C5-D0E0-42B0-A982-8443B9D4F91C}">
      <dgm:prSet phldrT="[Text]"/>
      <dgm:spPr>
        <a:solidFill>
          <a:srgbClr val="00B050"/>
        </a:solidFill>
      </dgm:spPr>
      <dgm:t>
        <a:bodyPr/>
        <a:lstStyle/>
        <a:p>
          <a:r>
            <a:rPr lang="cs-CZ" dirty="0" smtClean="0">
              <a:latin typeface="Comic Sans MS" pitchFamily="66" charset="0"/>
            </a:rPr>
            <a:t>Změny v jídelníčku</a:t>
          </a:r>
          <a:endParaRPr lang="cs-CZ" dirty="0">
            <a:latin typeface="Comic Sans MS" pitchFamily="66" charset="0"/>
          </a:endParaRPr>
        </a:p>
      </dgm:t>
    </dgm:pt>
    <dgm:pt modelId="{70D81FE9-A6AE-44B6-845C-832A4F2660B3}" type="parTrans" cxnId="{ACD9B4D3-6426-440C-9913-0797B363FD9B}">
      <dgm:prSet/>
      <dgm:spPr/>
      <dgm:t>
        <a:bodyPr/>
        <a:lstStyle/>
        <a:p>
          <a:endParaRPr lang="cs-CZ"/>
        </a:p>
      </dgm:t>
    </dgm:pt>
    <dgm:pt modelId="{F183607E-BE7C-4A7C-91D6-ED88B2238690}" type="sibTrans" cxnId="{ACD9B4D3-6426-440C-9913-0797B363FD9B}">
      <dgm:prSet/>
      <dgm:spPr/>
      <dgm:t>
        <a:bodyPr/>
        <a:lstStyle/>
        <a:p>
          <a:endParaRPr lang="cs-CZ"/>
        </a:p>
      </dgm:t>
    </dgm:pt>
    <dgm:pt modelId="{43DC6D94-9F3E-42A6-BECA-53E929DBED93}">
      <dgm:prSet phldrT="[Text]"/>
      <dgm:spPr>
        <a:solidFill>
          <a:srgbClr val="92D050"/>
        </a:solidFill>
      </dgm:spPr>
      <dgm:t>
        <a:bodyPr/>
        <a:lstStyle/>
        <a:p>
          <a:r>
            <a:rPr lang="cs-CZ" dirty="0" smtClean="0">
              <a:latin typeface="Comic Sans MS" pitchFamily="66" charset="0"/>
            </a:rPr>
            <a:t>Změny hormonální</a:t>
          </a:r>
          <a:endParaRPr lang="cs-CZ" dirty="0">
            <a:latin typeface="Comic Sans MS" pitchFamily="66" charset="0"/>
          </a:endParaRPr>
        </a:p>
      </dgm:t>
    </dgm:pt>
    <dgm:pt modelId="{A627BEBE-6ABD-42E0-BACA-B77CCDB48BC3}" type="parTrans" cxnId="{0AA29898-0039-4FF0-AA2E-FB7E5E5A596C}">
      <dgm:prSet/>
      <dgm:spPr/>
      <dgm:t>
        <a:bodyPr/>
        <a:lstStyle/>
        <a:p>
          <a:endParaRPr lang="cs-CZ"/>
        </a:p>
      </dgm:t>
    </dgm:pt>
    <dgm:pt modelId="{B55D7EEE-C832-4410-9140-3E7455B61FDE}" type="sibTrans" cxnId="{0AA29898-0039-4FF0-AA2E-FB7E5E5A596C}">
      <dgm:prSet/>
      <dgm:spPr/>
      <dgm:t>
        <a:bodyPr/>
        <a:lstStyle/>
        <a:p>
          <a:endParaRPr lang="cs-CZ"/>
        </a:p>
      </dgm:t>
    </dgm:pt>
    <dgm:pt modelId="{524F3504-C811-43B1-8ECF-BD076455CFE8}">
      <dgm:prSet phldrT="[Text]"/>
      <dgm:spPr>
        <a:solidFill>
          <a:srgbClr val="92D050"/>
        </a:solidFill>
      </dgm:spPr>
      <dgm:t>
        <a:bodyPr/>
        <a:lstStyle/>
        <a:p>
          <a:r>
            <a:rPr lang="cs-CZ" dirty="0" smtClean="0">
              <a:latin typeface="Comic Sans MS" pitchFamily="66" charset="0"/>
            </a:rPr>
            <a:t>Změny morfologické</a:t>
          </a:r>
          <a:endParaRPr lang="cs-CZ" dirty="0">
            <a:latin typeface="Comic Sans MS" pitchFamily="66" charset="0"/>
          </a:endParaRPr>
        </a:p>
      </dgm:t>
    </dgm:pt>
    <dgm:pt modelId="{1480A588-E32E-4DAC-9458-BD6D504D14A4}" type="parTrans" cxnId="{07D4F92D-9805-441D-AFDF-348E304C8374}">
      <dgm:prSet/>
      <dgm:spPr/>
      <dgm:t>
        <a:bodyPr/>
        <a:lstStyle/>
        <a:p>
          <a:endParaRPr lang="cs-CZ"/>
        </a:p>
      </dgm:t>
    </dgm:pt>
    <dgm:pt modelId="{02BA1491-659B-4D14-AAB2-0D21043D56D8}" type="sibTrans" cxnId="{07D4F92D-9805-441D-AFDF-348E304C8374}">
      <dgm:prSet/>
      <dgm:spPr/>
      <dgm:t>
        <a:bodyPr/>
        <a:lstStyle/>
        <a:p>
          <a:endParaRPr lang="cs-CZ"/>
        </a:p>
      </dgm:t>
    </dgm:pt>
    <dgm:pt modelId="{901958F8-4D91-4530-BF7D-D29FD9AA53EB}">
      <dgm:prSet phldrT="[Text]"/>
      <dgm:spPr>
        <a:solidFill>
          <a:srgbClr val="92D050"/>
        </a:solidFill>
      </dgm:spPr>
      <dgm:t>
        <a:bodyPr/>
        <a:lstStyle/>
        <a:p>
          <a:r>
            <a:rPr lang="cs-CZ" dirty="0" smtClean="0">
              <a:latin typeface="Comic Sans MS" pitchFamily="66" charset="0"/>
            </a:rPr>
            <a:t>Změny metabolismu</a:t>
          </a:r>
          <a:endParaRPr lang="cs-CZ" dirty="0">
            <a:latin typeface="Comic Sans MS" pitchFamily="66" charset="0"/>
          </a:endParaRPr>
        </a:p>
      </dgm:t>
    </dgm:pt>
    <dgm:pt modelId="{32BD2448-6592-45A3-AD7C-E6B7720A3741}" type="parTrans" cxnId="{71FB47A6-9ADD-4F44-AD6B-A1606080AF06}">
      <dgm:prSet/>
      <dgm:spPr/>
      <dgm:t>
        <a:bodyPr/>
        <a:lstStyle/>
        <a:p>
          <a:endParaRPr lang="cs-CZ"/>
        </a:p>
      </dgm:t>
    </dgm:pt>
    <dgm:pt modelId="{04640F0F-5044-47C7-A056-D389AD5AB6B4}" type="sibTrans" cxnId="{71FB47A6-9ADD-4F44-AD6B-A1606080AF06}">
      <dgm:prSet/>
      <dgm:spPr/>
      <dgm:t>
        <a:bodyPr/>
        <a:lstStyle/>
        <a:p>
          <a:endParaRPr lang="cs-CZ"/>
        </a:p>
      </dgm:t>
    </dgm:pt>
    <dgm:pt modelId="{9BC69080-8865-4D23-9DB5-273E4567679D}" type="pres">
      <dgm:prSet presAssocID="{117E18F6-D058-4370-9107-692EEE8BB16F}" presName="cycle" presStyleCnt="0">
        <dgm:presLayoutVars>
          <dgm:chMax val="1"/>
          <dgm:dir/>
          <dgm:animLvl val="ctr"/>
          <dgm:resizeHandles val="exact"/>
        </dgm:presLayoutVars>
      </dgm:prSet>
      <dgm:spPr/>
      <dgm:t>
        <a:bodyPr/>
        <a:lstStyle/>
        <a:p>
          <a:endParaRPr lang="cs-CZ"/>
        </a:p>
      </dgm:t>
    </dgm:pt>
    <dgm:pt modelId="{C70FF338-3DAB-47CC-A011-D10443A04FCB}" type="pres">
      <dgm:prSet presAssocID="{EF3853C5-D0E0-42B0-A982-8443B9D4F91C}" presName="centerShape" presStyleLbl="node0" presStyleIdx="0" presStyleCnt="1"/>
      <dgm:spPr/>
      <dgm:t>
        <a:bodyPr/>
        <a:lstStyle/>
        <a:p>
          <a:endParaRPr lang="cs-CZ"/>
        </a:p>
      </dgm:t>
    </dgm:pt>
    <dgm:pt modelId="{7027E6CE-64CD-4BB4-A18B-4BEF345D9B27}" type="pres">
      <dgm:prSet presAssocID="{A627BEBE-6ABD-42E0-BACA-B77CCDB48BC3}" presName="parTrans" presStyleLbl="bgSibTrans2D1" presStyleIdx="0" presStyleCnt="3"/>
      <dgm:spPr/>
      <dgm:t>
        <a:bodyPr/>
        <a:lstStyle/>
        <a:p>
          <a:endParaRPr lang="cs-CZ"/>
        </a:p>
      </dgm:t>
    </dgm:pt>
    <dgm:pt modelId="{CA22318C-1297-498A-BBC3-74D59F7A5E47}" type="pres">
      <dgm:prSet presAssocID="{43DC6D94-9F3E-42A6-BECA-53E929DBED93}" presName="node" presStyleLbl="node1" presStyleIdx="0" presStyleCnt="3" custRadScaleRad="99258" custRadScaleInc="-917">
        <dgm:presLayoutVars>
          <dgm:bulletEnabled val="1"/>
        </dgm:presLayoutVars>
      </dgm:prSet>
      <dgm:spPr/>
      <dgm:t>
        <a:bodyPr/>
        <a:lstStyle/>
        <a:p>
          <a:endParaRPr lang="cs-CZ"/>
        </a:p>
      </dgm:t>
    </dgm:pt>
    <dgm:pt modelId="{161FA422-A699-4C96-A5BE-F6AD30DE9C06}" type="pres">
      <dgm:prSet presAssocID="{1480A588-E32E-4DAC-9458-BD6D504D14A4}" presName="parTrans" presStyleLbl="bgSibTrans2D1" presStyleIdx="1" presStyleCnt="3"/>
      <dgm:spPr/>
      <dgm:t>
        <a:bodyPr/>
        <a:lstStyle/>
        <a:p>
          <a:endParaRPr lang="cs-CZ"/>
        </a:p>
      </dgm:t>
    </dgm:pt>
    <dgm:pt modelId="{A7950CB0-69C8-4A84-8FB6-F6535C964E67}" type="pres">
      <dgm:prSet presAssocID="{524F3504-C811-43B1-8ECF-BD076455CFE8}" presName="node" presStyleLbl="node1" presStyleIdx="1" presStyleCnt="3" custRadScaleRad="100096" custRadScaleInc="-415">
        <dgm:presLayoutVars>
          <dgm:bulletEnabled val="1"/>
        </dgm:presLayoutVars>
      </dgm:prSet>
      <dgm:spPr/>
      <dgm:t>
        <a:bodyPr/>
        <a:lstStyle/>
        <a:p>
          <a:endParaRPr lang="cs-CZ"/>
        </a:p>
      </dgm:t>
    </dgm:pt>
    <dgm:pt modelId="{7DC4F4C8-FC95-4892-ABA2-1DC41821FBC9}" type="pres">
      <dgm:prSet presAssocID="{32BD2448-6592-45A3-AD7C-E6B7720A3741}" presName="parTrans" presStyleLbl="bgSibTrans2D1" presStyleIdx="2" presStyleCnt="3"/>
      <dgm:spPr/>
      <dgm:t>
        <a:bodyPr/>
        <a:lstStyle/>
        <a:p>
          <a:endParaRPr lang="cs-CZ"/>
        </a:p>
      </dgm:t>
    </dgm:pt>
    <dgm:pt modelId="{0C4B55DE-7773-4290-A063-F85FC3DF99D9}" type="pres">
      <dgm:prSet presAssocID="{901958F8-4D91-4530-BF7D-D29FD9AA53EB}" presName="node" presStyleLbl="node1" presStyleIdx="2" presStyleCnt="3">
        <dgm:presLayoutVars>
          <dgm:bulletEnabled val="1"/>
        </dgm:presLayoutVars>
      </dgm:prSet>
      <dgm:spPr/>
      <dgm:t>
        <a:bodyPr/>
        <a:lstStyle/>
        <a:p>
          <a:endParaRPr lang="cs-CZ"/>
        </a:p>
      </dgm:t>
    </dgm:pt>
  </dgm:ptLst>
  <dgm:cxnLst>
    <dgm:cxn modelId="{BC0556A4-7F8F-4FE7-9945-71212272119B}" type="presOf" srcId="{A627BEBE-6ABD-42E0-BACA-B77CCDB48BC3}" destId="{7027E6CE-64CD-4BB4-A18B-4BEF345D9B27}" srcOrd="0" destOrd="0" presId="urn:microsoft.com/office/officeart/2005/8/layout/radial4"/>
    <dgm:cxn modelId="{9611A35F-8762-480B-9962-2B5A8A123DC1}" type="presOf" srcId="{EF3853C5-D0E0-42B0-A982-8443B9D4F91C}" destId="{C70FF338-3DAB-47CC-A011-D10443A04FCB}" srcOrd="0" destOrd="0" presId="urn:microsoft.com/office/officeart/2005/8/layout/radial4"/>
    <dgm:cxn modelId="{F20AD08C-87C2-4CD8-BF74-75FECB827AC7}" type="presOf" srcId="{43DC6D94-9F3E-42A6-BECA-53E929DBED93}" destId="{CA22318C-1297-498A-BBC3-74D59F7A5E47}" srcOrd="0" destOrd="0" presId="urn:microsoft.com/office/officeart/2005/8/layout/radial4"/>
    <dgm:cxn modelId="{C237D127-5D6E-409E-86BE-52D4DC5757E2}" type="presOf" srcId="{901958F8-4D91-4530-BF7D-D29FD9AA53EB}" destId="{0C4B55DE-7773-4290-A063-F85FC3DF99D9}" srcOrd="0" destOrd="0" presId="urn:microsoft.com/office/officeart/2005/8/layout/radial4"/>
    <dgm:cxn modelId="{747304AE-4B64-4BC9-88EA-E3025525439B}" type="presOf" srcId="{1480A588-E32E-4DAC-9458-BD6D504D14A4}" destId="{161FA422-A699-4C96-A5BE-F6AD30DE9C06}" srcOrd="0" destOrd="0" presId="urn:microsoft.com/office/officeart/2005/8/layout/radial4"/>
    <dgm:cxn modelId="{F35D366A-B2FC-4185-A6FA-73D0E60F71D3}" type="presOf" srcId="{32BD2448-6592-45A3-AD7C-E6B7720A3741}" destId="{7DC4F4C8-FC95-4892-ABA2-1DC41821FBC9}" srcOrd="0" destOrd="0" presId="urn:microsoft.com/office/officeart/2005/8/layout/radial4"/>
    <dgm:cxn modelId="{71FB47A6-9ADD-4F44-AD6B-A1606080AF06}" srcId="{EF3853C5-D0E0-42B0-A982-8443B9D4F91C}" destId="{901958F8-4D91-4530-BF7D-D29FD9AA53EB}" srcOrd="2" destOrd="0" parTransId="{32BD2448-6592-45A3-AD7C-E6B7720A3741}" sibTransId="{04640F0F-5044-47C7-A056-D389AD5AB6B4}"/>
    <dgm:cxn modelId="{ACD9B4D3-6426-440C-9913-0797B363FD9B}" srcId="{117E18F6-D058-4370-9107-692EEE8BB16F}" destId="{EF3853C5-D0E0-42B0-A982-8443B9D4F91C}" srcOrd="0" destOrd="0" parTransId="{70D81FE9-A6AE-44B6-845C-832A4F2660B3}" sibTransId="{F183607E-BE7C-4A7C-91D6-ED88B2238690}"/>
    <dgm:cxn modelId="{0AA29898-0039-4FF0-AA2E-FB7E5E5A596C}" srcId="{EF3853C5-D0E0-42B0-A982-8443B9D4F91C}" destId="{43DC6D94-9F3E-42A6-BECA-53E929DBED93}" srcOrd="0" destOrd="0" parTransId="{A627BEBE-6ABD-42E0-BACA-B77CCDB48BC3}" sibTransId="{B55D7EEE-C832-4410-9140-3E7455B61FDE}"/>
    <dgm:cxn modelId="{143A54D9-91B0-46A5-BE3C-15CE696936DC}" type="presOf" srcId="{524F3504-C811-43B1-8ECF-BD076455CFE8}" destId="{A7950CB0-69C8-4A84-8FB6-F6535C964E67}" srcOrd="0" destOrd="0" presId="urn:microsoft.com/office/officeart/2005/8/layout/radial4"/>
    <dgm:cxn modelId="{07D4F92D-9805-441D-AFDF-348E304C8374}" srcId="{EF3853C5-D0E0-42B0-A982-8443B9D4F91C}" destId="{524F3504-C811-43B1-8ECF-BD076455CFE8}" srcOrd="1" destOrd="0" parTransId="{1480A588-E32E-4DAC-9458-BD6D504D14A4}" sibTransId="{02BA1491-659B-4D14-AAB2-0D21043D56D8}"/>
    <dgm:cxn modelId="{E00FCE1C-9656-4F79-8612-39F57F1DD234}" type="presOf" srcId="{117E18F6-D058-4370-9107-692EEE8BB16F}" destId="{9BC69080-8865-4D23-9DB5-273E4567679D}" srcOrd="0" destOrd="0" presId="urn:microsoft.com/office/officeart/2005/8/layout/radial4"/>
    <dgm:cxn modelId="{3E9CA61F-096C-46DA-A60B-CA5DFC1B3FE5}" type="presParOf" srcId="{9BC69080-8865-4D23-9DB5-273E4567679D}" destId="{C70FF338-3DAB-47CC-A011-D10443A04FCB}" srcOrd="0" destOrd="0" presId="urn:microsoft.com/office/officeart/2005/8/layout/radial4"/>
    <dgm:cxn modelId="{8575FCE5-99FB-4E5D-83F8-FB5BB82B634D}" type="presParOf" srcId="{9BC69080-8865-4D23-9DB5-273E4567679D}" destId="{7027E6CE-64CD-4BB4-A18B-4BEF345D9B27}" srcOrd="1" destOrd="0" presId="urn:microsoft.com/office/officeart/2005/8/layout/radial4"/>
    <dgm:cxn modelId="{98AFE603-3E9F-4ED4-859F-7D201864C758}" type="presParOf" srcId="{9BC69080-8865-4D23-9DB5-273E4567679D}" destId="{CA22318C-1297-498A-BBC3-74D59F7A5E47}" srcOrd="2" destOrd="0" presId="urn:microsoft.com/office/officeart/2005/8/layout/radial4"/>
    <dgm:cxn modelId="{FE541C4D-56D9-4DDE-9D05-D1E2B982B379}" type="presParOf" srcId="{9BC69080-8865-4D23-9DB5-273E4567679D}" destId="{161FA422-A699-4C96-A5BE-F6AD30DE9C06}" srcOrd="3" destOrd="0" presId="urn:microsoft.com/office/officeart/2005/8/layout/radial4"/>
    <dgm:cxn modelId="{188B8E72-3F6D-425C-A5B3-C74D3ED383E8}" type="presParOf" srcId="{9BC69080-8865-4D23-9DB5-273E4567679D}" destId="{A7950CB0-69C8-4A84-8FB6-F6535C964E67}" srcOrd="4" destOrd="0" presId="urn:microsoft.com/office/officeart/2005/8/layout/radial4"/>
    <dgm:cxn modelId="{D0ED427C-8134-476D-9917-B6E54A7A00BB}" type="presParOf" srcId="{9BC69080-8865-4D23-9DB5-273E4567679D}" destId="{7DC4F4C8-FC95-4892-ABA2-1DC41821FBC9}" srcOrd="5" destOrd="0" presId="urn:microsoft.com/office/officeart/2005/8/layout/radial4"/>
    <dgm:cxn modelId="{392F525D-F420-40A5-B9A0-CD5B1827F86A}" type="presParOf" srcId="{9BC69080-8865-4D23-9DB5-273E4567679D}" destId="{0C4B55DE-7773-4290-A063-F85FC3DF99D9}" srcOrd="6"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70FF338-3DAB-47CC-A011-D10443A04FCB}">
      <dsp:nvSpPr>
        <dsp:cNvPr id="0" name=""/>
        <dsp:cNvSpPr/>
      </dsp:nvSpPr>
      <dsp:spPr>
        <a:xfrm>
          <a:off x="2827410" y="2098739"/>
          <a:ext cx="1762002" cy="1762002"/>
        </a:xfrm>
        <a:prstGeom prst="ellipse">
          <a:avLst/>
        </a:prstGeom>
        <a:solidFill>
          <a:srgbClr val="00B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cs-CZ" sz="2100" kern="1200" dirty="0" smtClean="0">
              <a:latin typeface="Comic Sans MS" pitchFamily="66" charset="0"/>
            </a:rPr>
            <a:t>Změny v jídelníčku</a:t>
          </a:r>
          <a:endParaRPr lang="cs-CZ" sz="2100" kern="1200" dirty="0">
            <a:latin typeface="Comic Sans MS" pitchFamily="66" charset="0"/>
          </a:endParaRPr>
        </a:p>
      </dsp:txBody>
      <dsp:txXfrm>
        <a:off x="2827410" y="2098739"/>
        <a:ext cx="1762002" cy="1762002"/>
      </dsp:txXfrm>
    </dsp:sp>
    <dsp:sp modelId="{7027E6CE-64CD-4BB4-A18B-4BEF345D9B27}">
      <dsp:nvSpPr>
        <dsp:cNvPr id="0" name=""/>
        <dsp:cNvSpPr/>
      </dsp:nvSpPr>
      <dsp:spPr>
        <a:xfrm rot="12866988">
          <a:off x="1700787" y="1809028"/>
          <a:ext cx="1334088" cy="50217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A22318C-1297-498A-BBC3-74D59F7A5E47}">
      <dsp:nvSpPr>
        <dsp:cNvPr id="0" name=""/>
        <dsp:cNvSpPr/>
      </dsp:nvSpPr>
      <dsp:spPr>
        <a:xfrm>
          <a:off x="980820" y="1013216"/>
          <a:ext cx="1673902" cy="1339122"/>
        </a:xfrm>
        <a:prstGeom prst="roundRect">
          <a:avLst>
            <a:gd name="adj" fmla="val 10000"/>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cs-CZ" sz="1900" kern="1200" dirty="0" smtClean="0">
              <a:latin typeface="Comic Sans MS" pitchFamily="66" charset="0"/>
            </a:rPr>
            <a:t>Změny hormonální</a:t>
          </a:r>
          <a:endParaRPr lang="cs-CZ" sz="1900" kern="1200" dirty="0">
            <a:latin typeface="Comic Sans MS" pitchFamily="66" charset="0"/>
          </a:endParaRPr>
        </a:p>
      </dsp:txBody>
      <dsp:txXfrm>
        <a:off x="980820" y="1013216"/>
        <a:ext cx="1673902" cy="1339122"/>
      </dsp:txXfrm>
    </dsp:sp>
    <dsp:sp modelId="{161FA422-A699-4C96-A5BE-F6AD30DE9C06}">
      <dsp:nvSpPr>
        <dsp:cNvPr id="0" name=""/>
        <dsp:cNvSpPr/>
      </dsp:nvSpPr>
      <dsp:spPr>
        <a:xfrm rot="16185048">
          <a:off x="3026003" y="1093766"/>
          <a:ext cx="1350594" cy="50217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7950CB0-69C8-4A84-8FB6-F6535C964E67}">
      <dsp:nvSpPr>
        <dsp:cNvPr id="0" name=""/>
        <dsp:cNvSpPr/>
      </dsp:nvSpPr>
      <dsp:spPr>
        <a:xfrm>
          <a:off x="2861412" y="0"/>
          <a:ext cx="1673902" cy="1339122"/>
        </a:xfrm>
        <a:prstGeom prst="roundRect">
          <a:avLst>
            <a:gd name="adj" fmla="val 10000"/>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cs-CZ" sz="1900" kern="1200" dirty="0" smtClean="0">
              <a:latin typeface="Comic Sans MS" pitchFamily="66" charset="0"/>
            </a:rPr>
            <a:t>Změny morfologické</a:t>
          </a:r>
          <a:endParaRPr lang="cs-CZ" sz="1900" kern="1200" dirty="0">
            <a:latin typeface="Comic Sans MS" pitchFamily="66" charset="0"/>
          </a:endParaRPr>
        </a:p>
      </dsp:txBody>
      <dsp:txXfrm>
        <a:off x="2861412" y="0"/>
        <a:ext cx="1673902" cy="1339122"/>
      </dsp:txXfrm>
    </dsp:sp>
    <dsp:sp modelId="{7DC4F4C8-FC95-4892-ABA2-1DC41821FBC9}">
      <dsp:nvSpPr>
        <dsp:cNvPr id="0" name=""/>
        <dsp:cNvSpPr/>
      </dsp:nvSpPr>
      <dsp:spPr>
        <a:xfrm rot="19500000">
          <a:off x="4372363" y="1791011"/>
          <a:ext cx="1350284" cy="50217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4B55DE-7773-4290-A063-F85FC3DF99D9}">
      <dsp:nvSpPr>
        <dsp:cNvPr id="0" name=""/>
        <dsp:cNvSpPr/>
      </dsp:nvSpPr>
      <dsp:spPr>
        <a:xfrm>
          <a:off x="4763599" y="985290"/>
          <a:ext cx="1673902" cy="1339122"/>
        </a:xfrm>
        <a:prstGeom prst="roundRect">
          <a:avLst>
            <a:gd name="adj" fmla="val 10000"/>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cs-CZ" sz="1900" kern="1200" dirty="0" smtClean="0">
              <a:latin typeface="Comic Sans MS" pitchFamily="66" charset="0"/>
            </a:rPr>
            <a:t>Změny metabolismu</a:t>
          </a:r>
          <a:endParaRPr lang="cs-CZ" sz="1900" kern="1200" dirty="0">
            <a:latin typeface="Comic Sans MS" pitchFamily="66" charset="0"/>
          </a:endParaRPr>
        </a:p>
      </dsp:txBody>
      <dsp:txXfrm>
        <a:off x="4763599" y="985290"/>
        <a:ext cx="1673902" cy="1339122"/>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EEEA3E-DA63-4B7A-B009-662E5A23CFFE}" type="datetimeFigureOut">
              <a:rPr lang="cs-CZ" smtClean="0"/>
              <a:pPr/>
              <a:t>11.4.2017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496E0D-9AF3-4058-B861-0604056A56D5}"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Kyselina listová-v počátečních fázích těhotenství (4-7týden)nedostatečné zásobení</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5</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9</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Optimálně +2 kg-první trimestr, další každý týden + 0,3-0,5 kg.</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13</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300 </a:t>
            </a:r>
            <a:r>
              <a:rPr lang="cs-CZ" dirty="0" err="1" smtClean="0"/>
              <a:t>kcal</a:t>
            </a:r>
            <a:r>
              <a:rPr lang="cs-CZ" dirty="0" smtClean="0"/>
              <a:t>-1 jablko</a:t>
            </a:r>
            <a:r>
              <a:rPr lang="cs-CZ" baseline="0" dirty="0" smtClean="0"/>
              <a:t> +</a:t>
            </a:r>
            <a:r>
              <a:rPr lang="cs-CZ" dirty="0" smtClean="0"/>
              <a:t> 1</a:t>
            </a:r>
            <a:r>
              <a:rPr lang="cs-CZ" baseline="0" dirty="0" smtClean="0"/>
              <a:t> bílý jogurt + 1 rohlík</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17</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Zázvor do 250 mg- konzultace s lékařem, máta- konzultace s lékařem.</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43</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F- 1mg/den</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45</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Šaratice,</a:t>
            </a:r>
            <a:r>
              <a:rPr lang="cs-CZ" baseline="0" dirty="0" smtClean="0"/>
              <a:t> Zaječická – několik desítek ml</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48</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smtClean="0"/>
              <a:t>Rehydratační</a:t>
            </a:r>
            <a:r>
              <a:rPr lang="cs-CZ" dirty="0" smtClean="0"/>
              <a:t> roztok</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49</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 1600</a:t>
            </a:r>
            <a:r>
              <a:rPr lang="cs-CZ" baseline="0" dirty="0" smtClean="0"/>
              <a:t> </a:t>
            </a:r>
            <a:r>
              <a:rPr lang="cs-CZ" baseline="0" dirty="0" err="1" smtClean="0"/>
              <a:t>kJ</a:t>
            </a:r>
            <a:r>
              <a:rPr lang="cs-CZ" dirty="0" smtClean="0"/>
              <a:t>= krajíc chleba a tři plátky</a:t>
            </a:r>
            <a:r>
              <a:rPr lang="cs-CZ" baseline="0" dirty="0" smtClean="0"/>
              <a:t> drůbeží šunky a rajče a jablko</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57</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7" name="Obdélní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2362200" y="4038600"/>
            <a:ext cx="6477000" cy="1828800"/>
          </a:xfrm>
        </p:spPr>
        <p:txBody>
          <a:bodyPr anchor="b"/>
          <a:lstStyle>
            <a:lvl1pPr>
              <a:defRPr cap="all" baseline="0"/>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EA79B0D-4337-4290-9CA9-A45046B7E2AE}" type="datetimeFigureOut">
              <a:rPr lang="cs-CZ" smtClean="0"/>
              <a:pPr/>
              <a:t>11.4.2017</a:t>
            </a:fld>
            <a:endParaRPr lang="cs-CZ"/>
          </a:p>
        </p:txBody>
      </p:sp>
      <p:sp>
        <p:nvSpPr>
          <p:cNvPr id="17" name="Zástupný symbol pro zápatí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cs-CZ"/>
          </a:p>
        </p:txBody>
      </p:sp>
      <p:sp>
        <p:nvSpPr>
          <p:cNvPr id="29" name="Zástupný symbol pro číslo snímku 28"/>
          <p:cNvSpPr>
            <a:spLocks noGrp="1"/>
          </p:cNvSpPr>
          <p:nvPr>
            <p:ph type="sldNum" sz="quarter" idx="12"/>
          </p:nvPr>
        </p:nvSpPr>
        <p:spPr>
          <a:xfrm>
            <a:off x="8001000" y="228600"/>
            <a:ext cx="838200" cy="381000"/>
          </a:xfrm>
        </p:spPr>
        <p:txBody>
          <a:bodyPr/>
          <a:lstStyle>
            <a:lvl1pPr>
              <a:defRPr>
                <a:solidFill>
                  <a:schemeClr val="tx2"/>
                </a:solidFill>
              </a:defRPr>
            </a:lvl1pPr>
          </a:lstStyle>
          <a:p>
            <a:fld id="{2175B752-0839-4B3B-8817-57F696C1AB8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EA79B0D-4337-4290-9CA9-A45046B7E2AE}" type="datetimeFigureOut">
              <a:rPr lang="cs-CZ" smtClean="0"/>
              <a:pPr/>
              <a:t>11.4.2017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75B752-0839-4B3B-8817-57F696C1AB8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1"/>
      </p:bgRef>
    </p:bg>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609600"/>
            <a:ext cx="2057400" cy="55165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609600"/>
            <a:ext cx="5562600" cy="5516564"/>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a:xfrm>
            <a:off x="6553200" y="6248402"/>
            <a:ext cx="2209800" cy="365125"/>
          </a:xfrm>
        </p:spPr>
        <p:txBody>
          <a:bodyPr/>
          <a:lstStyle/>
          <a:p>
            <a:fld id="{6EA79B0D-4337-4290-9CA9-A45046B7E2AE}" type="datetimeFigureOut">
              <a:rPr lang="cs-CZ" smtClean="0"/>
              <a:pPr/>
              <a:t>11.4.2017</a:t>
            </a:fld>
            <a:endParaRPr lang="cs-CZ"/>
          </a:p>
        </p:txBody>
      </p:sp>
      <p:sp>
        <p:nvSpPr>
          <p:cNvPr id="5" name="Zástupný symbol pro zápatí 4"/>
          <p:cNvSpPr>
            <a:spLocks noGrp="1"/>
          </p:cNvSpPr>
          <p:nvPr>
            <p:ph type="ftr" sz="quarter" idx="11"/>
          </p:nvPr>
        </p:nvSpPr>
        <p:spPr>
          <a:xfrm>
            <a:off x="457201" y="6248207"/>
            <a:ext cx="5573483" cy="365125"/>
          </a:xfrm>
        </p:spPr>
        <p:txBody>
          <a:bodyPr/>
          <a:lstStyle/>
          <a:p>
            <a:endParaRPr lang="cs-CZ"/>
          </a:p>
        </p:txBody>
      </p:sp>
      <p:sp>
        <p:nvSpPr>
          <p:cNvPr id="7" name="Obdélní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rot="5400000">
            <a:off x="5989638" y="144462"/>
            <a:ext cx="533400" cy="244476"/>
          </a:xfrm>
        </p:spPr>
        <p:txBody>
          <a:bodyPr/>
          <a:lstStyle/>
          <a:p>
            <a:fld id="{2175B752-0839-4B3B-8817-57F696C1AB8F}"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12648" y="228600"/>
            <a:ext cx="8153400" cy="990600"/>
          </a:xfrm>
        </p:spPr>
        <p:txBody>
          <a:body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6EA79B0D-4337-4290-9CA9-A45046B7E2AE}" type="datetimeFigureOut">
              <a:rPr lang="cs-CZ" smtClean="0"/>
              <a:pPr/>
              <a:t>11.4.2017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lvl1pPr>
              <a:defRPr>
                <a:solidFill>
                  <a:srgbClr val="FFFFFF"/>
                </a:solidFill>
              </a:defRPr>
            </a:lvl1pPr>
          </a:lstStyle>
          <a:p>
            <a:fld id="{2175B752-0839-4B3B-8817-57F696C1AB8F}" type="slidenum">
              <a:rPr lang="cs-CZ" smtClean="0"/>
              <a:pPr/>
              <a:t>‹#›</a:t>
            </a:fld>
            <a:endParaRPr lang="cs-CZ"/>
          </a:p>
        </p:txBody>
      </p:sp>
      <p:sp>
        <p:nvSpPr>
          <p:cNvPr id="8" name="Zástupný symbol pro obsah 7"/>
          <p:cNvSpPr>
            <a:spLocks noGrp="1"/>
          </p:cNvSpPr>
          <p:nvPr>
            <p:ph sz="quarter" idx="1"/>
          </p:nvPr>
        </p:nvSpPr>
        <p:spPr>
          <a:xfrm>
            <a:off x="612648" y="1600200"/>
            <a:ext cx="8153400" cy="44958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7" name="Obdélní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cs-CZ" smtClean="0"/>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6EA79B0D-4337-4290-9CA9-A45046B7E2AE}" type="datetimeFigureOut">
              <a:rPr lang="cs-CZ" smtClean="0"/>
              <a:pPr/>
              <a:t>11.4.2017</a:t>
            </a:fld>
            <a:endParaRPr lang="cs-CZ"/>
          </a:p>
        </p:txBody>
      </p:sp>
      <p:sp>
        <p:nvSpPr>
          <p:cNvPr id="13" name="Zástupný symbol pro číslo snímk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175B752-0839-4B3B-8817-57F696C1AB8F}" type="slidenum">
              <a:rPr lang="cs-CZ" smtClean="0"/>
              <a:pPr/>
              <a:t>‹#›</a:t>
            </a:fld>
            <a:endParaRPr lang="cs-CZ"/>
          </a:p>
        </p:txBody>
      </p:sp>
      <p:sp>
        <p:nvSpPr>
          <p:cNvPr id="14" name="Zástupný symbol pro zápatí 13"/>
          <p:cNvSpPr>
            <a:spLocks noGrp="1"/>
          </p:cNvSpPr>
          <p:nvPr>
            <p:ph type="ftr" sz="quarter" idx="12"/>
          </p:nvPr>
        </p:nvSpPr>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9" name="Zástupný symbol pro obsah 8"/>
          <p:cNvSpPr>
            <a:spLocks noGrp="1"/>
          </p:cNvSpPr>
          <p:nvPr>
            <p:ph sz="quarter" idx="1"/>
          </p:nvPr>
        </p:nvSpPr>
        <p:spPr>
          <a:xfrm>
            <a:off x="609600" y="1589567"/>
            <a:ext cx="38862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844901" y="1589567"/>
            <a:ext cx="38862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8" name="Zástupný symbol pro datum 7"/>
          <p:cNvSpPr>
            <a:spLocks noGrp="1"/>
          </p:cNvSpPr>
          <p:nvPr>
            <p:ph type="dt" sz="half" idx="15"/>
          </p:nvPr>
        </p:nvSpPr>
        <p:spPr/>
        <p:txBody>
          <a:bodyPr rtlCol="0"/>
          <a:lstStyle/>
          <a:p>
            <a:fld id="{6EA79B0D-4337-4290-9CA9-A45046B7E2AE}" type="datetimeFigureOut">
              <a:rPr lang="cs-CZ" smtClean="0"/>
              <a:pPr/>
              <a:t>11.4.2017</a:t>
            </a:fld>
            <a:endParaRPr lang="cs-CZ"/>
          </a:p>
        </p:txBody>
      </p:sp>
      <p:sp>
        <p:nvSpPr>
          <p:cNvPr id="10" name="Zástupný symbol pro číslo snímku 9"/>
          <p:cNvSpPr>
            <a:spLocks noGrp="1"/>
          </p:cNvSpPr>
          <p:nvPr>
            <p:ph type="sldNum" sz="quarter" idx="16"/>
          </p:nvPr>
        </p:nvSpPr>
        <p:spPr/>
        <p:txBody>
          <a:bodyPr rtlCol="0"/>
          <a:lstStyle/>
          <a:p>
            <a:fld id="{2175B752-0839-4B3B-8817-57F696C1AB8F}" type="slidenum">
              <a:rPr lang="cs-CZ" smtClean="0"/>
              <a:pPr/>
              <a:t>‹#›</a:t>
            </a:fld>
            <a:endParaRPr lang="cs-CZ"/>
          </a:p>
        </p:txBody>
      </p:sp>
      <p:sp>
        <p:nvSpPr>
          <p:cNvPr id="12" name="Zástupný symbol pro zápatí 11"/>
          <p:cNvSpPr>
            <a:spLocks noGrp="1"/>
          </p:cNvSpPr>
          <p:nvPr>
            <p:ph type="ftr" sz="quarter" idx="17"/>
          </p:nvPr>
        </p:nvSpPr>
        <p:spPr/>
        <p:txBody>
          <a:bodyPr rtlCol="0"/>
          <a:lstStyle/>
          <a:p>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33400" y="273050"/>
            <a:ext cx="8153400" cy="869950"/>
          </a:xfrm>
        </p:spPr>
        <p:txBody>
          <a:bodyPr anchor="ctr"/>
          <a:lstStyle>
            <a:lvl1pPr>
              <a:defRPr/>
            </a:lvl1pPr>
          </a:lstStyle>
          <a:p>
            <a:r>
              <a:rPr kumimoji="0" lang="cs-CZ" smtClean="0"/>
              <a:t>Klepnutím lze upravit styl předlohy nadpisů.</a:t>
            </a:r>
            <a:endParaRPr kumimoji="0" lang="en-US"/>
          </a:p>
        </p:txBody>
      </p:sp>
      <p:sp>
        <p:nvSpPr>
          <p:cNvPr id="11" name="Zástupný symbol pro obsah 10"/>
          <p:cNvSpPr>
            <a:spLocks noGrp="1"/>
          </p:cNvSpPr>
          <p:nvPr>
            <p:ph sz="quarter" idx="2"/>
          </p:nvPr>
        </p:nvSpPr>
        <p:spPr>
          <a:xfrm>
            <a:off x="609600" y="2438400"/>
            <a:ext cx="3886200" cy="35814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800600" y="2438400"/>
            <a:ext cx="3886200" cy="35814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5"/>
          </p:nvPr>
        </p:nvSpPr>
        <p:spPr/>
        <p:txBody>
          <a:bodyPr rtlCol="0"/>
          <a:lstStyle/>
          <a:p>
            <a:fld id="{6EA79B0D-4337-4290-9CA9-A45046B7E2AE}" type="datetimeFigureOut">
              <a:rPr lang="cs-CZ" smtClean="0"/>
              <a:pPr/>
              <a:t>11.4.2017</a:t>
            </a:fld>
            <a:endParaRPr lang="cs-CZ"/>
          </a:p>
        </p:txBody>
      </p:sp>
      <p:sp>
        <p:nvSpPr>
          <p:cNvPr id="12" name="Zástupný symbol pro číslo snímku 11"/>
          <p:cNvSpPr>
            <a:spLocks noGrp="1"/>
          </p:cNvSpPr>
          <p:nvPr>
            <p:ph type="sldNum" sz="quarter" idx="16"/>
          </p:nvPr>
        </p:nvSpPr>
        <p:spPr/>
        <p:txBody>
          <a:bodyPr rtlCol="0"/>
          <a:lstStyle/>
          <a:p>
            <a:fld id="{2175B752-0839-4B3B-8817-57F696C1AB8F}" type="slidenum">
              <a:rPr lang="cs-CZ" smtClean="0"/>
              <a:pPr/>
              <a:t>‹#›</a:t>
            </a:fld>
            <a:endParaRPr lang="cs-CZ"/>
          </a:p>
        </p:txBody>
      </p:sp>
      <p:sp>
        <p:nvSpPr>
          <p:cNvPr id="14" name="Zástupný symbol pro zápatí 13"/>
          <p:cNvSpPr>
            <a:spLocks noGrp="1"/>
          </p:cNvSpPr>
          <p:nvPr>
            <p:ph type="ftr" sz="quarter" idx="17"/>
          </p:nvPr>
        </p:nvSpPr>
        <p:spPr/>
        <p:txBody>
          <a:bodyPr rtlCol="0"/>
          <a:lstStyle/>
          <a:p>
            <a:endParaRPr lang="cs-CZ"/>
          </a:p>
        </p:txBody>
      </p:sp>
      <p:sp>
        <p:nvSpPr>
          <p:cNvPr id="16" name="Zástupný symbol pro tex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5" name="Zástupný symbol pro tex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6EA79B0D-4337-4290-9CA9-A45046B7E2AE}" type="datetimeFigureOut">
              <a:rPr lang="cs-CZ" smtClean="0"/>
              <a:pPr/>
              <a:t>11.4.2017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lvl1pPr>
              <a:defRPr>
                <a:solidFill>
                  <a:srgbClr val="FFFFFF"/>
                </a:solidFill>
              </a:defRPr>
            </a:lvl1pPr>
          </a:lstStyle>
          <a:p>
            <a:fld id="{2175B752-0839-4B3B-8817-57F696C1AB8F}"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EA79B0D-4337-4290-9CA9-A45046B7E2AE}" type="datetimeFigureOut">
              <a:rPr lang="cs-CZ" smtClean="0"/>
              <a:pPr/>
              <a:t>11.4.2017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0" y="6248400"/>
            <a:ext cx="533400" cy="381000"/>
          </a:xfrm>
        </p:spPr>
        <p:txBody>
          <a:bodyPr/>
          <a:lstStyle>
            <a:lvl1pPr>
              <a:defRPr>
                <a:solidFill>
                  <a:schemeClr val="tx2"/>
                </a:solidFill>
              </a:defRPr>
            </a:lvl1pPr>
          </a:lstStyle>
          <a:p>
            <a:fld id="{2175B752-0839-4B3B-8817-57F696C1AB8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8077200" cy="869950"/>
          </a:xfrm>
        </p:spPr>
        <p:txBody>
          <a:bodyPr anchor="ctr"/>
          <a:lstStyle>
            <a:lvl1pPr algn="l">
              <a:buNone/>
              <a:defRPr sz="4400" b="0"/>
            </a:lvl1p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6EA79B0D-4337-4290-9CA9-A45046B7E2AE}" type="datetimeFigureOut">
              <a:rPr lang="cs-CZ" smtClean="0"/>
              <a:pPr/>
              <a:t>11.4.2017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lvl1pPr>
              <a:defRPr>
                <a:solidFill>
                  <a:srgbClr val="FFFFFF"/>
                </a:solidFill>
              </a:defRPr>
            </a:lvl1pPr>
          </a:lstStyle>
          <a:p>
            <a:fld id="{2175B752-0839-4B3B-8817-57F696C1AB8F}" type="slidenum">
              <a:rPr lang="cs-CZ" smtClean="0"/>
              <a:pPr/>
              <a:t>‹#›</a:t>
            </a:fld>
            <a:endParaRPr lang="cs-CZ"/>
          </a:p>
        </p:txBody>
      </p:sp>
      <p:sp>
        <p:nvSpPr>
          <p:cNvPr id="3" name="Zástupný symbol pro tex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9" name="Zástupný symbol pro obsah 8"/>
          <p:cNvSpPr>
            <a:spLocks noGrp="1"/>
          </p:cNvSpPr>
          <p:nvPr>
            <p:ph sz="quarter" idx="1"/>
          </p:nvPr>
        </p:nvSpPr>
        <p:spPr>
          <a:xfrm>
            <a:off x="2362200" y="1752600"/>
            <a:ext cx="6400800" cy="44196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3">
        <a:schemeClr val="bg2"/>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Klepnutím lze upravit styly předlohy textu.</a:t>
            </a:r>
          </a:p>
        </p:txBody>
      </p:sp>
      <p:sp>
        <p:nvSpPr>
          <p:cNvPr id="8" name="Obdélní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cs-CZ" smtClean="0"/>
              <a:t>Klepnutím lze upravit styl předlohy nadpisů.</a:t>
            </a:r>
            <a:endParaRPr kumimoji="0" lang="en-US"/>
          </a:p>
        </p:txBody>
      </p:sp>
      <p:sp>
        <p:nvSpPr>
          <p:cNvPr id="11" name="Obdélní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datum 11"/>
          <p:cNvSpPr>
            <a:spLocks noGrp="1"/>
          </p:cNvSpPr>
          <p:nvPr>
            <p:ph type="dt" sz="half" idx="10"/>
          </p:nvPr>
        </p:nvSpPr>
        <p:spPr>
          <a:xfrm>
            <a:off x="6248400" y="6248400"/>
            <a:ext cx="2667000" cy="365125"/>
          </a:xfrm>
        </p:spPr>
        <p:txBody>
          <a:bodyPr rtlCol="0"/>
          <a:lstStyle/>
          <a:p>
            <a:fld id="{6EA79B0D-4337-4290-9CA9-A45046B7E2AE}" type="datetimeFigureOut">
              <a:rPr lang="cs-CZ" smtClean="0"/>
              <a:pPr/>
              <a:t>11.4.2017</a:t>
            </a:fld>
            <a:endParaRPr lang="cs-CZ"/>
          </a:p>
        </p:txBody>
      </p:sp>
      <p:sp>
        <p:nvSpPr>
          <p:cNvPr id="13" name="Zástupný symbol pro číslo snímku 12"/>
          <p:cNvSpPr>
            <a:spLocks noGrp="1"/>
          </p:cNvSpPr>
          <p:nvPr>
            <p:ph type="sldNum" sz="quarter" idx="11"/>
          </p:nvPr>
        </p:nvSpPr>
        <p:spPr>
          <a:xfrm>
            <a:off x="0" y="4667249"/>
            <a:ext cx="1447800" cy="663578"/>
          </a:xfrm>
        </p:spPr>
        <p:txBody>
          <a:bodyPr rtlCol="0"/>
          <a:lstStyle>
            <a:lvl1pPr>
              <a:defRPr sz="2800"/>
            </a:lvl1pPr>
          </a:lstStyle>
          <a:p>
            <a:fld id="{2175B752-0839-4B3B-8817-57F696C1AB8F}" type="slidenum">
              <a:rPr lang="cs-CZ" smtClean="0"/>
              <a:pPr/>
              <a:t>‹#›</a:t>
            </a:fld>
            <a:endParaRPr lang="cs-CZ"/>
          </a:p>
        </p:txBody>
      </p:sp>
      <p:sp>
        <p:nvSpPr>
          <p:cNvPr id="14" name="Zástupný symbol pro zápatí 13"/>
          <p:cNvSpPr>
            <a:spLocks noGrp="1"/>
          </p:cNvSpPr>
          <p:nvPr>
            <p:ph type="ftr" sz="quarter" idx="12"/>
          </p:nvPr>
        </p:nvSpPr>
        <p:spPr>
          <a:xfrm>
            <a:off x="1600200" y="6248206"/>
            <a:ext cx="4572000" cy="365125"/>
          </a:xfrm>
        </p:spPr>
        <p:txBody>
          <a:bodyPr rtlCol="0"/>
          <a:lstStyle/>
          <a:p>
            <a:endParaRPr lang="cs-CZ"/>
          </a:p>
        </p:txBody>
      </p:sp>
      <p:sp>
        <p:nvSpPr>
          <p:cNvPr id="3" name="Zástupný symbol pro obrázek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cs-CZ" smtClean="0"/>
              <a:t>Klepnutím na ikonu přidáte obrázek.</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609600" y="228600"/>
            <a:ext cx="8153400" cy="990600"/>
          </a:xfrm>
          <a:prstGeom prst="rect">
            <a:avLst/>
          </a:prstGeom>
        </p:spPr>
        <p:txBody>
          <a:bodyPr vert="horz" anchor="ctr">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EA79B0D-4337-4290-9CA9-A45046B7E2AE}" type="datetimeFigureOut">
              <a:rPr lang="cs-CZ" smtClean="0"/>
              <a:pPr/>
              <a:t>11.4.2017</a:t>
            </a:fld>
            <a:endParaRPr lang="cs-CZ"/>
          </a:p>
        </p:txBody>
      </p:sp>
      <p:sp>
        <p:nvSpPr>
          <p:cNvPr id="3" name="Zástupný symbol pro zápatí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cs-CZ"/>
          </a:p>
        </p:txBody>
      </p:sp>
      <p:sp>
        <p:nvSpPr>
          <p:cNvPr id="7" name="Obdélní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175B752-0839-4B3B-8817-57F696C1AB8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solidFill>
                  <a:schemeClr val="accent4">
                    <a:lumMod val="75000"/>
                  </a:schemeClr>
                </a:solidFill>
                <a:latin typeface="Comic Sans MS" pitchFamily="66" charset="0"/>
              </a:rPr>
              <a:t>Výživa těhotných a   </a:t>
            </a:r>
            <a:br>
              <a:rPr lang="cs-CZ" dirty="0" smtClean="0">
                <a:solidFill>
                  <a:schemeClr val="accent4">
                    <a:lumMod val="75000"/>
                  </a:schemeClr>
                </a:solidFill>
                <a:latin typeface="Comic Sans MS" pitchFamily="66" charset="0"/>
              </a:rPr>
            </a:br>
            <a:r>
              <a:rPr lang="cs-CZ" dirty="0" smtClean="0">
                <a:solidFill>
                  <a:schemeClr val="accent4">
                    <a:lumMod val="75000"/>
                  </a:schemeClr>
                </a:solidFill>
                <a:latin typeface="Comic Sans MS" pitchFamily="66" charset="0"/>
              </a:rPr>
              <a:t>kojících žen </a:t>
            </a:r>
            <a:r>
              <a:rPr lang="cs-CZ" dirty="0" smtClean="0">
                <a:solidFill>
                  <a:schemeClr val="accent4">
                    <a:lumMod val="75000"/>
                  </a:schemeClr>
                </a:solidFill>
              </a:rPr>
              <a:t/>
            </a:r>
            <a:br>
              <a:rPr lang="cs-CZ" dirty="0" smtClean="0">
                <a:solidFill>
                  <a:schemeClr val="accent4">
                    <a:lumMod val="75000"/>
                  </a:schemeClr>
                </a:solidFill>
              </a:rPr>
            </a:br>
            <a:endParaRPr lang="cs-CZ" dirty="0">
              <a:solidFill>
                <a:schemeClr val="accent4">
                  <a:lumMod val="75000"/>
                </a:schemeClr>
              </a:solidFill>
            </a:endParaRPr>
          </a:p>
        </p:txBody>
      </p:sp>
      <p:sp>
        <p:nvSpPr>
          <p:cNvPr id="3" name="Podnadpis 2"/>
          <p:cNvSpPr>
            <a:spLocks noGrp="1"/>
          </p:cNvSpPr>
          <p:nvPr>
            <p:ph type="subTitle" idx="1"/>
          </p:nvPr>
        </p:nvSpPr>
        <p:spPr/>
        <p:txBody>
          <a:bodyPr>
            <a:normAutofit/>
          </a:bodyPr>
          <a:lstStyle/>
          <a:p>
            <a:r>
              <a:rPr lang="cs-CZ" sz="2400" dirty="0" smtClean="0">
                <a:solidFill>
                  <a:schemeClr val="tx1"/>
                </a:solidFill>
                <a:latin typeface="Comic Sans MS" pitchFamily="66" charset="0"/>
              </a:rPr>
              <a:t>duben, 2017                   Mgr. Martina Nevrlá</a:t>
            </a:r>
            <a:endParaRPr lang="cs-CZ" sz="2400" dirty="0">
              <a:solidFill>
                <a:schemeClr val="tx1"/>
              </a:solidFill>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accent2">
                    <a:lumMod val="75000"/>
                  </a:schemeClr>
                </a:solidFill>
                <a:latin typeface="Comic Sans MS" pitchFamily="66" charset="0"/>
              </a:rPr>
              <a:t>Změny v těhotenství</a:t>
            </a:r>
            <a:endParaRPr lang="cs-CZ" dirty="0">
              <a:solidFill>
                <a:schemeClr val="accent2">
                  <a:lumMod val="75000"/>
                </a:schemeClr>
              </a:solidFill>
              <a:latin typeface="Comic Sans MS" pitchFamily="66" charset="0"/>
            </a:endParaRPr>
          </a:p>
        </p:txBody>
      </p:sp>
      <p:sp>
        <p:nvSpPr>
          <p:cNvPr id="3" name="Zástupný symbol pro obsah 2"/>
          <p:cNvSpPr>
            <a:spLocks noGrp="1"/>
          </p:cNvSpPr>
          <p:nvPr>
            <p:ph sz="quarter" idx="1"/>
          </p:nvPr>
        </p:nvSpPr>
        <p:spPr/>
        <p:txBody>
          <a:bodyPr>
            <a:normAutofit fontScale="47500" lnSpcReduction="20000"/>
          </a:bodyPr>
          <a:lstStyle/>
          <a:p>
            <a:r>
              <a:rPr lang="cs-CZ" dirty="0" smtClean="0">
                <a:latin typeface="Comic Sans MS" pitchFamily="66" charset="0"/>
              </a:rPr>
              <a:t>V prvním trimestru-se zvyšuje hladina insulinu (anabolická fáze)</a:t>
            </a:r>
            <a:r>
              <a:rPr lang="cs-CZ" dirty="0" smtClean="0">
                <a:latin typeface="Times New Roman"/>
                <a:cs typeface="Times New Roman"/>
              </a:rPr>
              <a:t>→</a:t>
            </a:r>
            <a:r>
              <a:rPr lang="cs-CZ" dirty="0" smtClean="0">
                <a:latin typeface="Comic Sans MS" pitchFamily="66" charset="0"/>
                <a:cs typeface="Times New Roman"/>
              </a:rPr>
              <a:t>tvorba tukových zásob</a:t>
            </a:r>
          </a:p>
          <a:p>
            <a:pPr>
              <a:buNone/>
            </a:pPr>
            <a:endParaRPr lang="cs-CZ" dirty="0" smtClean="0">
              <a:latin typeface="Comic Sans MS" pitchFamily="66" charset="0"/>
              <a:cs typeface="Times New Roman"/>
            </a:endParaRPr>
          </a:p>
          <a:p>
            <a:r>
              <a:rPr lang="cs-CZ" dirty="0" smtClean="0">
                <a:latin typeface="Comic Sans MS" pitchFamily="66" charset="0"/>
                <a:cs typeface="Times New Roman"/>
              </a:rPr>
              <a:t>Nárůst lipidů v plazmě (CH, TAG, fosfolipidy, volné MK, lipoproteiny)- tvoří se nové buňky, VMK a TAG-zdroje energie, Lipoproteiny-transportují tuk v krvi</a:t>
            </a:r>
          </a:p>
          <a:p>
            <a:endParaRPr lang="cs-CZ" dirty="0" smtClean="0">
              <a:latin typeface="Comic Sans MS" pitchFamily="66" charset="0"/>
            </a:endParaRPr>
          </a:p>
          <a:p>
            <a:r>
              <a:rPr lang="cs-CZ" dirty="0" smtClean="0">
                <a:latin typeface="Comic Sans MS" pitchFamily="66" charset="0"/>
              </a:rPr>
              <a:t>Zvyšuje se bazální metabolismus</a:t>
            </a:r>
          </a:p>
          <a:p>
            <a:endParaRPr lang="cs-CZ" dirty="0" smtClean="0">
              <a:latin typeface="Comic Sans MS" pitchFamily="66" charset="0"/>
            </a:endParaRPr>
          </a:p>
          <a:p>
            <a:r>
              <a:rPr lang="cs-CZ" dirty="0" smtClean="0">
                <a:latin typeface="Comic Sans MS" pitchFamily="66" charset="0"/>
              </a:rPr>
              <a:t>Těhotenství je potenciálně </a:t>
            </a:r>
            <a:r>
              <a:rPr lang="cs-CZ" dirty="0" err="1" smtClean="0">
                <a:latin typeface="Comic Sans MS" pitchFamily="66" charset="0"/>
              </a:rPr>
              <a:t>diabetogenní</a:t>
            </a:r>
            <a:r>
              <a:rPr lang="cs-CZ" dirty="0" smtClean="0">
                <a:latin typeface="Comic Sans MS" pitchFamily="66" charset="0"/>
              </a:rPr>
              <a:t>, druhý a třetí trimestr –rozvoj insulinové rezistence  </a:t>
            </a:r>
            <a:r>
              <a:rPr lang="cs-CZ" dirty="0" smtClean="0">
                <a:latin typeface="Times New Roman"/>
                <a:cs typeface="Times New Roman"/>
              </a:rPr>
              <a:t>→→</a:t>
            </a:r>
            <a:r>
              <a:rPr lang="cs-CZ" dirty="0" smtClean="0">
                <a:latin typeface="Comic Sans MS" pitchFamily="66" charset="0"/>
              </a:rPr>
              <a:t>  gestační diabetes </a:t>
            </a:r>
            <a:r>
              <a:rPr lang="cs-CZ" dirty="0" err="1" smtClean="0">
                <a:latin typeface="Comic Sans MS" pitchFamily="66" charset="0"/>
              </a:rPr>
              <a:t>mellitus</a:t>
            </a:r>
            <a:endParaRPr lang="cs-CZ" dirty="0" smtClean="0">
              <a:latin typeface="Comic Sans MS" pitchFamily="66" charset="0"/>
            </a:endParaRPr>
          </a:p>
          <a:p>
            <a:endParaRPr lang="cs-CZ" dirty="0" smtClean="0">
              <a:latin typeface="Comic Sans MS" pitchFamily="66" charset="0"/>
            </a:endParaRPr>
          </a:p>
          <a:p>
            <a:r>
              <a:rPr lang="cs-CZ" dirty="0" smtClean="0">
                <a:latin typeface="Comic Sans MS" pitchFamily="66" charset="0"/>
              </a:rPr>
              <a:t>Změny GIT –Progesteron-ochabování hladkého svalstva GIT, ovlivňuje:</a:t>
            </a:r>
          </a:p>
          <a:p>
            <a:endParaRPr lang="cs-CZ" dirty="0" smtClean="0">
              <a:latin typeface="Comic Sans MS" pitchFamily="66" charset="0"/>
            </a:endParaRPr>
          </a:p>
          <a:p>
            <a:r>
              <a:rPr lang="cs-CZ" dirty="0" smtClean="0">
                <a:latin typeface="Comic Sans MS" pitchFamily="66" charset="0"/>
              </a:rPr>
              <a:t>Porucha vyprazdňování střeva</a:t>
            </a:r>
          </a:p>
          <a:p>
            <a:r>
              <a:rPr lang="cs-CZ" dirty="0" smtClean="0">
                <a:latin typeface="Comic Sans MS" pitchFamily="66" charset="0"/>
              </a:rPr>
              <a:t>Rozvoj zácpy</a:t>
            </a:r>
          </a:p>
          <a:p>
            <a:r>
              <a:rPr lang="cs-CZ" dirty="0" smtClean="0">
                <a:latin typeface="Comic Sans MS" pitchFamily="66" charset="0"/>
              </a:rPr>
              <a:t>Pyróza</a:t>
            </a:r>
          </a:p>
          <a:p>
            <a:endParaRPr lang="cs-CZ" dirty="0" smtClean="0">
              <a:latin typeface="Comic Sans MS" pitchFamily="66" charset="0"/>
            </a:endParaRPr>
          </a:p>
          <a:p>
            <a:r>
              <a:rPr lang="cs-CZ" dirty="0" smtClean="0">
                <a:latin typeface="Comic Sans MS" pitchFamily="66" charset="0"/>
              </a:rPr>
              <a:t>Nevolnost, zvracení (</a:t>
            </a:r>
            <a:r>
              <a:rPr lang="cs-CZ" dirty="0" err="1" smtClean="0">
                <a:latin typeface="Comic Sans MS" pitchFamily="66" charset="0"/>
              </a:rPr>
              <a:t>hCG</a:t>
            </a:r>
            <a:r>
              <a:rPr lang="cs-CZ" dirty="0" smtClean="0">
                <a:latin typeface="Comic Sans MS" pitchFamily="66" charset="0"/>
              </a:rPr>
              <a:t>?)</a:t>
            </a:r>
          </a:p>
          <a:p>
            <a:pPr>
              <a:buNone/>
            </a:pPr>
            <a:endParaRPr lang="cs-CZ" dirty="0">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0" y="1600200"/>
            <a:ext cx="8766048" cy="4495800"/>
          </a:xfrm>
        </p:spPr>
        <p:txBody>
          <a:bodyPr/>
          <a:lstStyle/>
          <a:p>
            <a:pPr>
              <a:buNone/>
            </a:pPr>
            <a:r>
              <a:rPr lang="cs-CZ" dirty="0" smtClean="0">
                <a:latin typeface="Comic Sans MS" pitchFamily="66" charset="0"/>
              </a:rPr>
              <a:t>   </a:t>
            </a:r>
          </a:p>
          <a:p>
            <a:pPr>
              <a:buNone/>
            </a:pPr>
            <a:endParaRPr lang="cs-CZ" dirty="0" smtClean="0">
              <a:latin typeface="Comic Sans MS" pitchFamily="66" charset="0"/>
            </a:endParaRPr>
          </a:p>
          <a:p>
            <a:pPr>
              <a:buNone/>
            </a:pPr>
            <a:endParaRPr lang="cs-CZ" dirty="0" smtClean="0">
              <a:latin typeface="Comic Sans MS" pitchFamily="66" charset="0"/>
            </a:endParaRPr>
          </a:p>
          <a:p>
            <a:pPr>
              <a:buNone/>
            </a:pPr>
            <a:r>
              <a:rPr lang="cs-CZ" dirty="0" smtClean="0">
                <a:solidFill>
                  <a:schemeClr val="accent1">
                    <a:lumMod val="75000"/>
                  </a:schemeClr>
                </a:solidFill>
                <a:latin typeface="Comic Sans MS" pitchFamily="66" charset="0"/>
              </a:rPr>
              <a:t>     </a:t>
            </a:r>
            <a:r>
              <a:rPr lang="cs-CZ" sz="2800" dirty="0" smtClean="0">
                <a:solidFill>
                  <a:schemeClr val="accent1">
                    <a:lumMod val="75000"/>
                  </a:schemeClr>
                </a:solidFill>
                <a:latin typeface="Comic Sans MS" pitchFamily="66" charset="0"/>
              </a:rPr>
              <a:t>Žena by v těhotenství měla přibrat 8-15 kg?</a:t>
            </a:r>
            <a:endParaRPr lang="cs-CZ" sz="28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latin typeface="Comic Sans MS" pitchFamily="66" charset="0"/>
              </a:rPr>
              <a:t>Přírůstek hmotnosti v těhotenství</a:t>
            </a:r>
            <a:endParaRPr lang="cs-CZ" sz="3600" dirty="0">
              <a:latin typeface="Comic Sans MS" pitchFamily="66" charset="0"/>
            </a:endParaRPr>
          </a:p>
        </p:txBody>
      </p:sp>
      <p:graphicFrame>
        <p:nvGraphicFramePr>
          <p:cNvPr id="6" name="Tabulka 5"/>
          <p:cNvGraphicFramePr>
            <a:graphicFrameLocks noGrp="1"/>
          </p:cNvGraphicFramePr>
          <p:nvPr/>
        </p:nvGraphicFramePr>
        <p:xfrm>
          <a:off x="1524000" y="2375128"/>
          <a:ext cx="6096000" cy="4270287"/>
        </p:xfrm>
        <a:graphic>
          <a:graphicData uri="http://schemas.openxmlformats.org/drawingml/2006/table">
            <a:tbl>
              <a:tblPr firstRow="1" bandRow="1">
                <a:tableStyleId>{5C22544A-7EE6-4342-B048-85BDC9FD1C3A}</a:tableStyleId>
              </a:tblPr>
              <a:tblGrid>
                <a:gridCol w="3048000"/>
                <a:gridCol w="3048000"/>
              </a:tblGrid>
              <a:tr h="616049">
                <a:tc>
                  <a:txBody>
                    <a:bodyPr/>
                    <a:lstStyle/>
                    <a:p>
                      <a:endParaRPr lang="cs-CZ" dirty="0"/>
                    </a:p>
                  </a:txBody>
                  <a:tcPr/>
                </a:tc>
                <a:tc>
                  <a:txBody>
                    <a:bodyPr/>
                    <a:lstStyle/>
                    <a:p>
                      <a:pPr algn="ctr"/>
                      <a:r>
                        <a:rPr lang="cs-CZ" dirty="0" smtClean="0">
                          <a:latin typeface="Comic Sans MS" pitchFamily="66" charset="0"/>
                        </a:rPr>
                        <a:t>Průměrný přírůstek hmotnosti v gramech </a:t>
                      </a:r>
                      <a:endParaRPr lang="cs-CZ" dirty="0">
                        <a:latin typeface="Comic Sans MS" pitchFamily="66" charset="0"/>
                      </a:endParaRPr>
                    </a:p>
                  </a:txBody>
                  <a:tcPr/>
                </a:tc>
              </a:tr>
              <a:tr h="427161">
                <a:tc>
                  <a:txBody>
                    <a:bodyPr/>
                    <a:lstStyle/>
                    <a:p>
                      <a:r>
                        <a:rPr lang="cs-CZ" dirty="0" smtClean="0">
                          <a:latin typeface="Comic Sans MS" pitchFamily="66" charset="0"/>
                        </a:rPr>
                        <a:t>Placenta</a:t>
                      </a:r>
                      <a:endParaRPr lang="cs-CZ" dirty="0">
                        <a:latin typeface="Comic Sans MS" pitchFamily="66" charset="0"/>
                      </a:endParaRPr>
                    </a:p>
                  </a:txBody>
                  <a:tcPr/>
                </a:tc>
                <a:tc>
                  <a:txBody>
                    <a:bodyPr/>
                    <a:lstStyle/>
                    <a:p>
                      <a:r>
                        <a:rPr lang="cs-CZ" dirty="0" smtClean="0">
                          <a:latin typeface="Comic Sans MS" pitchFamily="66" charset="0"/>
                        </a:rPr>
                        <a:t>650</a:t>
                      </a:r>
                      <a:endParaRPr lang="cs-CZ" dirty="0">
                        <a:latin typeface="Comic Sans MS" pitchFamily="66" charset="0"/>
                      </a:endParaRPr>
                    </a:p>
                  </a:txBody>
                  <a:tcPr/>
                </a:tc>
              </a:tr>
              <a:tr h="427161">
                <a:tc>
                  <a:txBody>
                    <a:bodyPr/>
                    <a:lstStyle/>
                    <a:p>
                      <a:r>
                        <a:rPr lang="cs-CZ" dirty="0" smtClean="0">
                          <a:latin typeface="Comic Sans MS" pitchFamily="66" charset="0"/>
                        </a:rPr>
                        <a:t>Plodová</a:t>
                      </a:r>
                      <a:r>
                        <a:rPr lang="cs-CZ" baseline="0" dirty="0" smtClean="0">
                          <a:latin typeface="Comic Sans MS" pitchFamily="66" charset="0"/>
                        </a:rPr>
                        <a:t> voda</a:t>
                      </a:r>
                      <a:endParaRPr lang="cs-CZ" dirty="0">
                        <a:latin typeface="Comic Sans MS" pitchFamily="66" charset="0"/>
                      </a:endParaRPr>
                    </a:p>
                  </a:txBody>
                  <a:tcPr/>
                </a:tc>
                <a:tc>
                  <a:txBody>
                    <a:bodyPr/>
                    <a:lstStyle/>
                    <a:p>
                      <a:r>
                        <a:rPr lang="cs-CZ" dirty="0" smtClean="0">
                          <a:latin typeface="Comic Sans MS" pitchFamily="66" charset="0"/>
                        </a:rPr>
                        <a:t>800</a:t>
                      </a:r>
                      <a:endParaRPr lang="cs-CZ" dirty="0">
                        <a:latin typeface="Comic Sans MS" pitchFamily="66" charset="0"/>
                      </a:endParaRPr>
                    </a:p>
                  </a:txBody>
                  <a:tcPr/>
                </a:tc>
              </a:tr>
              <a:tr h="427161">
                <a:tc>
                  <a:txBody>
                    <a:bodyPr/>
                    <a:lstStyle/>
                    <a:p>
                      <a:r>
                        <a:rPr lang="cs-CZ" dirty="0" smtClean="0">
                          <a:latin typeface="Comic Sans MS" pitchFamily="66" charset="0"/>
                        </a:rPr>
                        <a:t>Plod</a:t>
                      </a:r>
                      <a:endParaRPr lang="cs-CZ" dirty="0">
                        <a:latin typeface="Comic Sans MS" pitchFamily="66" charset="0"/>
                      </a:endParaRPr>
                    </a:p>
                  </a:txBody>
                  <a:tcPr/>
                </a:tc>
                <a:tc>
                  <a:txBody>
                    <a:bodyPr/>
                    <a:lstStyle/>
                    <a:p>
                      <a:r>
                        <a:rPr lang="cs-CZ" dirty="0" smtClean="0">
                          <a:latin typeface="Comic Sans MS" pitchFamily="66" charset="0"/>
                        </a:rPr>
                        <a:t>3200</a:t>
                      </a:r>
                      <a:endParaRPr lang="cs-CZ" dirty="0">
                        <a:latin typeface="Comic Sans MS" pitchFamily="66" charset="0"/>
                      </a:endParaRPr>
                    </a:p>
                  </a:txBody>
                  <a:tcPr/>
                </a:tc>
              </a:tr>
              <a:tr h="427161">
                <a:tc>
                  <a:txBody>
                    <a:bodyPr/>
                    <a:lstStyle/>
                    <a:p>
                      <a:r>
                        <a:rPr lang="cs-CZ" dirty="0" smtClean="0">
                          <a:latin typeface="Comic Sans MS" pitchFamily="66" charset="0"/>
                        </a:rPr>
                        <a:t>Děloha</a:t>
                      </a:r>
                      <a:endParaRPr lang="cs-CZ" dirty="0">
                        <a:latin typeface="Comic Sans MS" pitchFamily="66" charset="0"/>
                      </a:endParaRPr>
                    </a:p>
                  </a:txBody>
                  <a:tcPr/>
                </a:tc>
                <a:tc>
                  <a:txBody>
                    <a:bodyPr/>
                    <a:lstStyle/>
                    <a:p>
                      <a:r>
                        <a:rPr lang="cs-CZ" dirty="0" smtClean="0">
                          <a:latin typeface="Comic Sans MS" pitchFamily="66" charset="0"/>
                        </a:rPr>
                        <a:t>1000</a:t>
                      </a:r>
                      <a:endParaRPr lang="cs-CZ" dirty="0">
                        <a:latin typeface="Comic Sans MS" pitchFamily="66" charset="0"/>
                      </a:endParaRPr>
                    </a:p>
                  </a:txBody>
                  <a:tcPr/>
                </a:tc>
              </a:tr>
              <a:tr h="427161">
                <a:tc>
                  <a:txBody>
                    <a:bodyPr/>
                    <a:lstStyle/>
                    <a:p>
                      <a:r>
                        <a:rPr lang="cs-CZ" dirty="0" smtClean="0">
                          <a:latin typeface="Comic Sans MS" pitchFamily="66" charset="0"/>
                        </a:rPr>
                        <a:t>Prsy</a:t>
                      </a:r>
                      <a:endParaRPr lang="cs-CZ" dirty="0">
                        <a:latin typeface="Comic Sans MS" pitchFamily="66" charset="0"/>
                      </a:endParaRPr>
                    </a:p>
                  </a:txBody>
                  <a:tcPr/>
                </a:tc>
                <a:tc>
                  <a:txBody>
                    <a:bodyPr/>
                    <a:lstStyle/>
                    <a:p>
                      <a:r>
                        <a:rPr lang="cs-CZ" dirty="0" smtClean="0">
                          <a:latin typeface="Comic Sans MS" pitchFamily="66" charset="0"/>
                        </a:rPr>
                        <a:t>500</a:t>
                      </a:r>
                      <a:endParaRPr lang="cs-CZ" dirty="0">
                        <a:latin typeface="Comic Sans MS" pitchFamily="66" charset="0"/>
                      </a:endParaRPr>
                    </a:p>
                  </a:txBody>
                  <a:tcPr/>
                </a:tc>
              </a:tr>
              <a:tr h="427161">
                <a:tc>
                  <a:txBody>
                    <a:bodyPr/>
                    <a:lstStyle/>
                    <a:p>
                      <a:r>
                        <a:rPr lang="cs-CZ" dirty="0" smtClean="0">
                          <a:latin typeface="Comic Sans MS" pitchFamily="66" charset="0"/>
                        </a:rPr>
                        <a:t>Objem</a:t>
                      </a:r>
                      <a:r>
                        <a:rPr lang="cs-CZ" baseline="0" dirty="0" smtClean="0">
                          <a:latin typeface="Comic Sans MS" pitchFamily="66" charset="0"/>
                        </a:rPr>
                        <a:t> krve</a:t>
                      </a:r>
                      <a:endParaRPr lang="cs-CZ" dirty="0">
                        <a:latin typeface="Comic Sans MS" pitchFamily="66" charset="0"/>
                      </a:endParaRPr>
                    </a:p>
                  </a:txBody>
                  <a:tcPr/>
                </a:tc>
                <a:tc>
                  <a:txBody>
                    <a:bodyPr/>
                    <a:lstStyle/>
                    <a:p>
                      <a:r>
                        <a:rPr lang="cs-CZ" dirty="0" smtClean="0">
                          <a:latin typeface="Comic Sans MS" pitchFamily="66" charset="0"/>
                        </a:rPr>
                        <a:t>1500</a:t>
                      </a:r>
                      <a:endParaRPr lang="cs-CZ" dirty="0">
                        <a:latin typeface="Comic Sans MS" pitchFamily="66" charset="0"/>
                      </a:endParaRPr>
                    </a:p>
                  </a:txBody>
                  <a:tcPr/>
                </a:tc>
              </a:tr>
              <a:tr h="427161">
                <a:tc>
                  <a:txBody>
                    <a:bodyPr/>
                    <a:lstStyle/>
                    <a:p>
                      <a:r>
                        <a:rPr lang="cs-CZ" dirty="0" smtClean="0">
                          <a:latin typeface="Comic Sans MS" pitchFamily="66" charset="0"/>
                        </a:rPr>
                        <a:t>Tuk</a:t>
                      </a:r>
                      <a:endParaRPr lang="cs-CZ" dirty="0">
                        <a:latin typeface="Comic Sans MS" pitchFamily="66" charset="0"/>
                      </a:endParaRPr>
                    </a:p>
                  </a:txBody>
                  <a:tcPr/>
                </a:tc>
                <a:tc>
                  <a:txBody>
                    <a:bodyPr/>
                    <a:lstStyle/>
                    <a:p>
                      <a:r>
                        <a:rPr lang="cs-CZ" dirty="0" smtClean="0">
                          <a:latin typeface="Comic Sans MS" pitchFamily="66" charset="0"/>
                        </a:rPr>
                        <a:t>3300</a:t>
                      </a:r>
                      <a:endParaRPr lang="cs-CZ" dirty="0">
                        <a:latin typeface="Comic Sans MS" pitchFamily="66" charset="0"/>
                      </a:endParaRPr>
                    </a:p>
                  </a:txBody>
                  <a:tcPr/>
                </a:tc>
              </a:tr>
              <a:tr h="6160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latin typeface="Comic Sans MS" pitchFamily="66" charset="0"/>
                        </a:rPr>
                        <a:t>Celkem</a:t>
                      </a:r>
                    </a:p>
                    <a:p>
                      <a:endParaRPr lang="cs-CZ" dirty="0">
                        <a:latin typeface="Comic Sans MS" pitchFamily="66" charset="0"/>
                      </a:endParaRPr>
                    </a:p>
                  </a:txBody>
                  <a:tcPr/>
                </a:tc>
                <a:tc>
                  <a:txBody>
                    <a:bodyPr/>
                    <a:lstStyle/>
                    <a:p>
                      <a:r>
                        <a:rPr lang="cs-CZ" dirty="0" smtClean="0">
                          <a:latin typeface="Comic Sans MS" pitchFamily="66" charset="0"/>
                        </a:rPr>
                        <a:t>10950</a:t>
                      </a:r>
                      <a:endParaRPr lang="cs-CZ" dirty="0">
                        <a:latin typeface="Comic Sans MS" pitchFamily="66" charset="0"/>
                      </a:endParaRPr>
                    </a:p>
                  </a:txBody>
                  <a:tcPr/>
                </a:tc>
              </a:tr>
            </a:tbl>
          </a:graphicData>
        </a:graphic>
      </p:graphicFrame>
      <p:sp>
        <p:nvSpPr>
          <p:cNvPr id="7" name="Zástupný symbol pro obsah 6"/>
          <p:cNvSpPr>
            <a:spLocks noGrp="1"/>
          </p:cNvSpPr>
          <p:nvPr>
            <p:ph sz="quarter" idx="1"/>
          </p:nvPr>
        </p:nvSpPr>
        <p:spPr>
          <a:xfrm>
            <a:off x="612648" y="1268760"/>
            <a:ext cx="8153400" cy="5112568"/>
          </a:xfrm>
        </p:spPr>
        <p:txBody>
          <a:bodyPr>
            <a:normAutofit/>
          </a:bodyPr>
          <a:lstStyle/>
          <a:p>
            <a:pPr>
              <a:buNone/>
            </a:pPr>
            <a:r>
              <a:rPr lang="cs-CZ" sz="2400" dirty="0" smtClean="0"/>
              <a:t> </a:t>
            </a:r>
          </a:p>
          <a:p>
            <a:pPr>
              <a:buNone/>
            </a:pPr>
            <a:r>
              <a:rPr lang="cs-CZ" sz="2000" dirty="0" smtClean="0">
                <a:latin typeface="Comic Sans MS" pitchFamily="66" charset="0"/>
              </a:rPr>
              <a:t>Průměrný přírůstek hmotnosti v gramech-čím je způsoben</a:t>
            </a:r>
            <a:endParaRPr lang="cs-CZ" sz="2000" dirty="0">
              <a:latin typeface="Comic Sans MS"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latin typeface="Comic Sans MS" pitchFamily="66" charset="0"/>
              </a:rPr>
              <a:t>Přírůstek hmotnosti v těhotenství</a:t>
            </a:r>
            <a:endParaRPr lang="cs-CZ" sz="3600" dirty="0">
              <a:latin typeface="Comic Sans MS" pitchFamily="66" charset="0"/>
            </a:endParaRPr>
          </a:p>
        </p:txBody>
      </p:sp>
      <p:graphicFrame>
        <p:nvGraphicFramePr>
          <p:cNvPr id="4" name="Zástupný symbol pro obsah 3"/>
          <p:cNvGraphicFramePr>
            <a:graphicFrameLocks noGrp="1"/>
          </p:cNvGraphicFramePr>
          <p:nvPr>
            <p:ph sz="quarter" idx="1"/>
          </p:nvPr>
        </p:nvGraphicFramePr>
        <p:xfrm>
          <a:off x="612775" y="1600200"/>
          <a:ext cx="8152824" cy="2137844"/>
        </p:xfrm>
        <a:graphic>
          <a:graphicData uri="http://schemas.openxmlformats.org/drawingml/2006/table">
            <a:tbl>
              <a:tblPr firstRow="1" bandRow="1">
                <a:tableStyleId>{00A15C55-8517-42AA-B614-E9B94910E393}</a:tableStyleId>
              </a:tblPr>
              <a:tblGrid>
                <a:gridCol w="4076412"/>
                <a:gridCol w="4076412"/>
              </a:tblGrid>
              <a:tr h="374441">
                <a:tc>
                  <a:txBody>
                    <a:bodyPr/>
                    <a:lstStyle/>
                    <a:p>
                      <a:r>
                        <a:rPr lang="cs-CZ" dirty="0" smtClean="0">
                          <a:latin typeface="Comic Sans MS" pitchFamily="66" charset="0"/>
                        </a:rPr>
                        <a:t>Hodnota BMI před otěhotněním</a:t>
                      </a:r>
                      <a:r>
                        <a:rPr lang="cs-CZ" baseline="0" dirty="0" smtClean="0">
                          <a:latin typeface="Comic Sans MS" pitchFamily="66" charset="0"/>
                        </a:rPr>
                        <a:t> (kg/m2)</a:t>
                      </a:r>
                      <a:endParaRPr lang="cs-CZ" dirty="0">
                        <a:latin typeface="Comic Sans MS" pitchFamily="66" charset="0"/>
                      </a:endParaRPr>
                    </a:p>
                  </a:txBody>
                  <a:tcPr marL="92248" marR="92248"/>
                </a:tc>
                <a:tc>
                  <a:txBody>
                    <a:bodyPr/>
                    <a:lstStyle/>
                    <a:p>
                      <a:r>
                        <a:rPr lang="cs-CZ" dirty="0" smtClean="0">
                          <a:latin typeface="Comic Sans MS" pitchFamily="66" charset="0"/>
                        </a:rPr>
                        <a:t>Doporučený přírůstek hmotnosti (kg)</a:t>
                      </a:r>
                      <a:endParaRPr lang="cs-CZ" dirty="0">
                        <a:latin typeface="Comic Sans MS" pitchFamily="66" charset="0"/>
                      </a:endParaRPr>
                    </a:p>
                  </a:txBody>
                  <a:tcPr marL="92248" marR="92248"/>
                </a:tc>
              </a:tr>
              <a:tr h="374441">
                <a:tc>
                  <a:txBody>
                    <a:bodyPr/>
                    <a:lstStyle/>
                    <a:p>
                      <a:r>
                        <a:rPr lang="cs-CZ" dirty="0" smtClean="0">
                          <a:latin typeface="Comic Sans MS" pitchFamily="66" charset="0"/>
                        </a:rPr>
                        <a:t>Podváha pod 19,5</a:t>
                      </a:r>
                      <a:endParaRPr lang="cs-CZ" dirty="0">
                        <a:latin typeface="Comic Sans MS" pitchFamily="66" charset="0"/>
                      </a:endParaRPr>
                    </a:p>
                  </a:txBody>
                  <a:tcPr marL="92248" marR="92248"/>
                </a:tc>
                <a:tc>
                  <a:txBody>
                    <a:bodyPr/>
                    <a:lstStyle/>
                    <a:p>
                      <a:r>
                        <a:rPr lang="cs-CZ" dirty="0" smtClean="0">
                          <a:latin typeface="Comic Sans MS" pitchFamily="66" charset="0"/>
                        </a:rPr>
                        <a:t>12.5-18</a:t>
                      </a:r>
                      <a:endParaRPr lang="cs-CZ" dirty="0">
                        <a:latin typeface="Comic Sans MS" pitchFamily="66" charset="0"/>
                      </a:endParaRPr>
                    </a:p>
                  </a:txBody>
                  <a:tcPr marL="92248" marR="92248"/>
                </a:tc>
              </a:tr>
              <a:tr h="374441">
                <a:tc>
                  <a:txBody>
                    <a:bodyPr/>
                    <a:lstStyle/>
                    <a:p>
                      <a:r>
                        <a:rPr lang="cs-CZ" dirty="0" smtClean="0">
                          <a:latin typeface="Comic Sans MS" pitchFamily="66" charset="0"/>
                        </a:rPr>
                        <a:t>Optimální hmotnost 19,5-24,9</a:t>
                      </a:r>
                      <a:endParaRPr lang="cs-CZ" dirty="0">
                        <a:latin typeface="Comic Sans MS" pitchFamily="66" charset="0"/>
                      </a:endParaRPr>
                    </a:p>
                  </a:txBody>
                  <a:tcPr marL="92248" marR="92248"/>
                </a:tc>
                <a:tc>
                  <a:txBody>
                    <a:bodyPr/>
                    <a:lstStyle/>
                    <a:p>
                      <a:r>
                        <a:rPr lang="cs-CZ" dirty="0" smtClean="0">
                          <a:latin typeface="Comic Sans MS" pitchFamily="66" charset="0"/>
                        </a:rPr>
                        <a:t>11,5-16</a:t>
                      </a:r>
                      <a:endParaRPr lang="cs-CZ" dirty="0">
                        <a:latin typeface="Comic Sans MS" pitchFamily="66" charset="0"/>
                      </a:endParaRPr>
                    </a:p>
                  </a:txBody>
                  <a:tcPr marL="92248" marR="92248"/>
                </a:tc>
              </a:tr>
              <a:tr h="374441">
                <a:tc>
                  <a:txBody>
                    <a:bodyPr/>
                    <a:lstStyle/>
                    <a:p>
                      <a:r>
                        <a:rPr lang="cs-CZ" dirty="0" smtClean="0">
                          <a:latin typeface="Comic Sans MS" pitchFamily="66" charset="0"/>
                        </a:rPr>
                        <a:t>Nadváha 25-29,9</a:t>
                      </a:r>
                      <a:endParaRPr lang="cs-CZ" dirty="0">
                        <a:latin typeface="Comic Sans MS" pitchFamily="66" charset="0"/>
                      </a:endParaRPr>
                    </a:p>
                  </a:txBody>
                  <a:tcPr marL="92248" marR="92248"/>
                </a:tc>
                <a:tc>
                  <a:txBody>
                    <a:bodyPr/>
                    <a:lstStyle/>
                    <a:p>
                      <a:r>
                        <a:rPr lang="cs-CZ" dirty="0" smtClean="0">
                          <a:latin typeface="Comic Sans MS" pitchFamily="66" charset="0"/>
                        </a:rPr>
                        <a:t>7,5-11,5</a:t>
                      </a:r>
                      <a:endParaRPr lang="cs-CZ" dirty="0">
                        <a:latin typeface="Comic Sans MS" pitchFamily="66" charset="0"/>
                      </a:endParaRPr>
                    </a:p>
                  </a:txBody>
                  <a:tcPr marL="92248" marR="92248"/>
                </a:tc>
              </a:tr>
              <a:tr h="374441">
                <a:tc>
                  <a:txBody>
                    <a:bodyPr/>
                    <a:lstStyle/>
                    <a:p>
                      <a:r>
                        <a:rPr lang="cs-CZ" dirty="0" smtClean="0">
                          <a:latin typeface="Comic Sans MS" pitchFamily="66" charset="0"/>
                        </a:rPr>
                        <a:t>Obezita nad 30</a:t>
                      </a:r>
                      <a:endParaRPr lang="cs-CZ" dirty="0">
                        <a:latin typeface="Comic Sans MS" pitchFamily="66" charset="0"/>
                      </a:endParaRPr>
                    </a:p>
                  </a:txBody>
                  <a:tcPr marL="92248" marR="92248"/>
                </a:tc>
                <a:tc>
                  <a:txBody>
                    <a:bodyPr/>
                    <a:lstStyle/>
                    <a:p>
                      <a:r>
                        <a:rPr lang="cs-CZ" dirty="0" smtClean="0">
                          <a:latin typeface="Comic Sans MS" pitchFamily="66" charset="0"/>
                        </a:rPr>
                        <a:t>7,5</a:t>
                      </a:r>
                      <a:endParaRPr lang="cs-CZ" dirty="0">
                        <a:latin typeface="Comic Sans MS" pitchFamily="66" charset="0"/>
                      </a:endParaRPr>
                    </a:p>
                  </a:txBody>
                  <a:tcPr marL="92248" marR="92248"/>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	V každém měsíci těhotenství by měla žena přibrat 1 kilogram?</a:t>
            </a:r>
            <a:endParaRPr lang="cs-CZ" dirty="0">
              <a:solidFill>
                <a:schemeClr val="accent1">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smtClean="0"/>
          </a:p>
          <a:p>
            <a:pPr>
              <a:buNone/>
            </a:pPr>
            <a:endParaRPr lang="cs-CZ" dirty="0" smtClean="0"/>
          </a:p>
          <a:p>
            <a:pPr>
              <a:buNone/>
            </a:pPr>
            <a:endParaRPr lang="cs-CZ" dirty="0" smtClean="0"/>
          </a:p>
          <a:p>
            <a:pPr>
              <a:buNone/>
            </a:pPr>
            <a:r>
              <a:rPr lang="cs-CZ" dirty="0" smtClean="0"/>
              <a:t> </a:t>
            </a:r>
            <a:r>
              <a:rPr lang="cs-CZ" dirty="0" smtClean="0">
                <a:latin typeface="Comic Sans MS" pitchFamily="66" charset="0"/>
              </a:rPr>
              <a:t>Optimálně +2 kg-první trimestr, další každý týden + 0,3-0,5 kg</a:t>
            </a:r>
            <a:endParaRPr lang="cs-CZ" dirty="0">
              <a:latin typeface="Comic Sans MS" pitchFamily="66"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r>
              <a:rPr lang="cs-CZ" dirty="0" smtClean="0">
                <a:latin typeface="Comic Sans MS" pitchFamily="66" charset="0"/>
              </a:rPr>
              <a:t> </a:t>
            </a:r>
          </a:p>
          <a:p>
            <a:pPr>
              <a:buNone/>
            </a:pPr>
            <a:endParaRPr lang="cs-CZ" dirty="0" smtClean="0">
              <a:latin typeface="Comic Sans MS" pitchFamily="66" charset="0"/>
            </a:endParaRPr>
          </a:p>
          <a:p>
            <a:pPr>
              <a:buNone/>
            </a:pPr>
            <a:r>
              <a:rPr lang="cs-CZ" dirty="0" smtClean="0">
                <a:solidFill>
                  <a:schemeClr val="accent1">
                    <a:lumMod val="75000"/>
                  </a:schemeClr>
                </a:solidFill>
                <a:latin typeface="Comic Sans MS" pitchFamily="66" charset="0"/>
              </a:rPr>
              <a:t>	Během těhotenství musí budoucí maminka zdvojnásobit svůj energetický příjem, protože jí za dva?</a:t>
            </a:r>
          </a:p>
          <a:p>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Potřeba živin v těhotenství</a:t>
            </a:r>
            <a:endParaRPr lang="cs-CZ" dirty="0">
              <a:latin typeface="Comic Sans MS" pitchFamily="66" charset="0"/>
            </a:endParaRPr>
          </a:p>
        </p:txBody>
      </p:sp>
      <p:sp>
        <p:nvSpPr>
          <p:cNvPr id="3" name="Zástupný symbol pro obsah 2"/>
          <p:cNvSpPr>
            <a:spLocks noGrp="1"/>
          </p:cNvSpPr>
          <p:nvPr>
            <p:ph sz="quarter" idx="1"/>
          </p:nvPr>
        </p:nvSpPr>
        <p:spPr/>
        <p:txBody>
          <a:bodyPr>
            <a:normAutofit fontScale="92500" lnSpcReduction="10000"/>
          </a:bodyPr>
          <a:lstStyle/>
          <a:p>
            <a:r>
              <a:rPr lang="cs-CZ" dirty="0" smtClean="0">
                <a:latin typeface="Comic Sans MS" pitchFamily="66" charset="0"/>
              </a:rPr>
              <a:t>Energie</a:t>
            </a:r>
            <a:r>
              <a:rPr lang="cs-CZ" sz="1800" dirty="0" smtClean="0">
                <a:latin typeface="Comic Sans MS" pitchFamily="66" charset="0"/>
              </a:rPr>
              <a:t>-druhý a třetí trimestr těhotenství navýšení energetického příjmu o </a:t>
            </a:r>
          </a:p>
          <a:p>
            <a:pPr>
              <a:buNone/>
            </a:pPr>
            <a:r>
              <a:rPr lang="cs-CZ" sz="1800" dirty="0" smtClean="0">
                <a:latin typeface="Comic Sans MS" pitchFamily="66" charset="0"/>
              </a:rPr>
              <a:t>	</a:t>
            </a:r>
            <a:r>
              <a:rPr lang="cs-CZ" sz="2800" dirty="0" smtClean="0">
                <a:latin typeface="Comic Sans MS" pitchFamily="66" charset="0"/>
              </a:rPr>
              <a:t>200-300 </a:t>
            </a:r>
            <a:r>
              <a:rPr lang="cs-CZ" sz="2800" dirty="0" err="1" smtClean="0">
                <a:latin typeface="Comic Sans MS" pitchFamily="66" charset="0"/>
              </a:rPr>
              <a:t>kcal</a:t>
            </a:r>
            <a:r>
              <a:rPr lang="cs-CZ" sz="2800" dirty="0" smtClean="0">
                <a:latin typeface="Comic Sans MS" pitchFamily="66" charset="0"/>
              </a:rPr>
              <a:t> = 830-1250 </a:t>
            </a:r>
            <a:r>
              <a:rPr lang="cs-CZ" sz="1900" dirty="0" err="1" smtClean="0">
                <a:latin typeface="Comic Sans MS" pitchFamily="66" charset="0"/>
              </a:rPr>
              <a:t>kJ</a:t>
            </a:r>
            <a:r>
              <a:rPr lang="cs-CZ" sz="1900" dirty="0" smtClean="0">
                <a:latin typeface="Comic Sans MS" pitchFamily="66" charset="0"/>
              </a:rPr>
              <a:t>/den (dle DACH až 500 </a:t>
            </a:r>
            <a:r>
              <a:rPr lang="cs-CZ" sz="1900" dirty="0" err="1" smtClean="0">
                <a:latin typeface="Comic Sans MS" pitchFamily="66" charset="0"/>
              </a:rPr>
              <a:t>kcal</a:t>
            </a:r>
            <a:r>
              <a:rPr lang="cs-CZ" sz="1900" dirty="0" smtClean="0">
                <a:latin typeface="Comic Sans MS" pitchFamily="66" charset="0"/>
              </a:rPr>
              <a:t>/den-třetí trimestr)</a:t>
            </a:r>
          </a:p>
          <a:p>
            <a:r>
              <a:rPr lang="cs-CZ" dirty="0" smtClean="0">
                <a:latin typeface="Comic Sans MS" pitchFamily="66" charset="0"/>
              </a:rPr>
              <a:t>Bílkoviny- </a:t>
            </a:r>
            <a:r>
              <a:rPr lang="cs-CZ" sz="1800" dirty="0" smtClean="0">
                <a:latin typeface="Comic Sans MS" pitchFamily="66" charset="0"/>
              </a:rPr>
              <a:t>vytváření nových buněk placenty, plodu, prsou. </a:t>
            </a:r>
          </a:p>
          <a:p>
            <a:pPr>
              <a:buNone/>
            </a:pPr>
            <a:r>
              <a:rPr lang="cs-CZ" sz="1800" dirty="0" smtClean="0">
                <a:latin typeface="Comic Sans MS" pitchFamily="66" charset="0"/>
              </a:rPr>
              <a:t>	15 % E příjmu, 0,8g/kg/den + zvýšená potřeba od 4 měsíce o </a:t>
            </a:r>
            <a:r>
              <a:rPr lang="cs-CZ" sz="2800" dirty="0" smtClean="0">
                <a:latin typeface="Comic Sans MS" pitchFamily="66" charset="0"/>
              </a:rPr>
              <a:t>10-15g B/den! kvalitní zdroje bílkovin (živočišné zdroje)</a:t>
            </a:r>
          </a:p>
          <a:p>
            <a:pPr>
              <a:buNone/>
            </a:pPr>
            <a:r>
              <a:rPr lang="cs-CZ" sz="2800" dirty="0" smtClean="0">
                <a:latin typeface="Comic Sans MS" pitchFamily="66" charset="0"/>
              </a:rPr>
              <a:t>    rostlinné x živočišné 1:1</a:t>
            </a:r>
            <a:endParaRPr lang="cs-CZ" sz="1800" dirty="0" smtClean="0">
              <a:latin typeface="Comic Sans MS" pitchFamily="66" charset="0"/>
            </a:endParaRPr>
          </a:p>
          <a:p>
            <a:r>
              <a:rPr lang="cs-CZ" sz="2800" dirty="0" smtClean="0">
                <a:latin typeface="Comic Sans MS" pitchFamily="66" charset="0"/>
              </a:rPr>
              <a:t>Sacharidy- </a:t>
            </a:r>
            <a:r>
              <a:rPr lang="cs-CZ" sz="1800" dirty="0" smtClean="0">
                <a:latin typeface="Comic Sans MS" pitchFamily="66" charset="0"/>
              </a:rPr>
              <a:t>až 60 % energetického příjmu -základním zdrojem energie, upřednostňovat polysacharidy</a:t>
            </a:r>
          </a:p>
          <a:p>
            <a:pPr>
              <a:buNone/>
            </a:pPr>
            <a:r>
              <a:rPr lang="cs-CZ" sz="1800" dirty="0" smtClean="0">
                <a:latin typeface="Comic Sans MS" pitchFamily="66" charset="0"/>
              </a:rPr>
              <a:t>    </a:t>
            </a:r>
            <a:r>
              <a:rPr lang="cs-CZ" sz="2800" dirty="0" smtClean="0">
                <a:latin typeface="Comic Sans MS" pitchFamily="66" charset="0"/>
              </a:rPr>
              <a:t>Vláknina- 30g/den</a:t>
            </a:r>
            <a:r>
              <a:rPr lang="cs-CZ" sz="1800" dirty="0" smtClean="0">
                <a:latin typeface="Comic Sans MS" pitchFamily="66" charset="0"/>
              </a:rPr>
              <a:t> </a:t>
            </a:r>
            <a:endParaRPr lang="cs-CZ" sz="2800" dirty="0" smtClean="0">
              <a:latin typeface="Comic Sans MS" pitchFamily="66"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	 Nízkotučná dieta Vám pomůže během těhotenství nepřibrat zbytečná kila navíc a je tedy pro těhotnou ženu vhodná?</a:t>
            </a:r>
          </a:p>
          <a:p>
            <a:endParaRPr lang="cs-CZ" dirty="0">
              <a:solidFill>
                <a:schemeClr val="accent1">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Potřeba živin v těhotenství</a:t>
            </a:r>
            <a:endParaRPr lang="cs-CZ" dirty="0">
              <a:latin typeface="Comic Sans MS" pitchFamily="66" charset="0"/>
            </a:endParaRPr>
          </a:p>
        </p:txBody>
      </p:sp>
      <p:sp>
        <p:nvSpPr>
          <p:cNvPr id="3" name="Zástupný symbol pro obsah 2"/>
          <p:cNvSpPr>
            <a:spLocks noGrp="1"/>
          </p:cNvSpPr>
          <p:nvPr>
            <p:ph sz="quarter" idx="1"/>
          </p:nvPr>
        </p:nvSpPr>
        <p:spPr/>
        <p:txBody>
          <a:bodyPr>
            <a:normAutofit/>
          </a:bodyPr>
          <a:lstStyle/>
          <a:p>
            <a:r>
              <a:rPr lang="cs-CZ" dirty="0" smtClean="0">
                <a:latin typeface="Comic Sans MS" pitchFamily="66" charset="0"/>
              </a:rPr>
              <a:t>Tuky  30-35% E, 60-80g/den, </a:t>
            </a:r>
          </a:p>
          <a:p>
            <a:pPr>
              <a:buNone/>
            </a:pPr>
            <a:r>
              <a:rPr lang="cs-CZ" dirty="0" smtClean="0">
                <a:latin typeface="Comic Sans MS" pitchFamily="66" charset="0"/>
              </a:rPr>
              <a:t>nasycené x nenasycené </a:t>
            </a:r>
            <a:r>
              <a:rPr lang="cs-CZ" sz="2400" dirty="0" smtClean="0">
                <a:latin typeface="Comic Sans MS" pitchFamily="66" charset="0"/>
              </a:rPr>
              <a:t>(</a:t>
            </a:r>
            <a:r>
              <a:rPr lang="cs-CZ" sz="2400" dirty="0" err="1" smtClean="0">
                <a:latin typeface="Comic Sans MS" pitchFamily="66" charset="0"/>
              </a:rPr>
              <a:t>mononenasycené</a:t>
            </a:r>
            <a:r>
              <a:rPr lang="cs-CZ" sz="2400" dirty="0" smtClean="0">
                <a:latin typeface="Comic Sans MS" pitchFamily="66" charset="0"/>
              </a:rPr>
              <a:t>, polynenasycené)</a:t>
            </a:r>
          </a:p>
          <a:p>
            <a:pPr>
              <a:buNone/>
            </a:pPr>
            <a:endParaRPr lang="cs-CZ" sz="2400" dirty="0" smtClean="0">
              <a:latin typeface="Comic Sans MS" pitchFamily="66" charset="0"/>
            </a:endParaRPr>
          </a:p>
          <a:p>
            <a:pPr>
              <a:buNone/>
            </a:pPr>
            <a:r>
              <a:rPr lang="cs-CZ" sz="2400" dirty="0" smtClean="0">
                <a:latin typeface="Comic Sans MS" pitchFamily="66" charset="0"/>
              </a:rPr>
              <a:t> nasycené             </a:t>
            </a:r>
            <a:r>
              <a:rPr lang="cs-CZ" sz="2400" dirty="0" err="1" smtClean="0">
                <a:latin typeface="Comic Sans MS" pitchFamily="66" charset="0"/>
              </a:rPr>
              <a:t>mononenasycené</a:t>
            </a:r>
            <a:r>
              <a:rPr lang="cs-CZ" sz="2400" dirty="0" smtClean="0">
                <a:latin typeface="Comic Sans MS" pitchFamily="66" charset="0"/>
              </a:rPr>
              <a:t>         polynenasycené</a:t>
            </a:r>
          </a:p>
          <a:p>
            <a:pPr>
              <a:buNone/>
            </a:pPr>
            <a:r>
              <a:rPr lang="cs-CZ" sz="2400" dirty="0" smtClean="0">
                <a:latin typeface="Comic Sans MS" pitchFamily="66" charset="0"/>
              </a:rPr>
              <a:t>      1            :                  </a:t>
            </a:r>
            <a:r>
              <a:rPr lang="cs-CZ" sz="2400" dirty="0" err="1" smtClean="0">
                <a:latin typeface="Comic Sans MS" pitchFamily="66" charset="0"/>
              </a:rPr>
              <a:t>1</a:t>
            </a:r>
            <a:r>
              <a:rPr lang="cs-CZ" sz="2400" dirty="0" smtClean="0">
                <a:latin typeface="Comic Sans MS" pitchFamily="66" charset="0"/>
              </a:rPr>
              <a:t>, 4               :           0,6</a:t>
            </a:r>
          </a:p>
          <a:p>
            <a:pPr>
              <a:buNone/>
            </a:pPr>
            <a:r>
              <a:rPr lang="cs-CZ" sz="2400" dirty="0" smtClean="0">
                <a:latin typeface="Comic Sans MS" pitchFamily="66" charset="0"/>
              </a:rPr>
              <a:t>20-30g/den            28-42g/den                 12-18g/den</a:t>
            </a:r>
          </a:p>
          <a:p>
            <a:pPr>
              <a:buNone/>
            </a:pPr>
            <a:r>
              <a:rPr lang="cs-CZ" sz="2400" dirty="0" smtClean="0">
                <a:latin typeface="Comic Sans MS" pitchFamily="66" charset="0"/>
              </a:rPr>
              <a:t>2-3 polévkové         3-4 polévkové              1-2 polévkové</a:t>
            </a:r>
          </a:p>
          <a:p>
            <a:pPr>
              <a:buNone/>
            </a:pPr>
            <a:r>
              <a:rPr lang="cs-CZ" sz="2400" dirty="0" smtClean="0">
                <a:latin typeface="Comic Sans MS" pitchFamily="66" charset="0"/>
              </a:rPr>
              <a:t>lžíce                       </a:t>
            </a:r>
            <a:r>
              <a:rPr lang="cs-CZ" sz="2400" dirty="0" err="1" smtClean="0">
                <a:latin typeface="Comic Sans MS" pitchFamily="66" charset="0"/>
              </a:rPr>
              <a:t>lžíce</a:t>
            </a:r>
            <a:r>
              <a:rPr lang="cs-CZ" sz="2400" dirty="0" smtClean="0">
                <a:latin typeface="Comic Sans MS" pitchFamily="66" charset="0"/>
              </a:rPr>
              <a:t>                             </a:t>
            </a:r>
            <a:r>
              <a:rPr lang="cs-CZ" sz="2400" dirty="0" err="1" smtClean="0">
                <a:latin typeface="Comic Sans MS" pitchFamily="66" charset="0"/>
              </a:rPr>
              <a:t>lžíce</a:t>
            </a:r>
            <a:endParaRPr lang="cs-CZ" sz="2400" dirty="0" smtClean="0">
              <a:latin typeface="Comic Sans MS" pitchFamily="66" charset="0"/>
            </a:endParaRPr>
          </a:p>
          <a:p>
            <a:pPr>
              <a:buNone/>
            </a:pPr>
            <a:endParaRPr lang="cs-CZ" sz="2400" dirty="0" smtClean="0">
              <a:latin typeface="Comic Sans MS" pitchFamily="66" charset="0"/>
            </a:endParaRPr>
          </a:p>
          <a:p>
            <a:pPr>
              <a:buNone/>
            </a:pPr>
            <a:endParaRPr lang="cs-CZ" sz="2400" dirty="0" smtClean="0"/>
          </a:p>
          <a:p>
            <a:pPr>
              <a:buNone/>
            </a:pPr>
            <a:endParaRPr lang="cs-CZ"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accent4">
                    <a:lumMod val="75000"/>
                  </a:schemeClr>
                </a:solidFill>
                <a:latin typeface="Comic Sans MS" pitchFamily="66" charset="0"/>
              </a:rPr>
              <a:t>Struktura přednášky</a:t>
            </a:r>
            <a:endParaRPr lang="cs-CZ" dirty="0">
              <a:solidFill>
                <a:schemeClr val="accent4">
                  <a:lumMod val="75000"/>
                </a:schemeClr>
              </a:solidFill>
              <a:latin typeface="Comic Sans MS" pitchFamily="66" charset="0"/>
            </a:endParaRPr>
          </a:p>
        </p:txBody>
      </p:sp>
      <p:sp>
        <p:nvSpPr>
          <p:cNvPr id="3" name="Zástupný symbol pro obsah 2"/>
          <p:cNvSpPr>
            <a:spLocks noGrp="1"/>
          </p:cNvSpPr>
          <p:nvPr>
            <p:ph sz="quarter" idx="1"/>
          </p:nvPr>
        </p:nvSpPr>
        <p:spPr/>
        <p:txBody>
          <a:bodyPr>
            <a:normAutofit fontScale="92500" lnSpcReduction="10000"/>
          </a:bodyPr>
          <a:lstStyle/>
          <a:p>
            <a:r>
              <a:rPr lang="cs-CZ" dirty="0" smtClean="0"/>
              <a:t> </a:t>
            </a:r>
            <a:r>
              <a:rPr lang="cs-CZ" dirty="0" smtClean="0">
                <a:latin typeface="Comic Sans MS" pitchFamily="66" charset="0"/>
              </a:rPr>
              <a:t>Výživa před početím</a:t>
            </a:r>
          </a:p>
          <a:p>
            <a:pPr>
              <a:buNone/>
            </a:pPr>
            <a:endParaRPr lang="cs-CZ" dirty="0" smtClean="0">
              <a:latin typeface="Comic Sans MS" pitchFamily="66" charset="0"/>
            </a:endParaRPr>
          </a:p>
          <a:p>
            <a:pPr>
              <a:buFont typeface="Wingdings" pitchFamily="2" charset="2"/>
              <a:buChar char="q"/>
            </a:pPr>
            <a:r>
              <a:rPr lang="cs-CZ" dirty="0" smtClean="0">
                <a:latin typeface="Comic Sans MS" pitchFamily="66" charset="0"/>
              </a:rPr>
              <a:t>Význam výživy v těhotenství</a:t>
            </a:r>
          </a:p>
          <a:p>
            <a:pPr>
              <a:buNone/>
            </a:pPr>
            <a:endParaRPr lang="cs-CZ" dirty="0" smtClean="0">
              <a:latin typeface="Comic Sans MS" pitchFamily="66" charset="0"/>
            </a:endParaRPr>
          </a:p>
          <a:p>
            <a:pPr>
              <a:buFont typeface="Wingdings" pitchFamily="2" charset="2"/>
              <a:buChar char="q"/>
            </a:pPr>
            <a:r>
              <a:rPr lang="cs-CZ" dirty="0" smtClean="0">
                <a:latin typeface="Comic Sans MS" pitchFamily="66" charset="0"/>
              </a:rPr>
              <a:t>Doporučení týkající se těhotných žen</a:t>
            </a:r>
          </a:p>
          <a:p>
            <a:pPr>
              <a:buFont typeface="Wingdings" pitchFamily="2" charset="2"/>
              <a:buChar char="q"/>
            </a:pPr>
            <a:endParaRPr lang="cs-CZ" dirty="0" smtClean="0">
              <a:latin typeface="Comic Sans MS" pitchFamily="66" charset="0"/>
            </a:endParaRPr>
          </a:p>
          <a:p>
            <a:pPr>
              <a:buFont typeface="Wingdings" pitchFamily="2" charset="2"/>
              <a:buChar char="q"/>
            </a:pPr>
            <a:r>
              <a:rPr lang="cs-CZ" dirty="0" smtClean="0">
                <a:latin typeface="Comic Sans MS" pitchFamily="66" charset="0"/>
              </a:rPr>
              <a:t>Význam výživy při kojení</a:t>
            </a:r>
          </a:p>
          <a:p>
            <a:pPr>
              <a:buFont typeface="Wingdings" pitchFamily="2" charset="2"/>
              <a:buChar char="q"/>
            </a:pPr>
            <a:endParaRPr lang="cs-CZ" dirty="0" smtClean="0">
              <a:latin typeface="Comic Sans MS" pitchFamily="66" charset="0"/>
            </a:endParaRPr>
          </a:p>
          <a:p>
            <a:pPr>
              <a:buFont typeface="Wingdings" pitchFamily="2" charset="2"/>
              <a:buChar char="q"/>
            </a:pPr>
            <a:r>
              <a:rPr lang="cs-CZ" dirty="0" smtClean="0">
                <a:latin typeface="Comic Sans MS" pitchFamily="66" charset="0"/>
              </a:rPr>
              <a:t>Doporučení týkající se kojících žen</a:t>
            </a:r>
          </a:p>
          <a:p>
            <a:pPr>
              <a:buFont typeface="Wingdings" pitchFamily="2" charset="2"/>
              <a:buChar char="q"/>
            </a:pPr>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Potřeba živin v těhotenství</a:t>
            </a:r>
            <a:endParaRPr lang="cs-CZ" dirty="0">
              <a:latin typeface="Comic Sans MS" pitchFamily="66" charset="0"/>
            </a:endParaRPr>
          </a:p>
        </p:txBody>
      </p:sp>
      <p:sp>
        <p:nvSpPr>
          <p:cNvPr id="3" name="Zástupný symbol pro obsah 2"/>
          <p:cNvSpPr>
            <a:spLocks noGrp="1"/>
          </p:cNvSpPr>
          <p:nvPr>
            <p:ph sz="quarter" idx="1"/>
          </p:nvPr>
        </p:nvSpPr>
        <p:spPr/>
        <p:txBody>
          <a:bodyPr>
            <a:normAutofit/>
          </a:bodyPr>
          <a:lstStyle/>
          <a:p>
            <a:r>
              <a:rPr lang="cs-CZ" dirty="0" smtClean="0">
                <a:latin typeface="Comic Sans MS" pitchFamily="66" charset="0"/>
              </a:rPr>
              <a:t>Nasycené mastné kyseliny: </a:t>
            </a:r>
            <a:r>
              <a:rPr lang="cs-CZ" sz="2400" dirty="0" smtClean="0">
                <a:latin typeface="Comic Sans MS" pitchFamily="66" charset="0"/>
              </a:rPr>
              <a:t>máslo, sádlo, maso, mléko, mléčné výrobky, palmový a palmojádrový tuk, kokosový tuk</a:t>
            </a:r>
            <a:r>
              <a:rPr lang="cs-CZ" dirty="0" smtClean="0">
                <a:latin typeface="Comic Sans MS" pitchFamily="66" charset="0"/>
              </a:rPr>
              <a:t>.</a:t>
            </a:r>
          </a:p>
          <a:p>
            <a:r>
              <a:rPr lang="cs-CZ" dirty="0" err="1" smtClean="0">
                <a:latin typeface="Comic Sans MS" pitchFamily="66" charset="0"/>
              </a:rPr>
              <a:t>Mononenasycené</a:t>
            </a:r>
            <a:r>
              <a:rPr lang="cs-CZ" dirty="0" smtClean="0">
                <a:latin typeface="Comic Sans MS" pitchFamily="66" charset="0"/>
              </a:rPr>
              <a:t> mastné kyseliny: </a:t>
            </a:r>
            <a:r>
              <a:rPr lang="cs-CZ" sz="2400" dirty="0" smtClean="0">
                <a:latin typeface="Comic Sans MS" pitchFamily="66" charset="0"/>
              </a:rPr>
              <a:t>řepkový a olivový olej, ořechy lískové, kešu, mandle, arašídy, avokádo.</a:t>
            </a:r>
          </a:p>
          <a:p>
            <a:r>
              <a:rPr lang="cs-CZ" dirty="0" smtClean="0">
                <a:latin typeface="Comic Sans MS" pitchFamily="66" charset="0"/>
              </a:rPr>
              <a:t>Polynenasycené mastné kyseliny: </a:t>
            </a:r>
            <a:r>
              <a:rPr lang="cs-CZ" sz="2400" dirty="0" smtClean="0">
                <a:latin typeface="Comic Sans MS" pitchFamily="66" charset="0"/>
              </a:rPr>
              <a:t>vlašské ořechy, lněný, řepkový, sojový olej, sezamový olej, tučné ryby a mořští živočichové, mořské řasy.</a:t>
            </a:r>
          </a:p>
          <a:p>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	Konzumace veškerých ryb je v těhotenství zakázaná kvůli obsahu rtuti ?</a:t>
            </a:r>
          </a:p>
          <a:p>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Potřeba živin v těhotenství</a:t>
            </a:r>
            <a:endParaRPr lang="cs-CZ" dirty="0">
              <a:latin typeface="Comic Sans MS" pitchFamily="66" charset="0"/>
            </a:endParaRPr>
          </a:p>
        </p:txBody>
      </p:sp>
      <p:sp>
        <p:nvSpPr>
          <p:cNvPr id="3" name="Zástupný symbol pro obsah 2"/>
          <p:cNvSpPr>
            <a:spLocks noGrp="1"/>
          </p:cNvSpPr>
          <p:nvPr>
            <p:ph sz="quarter" idx="1"/>
          </p:nvPr>
        </p:nvSpPr>
        <p:spPr/>
        <p:txBody>
          <a:bodyPr>
            <a:normAutofit fontScale="92500" lnSpcReduction="20000"/>
          </a:bodyPr>
          <a:lstStyle/>
          <a:p>
            <a:r>
              <a:rPr lang="cs-CZ" dirty="0" smtClean="0"/>
              <a:t> </a:t>
            </a:r>
            <a:r>
              <a:rPr lang="cs-CZ" dirty="0" smtClean="0">
                <a:latin typeface="Comic Sans MS" pitchFamily="66" charset="0"/>
              </a:rPr>
              <a:t>V období těhotenství zvláště důležitý příjem polynenasycených mastných kyselin s dlouhým řetězcem  EPA a DHA</a:t>
            </a:r>
          </a:p>
          <a:p>
            <a:pPr>
              <a:buNone/>
            </a:pPr>
            <a:r>
              <a:rPr lang="cs-CZ" sz="2200" dirty="0" smtClean="0">
                <a:latin typeface="Comic Sans MS" pitchFamily="66" charset="0"/>
              </a:rPr>
              <a:t>= kyselina </a:t>
            </a:r>
            <a:r>
              <a:rPr lang="cs-CZ" sz="2200" dirty="0" err="1" smtClean="0">
                <a:latin typeface="Comic Sans MS" pitchFamily="66" charset="0"/>
              </a:rPr>
              <a:t>eikosapentaenová</a:t>
            </a:r>
            <a:r>
              <a:rPr lang="cs-CZ" sz="2200" dirty="0" smtClean="0">
                <a:latin typeface="Comic Sans MS" pitchFamily="66" charset="0"/>
              </a:rPr>
              <a:t> a </a:t>
            </a:r>
            <a:r>
              <a:rPr lang="cs-CZ" sz="2200" dirty="0" err="1" smtClean="0">
                <a:latin typeface="Comic Sans MS" pitchFamily="66" charset="0"/>
              </a:rPr>
              <a:t>dokosahexaenová</a:t>
            </a:r>
            <a:endParaRPr lang="cs-CZ" sz="2200" dirty="0" smtClean="0">
              <a:latin typeface="Comic Sans MS" pitchFamily="66" charset="0"/>
            </a:endParaRPr>
          </a:p>
          <a:p>
            <a:pPr>
              <a:buNone/>
            </a:pPr>
            <a:endParaRPr lang="cs-CZ" sz="2200" dirty="0" smtClean="0">
              <a:latin typeface="Comic Sans MS" pitchFamily="66" charset="0"/>
            </a:endParaRPr>
          </a:p>
          <a:p>
            <a:pPr>
              <a:buNone/>
            </a:pPr>
            <a:r>
              <a:rPr lang="cs-CZ" sz="2200" dirty="0" smtClean="0">
                <a:latin typeface="Comic Sans MS" pitchFamily="66" charset="0"/>
              </a:rPr>
              <a:t>Zdravotní tvrzení schválené EFSA:</a:t>
            </a:r>
          </a:p>
          <a:p>
            <a:r>
              <a:rPr lang="cs-CZ" sz="2000" dirty="0" smtClean="0">
                <a:solidFill>
                  <a:srgbClr val="008000"/>
                </a:solidFill>
                <a:latin typeface="Comic Sans MS" pitchFamily="66" charset="0"/>
              </a:rPr>
              <a:t>DHA přispívá k normálnímu vývoji zraku kojenců do 12 měsíců věku</a:t>
            </a:r>
          </a:p>
          <a:p>
            <a:endParaRPr lang="cs-CZ" sz="2000" dirty="0" smtClean="0">
              <a:solidFill>
                <a:srgbClr val="008000"/>
              </a:solidFill>
              <a:latin typeface="Comic Sans MS" pitchFamily="66" charset="0"/>
            </a:endParaRPr>
          </a:p>
          <a:p>
            <a:r>
              <a:rPr lang="cs-CZ" sz="2000" dirty="0" smtClean="0">
                <a:solidFill>
                  <a:srgbClr val="008000"/>
                </a:solidFill>
                <a:latin typeface="Comic Sans MS" pitchFamily="66" charset="0"/>
              </a:rPr>
              <a:t>Příjem DHA z těla matky přispívá k normálnímu vývoji mozku plodu v těle matky a kojenců vyživovaných mateřským mlékem</a:t>
            </a:r>
          </a:p>
          <a:p>
            <a:endParaRPr lang="cs-CZ" sz="2000" dirty="0" smtClean="0">
              <a:solidFill>
                <a:srgbClr val="008000"/>
              </a:solidFill>
              <a:latin typeface="Comic Sans MS" pitchFamily="66" charset="0"/>
            </a:endParaRPr>
          </a:p>
          <a:p>
            <a:r>
              <a:rPr lang="cs-CZ" sz="2000" dirty="0" smtClean="0">
                <a:solidFill>
                  <a:srgbClr val="008000"/>
                </a:solidFill>
                <a:latin typeface="Comic Sans MS" pitchFamily="66" charset="0"/>
              </a:rPr>
              <a:t>Příjem DHA z těla matky přispívá k normálnímu vývoji očí plodu v těle matky a kojenců vyživovaných mateřským mlékem</a:t>
            </a:r>
          </a:p>
          <a:p>
            <a:pPr>
              <a:buNone/>
            </a:pPr>
            <a:endParaRPr lang="cs-CZ" sz="2200" dirty="0" smtClean="0">
              <a:latin typeface="Comic Sans MS" pitchFamily="66" charset="0"/>
            </a:endParaRPr>
          </a:p>
          <a:p>
            <a:endParaRPr lang="cs-CZ" dirty="0" smtClean="0"/>
          </a:p>
          <a:p>
            <a:endParaRPr lang="cs-CZ" dirty="0" smtClean="0"/>
          </a:p>
          <a:p>
            <a:endParaRPr lang="cs-CZ" dirty="0" smtClean="0"/>
          </a:p>
          <a:p>
            <a:endParaRPr lang="cs-CZ"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Potřeba živin v těhotenství</a:t>
            </a:r>
            <a:endParaRPr lang="cs-CZ" dirty="0"/>
          </a:p>
        </p:txBody>
      </p:sp>
      <p:sp>
        <p:nvSpPr>
          <p:cNvPr id="5" name="Zástupný symbol pro obsah 4"/>
          <p:cNvSpPr>
            <a:spLocks noGrp="1"/>
          </p:cNvSpPr>
          <p:nvPr>
            <p:ph sz="quarter" idx="1"/>
          </p:nvPr>
        </p:nvSpPr>
        <p:spPr/>
        <p:txBody>
          <a:bodyPr/>
          <a:lstStyle/>
          <a:p>
            <a:pPr>
              <a:buNone/>
            </a:pPr>
            <a:r>
              <a:rPr lang="cs-CZ" dirty="0" smtClean="0">
                <a:latin typeface="Comic Sans MS" pitchFamily="66" charset="0"/>
              </a:rPr>
              <a:t>Dle EFSA:</a:t>
            </a:r>
          </a:p>
          <a:p>
            <a:pPr>
              <a:buNone/>
            </a:pPr>
            <a:r>
              <a:rPr lang="cs-CZ" dirty="0" smtClean="0">
                <a:latin typeface="Comic Sans MS" pitchFamily="66" charset="0"/>
              </a:rPr>
              <a:t>		</a:t>
            </a:r>
            <a:r>
              <a:rPr lang="cs-CZ" sz="1800" dirty="0" smtClean="0">
                <a:solidFill>
                  <a:srgbClr val="FF0000"/>
                </a:solidFill>
                <a:latin typeface="Comic Sans MS" pitchFamily="66" charset="0"/>
              </a:rPr>
              <a:t>100-200 mg DHA </a:t>
            </a:r>
            <a:r>
              <a:rPr lang="cs-CZ" sz="1800" dirty="0" smtClean="0">
                <a:latin typeface="Comic Sans MS" pitchFamily="66" charset="0"/>
              </a:rPr>
              <a:t>+ DDD 250 mg DHA + EPA</a:t>
            </a:r>
          </a:p>
          <a:p>
            <a:pPr>
              <a:buNone/>
            </a:pPr>
            <a:r>
              <a:rPr lang="cs-CZ" dirty="0" smtClean="0"/>
              <a:t>			</a:t>
            </a:r>
            <a:r>
              <a:rPr lang="cs-CZ" dirty="0" smtClean="0">
                <a:solidFill>
                  <a:srgbClr val="006600"/>
                </a:solidFill>
                <a:latin typeface="Comic Sans MS" pitchFamily="66" charset="0"/>
              </a:rPr>
              <a:t>350-450 mg EPA +DHA/den</a:t>
            </a:r>
          </a:p>
          <a:p>
            <a:pPr>
              <a:buNone/>
            </a:pPr>
            <a:r>
              <a:rPr lang="cs-CZ" dirty="0" smtClean="0">
                <a:solidFill>
                  <a:srgbClr val="006600"/>
                </a:solidFill>
                <a:latin typeface="Comic Sans MS" pitchFamily="66" charset="0"/>
              </a:rPr>
              <a:t>						=</a:t>
            </a:r>
          </a:p>
          <a:p>
            <a:pPr>
              <a:buNone/>
            </a:pPr>
            <a:r>
              <a:rPr lang="cs-CZ" dirty="0" smtClean="0">
                <a:solidFill>
                  <a:srgbClr val="006600"/>
                </a:solidFill>
                <a:latin typeface="Comic Sans MS" pitchFamily="66" charset="0"/>
              </a:rPr>
              <a:t>	1-2 porce tučných mořských ryb/týden</a:t>
            </a:r>
          </a:p>
          <a:p>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Potřeba živin v těhotenství</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b="1" dirty="0" smtClean="0">
                <a:solidFill>
                  <a:srgbClr val="008000"/>
                </a:solidFill>
                <a:latin typeface="Comic Sans MS" pitchFamily="66" charset="0"/>
              </a:rPr>
              <a:t>Jaké ryby tedy konzumovat?</a:t>
            </a:r>
          </a:p>
          <a:p>
            <a:endParaRPr lang="cs-CZ" b="1" dirty="0" smtClean="0">
              <a:solidFill>
                <a:srgbClr val="008000"/>
              </a:solidFill>
              <a:latin typeface="Comic Sans MS" pitchFamily="66" charset="0"/>
            </a:endParaRPr>
          </a:p>
          <a:p>
            <a:pPr>
              <a:buNone/>
            </a:pPr>
            <a:r>
              <a:rPr lang="cs-CZ" b="1" dirty="0" smtClean="0">
                <a:solidFill>
                  <a:srgbClr val="FF0000"/>
                </a:solidFill>
                <a:latin typeface="Comic Sans MS" pitchFamily="66" charset="0"/>
              </a:rPr>
              <a:t>Ne!</a:t>
            </a:r>
          </a:p>
          <a:p>
            <a:pPr>
              <a:buNone/>
            </a:pPr>
            <a:r>
              <a:rPr lang="cs-CZ" dirty="0" smtClean="0">
                <a:solidFill>
                  <a:srgbClr val="FF0000"/>
                </a:solidFill>
                <a:latin typeface="Comic Sans MS" pitchFamily="66" charset="0"/>
              </a:rPr>
              <a:t>velké, staré, rybí predátory! </a:t>
            </a:r>
          </a:p>
          <a:p>
            <a:pPr>
              <a:buNone/>
            </a:pPr>
            <a:r>
              <a:rPr lang="cs-CZ" dirty="0" smtClean="0">
                <a:solidFill>
                  <a:srgbClr val="FF0000"/>
                </a:solidFill>
                <a:latin typeface="Comic Sans MS" pitchFamily="66" charset="0"/>
              </a:rPr>
              <a:t>žralok, mečoun, štika, candát,</a:t>
            </a:r>
          </a:p>
          <a:p>
            <a:pPr>
              <a:buNone/>
            </a:pPr>
            <a:r>
              <a:rPr lang="cs-CZ" dirty="0" smtClean="0">
                <a:solidFill>
                  <a:srgbClr val="FF0000"/>
                </a:solidFill>
                <a:latin typeface="Comic Sans MS" pitchFamily="66" charset="0"/>
              </a:rPr>
              <a:t>bolen</a:t>
            </a:r>
          </a:p>
          <a:p>
            <a:pPr>
              <a:buNone/>
            </a:pPr>
            <a:endParaRPr lang="cs-CZ" dirty="0" smtClean="0">
              <a:solidFill>
                <a:srgbClr val="FF0000"/>
              </a:solidFill>
              <a:latin typeface="Comic Sans MS" pitchFamily="66" charset="0"/>
            </a:endParaRPr>
          </a:p>
          <a:p>
            <a:pPr>
              <a:buNone/>
            </a:pPr>
            <a:r>
              <a:rPr lang="cs-CZ" b="1" dirty="0" smtClean="0">
                <a:solidFill>
                  <a:srgbClr val="008000"/>
                </a:solidFill>
                <a:latin typeface="Comic Sans MS" pitchFamily="66" charset="0"/>
              </a:rPr>
              <a:t>Ano! </a:t>
            </a:r>
          </a:p>
          <a:p>
            <a:pPr>
              <a:buNone/>
            </a:pPr>
            <a:r>
              <a:rPr lang="cs-CZ" dirty="0" smtClean="0">
                <a:solidFill>
                  <a:srgbClr val="008000"/>
                </a:solidFill>
                <a:latin typeface="Comic Sans MS" pitchFamily="66" charset="0"/>
              </a:rPr>
              <a:t>filé (treska, mořská štika, </a:t>
            </a:r>
            <a:r>
              <a:rPr lang="cs-CZ" dirty="0" err="1" smtClean="0">
                <a:solidFill>
                  <a:srgbClr val="008000"/>
                </a:solidFill>
                <a:latin typeface="Comic Sans MS" pitchFamily="66" charset="0"/>
              </a:rPr>
              <a:t>hejk</a:t>
            </a:r>
            <a:r>
              <a:rPr lang="cs-CZ" dirty="0" smtClean="0">
                <a:solidFill>
                  <a:srgbClr val="008000"/>
                </a:solidFill>
                <a:latin typeface="Comic Sans MS" pitchFamily="66" charset="0"/>
              </a:rPr>
              <a:t>), losos, sardinky,</a:t>
            </a:r>
          </a:p>
          <a:p>
            <a:pPr>
              <a:buNone/>
            </a:pPr>
            <a:r>
              <a:rPr lang="cs-CZ" dirty="0" smtClean="0">
                <a:solidFill>
                  <a:srgbClr val="008000"/>
                </a:solidFill>
                <a:latin typeface="Comic Sans MS" pitchFamily="66" charset="0"/>
              </a:rPr>
              <a:t>krevety, kapr, šproty, ančovičky, herinky, pstruzi aj.  </a:t>
            </a:r>
          </a:p>
          <a:p>
            <a:pPr>
              <a:buNone/>
            </a:pPr>
            <a:r>
              <a:rPr lang="cs-CZ" dirty="0" smtClean="0">
                <a:solidFill>
                  <a:srgbClr val="008000"/>
                </a:solidFill>
                <a:latin typeface="Comic Sans MS" pitchFamily="66" charset="0"/>
              </a:rPr>
              <a:t>					</a:t>
            </a:r>
          </a:p>
          <a:p>
            <a:pPr>
              <a:buFont typeface="Wingdings" pitchFamily="2" charset="2"/>
              <a:buChar char="ü"/>
            </a:pPr>
            <a:r>
              <a:rPr lang="cs-CZ" dirty="0" smtClean="0">
                <a:solidFill>
                  <a:srgbClr val="008000"/>
                </a:solidFill>
                <a:latin typeface="Comic Sans MS" pitchFamily="66" charset="0"/>
              </a:rPr>
              <a:t>2 x týdně = 340 g tepelně zpracovaného masa či konzervy</a:t>
            </a:r>
          </a:p>
          <a:p>
            <a:endParaRPr lang="cs-CZ"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Potřeba živin v těhotenství</a:t>
            </a:r>
            <a:endParaRPr lang="cs-CZ" dirty="0"/>
          </a:p>
        </p:txBody>
      </p:sp>
      <p:sp>
        <p:nvSpPr>
          <p:cNvPr id="3" name="Zástupný symbol pro obsah 2"/>
          <p:cNvSpPr>
            <a:spLocks noGrp="1"/>
          </p:cNvSpPr>
          <p:nvPr>
            <p:ph sz="quarter" idx="1"/>
          </p:nvPr>
        </p:nvSpPr>
        <p:spPr/>
        <p:txBody>
          <a:bodyPr>
            <a:normAutofit fontScale="40000" lnSpcReduction="20000"/>
          </a:bodyPr>
          <a:lstStyle/>
          <a:p>
            <a:pPr>
              <a:buNone/>
            </a:pPr>
            <a:r>
              <a:rPr lang="cs-CZ" sz="4200" dirty="0" smtClean="0">
                <a:solidFill>
                  <a:srgbClr val="C00000"/>
                </a:solidFill>
                <a:latin typeface="Comic Sans MS" pitchFamily="66" charset="0"/>
              </a:rPr>
              <a:t>                        Riziko zvýšeného množství </a:t>
            </a:r>
            <a:r>
              <a:rPr lang="cs-CZ" sz="4200" dirty="0" err="1" smtClean="0">
                <a:solidFill>
                  <a:srgbClr val="C00000"/>
                </a:solidFill>
                <a:latin typeface="Comic Sans MS" pitchFamily="66" charset="0"/>
              </a:rPr>
              <a:t>methyl</a:t>
            </a:r>
            <a:r>
              <a:rPr lang="cs-CZ" sz="4200" dirty="0" smtClean="0">
                <a:solidFill>
                  <a:srgbClr val="C00000"/>
                </a:solidFill>
                <a:latin typeface="Comic Sans MS" pitchFamily="66" charset="0"/>
              </a:rPr>
              <a:t>-rtuti</a:t>
            </a:r>
          </a:p>
          <a:p>
            <a:endParaRPr lang="cs-CZ" sz="4200" dirty="0" smtClean="0">
              <a:solidFill>
                <a:srgbClr val="C00000"/>
              </a:solidFill>
              <a:latin typeface="Comic Sans MS" pitchFamily="66" charset="0"/>
            </a:endParaRPr>
          </a:p>
          <a:p>
            <a:pPr>
              <a:buNone/>
            </a:pPr>
            <a:r>
              <a:rPr lang="cs-CZ" sz="4200" dirty="0" smtClean="0">
                <a:solidFill>
                  <a:srgbClr val="C00000"/>
                </a:solidFill>
                <a:latin typeface="Comic Sans MS" pitchFamily="66" charset="0"/>
              </a:rPr>
              <a:t>                                           tuňák, makrela</a:t>
            </a:r>
          </a:p>
          <a:p>
            <a:pPr>
              <a:buNone/>
            </a:pPr>
            <a:r>
              <a:rPr lang="cs-CZ" sz="3200" dirty="0" smtClean="0">
                <a:solidFill>
                  <a:srgbClr val="C00000"/>
                </a:solidFill>
                <a:latin typeface="Comic Sans MS" pitchFamily="66" charset="0"/>
              </a:rPr>
              <a:t>				</a:t>
            </a:r>
          </a:p>
          <a:p>
            <a:pPr>
              <a:buNone/>
            </a:pPr>
            <a:r>
              <a:rPr lang="cs-CZ" sz="3200" dirty="0" smtClean="0">
                <a:solidFill>
                  <a:srgbClr val="C00000"/>
                </a:solidFill>
                <a:latin typeface="Comic Sans MS" pitchFamily="66" charset="0"/>
              </a:rPr>
              <a:t>			  		    		</a:t>
            </a:r>
          </a:p>
          <a:p>
            <a:pPr>
              <a:buNone/>
            </a:pPr>
            <a:endParaRPr lang="cs-CZ" sz="3200" dirty="0" smtClean="0">
              <a:solidFill>
                <a:srgbClr val="C00000"/>
              </a:solidFill>
              <a:latin typeface="Comic Sans MS" pitchFamily="66" charset="0"/>
            </a:endParaRPr>
          </a:p>
          <a:p>
            <a:pPr>
              <a:buNone/>
            </a:pPr>
            <a:endParaRPr lang="cs-CZ" sz="3200" dirty="0" smtClean="0">
              <a:solidFill>
                <a:srgbClr val="C00000"/>
              </a:solidFill>
              <a:latin typeface="Comic Sans MS" pitchFamily="66" charset="0"/>
            </a:endParaRPr>
          </a:p>
          <a:p>
            <a:pPr>
              <a:buNone/>
            </a:pPr>
            <a:endParaRPr lang="cs-CZ" sz="3200" dirty="0" smtClean="0">
              <a:solidFill>
                <a:srgbClr val="C00000"/>
              </a:solidFill>
              <a:latin typeface="Comic Sans MS" pitchFamily="66" charset="0"/>
            </a:endParaRPr>
          </a:p>
          <a:p>
            <a:pPr>
              <a:buNone/>
            </a:pPr>
            <a:r>
              <a:rPr lang="cs-CZ" sz="3200" dirty="0" smtClean="0">
                <a:solidFill>
                  <a:srgbClr val="C00000"/>
                </a:solidFill>
                <a:latin typeface="Comic Sans MS" pitchFamily="66" charset="0"/>
              </a:rPr>
              <a:t>				         </a:t>
            </a:r>
            <a:r>
              <a:rPr lang="cs-CZ" sz="3200" dirty="0" smtClean="0">
                <a:solidFill>
                  <a:srgbClr val="006600"/>
                </a:solidFill>
                <a:latin typeface="Comic Sans MS" pitchFamily="66" charset="0"/>
              </a:rPr>
              <a:t>1 x týdně = 170 g </a:t>
            </a:r>
          </a:p>
          <a:p>
            <a:pPr>
              <a:buNone/>
            </a:pPr>
            <a:r>
              <a:rPr lang="cs-CZ" sz="3200" dirty="0" smtClean="0">
                <a:solidFill>
                  <a:srgbClr val="006600"/>
                </a:solidFill>
                <a:latin typeface="Comic Sans MS" pitchFamily="66" charset="0"/>
              </a:rPr>
              <a:t>			             tepelně zpracovaného masa či konzervy</a:t>
            </a:r>
          </a:p>
          <a:p>
            <a:pPr>
              <a:buNone/>
            </a:pPr>
            <a:endParaRPr lang="cs-CZ" sz="3200" dirty="0" smtClean="0">
              <a:solidFill>
                <a:srgbClr val="006600"/>
              </a:solidFill>
              <a:latin typeface="Comic Sans MS" pitchFamily="66" charset="0"/>
            </a:endParaRPr>
          </a:p>
          <a:p>
            <a:pPr>
              <a:buFont typeface="Wingdings" pitchFamily="2" charset="2"/>
              <a:buChar char="ü"/>
            </a:pPr>
            <a:r>
              <a:rPr lang="cs-CZ" sz="3200" dirty="0" smtClean="0">
                <a:solidFill>
                  <a:srgbClr val="C00000"/>
                </a:solidFill>
                <a:latin typeface="Comic Sans MS" pitchFamily="66" charset="0"/>
              </a:rPr>
              <a:t>dioxiny</a:t>
            </a:r>
          </a:p>
          <a:p>
            <a:pPr>
              <a:buFont typeface="Wingdings" pitchFamily="2" charset="2"/>
              <a:buChar char="ü"/>
            </a:pPr>
            <a:r>
              <a:rPr lang="cs-CZ" sz="3200" dirty="0" smtClean="0">
                <a:solidFill>
                  <a:srgbClr val="C00000"/>
                </a:solidFill>
                <a:latin typeface="Comic Sans MS" pitchFamily="66" charset="0"/>
              </a:rPr>
              <a:t>bakterie</a:t>
            </a:r>
          </a:p>
          <a:p>
            <a:pPr>
              <a:buFont typeface="Wingdings" pitchFamily="2" charset="2"/>
              <a:buChar char="ü"/>
            </a:pPr>
            <a:r>
              <a:rPr lang="cs-CZ" sz="3200" dirty="0" smtClean="0">
                <a:solidFill>
                  <a:srgbClr val="C00000"/>
                </a:solidFill>
                <a:latin typeface="Comic Sans MS" pitchFamily="66" charset="0"/>
              </a:rPr>
              <a:t>parazité</a:t>
            </a:r>
          </a:p>
          <a:p>
            <a:pPr>
              <a:buFont typeface="Wingdings" pitchFamily="2" charset="2"/>
              <a:buChar char="ü"/>
            </a:pPr>
            <a:endParaRPr lang="cs-CZ" sz="3200" dirty="0" smtClean="0">
              <a:solidFill>
                <a:srgbClr val="C00000"/>
              </a:solidFill>
              <a:latin typeface="Comic Sans MS" pitchFamily="66" charset="0"/>
            </a:endParaRPr>
          </a:p>
          <a:p>
            <a:pPr>
              <a:buFont typeface="Wingdings" pitchFamily="2" charset="2"/>
              <a:buChar char="ü"/>
            </a:pPr>
            <a:r>
              <a:rPr lang="cs-CZ" sz="5000" dirty="0" smtClean="0">
                <a:solidFill>
                  <a:srgbClr val="006600"/>
                </a:solidFill>
                <a:latin typeface="Comic Sans MS" pitchFamily="66" charset="0"/>
              </a:rPr>
              <a:t>Doplňky stravy, alergie………..				</a:t>
            </a:r>
            <a:r>
              <a:rPr lang="cs-CZ" sz="5000" dirty="0" smtClean="0">
                <a:solidFill>
                  <a:srgbClr val="C00000"/>
                </a:solidFill>
                <a:latin typeface="Comic Sans MS" pitchFamily="66" charset="0"/>
              </a:rPr>
              <a:t> </a:t>
            </a:r>
            <a:br>
              <a:rPr lang="cs-CZ" sz="5000" dirty="0" smtClean="0">
                <a:solidFill>
                  <a:srgbClr val="C00000"/>
                </a:solidFill>
                <a:latin typeface="Comic Sans MS" pitchFamily="66" charset="0"/>
              </a:rPr>
            </a:br>
            <a:endParaRPr lang="cs-CZ" sz="5000" dirty="0"/>
          </a:p>
        </p:txBody>
      </p:sp>
      <p:sp>
        <p:nvSpPr>
          <p:cNvPr id="4" name="Popisek se šipkou dolů 3"/>
          <p:cNvSpPr/>
          <p:nvPr/>
        </p:nvSpPr>
        <p:spPr>
          <a:xfrm>
            <a:off x="3779912" y="2564904"/>
            <a:ext cx="2088232" cy="1080120"/>
          </a:xfrm>
          <a:prstGeom prst="downArrowCallout">
            <a:avLst>
              <a:gd name="adj1" fmla="val 25000"/>
              <a:gd name="adj2" fmla="val 25000"/>
              <a:gd name="adj3" fmla="val 27791"/>
              <a:gd name="adj4" fmla="val 72209"/>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b="1" cap="all" dirty="0" smtClean="0">
                <a:ln w="9000" cmpd="sng">
                  <a:solidFill>
                    <a:schemeClr val="accent4">
                      <a:shade val="50000"/>
                      <a:satMod val="120000"/>
                    </a:schemeClr>
                  </a:solidFill>
                  <a:prstDash val="solid"/>
                </a:ln>
                <a:solidFill>
                  <a:srgbClr val="003300"/>
                </a:solidFill>
                <a:effectLst>
                  <a:reflection blurRad="12700" stA="28000" endPos="45000" dist="1000" dir="5400000" sy="-100000" algn="bl" rotWithShape="0"/>
                </a:effectLst>
              </a:rPr>
              <a:t>Bezpečné </a:t>
            </a:r>
            <a:r>
              <a:rPr lang="cs-CZ" b="1" cap="all" dirty="0" err="1" smtClean="0">
                <a:ln w="9000" cmpd="sng">
                  <a:solidFill>
                    <a:schemeClr val="accent4">
                      <a:shade val="50000"/>
                      <a:satMod val="120000"/>
                    </a:schemeClr>
                  </a:solidFill>
                  <a:prstDash val="solid"/>
                </a:ln>
                <a:solidFill>
                  <a:srgbClr val="003300"/>
                </a:solidFill>
                <a:effectLst>
                  <a:reflection blurRad="12700" stA="28000" endPos="45000" dist="1000" dir="5400000" sy="-100000" algn="bl" rotWithShape="0"/>
                </a:effectLst>
              </a:rPr>
              <a:t>množsví</a:t>
            </a:r>
            <a:endParaRPr lang="cs-CZ" b="1" spc="50" dirty="0">
              <a:ln w="9000" cmpd="sng">
                <a:solidFill>
                  <a:srgbClr val="003300"/>
                </a:solidFill>
                <a:prstDash val="solid"/>
              </a:ln>
              <a:solidFill>
                <a:srgbClr val="003300"/>
              </a:soli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Pitný režim v těhotenství</a:t>
            </a:r>
            <a:endParaRPr lang="cs-CZ" dirty="0">
              <a:latin typeface="Comic Sans MS" pitchFamily="66" charset="0"/>
            </a:endParaRPr>
          </a:p>
        </p:txBody>
      </p:sp>
      <p:sp>
        <p:nvSpPr>
          <p:cNvPr id="3" name="Zástupný symbol pro obsah 2"/>
          <p:cNvSpPr>
            <a:spLocks noGrp="1"/>
          </p:cNvSpPr>
          <p:nvPr>
            <p:ph sz="quarter" idx="1"/>
          </p:nvPr>
        </p:nvSpPr>
        <p:spPr>
          <a:xfrm>
            <a:off x="612648" y="1669504"/>
            <a:ext cx="8153400" cy="4495800"/>
          </a:xfrm>
        </p:spPr>
        <p:txBody>
          <a:bodyPr/>
          <a:lstStyle/>
          <a:p>
            <a:r>
              <a:rPr lang="cs-CZ" dirty="0" smtClean="0">
                <a:latin typeface="Comic Sans MS" pitchFamily="66" charset="0"/>
              </a:rPr>
              <a:t>Potřeba tekutin záleží na mnoha faktorech:</a:t>
            </a:r>
          </a:p>
          <a:p>
            <a:pPr>
              <a:buNone/>
            </a:pPr>
            <a:r>
              <a:rPr lang="cs-CZ" dirty="0" smtClean="0">
                <a:latin typeface="Comic Sans MS" pitchFamily="66" charset="0"/>
              </a:rPr>
              <a:t>   </a:t>
            </a:r>
            <a:r>
              <a:rPr lang="cs-CZ" sz="2400" dirty="0" smtClean="0">
                <a:latin typeface="Comic Sans MS" pitchFamily="66" charset="0"/>
              </a:rPr>
              <a:t>teplota okolního prostředí, intenzita tělesné aktivity, zdravotní stav, tělesná hmotnost….aj</a:t>
            </a:r>
          </a:p>
          <a:p>
            <a:pPr>
              <a:buNone/>
            </a:pPr>
            <a:endParaRPr lang="cs-CZ" dirty="0" smtClean="0">
              <a:latin typeface="Comic Sans MS" pitchFamily="66" charset="0"/>
            </a:endParaRPr>
          </a:p>
          <a:p>
            <a:pPr>
              <a:buNone/>
            </a:pPr>
            <a:r>
              <a:rPr lang="cs-CZ" dirty="0" smtClean="0">
                <a:latin typeface="Comic Sans MS" pitchFamily="66" charset="0"/>
              </a:rPr>
              <a:t>30-</a:t>
            </a:r>
            <a:r>
              <a:rPr lang="cs-CZ" u="sng" dirty="0" smtClean="0">
                <a:latin typeface="Comic Sans MS" pitchFamily="66" charset="0"/>
              </a:rPr>
              <a:t>35ml</a:t>
            </a:r>
            <a:r>
              <a:rPr lang="cs-CZ" dirty="0" smtClean="0">
                <a:latin typeface="Comic Sans MS" pitchFamily="66" charset="0"/>
              </a:rPr>
              <a:t>/kg/den</a:t>
            </a:r>
          </a:p>
          <a:p>
            <a:pPr>
              <a:buNone/>
            </a:pPr>
            <a:r>
              <a:rPr lang="cs-CZ" dirty="0" smtClean="0">
                <a:latin typeface="Comic Sans MS" pitchFamily="66" charset="0"/>
              </a:rPr>
              <a:t> </a:t>
            </a:r>
            <a:r>
              <a:rPr lang="cs-CZ" sz="2400" dirty="0" smtClean="0">
                <a:latin typeface="Comic Sans MS" pitchFamily="66" charset="0"/>
              </a:rPr>
              <a:t>(včetně polévek, mléka, ovoce, zeleniny)</a:t>
            </a:r>
          </a:p>
          <a:p>
            <a:pPr>
              <a:buNone/>
            </a:pPr>
            <a:r>
              <a:rPr lang="cs-CZ" sz="2400" dirty="0" smtClean="0">
                <a:latin typeface="Comic Sans MS" pitchFamily="66" charset="0"/>
              </a:rPr>
              <a:t>Vhodná voda slabě mineralizovaná 100-500 mg/litr</a:t>
            </a:r>
          </a:p>
          <a:p>
            <a:pPr>
              <a:buNone/>
            </a:pPr>
            <a:r>
              <a:rPr lang="cs-CZ" sz="1400" dirty="0" smtClean="0">
                <a:latin typeface="Comic Sans MS" pitchFamily="66" charset="0"/>
              </a:rPr>
              <a:t>(</a:t>
            </a:r>
            <a:r>
              <a:rPr lang="cs-CZ" sz="1400" dirty="0" err="1" smtClean="0">
                <a:latin typeface="Comic Sans MS" pitchFamily="66" charset="0"/>
              </a:rPr>
              <a:t>Bonaqua</a:t>
            </a:r>
            <a:r>
              <a:rPr lang="cs-CZ" sz="1400" dirty="0" smtClean="0">
                <a:latin typeface="Comic Sans MS" pitchFamily="66" charset="0"/>
              </a:rPr>
              <a:t>, </a:t>
            </a:r>
            <a:r>
              <a:rPr lang="cs-CZ" sz="1400" dirty="0" err="1" smtClean="0">
                <a:latin typeface="Comic Sans MS" pitchFamily="66" charset="0"/>
              </a:rPr>
              <a:t>Aquila</a:t>
            </a:r>
            <a:r>
              <a:rPr lang="cs-CZ" sz="1400" dirty="0" smtClean="0">
                <a:latin typeface="Comic Sans MS" pitchFamily="66" charset="0"/>
              </a:rPr>
              <a:t>, </a:t>
            </a:r>
            <a:r>
              <a:rPr lang="cs-CZ" sz="1400" dirty="0" err="1" smtClean="0">
                <a:latin typeface="Comic Sans MS" pitchFamily="66" charset="0"/>
              </a:rPr>
              <a:t>Rajec</a:t>
            </a:r>
            <a:r>
              <a:rPr lang="cs-CZ" sz="1400" dirty="0" smtClean="0">
                <a:latin typeface="Comic Sans MS" pitchFamily="66" charset="0"/>
              </a:rPr>
              <a:t>, </a:t>
            </a:r>
            <a:r>
              <a:rPr lang="cs-CZ" sz="1400" dirty="0" err="1" smtClean="0">
                <a:latin typeface="Comic Sans MS" pitchFamily="66" charset="0"/>
              </a:rPr>
              <a:t>Toma</a:t>
            </a:r>
            <a:r>
              <a:rPr lang="cs-CZ" sz="1400" dirty="0" smtClean="0">
                <a:latin typeface="Comic Sans MS" pitchFamily="66" charset="0"/>
              </a:rPr>
              <a:t> natura, Dobrá voda, </a:t>
            </a:r>
            <a:r>
              <a:rPr lang="cs-CZ" sz="1400" dirty="0" err="1" smtClean="0">
                <a:latin typeface="Comic Sans MS" pitchFamily="66" charset="0"/>
              </a:rPr>
              <a:t>Evian</a:t>
            </a:r>
            <a:r>
              <a:rPr lang="cs-CZ" sz="1400" dirty="0" smtClean="0">
                <a:latin typeface="Comic Sans MS" pitchFamily="66" charset="0"/>
              </a:rPr>
              <a:t>, </a:t>
            </a:r>
            <a:r>
              <a:rPr lang="cs-CZ" sz="1400" dirty="0" err="1" smtClean="0">
                <a:latin typeface="Comic Sans MS" pitchFamily="66" charset="0"/>
              </a:rPr>
              <a:t>Tanja</a:t>
            </a:r>
            <a:r>
              <a:rPr lang="cs-CZ" sz="1400" dirty="0" smtClean="0">
                <a:latin typeface="Comic Sans MS" pitchFamily="66" charset="0"/>
              </a:rPr>
              <a:t>, </a:t>
            </a:r>
            <a:r>
              <a:rPr lang="cs-CZ" sz="1400" dirty="0" err="1" smtClean="0">
                <a:latin typeface="Comic Sans MS" pitchFamily="66" charset="0"/>
              </a:rPr>
              <a:t>Clever</a:t>
            </a:r>
            <a:r>
              <a:rPr lang="cs-CZ" sz="1400" dirty="0" smtClean="0">
                <a:latin typeface="Comic Sans MS" pitchFamily="66" charset="0"/>
              </a:rPr>
              <a:t> aj.)</a:t>
            </a:r>
            <a:endParaRPr lang="cs-CZ" sz="1400" dirty="0">
              <a:latin typeface="Comic Sans MS" pitchFamily="66"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fontScale="62500" lnSpcReduction="20000"/>
          </a:bodyPr>
          <a:lstStyle/>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	Pití čaje </a:t>
            </a:r>
            <a:r>
              <a:rPr lang="cs-CZ" dirty="0" err="1" smtClean="0">
                <a:solidFill>
                  <a:schemeClr val="accent1">
                    <a:lumMod val="75000"/>
                  </a:schemeClr>
                </a:solidFill>
                <a:latin typeface="Comic Sans MS" pitchFamily="66" charset="0"/>
              </a:rPr>
              <a:t>rooibos</a:t>
            </a:r>
            <a:r>
              <a:rPr lang="cs-CZ" dirty="0" smtClean="0">
                <a:solidFill>
                  <a:schemeClr val="accent1">
                    <a:lumMod val="75000"/>
                  </a:schemeClr>
                </a:solidFill>
                <a:latin typeface="Comic Sans MS" pitchFamily="66" charset="0"/>
              </a:rPr>
              <a:t> se v těhotenství nedoporučuje kvůli obsahu kofeinu?</a:t>
            </a: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	Slazené minerální vody, </a:t>
            </a:r>
            <a:r>
              <a:rPr lang="cs-CZ" dirty="0" err="1" smtClean="0">
                <a:solidFill>
                  <a:schemeClr val="accent1">
                    <a:lumMod val="75000"/>
                  </a:schemeClr>
                </a:solidFill>
                <a:latin typeface="Comic Sans MS" pitchFamily="66" charset="0"/>
              </a:rPr>
              <a:t>tonic</a:t>
            </a:r>
            <a:r>
              <a:rPr lang="cs-CZ" dirty="0" smtClean="0">
                <a:solidFill>
                  <a:schemeClr val="accent1">
                    <a:lumMod val="75000"/>
                  </a:schemeClr>
                </a:solidFill>
                <a:latin typeface="Comic Sans MS" pitchFamily="66" charset="0"/>
              </a:rPr>
              <a:t> a kolové nápoje jsou vhodné pro zařazení do pitného režimu těhotné?</a:t>
            </a: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	Příjem kofeinu se během těhotenství nemusí výrazně omezovat?</a:t>
            </a: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	Sklenička alkoholu denně je prospěšná pro zdraví, nevadí ani v těhotenství?</a:t>
            </a: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	 Bylinky jsou přírodní, a tudíž prospěšné?</a:t>
            </a:r>
          </a:p>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r>
              <a:rPr lang="cs-CZ" dirty="0" smtClean="0">
                <a:solidFill>
                  <a:schemeClr val="accent1">
                    <a:lumMod val="75000"/>
                  </a:schemeClr>
                </a:solidFill>
                <a:latin typeface="Comic Sans MS" pitchFamily="66" charset="0"/>
              </a:rPr>
              <a:t> </a:t>
            </a:r>
          </a:p>
          <a:p>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260648"/>
            <a:ext cx="8153400" cy="990600"/>
          </a:xfrm>
        </p:spPr>
        <p:txBody>
          <a:bodyPr>
            <a:normAutofit/>
          </a:bodyPr>
          <a:lstStyle/>
          <a:p>
            <a:r>
              <a:rPr lang="cs-CZ" sz="2800" dirty="0" smtClean="0">
                <a:latin typeface="Comic Sans MS" pitchFamily="66" charset="0"/>
              </a:rPr>
              <a:t>Obsah kofeinu </a:t>
            </a:r>
            <a:endParaRPr lang="cs-CZ" sz="2800" dirty="0">
              <a:latin typeface="Comic Sans MS" pitchFamily="66" charset="0"/>
            </a:endParaRPr>
          </a:p>
        </p:txBody>
      </p:sp>
      <p:sp>
        <p:nvSpPr>
          <p:cNvPr id="3" name="Zástupný symbol pro obsah 2"/>
          <p:cNvSpPr>
            <a:spLocks noGrp="1"/>
          </p:cNvSpPr>
          <p:nvPr>
            <p:ph sz="quarter" idx="1"/>
          </p:nvPr>
        </p:nvSpPr>
        <p:spPr/>
        <p:txBody>
          <a:bodyPr>
            <a:normAutofit/>
          </a:bodyPr>
          <a:lstStyle/>
          <a:p>
            <a:pPr>
              <a:buNone/>
            </a:pPr>
            <a:r>
              <a:rPr lang="cs-CZ" sz="2000" dirty="0" smtClean="0">
                <a:latin typeface="Comic Sans MS" pitchFamily="66" charset="0"/>
              </a:rPr>
              <a:t>Výskyt: kávové, kakaové boby, listy čajovníku, plody rostliny </a:t>
            </a:r>
            <a:r>
              <a:rPr lang="cs-CZ" sz="2000" dirty="0" err="1" smtClean="0">
                <a:latin typeface="Comic Sans MS" pitchFamily="66" charset="0"/>
              </a:rPr>
              <a:t>guarana</a:t>
            </a:r>
            <a:r>
              <a:rPr lang="cs-CZ" sz="2000" dirty="0" smtClean="0">
                <a:latin typeface="Comic Sans MS" pitchFamily="66" charset="0"/>
              </a:rPr>
              <a:t>, ořechy koly</a:t>
            </a:r>
          </a:p>
          <a:p>
            <a:pPr>
              <a:buNone/>
            </a:pPr>
            <a:endParaRPr lang="cs-CZ" sz="2000" dirty="0" smtClean="0">
              <a:latin typeface="Comic Sans MS" pitchFamily="66" charset="0"/>
            </a:endParaRPr>
          </a:p>
          <a:p>
            <a:pPr>
              <a:buNone/>
            </a:pPr>
            <a:endParaRPr lang="cs-CZ" sz="2000" dirty="0">
              <a:latin typeface="Comic Sans MS" pitchFamily="66" charset="0"/>
            </a:endParaRPr>
          </a:p>
        </p:txBody>
      </p:sp>
      <p:graphicFrame>
        <p:nvGraphicFramePr>
          <p:cNvPr id="4" name="Tabulka 3"/>
          <p:cNvGraphicFramePr>
            <a:graphicFrameLocks noGrp="1"/>
          </p:cNvGraphicFramePr>
          <p:nvPr/>
        </p:nvGraphicFramePr>
        <p:xfrm>
          <a:off x="1331640" y="2636912"/>
          <a:ext cx="6096000" cy="387604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cs-CZ" dirty="0" smtClean="0">
                          <a:latin typeface="Comic Sans MS" pitchFamily="66" charset="0"/>
                        </a:rPr>
                        <a:t>Potravina</a:t>
                      </a:r>
                      <a:endParaRPr lang="cs-CZ" dirty="0">
                        <a:latin typeface="Comic Sans MS" pitchFamily="66" charset="0"/>
                      </a:endParaRPr>
                    </a:p>
                  </a:txBody>
                  <a:tcPr/>
                </a:tc>
                <a:tc>
                  <a:txBody>
                    <a:bodyPr/>
                    <a:lstStyle/>
                    <a:p>
                      <a:r>
                        <a:rPr lang="cs-CZ" dirty="0" smtClean="0">
                          <a:latin typeface="Comic Sans MS" pitchFamily="66" charset="0"/>
                        </a:rPr>
                        <a:t>Obsah kofeinu </a:t>
                      </a:r>
                      <a:endParaRPr lang="cs-CZ" dirty="0">
                        <a:latin typeface="Comic Sans MS" pitchFamily="66" charset="0"/>
                      </a:endParaRPr>
                    </a:p>
                  </a:txBody>
                  <a:tcPr/>
                </a:tc>
              </a:tr>
              <a:tr h="370840">
                <a:tc>
                  <a:txBody>
                    <a:bodyPr/>
                    <a:lstStyle/>
                    <a:p>
                      <a:r>
                        <a:rPr lang="cs-CZ" dirty="0" smtClean="0">
                          <a:latin typeface="Comic Sans MS" pitchFamily="66" charset="0"/>
                        </a:rPr>
                        <a:t>Káva</a:t>
                      </a:r>
                      <a:endParaRPr lang="cs-CZ" dirty="0">
                        <a:latin typeface="Comic Sans MS" pitchFamily="66" charset="0"/>
                      </a:endParaRPr>
                    </a:p>
                  </a:txBody>
                  <a:tcPr/>
                </a:tc>
                <a:tc>
                  <a:txBody>
                    <a:bodyPr/>
                    <a:lstStyle/>
                    <a:p>
                      <a:r>
                        <a:rPr lang="cs-CZ" dirty="0" smtClean="0">
                          <a:latin typeface="Comic Sans MS" pitchFamily="66" charset="0"/>
                        </a:rPr>
                        <a:t>3,6-117,5 mg/100</a:t>
                      </a:r>
                      <a:r>
                        <a:rPr lang="cs-CZ" baseline="0" dirty="0" smtClean="0">
                          <a:latin typeface="Comic Sans MS" pitchFamily="66" charset="0"/>
                        </a:rPr>
                        <a:t> ml</a:t>
                      </a:r>
                      <a:endParaRPr lang="cs-CZ" dirty="0">
                        <a:latin typeface="Comic Sans MS" pitchFamily="66" charset="0"/>
                      </a:endParaRPr>
                    </a:p>
                  </a:txBody>
                  <a:tcPr/>
                </a:tc>
              </a:tr>
              <a:tr h="370840">
                <a:tc>
                  <a:txBody>
                    <a:bodyPr/>
                    <a:lstStyle/>
                    <a:p>
                      <a:r>
                        <a:rPr lang="cs-CZ" dirty="0" smtClean="0">
                          <a:latin typeface="Comic Sans MS" pitchFamily="66" charset="0"/>
                        </a:rPr>
                        <a:t>Káva bez kofeinu</a:t>
                      </a:r>
                      <a:endParaRPr lang="cs-CZ" dirty="0">
                        <a:latin typeface="Comic Sans MS" pitchFamily="66" charset="0"/>
                      </a:endParaRPr>
                    </a:p>
                  </a:txBody>
                  <a:tcPr/>
                </a:tc>
                <a:tc>
                  <a:txBody>
                    <a:bodyPr/>
                    <a:lstStyle/>
                    <a:p>
                      <a:r>
                        <a:rPr lang="cs-CZ" dirty="0" smtClean="0">
                          <a:latin typeface="Comic Sans MS" pitchFamily="66" charset="0"/>
                        </a:rPr>
                        <a:t>1,3-5 mg/ 100 ml</a:t>
                      </a:r>
                      <a:endParaRPr lang="cs-CZ" dirty="0">
                        <a:latin typeface="Comic Sans MS" pitchFamily="66" charset="0"/>
                      </a:endParaRPr>
                    </a:p>
                  </a:txBody>
                  <a:tcPr/>
                </a:tc>
              </a:tr>
              <a:tr h="370840">
                <a:tc>
                  <a:txBody>
                    <a:bodyPr/>
                    <a:lstStyle/>
                    <a:p>
                      <a:r>
                        <a:rPr lang="cs-CZ" dirty="0" smtClean="0">
                          <a:latin typeface="Comic Sans MS" pitchFamily="66" charset="0"/>
                        </a:rPr>
                        <a:t>Kolové nápoje</a:t>
                      </a:r>
                      <a:endParaRPr lang="cs-CZ" dirty="0">
                        <a:latin typeface="Comic Sans MS" pitchFamily="66" charset="0"/>
                      </a:endParaRPr>
                    </a:p>
                  </a:txBody>
                  <a:tcPr/>
                </a:tc>
                <a:tc>
                  <a:txBody>
                    <a:bodyPr/>
                    <a:lstStyle/>
                    <a:p>
                      <a:r>
                        <a:rPr lang="cs-CZ" dirty="0" smtClean="0">
                          <a:latin typeface="Comic Sans MS" pitchFamily="66" charset="0"/>
                        </a:rPr>
                        <a:t>4,1-13,22 mg/100 ml</a:t>
                      </a:r>
                      <a:endParaRPr lang="cs-CZ" dirty="0">
                        <a:latin typeface="Comic Sans MS" pitchFamily="66" charset="0"/>
                      </a:endParaRPr>
                    </a:p>
                  </a:txBody>
                  <a:tcPr/>
                </a:tc>
              </a:tr>
              <a:tr h="370840">
                <a:tc>
                  <a:txBody>
                    <a:bodyPr/>
                    <a:lstStyle/>
                    <a:p>
                      <a:r>
                        <a:rPr lang="cs-CZ" dirty="0" smtClean="0">
                          <a:latin typeface="Comic Sans MS" pitchFamily="66" charset="0"/>
                        </a:rPr>
                        <a:t>Energetické nápoje</a:t>
                      </a:r>
                      <a:endParaRPr lang="cs-CZ" dirty="0">
                        <a:latin typeface="Comic Sans MS" pitchFamily="66" charset="0"/>
                      </a:endParaRPr>
                    </a:p>
                  </a:txBody>
                  <a:tcPr/>
                </a:tc>
                <a:tc>
                  <a:txBody>
                    <a:bodyPr/>
                    <a:lstStyle/>
                    <a:p>
                      <a:r>
                        <a:rPr lang="cs-CZ" dirty="0" smtClean="0">
                          <a:latin typeface="Comic Sans MS" pitchFamily="66" charset="0"/>
                        </a:rPr>
                        <a:t>26,7-34</a:t>
                      </a:r>
                      <a:r>
                        <a:rPr lang="cs-CZ" baseline="0" dirty="0" smtClean="0">
                          <a:latin typeface="Comic Sans MS" pitchFamily="66" charset="0"/>
                        </a:rPr>
                        <a:t> mg/100 ml</a:t>
                      </a:r>
                      <a:endParaRPr lang="cs-CZ" dirty="0">
                        <a:latin typeface="Comic Sans MS" pitchFamily="66" charset="0"/>
                      </a:endParaRPr>
                    </a:p>
                  </a:txBody>
                  <a:tcPr/>
                </a:tc>
              </a:tr>
              <a:tr h="370840">
                <a:tc>
                  <a:txBody>
                    <a:bodyPr/>
                    <a:lstStyle/>
                    <a:p>
                      <a:r>
                        <a:rPr lang="cs-CZ" dirty="0" smtClean="0">
                          <a:latin typeface="Comic Sans MS" pitchFamily="66" charset="0"/>
                        </a:rPr>
                        <a:t>Černý čaj </a:t>
                      </a:r>
                    </a:p>
                    <a:p>
                      <a:r>
                        <a:rPr lang="cs-CZ" dirty="0" smtClean="0">
                          <a:latin typeface="Comic Sans MS" pitchFamily="66" charset="0"/>
                        </a:rPr>
                        <a:t>3/6 minut luhování</a:t>
                      </a:r>
                      <a:endParaRPr lang="cs-CZ" dirty="0">
                        <a:latin typeface="Comic Sans MS" pitchFamily="66" charset="0"/>
                      </a:endParaRPr>
                    </a:p>
                  </a:txBody>
                  <a:tcPr/>
                </a:tc>
                <a:tc>
                  <a:txBody>
                    <a:bodyPr/>
                    <a:lstStyle/>
                    <a:p>
                      <a:r>
                        <a:rPr lang="cs-CZ" dirty="0" smtClean="0">
                          <a:latin typeface="Comic Sans MS" pitchFamily="66" charset="0"/>
                        </a:rPr>
                        <a:t>12,2/15,4 mg/100 ml</a:t>
                      </a:r>
                      <a:endParaRPr lang="cs-CZ" dirty="0">
                        <a:latin typeface="Comic Sans MS" pitchFamily="66" charset="0"/>
                      </a:endParaRPr>
                    </a:p>
                  </a:txBody>
                  <a:tcPr/>
                </a:tc>
              </a:tr>
              <a:tr h="370840">
                <a:tc>
                  <a:txBody>
                    <a:bodyPr/>
                    <a:lstStyle/>
                    <a:p>
                      <a:r>
                        <a:rPr lang="cs-CZ" dirty="0" smtClean="0">
                          <a:latin typeface="Comic Sans MS" pitchFamily="66" charset="0"/>
                        </a:rPr>
                        <a:t>Zelený čaj</a:t>
                      </a:r>
                    </a:p>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latin typeface="Comic Sans MS" pitchFamily="66" charset="0"/>
                        </a:rPr>
                        <a:t>3/6 minut luhování</a:t>
                      </a:r>
                    </a:p>
                  </a:txBody>
                  <a:tcPr/>
                </a:tc>
                <a:tc>
                  <a:txBody>
                    <a:bodyPr/>
                    <a:lstStyle/>
                    <a:p>
                      <a:r>
                        <a:rPr lang="cs-CZ" dirty="0" smtClean="0">
                          <a:latin typeface="Comic Sans MS" pitchFamily="66" charset="0"/>
                        </a:rPr>
                        <a:t>13/18,3 mg/100 ml</a:t>
                      </a:r>
                      <a:endParaRPr lang="cs-CZ" dirty="0">
                        <a:latin typeface="Comic Sans MS" pitchFamily="66" charset="0"/>
                      </a:endParaRPr>
                    </a:p>
                  </a:txBody>
                  <a:tcPr/>
                </a:tc>
              </a:tr>
              <a:tr h="370840">
                <a:tc>
                  <a:txBody>
                    <a:bodyPr/>
                    <a:lstStyle/>
                    <a:p>
                      <a:r>
                        <a:rPr lang="cs-CZ" dirty="0" smtClean="0">
                          <a:latin typeface="Comic Sans MS" pitchFamily="66" charset="0"/>
                        </a:rPr>
                        <a:t>Ledový čaj</a:t>
                      </a:r>
                      <a:endParaRPr lang="cs-CZ" dirty="0">
                        <a:latin typeface="Comic Sans MS" pitchFamily="66" charset="0"/>
                      </a:endParaRPr>
                    </a:p>
                  </a:txBody>
                  <a:tcPr/>
                </a:tc>
                <a:tc>
                  <a:txBody>
                    <a:bodyPr/>
                    <a:lstStyle/>
                    <a:p>
                      <a:r>
                        <a:rPr lang="cs-CZ" dirty="0" smtClean="0">
                          <a:latin typeface="Comic Sans MS" pitchFamily="66" charset="0"/>
                        </a:rPr>
                        <a:t>1,3-6,8 mg/ 100 ml</a:t>
                      </a:r>
                      <a:endParaRPr lang="cs-CZ" dirty="0">
                        <a:latin typeface="Comic Sans MS" pitchFamily="66" charset="0"/>
                      </a:endParaRPr>
                    </a:p>
                  </a:txBody>
                  <a:tcPr/>
                </a:tc>
              </a:tr>
              <a:tr h="370840">
                <a:tc>
                  <a:txBody>
                    <a:bodyPr/>
                    <a:lstStyle/>
                    <a:p>
                      <a:r>
                        <a:rPr lang="cs-CZ" dirty="0" smtClean="0">
                          <a:latin typeface="Comic Sans MS" pitchFamily="66" charset="0"/>
                        </a:rPr>
                        <a:t>Čokoláda</a:t>
                      </a:r>
                      <a:endParaRPr lang="cs-CZ" dirty="0">
                        <a:latin typeface="Comic Sans MS" pitchFamily="66" charset="0"/>
                      </a:endParaRPr>
                    </a:p>
                  </a:txBody>
                  <a:tcPr/>
                </a:tc>
                <a:tc>
                  <a:txBody>
                    <a:bodyPr/>
                    <a:lstStyle/>
                    <a:p>
                      <a:r>
                        <a:rPr lang="cs-CZ" dirty="0" smtClean="0">
                          <a:latin typeface="Comic Sans MS" pitchFamily="66" charset="0"/>
                        </a:rPr>
                        <a:t>1,7-55,1 mg/100 g</a:t>
                      </a:r>
                      <a:endParaRPr lang="cs-CZ" dirty="0">
                        <a:latin typeface="Comic Sans MS" pitchFamily="66" charset="0"/>
                      </a:endParaRPr>
                    </a:p>
                  </a:txBody>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Pitný režim v těhotenství</a:t>
            </a:r>
            <a:endParaRPr lang="cs-CZ" dirty="0"/>
          </a:p>
        </p:txBody>
      </p:sp>
      <p:sp>
        <p:nvSpPr>
          <p:cNvPr id="3" name="Zástupný symbol pro obsah 2"/>
          <p:cNvSpPr>
            <a:spLocks noGrp="1"/>
          </p:cNvSpPr>
          <p:nvPr>
            <p:ph sz="quarter" idx="1"/>
          </p:nvPr>
        </p:nvSpPr>
        <p:spPr>
          <a:xfrm>
            <a:off x="611560" y="1556792"/>
            <a:ext cx="8153400" cy="4495800"/>
          </a:xfrm>
        </p:spPr>
        <p:txBody>
          <a:bodyPr>
            <a:normAutofit fontScale="85000" lnSpcReduction="20000"/>
          </a:bodyPr>
          <a:lstStyle/>
          <a:p>
            <a:r>
              <a:rPr lang="cs-CZ" dirty="0" smtClean="0">
                <a:latin typeface="Comic Sans MS" pitchFamily="66" charset="0"/>
              </a:rPr>
              <a:t>Káva, černý čaj, zelený čaj- </a:t>
            </a:r>
            <a:r>
              <a:rPr lang="cs-CZ" sz="2000" dirty="0" smtClean="0">
                <a:latin typeface="Comic Sans MS" pitchFamily="66" charset="0"/>
              </a:rPr>
              <a:t>omezená konzumace-kofein- do 150mg/den </a:t>
            </a:r>
          </a:p>
          <a:p>
            <a:pPr>
              <a:buNone/>
            </a:pPr>
            <a:r>
              <a:rPr lang="cs-CZ" sz="2000" dirty="0" smtClean="0">
                <a:latin typeface="Comic Sans MS" pitchFamily="66" charset="0"/>
              </a:rPr>
              <a:t>    -možné alternativy:</a:t>
            </a:r>
          </a:p>
          <a:p>
            <a:pPr>
              <a:buNone/>
            </a:pPr>
            <a:r>
              <a:rPr lang="cs-CZ" sz="2000" dirty="0" smtClean="0">
                <a:solidFill>
                  <a:schemeClr val="accent3">
                    <a:lumMod val="75000"/>
                  </a:schemeClr>
                </a:solidFill>
                <a:latin typeface="Comic Sans MS" pitchFamily="66" charset="0"/>
              </a:rPr>
              <a:t>čaj </a:t>
            </a:r>
            <a:r>
              <a:rPr lang="cs-CZ" sz="2000" dirty="0" err="1" smtClean="0">
                <a:solidFill>
                  <a:schemeClr val="accent3">
                    <a:lumMod val="75000"/>
                  </a:schemeClr>
                </a:solidFill>
                <a:latin typeface="Comic Sans MS" pitchFamily="66" charset="0"/>
              </a:rPr>
              <a:t>Roibos</a:t>
            </a:r>
            <a:r>
              <a:rPr lang="cs-CZ" sz="2000" dirty="0" smtClean="0">
                <a:solidFill>
                  <a:schemeClr val="accent3">
                    <a:lumMod val="75000"/>
                  </a:schemeClr>
                </a:solidFill>
                <a:latin typeface="Comic Sans MS" pitchFamily="66" charset="0"/>
              </a:rPr>
              <a:t> (neobsahuje kofein), káva bez kofeinu, obilninové kávy</a:t>
            </a:r>
          </a:p>
          <a:p>
            <a:endParaRPr lang="cs-CZ" sz="2000" dirty="0" smtClean="0">
              <a:latin typeface="Comic Sans MS" pitchFamily="66" charset="0"/>
            </a:endParaRPr>
          </a:p>
          <a:p>
            <a:r>
              <a:rPr lang="cs-CZ" dirty="0" smtClean="0">
                <a:latin typeface="Comic Sans MS" pitchFamily="66" charset="0"/>
              </a:rPr>
              <a:t>Pozor na kofein i v jiných nápojích    </a:t>
            </a:r>
          </a:p>
          <a:p>
            <a:endParaRPr lang="cs-CZ" dirty="0" smtClean="0">
              <a:latin typeface="Comic Sans MS" pitchFamily="66" charset="0"/>
            </a:endParaRPr>
          </a:p>
          <a:p>
            <a:r>
              <a:rPr lang="cs-CZ" dirty="0" smtClean="0">
                <a:latin typeface="Comic Sans MS" pitchFamily="66" charset="0"/>
              </a:rPr>
              <a:t>Vyhýbat se </a:t>
            </a:r>
            <a:r>
              <a:rPr lang="cs-CZ" sz="2000" dirty="0" smtClean="0">
                <a:latin typeface="Comic Sans MS" pitchFamily="66" charset="0"/>
              </a:rPr>
              <a:t>:</a:t>
            </a:r>
            <a:r>
              <a:rPr lang="cs-CZ" sz="2000" dirty="0" err="1" smtClean="0">
                <a:latin typeface="Comic Sans MS" pitchFamily="66" charset="0"/>
              </a:rPr>
              <a:t>Tonicu</a:t>
            </a:r>
            <a:r>
              <a:rPr lang="cs-CZ" sz="2000" dirty="0" smtClean="0">
                <a:latin typeface="Comic Sans MS" pitchFamily="66" charset="0"/>
              </a:rPr>
              <a:t> (obsahuje chinin), alkoholu</a:t>
            </a:r>
          </a:p>
          <a:p>
            <a:endParaRPr lang="cs-CZ" sz="2000" dirty="0" smtClean="0">
              <a:latin typeface="Comic Sans MS" pitchFamily="66" charset="0"/>
            </a:endParaRPr>
          </a:p>
          <a:p>
            <a:r>
              <a:rPr lang="cs-CZ" dirty="0" smtClean="0">
                <a:solidFill>
                  <a:srgbClr val="FF0000"/>
                </a:solidFill>
                <a:latin typeface="Comic Sans MS" pitchFamily="66" charset="0"/>
              </a:rPr>
              <a:t>Bylinné čaje konzultovat s lékařem či lékárníkem</a:t>
            </a:r>
          </a:p>
          <a:p>
            <a:endParaRPr lang="cs-CZ" dirty="0" smtClean="0">
              <a:latin typeface="Comic Sans MS" pitchFamily="66" charset="0"/>
            </a:endParaRPr>
          </a:p>
          <a:p>
            <a:r>
              <a:rPr lang="cs-CZ" dirty="0" smtClean="0">
                <a:latin typeface="Comic Sans MS" pitchFamily="66" charset="0"/>
              </a:rPr>
              <a:t>Vyhýbat se: doslazovaným nápojům a nápojům s CO2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latin typeface="Comic Sans MS" pitchFamily="66" charset="0"/>
              </a:rPr>
              <a:t>Výživa před početím</a:t>
            </a:r>
            <a:endParaRPr lang="cs-CZ" dirty="0">
              <a:latin typeface="Comic Sans MS" pitchFamily="66" charset="0"/>
            </a:endParaRPr>
          </a:p>
        </p:txBody>
      </p:sp>
      <p:sp>
        <p:nvSpPr>
          <p:cNvPr id="3" name="Zástupný symbol pro obsah 2"/>
          <p:cNvSpPr>
            <a:spLocks noGrp="1"/>
          </p:cNvSpPr>
          <p:nvPr>
            <p:ph sz="quarter" idx="1"/>
          </p:nvPr>
        </p:nvSpPr>
        <p:spPr/>
        <p:txBody>
          <a:bodyPr>
            <a:normAutofit fontScale="70000" lnSpcReduction="20000"/>
          </a:bodyPr>
          <a:lstStyle/>
          <a:p>
            <a:pPr>
              <a:buFont typeface="Wingdings" pitchFamily="2" charset="2"/>
              <a:buChar char="§"/>
            </a:pPr>
            <a:r>
              <a:rPr lang="cs-CZ" dirty="0" smtClean="0">
                <a:latin typeface="Comic Sans MS" pitchFamily="66" charset="0"/>
              </a:rPr>
              <a:t>Může negativně či pozitivně ovlivnit samotné početí</a:t>
            </a:r>
          </a:p>
          <a:p>
            <a:pPr>
              <a:buFont typeface="Wingdings" pitchFamily="2" charset="2"/>
              <a:buChar char="§"/>
            </a:pPr>
            <a:endParaRPr lang="cs-CZ" dirty="0" smtClean="0">
              <a:latin typeface="Comic Sans MS" pitchFamily="66" charset="0"/>
            </a:endParaRPr>
          </a:p>
          <a:p>
            <a:pPr>
              <a:buFont typeface="Wingdings" pitchFamily="2" charset="2"/>
              <a:buChar char="§"/>
            </a:pPr>
            <a:r>
              <a:rPr lang="cs-CZ" dirty="0" smtClean="0">
                <a:latin typeface="Comic Sans MS" pitchFamily="66" charset="0"/>
              </a:rPr>
              <a:t>Zdravotní stav</a:t>
            </a:r>
          </a:p>
          <a:p>
            <a:pPr>
              <a:buFont typeface="Wingdings" pitchFamily="2" charset="2"/>
              <a:buChar char="§"/>
            </a:pPr>
            <a:endParaRPr lang="cs-CZ" dirty="0" smtClean="0">
              <a:latin typeface="Comic Sans MS" pitchFamily="66" charset="0"/>
            </a:endParaRPr>
          </a:p>
          <a:p>
            <a:pPr>
              <a:buFont typeface="Wingdings" pitchFamily="2" charset="2"/>
              <a:buChar char="§"/>
            </a:pPr>
            <a:r>
              <a:rPr lang="cs-CZ" dirty="0" smtClean="0">
                <a:latin typeface="Comic Sans MS" pitchFamily="66" charset="0"/>
              </a:rPr>
              <a:t>Zásoby některých složek potravy v těle</a:t>
            </a:r>
          </a:p>
          <a:p>
            <a:pPr>
              <a:buFont typeface="Wingdings" pitchFamily="2" charset="2"/>
              <a:buChar char="§"/>
            </a:pPr>
            <a:endParaRPr lang="cs-CZ" dirty="0" smtClean="0">
              <a:latin typeface="Comic Sans MS" pitchFamily="66" charset="0"/>
            </a:endParaRPr>
          </a:p>
          <a:p>
            <a:pPr>
              <a:buFont typeface="Wingdings" pitchFamily="2" charset="2"/>
              <a:buChar char="§"/>
            </a:pPr>
            <a:r>
              <a:rPr lang="cs-CZ" dirty="0" smtClean="0">
                <a:latin typeface="Comic Sans MS" pitchFamily="66" charset="0"/>
              </a:rPr>
              <a:t>Ovlivnění plodu POZITIVNĚ/NEGATIVNĚ</a:t>
            </a:r>
          </a:p>
          <a:p>
            <a:pPr>
              <a:buFont typeface="Wingdings" pitchFamily="2" charset="2"/>
              <a:buChar char="§"/>
            </a:pPr>
            <a:endParaRPr lang="cs-CZ" dirty="0" smtClean="0">
              <a:latin typeface="Comic Sans MS" pitchFamily="66" charset="0"/>
            </a:endParaRPr>
          </a:p>
          <a:p>
            <a:pPr>
              <a:buFont typeface="Wingdings" pitchFamily="2" charset="2"/>
              <a:buChar char="§"/>
            </a:pPr>
            <a:r>
              <a:rPr lang="cs-CZ" dirty="0" smtClean="0">
                <a:latin typeface="Comic Sans MS" pitchFamily="66" charset="0"/>
              </a:rPr>
              <a:t>Důležité i stravovací návyky otce </a:t>
            </a:r>
            <a:r>
              <a:rPr lang="cs-CZ" dirty="0" err="1" smtClean="0">
                <a:latin typeface="Comic Sans MS" pitchFamily="66" charset="0"/>
              </a:rPr>
              <a:t>Zn</a:t>
            </a:r>
            <a:r>
              <a:rPr lang="cs-CZ" dirty="0" smtClean="0">
                <a:latin typeface="Comic Sans MS" pitchFamily="66" charset="0"/>
              </a:rPr>
              <a:t>,vit C</a:t>
            </a:r>
          </a:p>
          <a:p>
            <a:pPr>
              <a:buFont typeface="Wingdings" pitchFamily="2" charset="2"/>
              <a:buChar char="§"/>
            </a:pPr>
            <a:endParaRPr lang="cs-CZ" dirty="0" smtClean="0">
              <a:latin typeface="Comic Sans MS" pitchFamily="66" charset="0"/>
            </a:endParaRPr>
          </a:p>
          <a:p>
            <a:pPr>
              <a:buFont typeface="Wingdings" pitchFamily="2" charset="2"/>
              <a:buChar char="§"/>
            </a:pPr>
            <a:r>
              <a:rPr lang="cs-CZ" dirty="0" smtClean="0">
                <a:latin typeface="Comic Sans MS" pitchFamily="66" charset="0"/>
              </a:rPr>
              <a:t>Vhodná úprava jídelníčku-později příliš velká změna/stres</a:t>
            </a:r>
          </a:p>
          <a:p>
            <a:pPr>
              <a:buFont typeface="Wingdings" pitchFamily="2" charset="2"/>
              <a:buChar char="§"/>
            </a:pPr>
            <a:endParaRPr lang="cs-CZ" dirty="0" smtClean="0">
              <a:latin typeface="Comic Sans MS" pitchFamily="66" charset="0"/>
            </a:endParaRPr>
          </a:p>
          <a:p>
            <a:pPr>
              <a:buFont typeface="Wingdings" pitchFamily="2" charset="2"/>
              <a:buChar char="§"/>
            </a:pPr>
            <a:r>
              <a:rPr lang="cs-CZ" dirty="0" smtClean="0">
                <a:latin typeface="Comic Sans MS" pitchFamily="66" charset="0"/>
              </a:rPr>
              <a:t>Rodiče-vzor pro dítě</a:t>
            </a:r>
          </a:p>
          <a:p>
            <a:pPr>
              <a:buNone/>
            </a:pP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fontScale="62500" lnSpcReduction="20000"/>
          </a:bodyPr>
          <a:lstStyle/>
          <a:p>
            <a:pPr>
              <a:buNone/>
            </a:pPr>
            <a:r>
              <a:rPr lang="cs-CZ" dirty="0" smtClean="0">
                <a:solidFill>
                  <a:schemeClr val="accent1">
                    <a:lumMod val="75000"/>
                  </a:schemeClr>
                </a:solidFill>
                <a:latin typeface="Comic Sans MS" pitchFamily="66" charset="0"/>
              </a:rPr>
              <a:t> </a:t>
            </a:r>
          </a:p>
          <a:p>
            <a:pPr>
              <a:buNone/>
            </a:pPr>
            <a:endParaRPr lang="cs-CZ" dirty="0" smtClean="0">
              <a:solidFill>
                <a:schemeClr val="accent1">
                  <a:lumMod val="75000"/>
                </a:schemeClr>
              </a:solidFill>
              <a:latin typeface="Comic Sans MS" pitchFamily="66" charset="0"/>
            </a:endParaRPr>
          </a:p>
          <a:p>
            <a:pPr>
              <a:buNone/>
            </a:pPr>
            <a:r>
              <a:rPr lang="cs-CZ" dirty="0" smtClean="0"/>
              <a:t>  </a:t>
            </a:r>
          </a:p>
          <a:p>
            <a:pPr>
              <a:buNone/>
            </a:pPr>
            <a:r>
              <a:rPr lang="cs-CZ" sz="3200" dirty="0" smtClean="0">
                <a:solidFill>
                  <a:schemeClr val="accent1">
                    <a:lumMod val="75000"/>
                  </a:schemeClr>
                </a:solidFill>
                <a:latin typeface="Comic Sans MS" pitchFamily="66" charset="0"/>
              </a:rPr>
              <a:t>    Dostatečné množství vápníku, které těhotná žena potřebuje, není možné získat pouze ze stravy, je proto lepší užívat doplňky stravy?</a:t>
            </a:r>
          </a:p>
          <a:p>
            <a:pPr>
              <a:buNone/>
            </a:pPr>
            <a:endParaRPr lang="cs-CZ" sz="3200" dirty="0" smtClean="0"/>
          </a:p>
          <a:p>
            <a:pPr>
              <a:buNone/>
            </a:pPr>
            <a:r>
              <a:rPr lang="cs-CZ" sz="3200" dirty="0" smtClean="0">
                <a:solidFill>
                  <a:schemeClr val="accent1">
                    <a:lumMod val="75000"/>
                  </a:schemeClr>
                </a:solidFill>
                <a:latin typeface="Comic Sans MS" pitchFamily="66" charset="0"/>
              </a:rPr>
              <a:t>    Těhotná by měla vypít denně alespoň litr mléka pro zdraví svých kostí a zubů?</a:t>
            </a:r>
          </a:p>
          <a:p>
            <a:pPr>
              <a:buNone/>
            </a:pPr>
            <a:endParaRPr lang="cs-CZ" sz="3200" dirty="0" smtClean="0">
              <a:solidFill>
                <a:schemeClr val="accent1">
                  <a:lumMod val="75000"/>
                </a:schemeClr>
              </a:solidFill>
              <a:latin typeface="Comic Sans MS" pitchFamily="66" charset="0"/>
            </a:endParaRPr>
          </a:p>
          <a:p>
            <a:pPr>
              <a:buNone/>
            </a:pPr>
            <a:r>
              <a:rPr lang="cs-CZ" sz="3200" dirty="0" smtClean="0">
                <a:solidFill>
                  <a:schemeClr val="accent1">
                    <a:lumMod val="75000"/>
                  </a:schemeClr>
                </a:solidFill>
                <a:latin typeface="Comic Sans MS" pitchFamily="66" charset="0"/>
              </a:rPr>
              <a:t>    Žena by neměla jíst vitaminové preparáty ani hodně ovoce nebo bude plod příliš velký?</a:t>
            </a:r>
          </a:p>
          <a:p>
            <a:pPr>
              <a:buNone/>
            </a:pPr>
            <a:endParaRPr lang="cs-CZ" sz="3200" dirty="0" smtClean="0">
              <a:solidFill>
                <a:schemeClr val="accent1">
                  <a:lumMod val="75000"/>
                </a:schemeClr>
              </a:solidFill>
              <a:latin typeface="Comic Sans MS" pitchFamily="66" charset="0"/>
            </a:endParaRPr>
          </a:p>
          <a:p>
            <a:pPr>
              <a:buNone/>
            </a:pPr>
            <a:r>
              <a:rPr lang="cs-CZ" sz="3200" dirty="0" smtClean="0">
                <a:solidFill>
                  <a:schemeClr val="accent1">
                    <a:lumMod val="75000"/>
                  </a:schemeClr>
                </a:solidFill>
                <a:latin typeface="Comic Sans MS" pitchFamily="66" charset="0"/>
              </a:rPr>
              <a:t>    K pokrytí potřebné dávky kyseliny listové v těhotenství stačí za den sníst jeden pomeranč?</a:t>
            </a:r>
          </a:p>
          <a:p>
            <a:pPr>
              <a:buNone/>
            </a:pPr>
            <a:endParaRPr lang="cs-CZ" sz="3200" dirty="0" smtClean="0">
              <a:solidFill>
                <a:schemeClr val="accent1">
                  <a:lumMod val="75000"/>
                </a:schemeClr>
              </a:solidFill>
              <a:latin typeface="Comic Sans MS" pitchFamily="66" charset="0"/>
            </a:endParaRPr>
          </a:p>
          <a:p>
            <a:endParaRPr lang="cs-CZ" sz="32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1800" dirty="0" smtClean="0">
                <a:solidFill>
                  <a:schemeClr val="accent1">
                    <a:lumMod val="75000"/>
                  </a:schemeClr>
                </a:solidFill>
                <a:latin typeface="Comic Sans MS" pitchFamily="66" charset="0"/>
              </a:rPr>
              <a:t/>
            </a:r>
            <a:br>
              <a:rPr lang="cs-CZ" sz="1800" dirty="0" smtClean="0">
                <a:solidFill>
                  <a:schemeClr val="accent1">
                    <a:lumMod val="75000"/>
                  </a:schemeClr>
                </a:solidFill>
                <a:latin typeface="Comic Sans MS" pitchFamily="66" charset="0"/>
              </a:rPr>
            </a:br>
            <a:r>
              <a:rPr lang="cs-CZ" sz="1800" dirty="0" smtClean="0">
                <a:solidFill>
                  <a:schemeClr val="accent1">
                    <a:lumMod val="75000"/>
                  </a:schemeClr>
                </a:solidFill>
                <a:latin typeface="Comic Sans MS" pitchFamily="66" charset="0"/>
              </a:rPr>
              <a:t/>
            </a:r>
            <a:br>
              <a:rPr lang="cs-CZ" sz="1800" dirty="0" smtClean="0">
                <a:solidFill>
                  <a:schemeClr val="accent1">
                    <a:lumMod val="75000"/>
                  </a:schemeClr>
                </a:solidFill>
                <a:latin typeface="Comic Sans MS" pitchFamily="66" charset="0"/>
              </a:rPr>
            </a:br>
            <a:r>
              <a:rPr lang="cs-CZ" sz="1800" dirty="0" smtClean="0">
                <a:solidFill>
                  <a:schemeClr val="accent1">
                    <a:lumMod val="75000"/>
                  </a:schemeClr>
                </a:solidFill>
                <a:latin typeface="Comic Sans MS" pitchFamily="66" charset="0"/>
              </a:rPr>
              <a:t/>
            </a:r>
            <a:br>
              <a:rPr lang="cs-CZ" sz="1800" dirty="0" smtClean="0">
                <a:solidFill>
                  <a:schemeClr val="accent1">
                    <a:lumMod val="75000"/>
                  </a:schemeClr>
                </a:solidFill>
                <a:latin typeface="Comic Sans MS" pitchFamily="66" charset="0"/>
              </a:rPr>
            </a:br>
            <a:r>
              <a:rPr lang="cs-CZ" sz="1800" dirty="0" smtClean="0">
                <a:solidFill>
                  <a:schemeClr val="accent1">
                    <a:lumMod val="75000"/>
                  </a:schemeClr>
                </a:solidFill>
                <a:latin typeface="Comic Sans MS" pitchFamily="66" charset="0"/>
              </a:rPr>
              <a:t/>
            </a:r>
            <a:br>
              <a:rPr lang="cs-CZ" sz="1800" dirty="0" smtClean="0">
                <a:solidFill>
                  <a:schemeClr val="accent1">
                    <a:lumMod val="75000"/>
                  </a:schemeClr>
                </a:solidFill>
                <a:latin typeface="Comic Sans MS" pitchFamily="66" charset="0"/>
              </a:rPr>
            </a:br>
            <a:r>
              <a:rPr lang="cs-CZ" sz="3600" dirty="0" smtClean="0">
                <a:solidFill>
                  <a:schemeClr val="accent1">
                    <a:lumMod val="75000"/>
                  </a:schemeClr>
                </a:solidFill>
                <a:latin typeface="Comic Sans MS" pitchFamily="66" charset="0"/>
              </a:rPr>
              <a:t>DDD </a:t>
            </a:r>
            <a:r>
              <a:rPr lang="cs-CZ" sz="3600" dirty="0" err="1" smtClean="0">
                <a:solidFill>
                  <a:schemeClr val="accent1">
                    <a:lumMod val="75000"/>
                  </a:schemeClr>
                </a:solidFill>
                <a:latin typeface="Comic Sans MS" pitchFamily="66" charset="0"/>
              </a:rPr>
              <a:t>kys.listové</a:t>
            </a:r>
            <a:r>
              <a:rPr lang="cs-CZ" sz="3600" dirty="0" smtClean="0">
                <a:solidFill>
                  <a:schemeClr val="accent1">
                    <a:lumMod val="75000"/>
                  </a:schemeClr>
                </a:solidFill>
                <a:latin typeface="Comic Sans MS" pitchFamily="66" charset="0"/>
              </a:rPr>
              <a:t> DACH- 550</a:t>
            </a:r>
            <a:r>
              <a:rPr lang="el-GR" sz="3600" dirty="0" smtClean="0">
                <a:solidFill>
                  <a:schemeClr val="accent1">
                    <a:lumMod val="75000"/>
                  </a:schemeClr>
                </a:solidFill>
                <a:latin typeface="Comic Sans MS" pitchFamily="66" charset="0"/>
                <a:cs typeface="Times New Roman"/>
              </a:rPr>
              <a:t> μ</a:t>
            </a:r>
            <a:r>
              <a:rPr lang="cs-CZ" sz="3600" dirty="0" smtClean="0">
                <a:solidFill>
                  <a:schemeClr val="accent1">
                    <a:lumMod val="75000"/>
                  </a:schemeClr>
                </a:solidFill>
                <a:latin typeface="Comic Sans MS" pitchFamily="66" charset="0"/>
                <a:cs typeface="Times New Roman"/>
              </a:rPr>
              <a:t>g /den</a:t>
            </a:r>
            <a:r>
              <a:rPr lang="cs-CZ" sz="3600" dirty="0" smtClean="0">
                <a:solidFill>
                  <a:schemeClr val="accent1">
                    <a:lumMod val="75000"/>
                  </a:schemeClr>
                </a:solidFill>
                <a:latin typeface="Comic Sans MS" pitchFamily="66" charset="0"/>
              </a:rPr>
              <a:t> </a:t>
            </a:r>
            <a:br>
              <a:rPr lang="cs-CZ" sz="3600" dirty="0" smtClean="0">
                <a:solidFill>
                  <a:schemeClr val="accent1">
                    <a:lumMod val="75000"/>
                  </a:schemeClr>
                </a:solidFill>
                <a:latin typeface="Comic Sans MS" pitchFamily="66" charset="0"/>
              </a:rPr>
            </a:br>
            <a:r>
              <a:rPr lang="cs-CZ" sz="3600" dirty="0" smtClean="0">
                <a:solidFill>
                  <a:schemeClr val="accent1">
                    <a:lumMod val="75000"/>
                  </a:schemeClr>
                </a:solidFill>
                <a:latin typeface="Comic Sans MS" pitchFamily="66" charset="0"/>
              </a:rPr>
              <a:t>Pomeranč100 g = 24-42</a:t>
            </a:r>
            <a:r>
              <a:rPr lang="el-GR" sz="3600" dirty="0" smtClean="0">
                <a:solidFill>
                  <a:schemeClr val="accent1">
                    <a:lumMod val="75000"/>
                  </a:schemeClr>
                </a:solidFill>
                <a:latin typeface="Comic Sans MS" pitchFamily="66" charset="0"/>
                <a:cs typeface="Times New Roman"/>
              </a:rPr>
              <a:t> μ</a:t>
            </a:r>
            <a:r>
              <a:rPr lang="cs-CZ" sz="3600" dirty="0" smtClean="0">
                <a:solidFill>
                  <a:schemeClr val="accent1">
                    <a:lumMod val="75000"/>
                  </a:schemeClr>
                </a:solidFill>
                <a:latin typeface="Comic Sans MS" pitchFamily="66" charset="0"/>
                <a:cs typeface="Times New Roman"/>
              </a:rPr>
              <a:t>g</a:t>
            </a:r>
            <a:r>
              <a:rPr lang="cs-CZ" sz="1600" dirty="0" smtClean="0">
                <a:solidFill>
                  <a:schemeClr val="accent1">
                    <a:lumMod val="75000"/>
                  </a:schemeClr>
                </a:solidFill>
                <a:latin typeface="Comic Sans MS" pitchFamily="66" charset="0"/>
                <a:cs typeface="Times New Roman"/>
              </a:rPr>
              <a:t/>
            </a:r>
            <a:br>
              <a:rPr lang="cs-CZ" sz="1600" dirty="0" smtClean="0">
                <a:solidFill>
                  <a:schemeClr val="accent1">
                    <a:lumMod val="75000"/>
                  </a:schemeClr>
                </a:solidFill>
                <a:latin typeface="Comic Sans MS" pitchFamily="66" charset="0"/>
                <a:cs typeface="Times New Roman"/>
              </a:rPr>
            </a:br>
            <a:r>
              <a:rPr lang="cs-CZ" sz="1800" dirty="0" smtClean="0">
                <a:solidFill>
                  <a:schemeClr val="accent1">
                    <a:lumMod val="75000"/>
                  </a:schemeClr>
                </a:solidFill>
                <a:latin typeface="Comic Sans MS" pitchFamily="66" charset="0"/>
              </a:rPr>
              <a:t> </a:t>
            </a:r>
            <a:r>
              <a:rPr lang="cs-CZ" dirty="0" smtClean="0">
                <a:solidFill>
                  <a:schemeClr val="accent1">
                    <a:lumMod val="75000"/>
                  </a:schemeClr>
                </a:solidFill>
                <a:latin typeface="Comic Sans MS" pitchFamily="66" charset="0"/>
              </a:rPr>
              <a:t/>
            </a:r>
            <a:br>
              <a:rPr lang="cs-CZ" dirty="0" smtClean="0">
                <a:solidFill>
                  <a:schemeClr val="accent1">
                    <a:lumMod val="75000"/>
                  </a:schemeClr>
                </a:solidFill>
                <a:latin typeface="Comic Sans MS" pitchFamily="66" charset="0"/>
              </a:rPr>
            </a:br>
            <a:endParaRPr lang="cs-CZ" dirty="0"/>
          </a:p>
        </p:txBody>
      </p:sp>
      <p:sp>
        <p:nvSpPr>
          <p:cNvPr id="3" name="Zástupný symbol pro obsah 2"/>
          <p:cNvSpPr>
            <a:spLocks noGrp="1"/>
          </p:cNvSpPr>
          <p:nvPr>
            <p:ph sz="quarter" idx="1"/>
          </p:nvPr>
        </p:nvSpPr>
        <p:spPr/>
        <p:txBody>
          <a:bodyPr>
            <a:normAutofit fontScale="25000" lnSpcReduction="20000"/>
          </a:bodyPr>
          <a:lstStyle/>
          <a:p>
            <a:pPr>
              <a:buNone/>
            </a:pPr>
            <a:r>
              <a:rPr lang="cs-CZ" sz="9800" dirty="0" smtClean="0">
                <a:solidFill>
                  <a:schemeClr val="accent1">
                    <a:lumMod val="75000"/>
                  </a:schemeClr>
                </a:solidFill>
                <a:latin typeface="Comic Sans MS" pitchFamily="66" charset="0"/>
              </a:rPr>
              <a:t>Významné zdroje kyseliny listové:</a:t>
            </a:r>
          </a:p>
          <a:p>
            <a:pPr>
              <a:buNone/>
            </a:pPr>
            <a:endParaRPr lang="cs-CZ" dirty="0" smtClean="0">
              <a:solidFill>
                <a:schemeClr val="accent1">
                  <a:lumMod val="75000"/>
                </a:schemeClr>
              </a:solidFill>
              <a:latin typeface="Comic Sans MS" pitchFamily="66" charset="0"/>
            </a:endParaRPr>
          </a:p>
          <a:p>
            <a:pPr>
              <a:buNone/>
            </a:pPr>
            <a:r>
              <a:rPr lang="cs-CZ" sz="8600" b="1" dirty="0" smtClean="0">
                <a:solidFill>
                  <a:schemeClr val="accent5">
                    <a:lumMod val="75000"/>
                  </a:schemeClr>
                </a:solidFill>
                <a:latin typeface="Comic Sans MS" pitchFamily="66" charset="0"/>
              </a:rPr>
              <a:t>Listová zelenina</a:t>
            </a:r>
            <a:r>
              <a:rPr lang="cs-CZ" sz="8600" b="1" dirty="0" smtClean="0">
                <a:solidFill>
                  <a:schemeClr val="accent5"/>
                </a:solidFill>
                <a:latin typeface="Comic Sans MS" pitchFamily="66" charset="0"/>
              </a:rPr>
              <a:t>:</a:t>
            </a:r>
            <a:r>
              <a:rPr lang="cs-CZ" sz="9600" dirty="0" smtClean="0">
                <a:latin typeface="Comic Sans MS" pitchFamily="66" charset="0"/>
              </a:rPr>
              <a:t>ledový salát, čínské zelí, hlávkový salát</a:t>
            </a:r>
          </a:p>
          <a:p>
            <a:pPr>
              <a:buNone/>
            </a:pPr>
            <a:r>
              <a:rPr lang="cs-CZ" sz="8600" b="1" dirty="0" smtClean="0">
                <a:solidFill>
                  <a:schemeClr val="accent5">
                    <a:lumMod val="75000"/>
                  </a:schemeClr>
                </a:solidFill>
                <a:latin typeface="Comic Sans MS" pitchFamily="66" charset="0"/>
              </a:rPr>
              <a:t>Zelenina</a:t>
            </a:r>
            <a:r>
              <a:rPr lang="cs-CZ" sz="8000" b="1" dirty="0" smtClean="0">
                <a:solidFill>
                  <a:schemeClr val="accent5"/>
                </a:solidFill>
                <a:latin typeface="Comic Sans MS" pitchFamily="66" charset="0"/>
              </a:rPr>
              <a:t>:</a:t>
            </a:r>
            <a:r>
              <a:rPr lang="cs-CZ" sz="12800" dirty="0" smtClean="0">
                <a:latin typeface="Comic Sans MS" pitchFamily="66" charset="0"/>
              </a:rPr>
              <a:t> </a:t>
            </a:r>
            <a:r>
              <a:rPr lang="cs-CZ" sz="9600" dirty="0" smtClean="0">
                <a:latin typeface="Comic Sans MS" pitchFamily="66" charset="0"/>
              </a:rPr>
              <a:t>květák, brokolice, zelí, kapusta, špenát, růžičková kapusta, zelený hrášek, fazolové lusky, okurky, dýně, červená řepa, rajčata</a:t>
            </a:r>
          </a:p>
          <a:p>
            <a:pPr>
              <a:buNone/>
            </a:pPr>
            <a:r>
              <a:rPr lang="cs-CZ" sz="9600" b="1" dirty="0" smtClean="0">
                <a:solidFill>
                  <a:schemeClr val="accent5">
                    <a:lumMod val="75000"/>
                  </a:schemeClr>
                </a:solidFill>
                <a:latin typeface="Comic Sans MS" pitchFamily="66" charset="0"/>
              </a:rPr>
              <a:t>Obiloviny: </a:t>
            </a:r>
            <a:r>
              <a:rPr lang="cs-CZ" sz="9600" dirty="0" smtClean="0">
                <a:latin typeface="Comic Sans MS" pitchFamily="66" charset="0"/>
              </a:rPr>
              <a:t>celá obilná zrna, zejména klíčky, celozrnné výrobky, m</a:t>
            </a:r>
            <a:r>
              <a:rPr lang="hu-HU" sz="9600" dirty="0" smtClean="0">
                <a:latin typeface="Comic Sans MS" pitchFamily="66" charset="0"/>
                <a:cs typeface="Times New Roman"/>
              </a:rPr>
              <a:t>űsli</a:t>
            </a:r>
            <a:endParaRPr lang="cs-CZ" sz="9600" dirty="0" smtClean="0">
              <a:solidFill>
                <a:schemeClr val="accent5">
                  <a:lumMod val="75000"/>
                </a:schemeClr>
              </a:solidFill>
              <a:latin typeface="Comic Sans MS" pitchFamily="66" charset="0"/>
            </a:endParaRPr>
          </a:p>
          <a:p>
            <a:pPr>
              <a:buNone/>
            </a:pPr>
            <a:r>
              <a:rPr lang="cs-CZ" sz="9600" b="1" dirty="0" smtClean="0">
                <a:solidFill>
                  <a:schemeClr val="accent5">
                    <a:lumMod val="75000"/>
                  </a:schemeClr>
                </a:solidFill>
                <a:latin typeface="Comic Sans MS" pitchFamily="66" charset="0"/>
              </a:rPr>
              <a:t>Ovoce</a:t>
            </a:r>
            <a:r>
              <a:rPr lang="cs-CZ" sz="9600" b="1" dirty="0" smtClean="0">
                <a:solidFill>
                  <a:schemeClr val="accent5"/>
                </a:solidFill>
                <a:latin typeface="Comic Sans MS" pitchFamily="66" charset="0"/>
              </a:rPr>
              <a:t>:</a:t>
            </a:r>
            <a:r>
              <a:rPr lang="cs-CZ" sz="9600" dirty="0" smtClean="0">
                <a:latin typeface="Comic Sans MS" pitchFamily="66" charset="0"/>
              </a:rPr>
              <a:t> mango, avokádo, banány, pomeranče, třešně, višně, jahody, maliny, angrešt</a:t>
            </a:r>
          </a:p>
          <a:p>
            <a:pPr>
              <a:buNone/>
            </a:pPr>
            <a:r>
              <a:rPr lang="cs-CZ" sz="8600" b="1" dirty="0" smtClean="0">
                <a:solidFill>
                  <a:schemeClr val="accent5">
                    <a:lumMod val="75000"/>
                  </a:schemeClr>
                </a:solidFill>
                <a:latin typeface="Comic Sans MS" pitchFamily="66" charset="0"/>
              </a:rPr>
              <a:t>Ořechy:</a:t>
            </a:r>
            <a:r>
              <a:rPr lang="cs-CZ" sz="8600" dirty="0" smtClean="0">
                <a:solidFill>
                  <a:schemeClr val="accent5">
                    <a:lumMod val="75000"/>
                  </a:schemeClr>
                </a:solidFill>
                <a:latin typeface="Comic Sans MS" pitchFamily="66" charset="0"/>
              </a:rPr>
              <a:t> </a:t>
            </a:r>
            <a:r>
              <a:rPr lang="cs-CZ" sz="8600" dirty="0" smtClean="0">
                <a:latin typeface="Comic Sans MS" pitchFamily="66" charset="0"/>
              </a:rPr>
              <a:t>vlašské, ořechy, para ořechy, pistácie </a:t>
            </a:r>
          </a:p>
          <a:p>
            <a:pPr>
              <a:buNone/>
            </a:pPr>
            <a:r>
              <a:rPr lang="cs-CZ" sz="8600" b="1" dirty="0" smtClean="0">
                <a:solidFill>
                  <a:schemeClr val="accent5">
                    <a:lumMod val="75000"/>
                  </a:schemeClr>
                </a:solidFill>
                <a:latin typeface="Comic Sans MS" pitchFamily="66" charset="0"/>
              </a:rPr>
              <a:t>Některé MV: </a:t>
            </a:r>
            <a:r>
              <a:rPr lang="cs-CZ" sz="8600" dirty="0" smtClean="0">
                <a:latin typeface="Comic Sans MS" pitchFamily="66" charset="0"/>
              </a:rPr>
              <a:t>měkké sýry</a:t>
            </a:r>
          </a:p>
          <a:p>
            <a:pPr>
              <a:buNone/>
            </a:pPr>
            <a:r>
              <a:rPr lang="cs-CZ" sz="9600" dirty="0" smtClean="0">
                <a:solidFill>
                  <a:srgbClr val="FF0000"/>
                </a:solidFill>
                <a:latin typeface="Comic Sans MS" pitchFamily="66" charset="0"/>
              </a:rPr>
              <a:t>        plísňové sýry, játra- v těhotenství nevhodné !!!</a:t>
            </a:r>
          </a:p>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cs typeface="Times New Roman"/>
            </a:endParaRPr>
          </a:p>
          <a:p>
            <a:pPr>
              <a:buNone/>
            </a:pPr>
            <a:r>
              <a:rPr lang="cs-CZ" dirty="0" smtClean="0">
                <a:solidFill>
                  <a:schemeClr val="accent1">
                    <a:lumMod val="75000"/>
                  </a:schemeClr>
                </a:solidFill>
                <a:latin typeface="Comic Sans MS" pitchFamily="66" charset="0"/>
                <a:cs typeface="Times New Roman"/>
              </a:rPr>
              <a:t> </a:t>
            </a:r>
          </a:p>
          <a:p>
            <a:pPr>
              <a:buNone/>
            </a:pPr>
            <a:endParaRPr lang="cs-CZ" dirty="0" smtClean="0">
              <a:solidFill>
                <a:schemeClr val="accent1">
                  <a:lumMod val="75000"/>
                </a:schemeClr>
              </a:solidFill>
              <a:latin typeface="Comic Sans MS" pitchFamily="66" charset="0"/>
              <a:cs typeface="Times New Roman"/>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graphicFrame>
        <p:nvGraphicFramePr>
          <p:cNvPr id="4" name="Zástupný symbol pro obsah 3"/>
          <p:cNvGraphicFramePr>
            <a:graphicFrameLocks noGrp="1"/>
          </p:cNvGraphicFramePr>
          <p:nvPr>
            <p:ph sz="quarter" idx="1"/>
          </p:nvPr>
        </p:nvGraphicFramePr>
        <p:xfrm>
          <a:off x="0" y="-1139"/>
          <a:ext cx="9144000" cy="6837395"/>
        </p:xfrm>
        <a:graphic>
          <a:graphicData uri="http://schemas.openxmlformats.org/drawingml/2006/table">
            <a:tbl>
              <a:tblPr firstRow="1" bandRow="1">
                <a:tableStyleId>{5C22544A-7EE6-4342-B048-85BDC9FD1C3A}</a:tableStyleId>
              </a:tblPr>
              <a:tblGrid>
                <a:gridCol w="4572000"/>
                <a:gridCol w="4572000"/>
              </a:tblGrid>
              <a:tr h="146051">
                <a:tc>
                  <a:txBody>
                    <a:bodyPr/>
                    <a:lstStyle/>
                    <a:p>
                      <a:r>
                        <a:rPr lang="cs-CZ" dirty="0" smtClean="0">
                          <a:latin typeface="Comic Sans MS" pitchFamily="66" charset="0"/>
                        </a:rPr>
                        <a:t>Potravina</a:t>
                      </a:r>
                      <a:endParaRPr lang="cs-CZ" dirty="0">
                        <a:latin typeface="Comic Sans MS" pitchFamily="66" charset="0"/>
                      </a:endParaRPr>
                    </a:p>
                  </a:txBody>
                  <a:tcPr/>
                </a:tc>
                <a:tc>
                  <a:txBody>
                    <a:bodyPr/>
                    <a:lstStyle/>
                    <a:p>
                      <a:r>
                        <a:rPr lang="cs-CZ" dirty="0" smtClean="0">
                          <a:latin typeface="Comic Sans MS" pitchFamily="66" charset="0"/>
                        </a:rPr>
                        <a:t>Obsah kyseliny listové</a:t>
                      </a:r>
                      <a:r>
                        <a:rPr lang="el-GR" dirty="0" smtClean="0">
                          <a:latin typeface="Comic Sans MS" pitchFamily="66" charset="0"/>
                          <a:cs typeface="Times New Roman"/>
                        </a:rPr>
                        <a:t> μ</a:t>
                      </a:r>
                      <a:r>
                        <a:rPr lang="cs-CZ" dirty="0" smtClean="0">
                          <a:latin typeface="Comic Sans MS" pitchFamily="66" charset="0"/>
                          <a:cs typeface="Times New Roman"/>
                        </a:rPr>
                        <a:t>g /100</a:t>
                      </a:r>
                      <a:r>
                        <a:rPr lang="cs-CZ" baseline="0" dirty="0" smtClean="0">
                          <a:latin typeface="Comic Sans MS" pitchFamily="66" charset="0"/>
                          <a:cs typeface="Times New Roman"/>
                        </a:rPr>
                        <a:t> g</a:t>
                      </a:r>
                      <a:endParaRPr lang="cs-CZ" dirty="0">
                        <a:latin typeface="Comic Sans MS" pitchFamily="66" charset="0"/>
                      </a:endParaRPr>
                    </a:p>
                  </a:txBody>
                  <a:tcPr/>
                </a:tc>
              </a:tr>
              <a:tr h="354320">
                <a:tc>
                  <a:txBody>
                    <a:bodyPr/>
                    <a:lstStyle/>
                    <a:p>
                      <a:r>
                        <a:rPr lang="cs-CZ" dirty="0" smtClean="0"/>
                        <a:t>banán</a:t>
                      </a:r>
                      <a:endParaRPr lang="cs-CZ" dirty="0"/>
                    </a:p>
                  </a:txBody>
                  <a:tcPr/>
                </a:tc>
                <a:tc>
                  <a:txBody>
                    <a:bodyPr/>
                    <a:lstStyle/>
                    <a:p>
                      <a:r>
                        <a:rPr lang="cs-CZ" dirty="0" smtClean="0"/>
                        <a:t>17-20 </a:t>
                      </a:r>
                      <a:endParaRPr lang="cs-CZ" dirty="0"/>
                    </a:p>
                  </a:txBody>
                  <a:tcPr/>
                </a:tc>
              </a:tr>
              <a:tr h="313173">
                <a:tc>
                  <a:txBody>
                    <a:bodyPr/>
                    <a:lstStyle/>
                    <a:p>
                      <a:r>
                        <a:rPr lang="cs-CZ" dirty="0" smtClean="0"/>
                        <a:t>pomeranč</a:t>
                      </a:r>
                      <a:endParaRPr lang="cs-CZ" dirty="0"/>
                    </a:p>
                  </a:txBody>
                  <a:tcPr/>
                </a:tc>
                <a:tc>
                  <a:txBody>
                    <a:bodyPr/>
                    <a:lstStyle/>
                    <a:p>
                      <a:r>
                        <a:rPr lang="cs-CZ" dirty="0" smtClean="0"/>
                        <a:t>24-42</a:t>
                      </a:r>
                      <a:endParaRPr lang="cs-CZ" dirty="0"/>
                    </a:p>
                  </a:txBody>
                  <a:tcPr/>
                </a:tc>
              </a:tr>
              <a:tr h="344034">
                <a:tc>
                  <a:txBody>
                    <a:bodyPr/>
                    <a:lstStyle/>
                    <a:p>
                      <a:r>
                        <a:rPr lang="cs-CZ" dirty="0" smtClean="0"/>
                        <a:t>hrozny</a:t>
                      </a:r>
                      <a:endParaRPr lang="cs-CZ" dirty="0"/>
                    </a:p>
                  </a:txBody>
                  <a:tcPr/>
                </a:tc>
                <a:tc>
                  <a:txBody>
                    <a:bodyPr/>
                    <a:lstStyle/>
                    <a:p>
                      <a:r>
                        <a:rPr lang="cs-CZ" dirty="0" smtClean="0"/>
                        <a:t>5-43</a:t>
                      </a:r>
                      <a:endParaRPr lang="cs-CZ" dirty="0"/>
                    </a:p>
                  </a:txBody>
                  <a:tcPr/>
                </a:tc>
              </a:tr>
              <a:tr h="374895">
                <a:tc>
                  <a:txBody>
                    <a:bodyPr/>
                    <a:lstStyle/>
                    <a:p>
                      <a:r>
                        <a:rPr lang="cs-CZ" dirty="0" smtClean="0"/>
                        <a:t>vlašské ořechy</a:t>
                      </a:r>
                      <a:endParaRPr lang="cs-CZ" dirty="0"/>
                    </a:p>
                  </a:txBody>
                  <a:tcPr/>
                </a:tc>
                <a:tc>
                  <a:txBody>
                    <a:bodyPr/>
                    <a:lstStyle/>
                    <a:p>
                      <a:r>
                        <a:rPr lang="cs-CZ" dirty="0" smtClean="0"/>
                        <a:t>77</a:t>
                      </a:r>
                      <a:endParaRPr lang="cs-CZ" dirty="0"/>
                    </a:p>
                  </a:txBody>
                  <a:tcPr/>
                </a:tc>
              </a:tr>
              <a:tr h="333748">
                <a:tc>
                  <a:txBody>
                    <a:bodyPr/>
                    <a:lstStyle/>
                    <a:p>
                      <a:r>
                        <a:rPr lang="cs-CZ" dirty="0" smtClean="0"/>
                        <a:t>brokolice</a:t>
                      </a:r>
                      <a:endParaRPr lang="cs-CZ" dirty="0"/>
                    </a:p>
                  </a:txBody>
                  <a:tcPr/>
                </a:tc>
                <a:tc>
                  <a:txBody>
                    <a:bodyPr/>
                    <a:lstStyle/>
                    <a:p>
                      <a:r>
                        <a:rPr lang="cs-CZ" dirty="0" smtClean="0"/>
                        <a:t>33-111</a:t>
                      </a:r>
                      <a:endParaRPr lang="cs-CZ" dirty="0"/>
                    </a:p>
                  </a:txBody>
                  <a:tcPr/>
                </a:tc>
              </a:tr>
              <a:tr h="364609">
                <a:tc>
                  <a:txBody>
                    <a:bodyPr/>
                    <a:lstStyle/>
                    <a:p>
                      <a:r>
                        <a:rPr lang="cs-CZ" dirty="0" smtClean="0"/>
                        <a:t>čínské zelí</a:t>
                      </a:r>
                      <a:endParaRPr lang="cs-CZ" dirty="0"/>
                    </a:p>
                  </a:txBody>
                  <a:tcPr/>
                </a:tc>
                <a:tc>
                  <a:txBody>
                    <a:bodyPr/>
                    <a:lstStyle/>
                    <a:p>
                      <a:r>
                        <a:rPr lang="cs-CZ" dirty="0" smtClean="0"/>
                        <a:t>79-83</a:t>
                      </a:r>
                      <a:endParaRPr lang="cs-CZ" dirty="0"/>
                    </a:p>
                  </a:txBody>
                  <a:tcPr/>
                </a:tc>
              </a:tr>
              <a:tr h="395470">
                <a:tc>
                  <a:txBody>
                    <a:bodyPr/>
                    <a:lstStyle/>
                    <a:p>
                      <a:r>
                        <a:rPr lang="cs-CZ" dirty="0" smtClean="0"/>
                        <a:t>mrkev</a:t>
                      </a:r>
                      <a:endParaRPr lang="cs-CZ" dirty="0"/>
                    </a:p>
                  </a:txBody>
                  <a:tcPr/>
                </a:tc>
                <a:tc>
                  <a:txBody>
                    <a:bodyPr/>
                    <a:lstStyle/>
                    <a:p>
                      <a:r>
                        <a:rPr lang="cs-CZ" dirty="0" smtClean="0"/>
                        <a:t>28-55</a:t>
                      </a:r>
                      <a:endParaRPr lang="cs-CZ" dirty="0"/>
                    </a:p>
                  </a:txBody>
                  <a:tcPr/>
                </a:tc>
              </a:tr>
              <a:tr h="354323">
                <a:tc>
                  <a:txBody>
                    <a:bodyPr/>
                    <a:lstStyle/>
                    <a:p>
                      <a:r>
                        <a:rPr lang="cs-CZ" dirty="0" smtClean="0"/>
                        <a:t>květák</a:t>
                      </a:r>
                      <a:endParaRPr lang="cs-CZ" dirty="0"/>
                    </a:p>
                  </a:txBody>
                  <a:tcPr/>
                </a:tc>
                <a:tc>
                  <a:txBody>
                    <a:bodyPr/>
                    <a:lstStyle/>
                    <a:p>
                      <a:r>
                        <a:rPr lang="cs-CZ" dirty="0" smtClean="0"/>
                        <a:t>17-29</a:t>
                      </a:r>
                      <a:endParaRPr lang="cs-CZ" dirty="0"/>
                    </a:p>
                  </a:txBody>
                  <a:tcPr/>
                </a:tc>
              </a:tr>
              <a:tr h="473195">
                <a:tc>
                  <a:txBody>
                    <a:bodyPr/>
                    <a:lstStyle/>
                    <a:p>
                      <a:r>
                        <a:rPr lang="cs-CZ" dirty="0" smtClean="0"/>
                        <a:t>paprika zelená</a:t>
                      </a:r>
                      <a:endParaRPr lang="cs-CZ" dirty="0"/>
                    </a:p>
                  </a:txBody>
                  <a:tcPr/>
                </a:tc>
                <a:tc>
                  <a:txBody>
                    <a:bodyPr/>
                    <a:lstStyle/>
                    <a:p>
                      <a:r>
                        <a:rPr lang="cs-CZ" dirty="0" smtClean="0"/>
                        <a:t>18-50</a:t>
                      </a:r>
                      <a:endParaRPr lang="cs-CZ" dirty="0"/>
                    </a:p>
                  </a:txBody>
                  <a:tcPr/>
                </a:tc>
              </a:tr>
              <a:tr h="200021">
                <a:tc>
                  <a:txBody>
                    <a:bodyPr/>
                    <a:lstStyle/>
                    <a:p>
                      <a:r>
                        <a:rPr lang="cs-CZ" dirty="0" smtClean="0"/>
                        <a:t>celozrnný chléb</a:t>
                      </a:r>
                      <a:endParaRPr lang="cs-CZ" dirty="0"/>
                    </a:p>
                  </a:txBody>
                  <a:tcPr/>
                </a:tc>
                <a:tc>
                  <a:txBody>
                    <a:bodyPr/>
                    <a:lstStyle/>
                    <a:p>
                      <a:r>
                        <a:rPr lang="cs-CZ" dirty="0" smtClean="0"/>
                        <a:t>30</a:t>
                      </a:r>
                      <a:endParaRPr lang="cs-CZ" dirty="0"/>
                    </a:p>
                  </a:txBody>
                  <a:tcPr/>
                </a:tc>
              </a:tr>
              <a:tr h="473195">
                <a:tc>
                  <a:txBody>
                    <a:bodyPr/>
                    <a:lstStyle/>
                    <a:p>
                      <a:r>
                        <a:rPr lang="cs-CZ" dirty="0" smtClean="0"/>
                        <a:t>bageta</a:t>
                      </a:r>
                      <a:endParaRPr lang="cs-CZ" dirty="0"/>
                    </a:p>
                  </a:txBody>
                  <a:tcPr/>
                </a:tc>
                <a:tc>
                  <a:txBody>
                    <a:bodyPr/>
                    <a:lstStyle/>
                    <a:p>
                      <a:r>
                        <a:rPr lang="cs-CZ" dirty="0" smtClean="0"/>
                        <a:t>13</a:t>
                      </a:r>
                      <a:endParaRPr lang="cs-CZ" dirty="0"/>
                    </a:p>
                  </a:txBody>
                  <a:tcPr/>
                </a:tc>
              </a:tr>
              <a:tr h="261743">
                <a:tc>
                  <a:txBody>
                    <a:bodyPr/>
                    <a:lstStyle/>
                    <a:p>
                      <a:r>
                        <a:rPr lang="cs-CZ" dirty="0" smtClean="0"/>
                        <a:t>brambory</a:t>
                      </a:r>
                      <a:endParaRPr lang="cs-CZ" dirty="0"/>
                    </a:p>
                  </a:txBody>
                  <a:tcPr/>
                </a:tc>
                <a:tc>
                  <a:txBody>
                    <a:bodyPr/>
                    <a:lstStyle/>
                    <a:p>
                      <a:r>
                        <a:rPr lang="cs-CZ" dirty="0" smtClean="0"/>
                        <a:t>8-20</a:t>
                      </a:r>
                      <a:endParaRPr lang="cs-CZ" dirty="0"/>
                    </a:p>
                  </a:txBody>
                  <a:tcPr/>
                </a:tc>
              </a:tr>
              <a:tr h="319997">
                <a:tc>
                  <a:txBody>
                    <a:bodyPr/>
                    <a:lstStyle/>
                    <a:p>
                      <a:r>
                        <a:rPr lang="cs-CZ" dirty="0" smtClean="0"/>
                        <a:t>těstoviny</a:t>
                      </a:r>
                      <a:endParaRPr lang="cs-CZ" dirty="0"/>
                    </a:p>
                  </a:txBody>
                  <a:tcPr/>
                </a:tc>
                <a:tc>
                  <a:txBody>
                    <a:bodyPr/>
                    <a:lstStyle/>
                    <a:p>
                      <a:r>
                        <a:rPr lang="cs-CZ" dirty="0" smtClean="0"/>
                        <a:t>12-21</a:t>
                      </a:r>
                      <a:endParaRPr lang="cs-CZ" dirty="0"/>
                    </a:p>
                  </a:txBody>
                  <a:tcPr/>
                </a:tc>
              </a:tr>
              <a:tr h="319997">
                <a:tc>
                  <a:txBody>
                    <a:bodyPr/>
                    <a:lstStyle/>
                    <a:p>
                      <a:r>
                        <a:rPr lang="cs-CZ" dirty="0" smtClean="0"/>
                        <a:t>eidam 30 % </a:t>
                      </a:r>
                      <a:r>
                        <a:rPr lang="cs-CZ" dirty="0" err="1" smtClean="0"/>
                        <a:t>t.v</a:t>
                      </a:r>
                      <a:r>
                        <a:rPr lang="cs-CZ" baseline="0" dirty="0" smtClean="0"/>
                        <a:t> </a:t>
                      </a:r>
                      <a:r>
                        <a:rPr lang="cs-CZ" dirty="0" smtClean="0"/>
                        <a:t>s.</a:t>
                      </a:r>
                      <a:endParaRPr lang="cs-CZ" dirty="0"/>
                    </a:p>
                  </a:txBody>
                  <a:tcPr/>
                </a:tc>
                <a:tc>
                  <a:txBody>
                    <a:bodyPr/>
                    <a:lstStyle/>
                    <a:p>
                      <a:r>
                        <a:rPr lang="cs-CZ" dirty="0" smtClean="0"/>
                        <a:t>15</a:t>
                      </a:r>
                      <a:endParaRPr lang="cs-CZ" dirty="0"/>
                    </a:p>
                  </a:txBody>
                  <a:tcPr/>
                </a:tc>
              </a:tr>
              <a:tr h="319997">
                <a:tc>
                  <a:txBody>
                    <a:bodyPr/>
                    <a:lstStyle/>
                    <a:p>
                      <a:r>
                        <a:rPr lang="cs-CZ" dirty="0" smtClean="0"/>
                        <a:t>tvaroh netučný</a:t>
                      </a:r>
                      <a:endParaRPr lang="cs-CZ" dirty="0"/>
                    </a:p>
                  </a:txBody>
                  <a:tcPr/>
                </a:tc>
                <a:tc>
                  <a:txBody>
                    <a:bodyPr/>
                    <a:lstStyle/>
                    <a:p>
                      <a:r>
                        <a:rPr lang="cs-CZ" dirty="0" smtClean="0"/>
                        <a:t>16</a:t>
                      </a:r>
                      <a:endParaRPr lang="cs-CZ" dirty="0"/>
                    </a:p>
                  </a:txBody>
                  <a:tcPr/>
                </a:tc>
              </a:tr>
              <a:tr h="319997">
                <a:tc>
                  <a:txBody>
                    <a:bodyPr/>
                    <a:lstStyle/>
                    <a:p>
                      <a:r>
                        <a:rPr lang="cs-CZ" dirty="0" smtClean="0"/>
                        <a:t>pečené kuře </a:t>
                      </a:r>
                      <a:endParaRPr lang="cs-CZ" dirty="0"/>
                    </a:p>
                  </a:txBody>
                  <a:tcPr/>
                </a:tc>
                <a:tc>
                  <a:txBody>
                    <a:bodyPr/>
                    <a:lstStyle/>
                    <a:p>
                      <a:r>
                        <a:rPr lang="cs-CZ" dirty="0" smtClean="0"/>
                        <a:t>12</a:t>
                      </a:r>
                      <a:endParaRPr lang="cs-CZ" dirty="0"/>
                    </a:p>
                  </a:txBody>
                  <a:tcPr/>
                </a:tc>
              </a:tr>
              <a:tr h="319997">
                <a:tc>
                  <a:txBody>
                    <a:bodyPr/>
                    <a:lstStyle/>
                    <a:p>
                      <a:r>
                        <a:rPr lang="cs-CZ" dirty="0" smtClean="0"/>
                        <a:t>kuřecí játra</a:t>
                      </a:r>
                      <a:endParaRPr lang="cs-CZ" dirty="0"/>
                    </a:p>
                  </a:txBody>
                  <a:tcPr/>
                </a:tc>
                <a:tc>
                  <a:txBody>
                    <a:bodyPr/>
                    <a:lstStyle/>
                    <a:p>
                      <a:r>
                        <a:rPr lang="cs-CZ" dirty="0" smtClean="0"/>
                        <a:t>380</a:t>
                      </a:r>
                      <a:endParaRPr lang="cs-CZ" dirty="0"/>
                    </a:p>
                  </a:txBody>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latin typeface="Comic Sans MS" pitchFamily="66" charset="0"/>
              </a:rPr>
              <a:t>Potřeba vitaminů v těhotenství </a:t>
            </a:r>
            <a:endParaRPr lang="cs-CZ" dirty="0">
              <a:latin typeface="Comic Sans MS" pitchFamily="66" charset="0"/>
            </a:endParaRPr>
          </a:p>
        </p:txBody>
      </p:sp>
      <p:sp>
        <p:nvSpPr>
          <p:cNvPr id="3" name="Zástupný symbol pro obsah 2"/>
          <p:cNvSpPr>
            <a:spLocks noGrp="1"/>
          </p:cNvSpPr>
          <p:nvPr>
            <p:ph sz="quarter" idx="1"/>
          </p:nvPr>
        </p:nvSpPr>
        <p:spPr/>
        <p:txBody>
          <a:bodyPr>
            <a:normAutofit fontScale="70000" lnSpcReduction="20000"/>
          </a:bodyPr>
          <a:lstStyle/>
          <a:p>
            <a:r>
              <a:rPr lang="cs-CZ" dirty="0" smtClean="0">
                <a:latin typeface="Comic Sans MS" pitchFamily="66" charset="0"/>
              </a:rPr>
              <a:t>Vitamin A 1,1 </a:t>
            </a:r>
            <a:r>
              <a:rPr lang="cs-CZ" dirty="0" smtClean="0">
                <a:latin typeface="Comic Sans MS" pitchFamily="66" charset="0"/>
                <a:cs typeface="Times New Roman"/>
              </a:rPr>
              <a:t>mg</a:t>
            </a:r>
            <a:r>
              <a:rPr lang="cs-CZ" dirty="0" smtClean="0">
                <a:latin typeface="Comic Sans MS" pitchFamily="66" charset="0"/>
              </a:rPr>
              <a:t>/den teratogenní účinky při vysokých dávkách! (nekonzumovat játra)</a:t>
            </a:r>
          </a:p>
          <a:p>
            <a:r>
              <a:rPr lang="cs-CZ" dirty="0" smtClean="0">
                <a:latin typeface="Comic Sans MS" pitchFamily="66" charset="0"/>
              </a:rPr>
              <a:t>Vitamin D</a:t>
            </a:r>
            <a:r>
              <a:rPr lang="cs-CZ" dirty="0" smtClean="0">
                <a:latin typeface="Comic Sans MS" pitchFamily="66" charset="0"/>
                <a:cs typeface="Times New Roman"/>
              </a:rPr>
              <a:t> 20</a:t>
            </a:r>
            <a:r>
              <a:rPr lang="el-GR" dirty="0" smtClean="0">
                <a:latin typeface="Comic Sans MS" pitchFamily="66" charset="0"/>
                <a:cs typeface="Times New Roman"/>
              </a:rPr>
              <a:t> μ</a:t>
            </a:r>
            <a:r>
              <a:rPr lang="cs-CZ" dirty="0" smtClean="0">
                <a:latin typeface="Comic Sans MS" pitchFamily="66" charset="0"/>
                <a:cs typeface="Times New Roman"/>
              </a:rPr>
              <a:t>g /den</a:t>
            </a:r>
            <a:endParaRPr lang="cs-CZ" dirty="0" smtClean="0">
              <a:latin typeface="Comic Sans MS" pitchFamily="66" charset="0"/>
            </a:endParaRPr>
          </a:p>
          <a:p>
            <a:r>
              <a:rPr lang="cs-CZ" dirty="0" smtClean="0">
                <a:latin typeface="Comic Sans MS" pitchFamily="66" charset="0"/>
              </a:rPr>
              <a:t>Vitamin E 13 mg/den</a:t>
            </a:r>
          </a:p>
          <a:p>
            <a:r>
              <a:rPr lang="cs-CZ" dirty="0" smtClean="0">
                <a:latin typeface="Comic Sans MS" pitchFamily="66" charset="0"/>
              </a:rPr>
              <a:t>Vitamin K 60 </a:t>
            </a:r>
            <a:r>
              <a:rPr lang="el-GR" dirty="0" smtClean="0">
                <a:latin typeface="Comic Sans MS" pitchFamily="66" charset="0"/>
                <a:cs typeface="Times New Roman"/>
              </a:rPr>
              <a:t>μ</a:t>
            </a:r>
            <a:r>
              <a:rPr lang="cs-CZ" dirty="0" smtClean="0">
                <a:latin typeface="Comic Sans MS" pitchFamily="66" charset="0"/>
                <a:cs typeface="Times New Roman"/>
              </a:rPr>
              <a:t>g/den</a:t>
            </a:r>
            <a:r>
              <a:rPr lang="cs-CZ" dirty="0" smtClean="0">
                <a:latin typeface="Comic Sans MS" pitchFamily="66" charset="0"/>
              </a:rPr>
              <a:t> </a:t>
            </a:r>
          </a:p>
          <a:p>
            <a:r>
              <a:rPr lang="cs-CZ" dirty="0" smtClean="0">
                <a:latin typeface="Comic Sans MS" pitchFamily="66" charset="0"/>
              </a:rPr>
              <a:t>Vitamin C 105 mg/den</a:t>
            </a:r>
          </a:p>
          <a:p>
            <a:r>
              <a:rPr lang="cs-CZ" dirty="0" smtClean="0">
                <a:latin typeface="Comic Sans MS" pitchFamily="66" charset="0"/>
              </a:rPr>
              <a:t>Vitamin B1 1,2-1,3 mg/den         </a:t>
            </a:r>
          </a:p>
          <a:p>
            <a:r>
              <a:rPr lang="cs-CZ" dirty="0" smtClean="0">
                <a:latin typeface="Comic Sans MS" pitchFamily="66" charset="0"/>
              </a:rPr>
              <a:t>Vitamin B2 1,3-1,4 mg/den</a:t>
            </a:r>
          </a:p>
          <a:p>
            <a:r>
              <a:rPr lang="cs-CZ" dirty="0" smtClean="0">
                <a:latin typeface="Comic Sans MS" pitchFamily="66" charset="0"/>
              </a:rPr>
              <a:t>Vitamin B6 1,9 mg/den</a:t>
            </a:r>
          </a:p>
          <a:p>
            <a:r>
              <a:rPr lang="cs-CZ" dirty="0" smtClean="0">
                <a:latin typeface="Comic Sans MS" pitchFamily="66" charset="0"/>
              </a:rPr>
              <a:t>Vitamin B9 (kyselina listová) 550</a:t>
            </a:r>
            <a:r>
              <a:rPr lang="el-GR" dirty="0" smtClean="0">
                <a:latin typeface="Comic Sans MS" pitchFamily="66" charset="0"/>
                <a:cs typeface="Times New Roman"/>
              </a:rPr>
              <a:t> μ</a:t>
            </a:r>
            <a:r>
              <a:rPr lang="cs-CZ" dirty="0" smtClean="0">
                <a:latin typeface="Comic Sans MS" pitchFamily="66" charset="0"/>
                <a:cs typeface="Times New Roman"/>
              </a:rPr>
              <a:t>g /den</a:t>
            </a:r>
            <a:endParaRPr lang="cs-CZ" dirty="0" smtClean="0">
              <a:latin typeface="Comic Sans MS" pitchFamily="66" charset="0"/>
            </a:endParaRPr>
          </a:p>
          <a:p>
            <a:r>
              <a:rPr lang="cs-CZ" dirty="0" smtClean="0">
                <a:latin typeface="Comic Sans MS" pitchFamily="66" charset="0"/>
              </a:rPr>
              <a:t>Vitamin B12 3,5</a:t>
            </a:r>
            <a:r>
              <a:rPr lang="el-GR" dirty="0" smtClean="0">
                <a:latin typeface="Comic Sans MS" pitchFamily="66" charset="0"/>
                <a:cs typeface="Times New Roman"/>
              </a:rPr>
              <a:t> μ</a:t>
            </a:r>
            <a:r>
              <a:rPr lang="cs-CZ" dirty="0" smtClean="0">
                <a:latin typeface="Comic Sans MS" pitchFamily="66" charset="0"/>
                <a:cs typeface="Times New Roman"/>
              </a:rPr>
              <a:t>g /den</a:t>
            </a:r>
          </a:p>
          <a:p>
            <a:endParaRPr lang="cs-CZ" dirty="0" smtClean="0">
              <a:latin typeface="Comic Sans MS" pitchFamily="66" charset="0"/>
              <a:cs typeface="Times New Roman"/>
            </a:endParaRPr>
          </a:p>
          <a:p>
            <a:r>
              <a:rPr lang="cs-CZ" dirty="0" smtClean="0">
                <a:latin typeface="Comic Sans MS" pitchFamily="66" charset="0"/>
              </a:rPr>
              <a:t>Zdroj DDD: DACH</a:t>
            </a:r>
            <a:endParaRPr lang="cs-CZ" dirty="0">
              <a:latin typeface="Comic Sans MS" pitchFamily="66"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latin typeface="Comic Sans MS" pitchFamily="66" charset="0"/>
              </a:rPr>
              <a:t>Potřeba minerálních látek v těhotenství</a:t>
            </a:r>
            <a:endParaRPr lang="cs-CZ" sz="3200" dirty="0">
              <a:latin typeface="Comic Sans MS" pitchFamily="66" charset="0"/>
            </a:endParaRPr>
          </a:p>
        </p:txBody>
      </p:sp>
      <p:sp>
        <p:nvSpPr>
          <p:cNvPr id="3" name="Zástupný symbol pro obsah 2"/>
          <p:cNvSpPr>
            <a:spLocks noGrp="1"/>
          </p:cNvSpPr>
          <p:nvPr>
            <p:ph sz="quarter" idx="1"/>
          </p:nvPr>
        </p:nvSpPr>
        <p:spPr>
          <a:xfrm>
            <a:off x="683568" y="1844824"/>
            <a:ext cx="8082480" cy="5184576"/>
          </a:xfrm>
        </p:spPr>
        <p:txBody>
          <a:bodyPr>
            <a:normAutofit/>
          </a:bodyPr>
          <a:lstStyle/>
          <a:p>
            <a:r>
              <a:rPr lang="cs-CZ" dirty="0" smtClean="0">
                <a:latin typeface="Comic Sans MS" pitchFamily="66" charset="0"/>
              </a:rPr>
              <a:t>Ca </a:t>
            </a:r>
            <a:r>
              <a:rPr lang="cs-CZ" sz="1800" dirty="0" smtClean="0">
                <a:latin typeface="Comic Sans MS" pitchFamily="66" charset="0"/>
              </a:rPr>
              <a:t>regulace funkce nervů a svalů, srdeční aktivita, tvorba a obnova kostí a zubní tkáně, vývoj skeletu plodu. Vitamin D!</a:t>
            </a:r>
          </a:p>
          <a:p>
            <a:pPr>
              <a:buNone/>
            </a:pPr>
            <a:r>
              <a:rPr lang="cs-CZ" sz="1800" dirty="0" smtClean="0">
                <a:latin typeface="Comic Sans MS" pitchFamily="66" charset="0"/>
              </a:rPr>
              <a:t>    </a:t>
            </a:r>
          </a:p>
          <a:p>
            <a:pPr>
              <a:buNone/>
            </a:pPr>
            <a:endParaRPr lang="cs-CZ" sz="1800" dirty="0" smtClean="0">
              <a:latin typeface="Comic Sans MS" pitchFamily="66" charset="0"/>
            </a:endParaRPr>
          </a:p>
          <a:p>
            <a:pPr>
              <a:buNone/>
            </a:pPr>
            <a:endParaRPr lang="cs-CZ" sz="1800" dirty="0" smtClean="0">
              <a:latin typeface="Comic Sans MS" pitchFamily="66" charset="0"/>
            </a:endParaRPr>
          </a:p>
          <a:p>
            <a:pPr>
              <a:buNone/>
            </a:pPr>
            <a:r>
              <a:rPr lang="cs-CZ" sz="1800" dirty="0" smtClean="0">
                <a:latin typeface="Comic Sans MS" pitchFamily="66" charset="0"/>
              </a:rPr>
              <a:t> </a:t>
            </a:r>
          </a:p>
          <a:p>
            <a:pPr>
              <a:buNone/>
            </a:pPr>
            <a:endParaRPr lang="cs-CZ" sz="1800" dirty="0" smtClean="0">
              <a:latin typeface="Comic Sans MS" pitchFamily="66" charset="0"/>
            </a:endParaRPr>
          </a:p>
          <a:p>
            <a:pPr>
              <a:buNone/>
            </a:pPr>
            <a:endParaRPr lang="cs-CZ" sz="1800" dirty="0" smtClean="0">
              <a:latin typeface="Comic Sans MS" pitchFamily="66" charset="0"/>
            </a:endParaRPr>
          </a:p>
          <a:p>
            <a:pPr>
              <a:buNone/>
            </a:pPr>
            <a:endParaRPr lang="cs-CZ" sz="1800" dirty="0" smtClean="0">
              <a:latin typeface="Comic Sans MS" pitchFamily="66" charset="0"/>
            </a:endParaRPr>
          </a:p>
          <a:p>
            <a:pPr>
              <a:buNone/>
            </a:pPr>
            <a:r>
              <a:rPr lang="cs-CZ" sz="1800" dirty="0" smtClean="0">
                <a:latin typeface="Comic Sans MS" pitchFamily="66" charset="0"/>
              </a:rPr>
              <a:t> </a:t>
            </a:r>
          </a:p>
          <a:p>
            <a:pPr>
              <a:buNone/>
            </a:pPr>
            <a:r>
              <a:rPr lang="cs-CZ" sz="1800" dirty="0" smtClean="0">
                <a:latin typeface="Comic Sans MS" pitchFamily="66" charset="0"/>
              </a:rPr>
              <a:t>   </a:t>
            </a:r>
          </a:p>
          <a:p>
            <a:pPr>
              <a:buNone/>
            </a:pPr>
            <a:r>
              <a:rPr lang="cs-CZ" sz="1800" dirty="0" smtClean="0">
                <a:latin typeface="Comic Sans MS" pitchFamily="66" charset="0"/>
              </a:rPr>
              <a:t>     </a:t>
            </a:r>
          </a:p>
          <a:p>
            <a:pPr>
              <a:buNone/>
            </a:pPr>
            <a:r>
              <a:rPr lang="cs-CZ" sz="1800" dirty="0" smtClean="0">
                <a:latin typeface="Comic Sans MS" pitchFamily="66" charset="0"/>
              </a:rPr>
              <a:t>ZDROJE: </a:t>
            </a:r>
            <a:r>
              <a:rPr lang="cs-CZ" sz="1600" dirty="0" smtClean="0">
                <a:latin typeface="Comic Sans MS" pitchFamily="66" charset="0"/>
              </a:rPr>
              <a:t>mléčné výrobky, ořechy, košťálová zelenina </a:t>
            </a:r>
            <a:r>
              <a:rPr lang="cs-CZ" sz="1800" dirty="0" smtClean="0">
                <a:latin typeface="Comic Sans MS" pitchFamily="66" charset="0"/>
              </a:rPr>
              <a:t>(</a:t>
            </a:r>
            <a:r>
              <a:rPr lang="cs-CZ" sz="1900" dirty="0" smtClean="0">
                <a:latin typeface="Comic Sans MS" pitchFamily="66" charset="0"/>
              </a:rPr>
              <a:t>1000 -1200mg/den)</a:t>
            </a:r>
          </a:p>
          <a:p>
            <a:pPr>
              <a:buNone/>
            </a:pPr>
            <a:endParaRPr lang="cs-CZ" dirty="0" smtClean="0">
              <a:latin typeface="Comic Sans MS" pitchFamily="66" charset="0"/>
            </a:endParaRPr>
          </a:p>
          <a:p>
            <a:pPr>
              <a:buNone/>
            </a:pPr>
            <a:endParaRPr lang="cs-CZ" dirty="0" smtClean="0">
              <a:latin typeface="Comic Sans MS" pitchFamily="66" charset="0"/>
            </a:endParaRPr>
          </a:p>
        </p:txBody>
      </p:sp>
      <p:graphicFrame>
        <p:nvGraphicFramePr>
          <p:cNvPr id="4" name="Tabulka 3"/>
          <p:cNvGraphicFramePr>
            <a:graphicFrameLocks noGrp="1"/>
          </p:cNvGraphicFramePr>
          <p:nvPr/>
        </p:nvGraphicFramePr>
        <p:xfrm>
          <a:off x="1547664" y="2762592"/>
          <a:ext cx="6096000" cy="3474720"/>
        </p:xfrm>
        <a:graphic>
          <a:graphicData uri="http://schemas.openxmlformats.org/drawingml/2006/table">
            <a:tbl>
              <a:tblPr firstRow="1" bandRow="1">
                <a:tableStyleId>{5C22544A-7EE6-4342-B048-85BDC9FD1C3A}</a:tableStyleId>
              </a:tblPr>
              <a:tblGrid>
                <a:gridCol w="3048000"/>
                <a:gridCol w="3048000"/>
              </a:tblGrid>
              <a:tr h="335441">
                <a:tc>
                  <a:txBody>
                    <a:bodyPr/>
                    <a:lstStyle/>
                    <a:p>
                      <a:r>
                        <a:rPr lang="cs-CZ" dirty="0" smtClean="0"/>
                        <a:t>Využitelnost</a:t>
                      </a:r>
                      <a:endParaRPr lang="cs-CZ" dirty="0"/>
                    </a:p>
                  </a:txBody>
                  <a:tcPr/>
                </a:tc>
                <a:tc>
                  <a:txBody>
                    <a:bodyPr/>
                    <a:lstStyle/>
                    <a:p>
                      <a:r>
                        <a:rPr lang="cs-CZ" dirty="0" smtClean="0"/>
                        <a:t>Zdroje</a:t>
                      </a:r>
                      <a:endParaRPr lang="cs-CZ" dirty="0"/>
                    </a:p>
                  </a:txBody>
                  <a:tcPr/>
                </a:tc>
              </a:tr>
              <a:tr h="1090183">
                <a:tc>
                  <a:txBody>
                    <a:bodyPr/>
                    <a:lstStyle/>
                    <a:p>
                      <a:r>
                        <a:rPr lang="cs-CZ" dirty="0" smtClean="0">
                          <a:latin typeface="Times New Roman"/>
                          <a:cs typeface="Times New Roman"/>
                        </a:rPr>
                        <a:t>≥ 50 %</a:t>
                      </a:r>
                      <a:endParaRPr lang="cs-CZ" dirty="0"/>
                    </a:p>
                  </a:txBody>
                  <a:tcPr/>
                </a:tc>
                <a:tc>
                  <a:txBody>
                    <a:bodyPr/>
                    <a:lstStyle/>
                    <a:p>
                      <a:r>
                        <a:rPr lang="cs-CZ" dirty="0" smtClean="0"/>
                        <a:t>květák, řeřicha, čínské zelí,</a:t>
                      </a:r>
                      <a:r>
                        <a:rPr lang="cs-CZ" baseline="0" dirty="0" smtClean="0"/>
                        <a:t> hlávkové zelí, kapusta, tuřín, kedluben,růžičková kapusta, brokolice</a:t>
                      </a:r>
                      <a:endParaRPr lang="cs-CZ" dirty="0"/>
                    </a:p>
                  </a:txBody>
                  <a:tcPr/>
                </a:tc>
              </a:tr>
              <a:tr h="838602">
                <a:tc>
                  <a:txBody>
                    <a:bodyPr/>
                    <a:lstStyle/>
                    <a:p>
                      <a:r>
                        <a:rPr lang="cs-CZ" dirty="0" smtClean="0"/>
                        <a:t>30 %</a:t>
                      </a:r>
                      <a:endParaRPr lang="cs-CZ" dirty="0"/>
                    </a:p>
                  </a:txBody>
                  <a:tcPr/>
                </a:tc>
                <a:tc>
                  <a:txBody>
                    <a:bodyPr/>
                    <a:lstStyle/>
                    <a:p>
                      <a:r>
                        <a:rPr lang="cs-CZ" dirty="0" smtClean="0"/>
                        <a:t>mléko, obohacené sojové mléko, tofu-vyrobené</a:t>
                      </a:r>
                      <a:r>
                        <a:rPr lang="cs-CZ" baseline="0" dirty="0" smtClean="0"/>
                        <a:t> pomocí kalciové soli, obohacené džusy</a:t>
                      </a:r>
                      <a:endParaRPr lang="cs-CZ" dirty="0"/>
                    </a:p>
                  </a:txBody>
                  <a:tcPr/>
                </a:tc>
              </a:tr>
              <a:tr h="587021">
                <a:tc>
                  <a:txBody>
                    <a:bodyPr/>
                    <a:lstStyle/>
                    <a:p>
                      <a:r>
                        <a:rPr lang="cs-CZ" dirty="0" smtClean="0"/>
                        <a:t>20</a:t>
                      </a:r>
                      <a:r>
                        <a:rPr lang="cs-CZ" baseline="0" dirty="0" smtClean="0"/>
                        <a:t> %</a:t>
                      </a:r>
                      <a:endParaRPr lang="cs-CZ" dirty="0"/>
                    </a:p>
                  </a:txBody>
                  <a:tcPr/>
                </a:tc>
                <a:tc>
                  <a:txBody>
                    <a:bodyPr/>
                    <a:lstStyle/>
                    <a:p>
                      <a:r>
                        <a:rPr lang="cs-CZ" dirty="0" smtClean="0"/>
                        <a:t>mandle,  sezamová semínka, fazole</a:t>
                      </a:r>
                      <a:endParaRPr lang="cs-CZ" dirty="0"/>
                    </a:p>
                  </a:txBody>
                  <a:tcPr/>
                </a:tc>
              </a:tr>
              <a:tr h="335441">
                <a:tc>
                  <a:txBody>
                    <a:bodyPr/>
                    <a:lstStyle/>
                    <a:p>
                      <a:r>
                        <a:rPr lang="cs-CZ" dirty="0" smtClean="0">
                          <a:latin typeface="Times New Roman"/>
                          <a:cs typeface="Times New Roman"/>
                        </a:rPr>
                        <a:t>≤ 5 %</a:t>
                      </a:r>
                      <a:endParaRPr lang="cs-CZ" dirty="0"/>
                    </a:p>
                  </a:txBody>
                  <a:tcPr/>
                </a:tc>
                <a:tc>
                  <a:txBody>
                    <a:bodyPr/>
                    <a:lstStyle/>
                    <a:p>
                      <a:r>
                        <a:rPr lang="cs-CZ" dirty="0" smtClean="0"/>
                        <a:t>špenát,</a:t>
                      </a:r>
                      <a:r>
                        <a:rPr lang="cs-CZ" baseline="0" dirty="0" smtClean="0"/>
                        <a:t> rebarbora</a:t>
                      </a:r>
                      <a:endParaRPr lang="cs-CZ" dirty="0"/>
                    </a:p>
                  </a:txBody>
                  <a:tcPr/>
                </a:tc>
              </a:tr>
            </a:tbl>
          </a:graphicData>
        </a:graphic>
      </p:graphicFrame>
    </p:spTree>
  </p:cSld>
  <p:clrMapOvr>
    <a:masterClrMapping/>
  </p:clrMapOvr>
  <p:transition advClick="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latin typeface="Comic Sans MS" pitchFamily="66" charset="0"/>
              </a:rPr>
              <a:t>Potřeba minerálních látek v těhotenství</a:t>
            </a:r>
            <a:endParaRPr lang="cs-CZ" sz="3200" dirty="0"/>
          </a:p>
        </p:txBody>
      </p:sp>
      <p:sp>
        <p:nvSpPr>
          <p:cNvPr id="3" name="Zástupný symbol pro obsah 2"/>
          <p:cNvSpPr>
            <a:spLocks noGrp="1"/>
          </p:cNvSpPr>
          <p:nvPr>
            <p:ph sz="quarter" idx="1"/>
          </p:nvPr>
        </p:nvSpPr>
        <p:spPr/>
        <p:txBody>
          <a:bodyPr>
            <a:noAutofit/>
          </a:bodyPr>
          <a:lstStyle/>
          <a:p>
            <a:r>
              <a:rPr lang="cs-CZ" sz="2400" dirty="0" err="1" smtClean="0">
                <a:latin typeface="Comic Sans MS" pitchFamily="66" charset="0"/>
              </a:rPr>
              <a:t>Fe</a:t>
            </a:r>
            <a:r>
              <a:rPr lang="cs-CZ" sz="1800" dirty="0" smtClean="0">
                <a:latin typeface="Comic Sans MS" pitchFamily="66" charset="0"/>
              </a:rPr>
              <a:t> </a:t>
            </a:r>
            <a:r>
              <a:rPr lang="cs-CZ" sz="1400" dirty="0" smtClean="0">
                <a:latin typeface="Comic Sans MS" pitchFamily="66" charset="0"/>
              </a:rPr>
              <a:t>Tvorba červených krvinek (rozvádějí kyslík), jeho nedostatek: anémie, špatný vývoj plodu, předčasný porod, potrat. Maso-využitelnost 20-30 %, rostlinné zdroje-využitelnost 5 %, vstřebatelnost podporují:vitamin C, živočišné bílkoviny a organické kyseliny. ZDROJE: červené maso, listová zelenina </a:t>
            </a:r>
            <a:r>
              <a:rPr lang="cs-CZ" sz="1600" dirty="0" smtClean="0">
                <a:latin typeface="Comic Sans MS" pitchFamily="66" charset="0"/>
              </a:rPr>
              <a:t>(30 mg/den)</a:t>
            </a:r>
          </a:p>
          <a:p>
            <a:r>
              <a:rPr lang="cs-CZ" sz="2400" dirty="0" smtClean="0">
                <a:latin typeface="Comic Sans MS" pitchFamily="66" charset="0"/>
              </a:rPr>
              <a:t>I</a:t>
            </a:r>
            <a:r>
              <a:rPr lang="cs-CZ" sz="1600" dirty="0" smtClean="0">
                <a:latin typeface="Comic Sans MS" pitchFamily="66" charset="0"/>
                <a:cs typeface="Times New Roman"/>
              </a:rPr>
              <a:t> </a:t>
            </a:r>
            <a:r>
              <a:rPr lang="cs-CZ" sz="1400" dirty="0" smtClean="0">
                <a:latin typeface="Comic Sans MS" pitchFamily="66" charset="0"/>
                <a:cs typeface="Times New Roman"/>
              </a:rPr>
              <a:t>Biosyntéza hormonů štítné žlázy, stimuluje syntézu bílkovin a produkci tepla, správný tělesný a duševní vývoj dítěte. Při jeho nedostatku hrozí: nižší porodní hmotnost, kretenismus, špatné prospívání plodu. ZDROJE: sůl obohacená jódem, </a:t>
            </a:r>
            <a:r>
              <a:rPr lang="cs-CZ" sz="1400" dirty="0" err="1" smtClean="0">
                <a:latin typeface="Comic Sans MS" pitchFamily="66" charset="0"/>
                <a:cs typeface="Times New Roman"/>
              </a:rPr>
              <a:t>jodidovaná</a:t>
            </a:r>
            <a:r>
              <a:rPr lang="cs-CZ" sz="1400" dirty="0" smtClean="0">
                <a:latin typeface="Comic Sans MS" pitchFamily="66" charset="0"/>
                <a:cs typeface="Times New Roman"/>
              </a:rPr>
              <a:t> sůl se používá i při výrobě potravin, jod je přidáván do krmiva dobytka, dobrým zdrojem jsou mořští živočichové, pečivo a mléčné výrobky  </a:t>
            </a:r>
            <a:r>
              <a:rPr lang="cs-CZ" sz="1600" dirty="0" smtClean="0">
                <a:latin typeface="Comic Sans MS" pitchFamily="66" charset="0"/>
                <a:cs typeface="Times New Roman"/>
              </a:rPr>
              <a:t>(</a:t>
            </a:r>
            <a:r>
              <a:rPr lang="cs-CZ" sz="1600" dirty="0" smtClean="0">
                <a:latin typeface="Comic Sans MS" pitchFamily="66" charset="0"/>
              </a:rPr>
              <a:t>230 </a:t>
            </a:r>
            <a:r>
              <a:rPr lang="el-GR" sz="1600" dirty="0" smtClean="0">
                <a:latin typeface="Comic Sans MS" pitchFamily="66" charset="0"/>
                <a:cs typeface="Times New Roman"/>
              </a:rPr>
              <a:t>μ</a:t>
            </a:r>
            <a:r>
              <a:rPr lang="cs-CZ" sz="1600" dirty="0" smtClean="0">
                <a:latin typeface="Comic Sans MS" pitchFamily="66" charset="0"/>
                <a:cs typeface="Times New Roman"/>
              </a:rPr>
              <a:t>g/den)</a:t>
            </a:r>
            <a:endParaRPr lang="cs-CZ" sz="1600" dirty="0" smtClean="0">
              <a:latin typeface="Comic Sans MS" pitchFamily="66" charset="0"/>
            </a:endParaRPr>
          </a:p>
          <a:p>
            <a:r>
              <a:rPr lang="cs-CZ" sz="2400" dirty="0" err="1" smtClean="0">
                <a:latin typeface="Comic Sans MS" pitchFamily="66" charset="0"/>
              </a:rPr>
              <a:t>Zn</a:t>
            </a:r>
            <a:r>
              <a:rPr lang="cs-CZ" sz="2400" dirty="0" smtClean="0">
                <a:latin typeface="Comic Sans MS" pitchFamily="66" charset="0"/>
              </a:rPr>
              <a:t> </a:t>
            </a:r>
            <a:r>
              <a:rPr lang="cs-CZ" sz="1400" dirty="0" smtClean="0">
                <a:latin typeface="Comic Sans MS" pitchFamily="66" charset="0"/>
              </a:rPr>
              <a:t>Účastní se metabolismu sacharidů a hormonů (tvorba insulinu), nezbytný pro funkce imunitního systému, nezbytný pro syntézu DNA, důležitý pro inkorporaci </a:t>
            </a:r>
            <a:r>
              <a:rPr lang="cs-CZ" sz="1400" dirty="0" err="1" smtClean="0">
                <a:latin typeface="Comic Sans MS" pitchFamily="66" charset="0"/>
              </a:rPr>
              <a:t>Fe</a:t>
            </a:r>
            <a:r>
              <a:rPr lang="cs-CZ" sz="1400" dirty="0" smtClean="0">
                <a:latin typeface="Comic Sans MS" pitchFamily="66" charset="0"/>
              </a:rPr>
              <a:t> do hemoglobinu aj. ZDROJE: maso, celozrnné pečivo </a:t>
            </a:r>
            <a:r>
              <a:rPr lang="cs-CZ" sz="1600" dirty="0" smtClean="0">
                <a:latin typeface="Comic Sans MS" pitchFamily="66" charset="0"/>
              </a:rPr>
              <a:t>(10 mg/den)</a:t>
            </a:r>
          </a:p>
          <a:p>
            <a:r>
              <a:rPr lang="cs-CZ" sz="2400" dirty="0" smtClean="0">
                <a:latin typeface="Comic Sans MS" pitchFamily="66" charset="0"/>
              </a:rPr>
              <a:t>Mg</a:t>
            </a:r>
            <a:r>
              <a:rPr lang="cs-CZ" sz="1600" dirty="0" smtClean="0">
                <a:latin typeface="Comic Sans MS" pitchFamily="66" charset="0"/>
              </a:rPr>
              <a:t> </a:t>
            </a:r>
            <a:r>
              <a:rPr lang="cs-CZ" sz="1400" dirty="0" smtClean="0">
                <a:latin typeface="Comic Sans MS" pitchFamily="66" charset="0"/>
              </a:rPr>
              <a:t>Reguluje činnost srdce, ovlivňuje metabolismus glukózy a její využití, nezbytný pro stavbu kostí. Nedostatek v těhotenství-křeče, poruchy srážlivosti, dráždivá děloha, </a:t>
            </a:r>
            <a:r>
              <a:rPr lang="cs-CZ" sz="1400" dirty="0" err="1" smtClean="0">
                <a:latin typeface="Comic Sans MS" pitchFamily="66" charset="0"/>
              </a:rPr>
              <a:t>preeklampsie</a:t>
            </a:r>
            <a:r>
              <a:rPr lang="cs-CZ" sz="1400" dirty="0" smtClean="0">
                <a:latin typeface="Comic Sans MS" pitchFamily="66" charset="0"/>
              </a:rPr>
              <a:t> . ZDROJE: luštěniny, celozrnné obiloviny, ořechy</a:t>
            </a:r>
            <a:r>
              <a:rPr lang="cs-CZ" sz="1600" b="1" dirty="0" smtClean="0">
                <a:latin typeface="Comic Sans MS" pitchFamily="66" charset="0"/>
              </a:rPr>
              <a:t> </a:t>
            </a:r>
            <a:r>
              <a:rPr lang="cs-CZ" sz="1600" dirty="0" smtClean="0">
                <a:latin typeface="Comic Sans MS" pitchFamily="66" charset="0"/>
              </a:rPr>
              <a:t>(310-350 mg/den)</a:t>
            </a:r>
          </a:p>
          <a:p>
            <a:r>
              <a:rPr lang="cs-CZ" sz="2400" dirty="0" smtClean="0">
                <a:latin typeface="Comic Sans MS" pitchFamily="66" charset="0"/>
              </a:rPr>
              <a:t>P </a:t>
            </a:r>
            <a:r>
              <a:rPr lang="cs-CZ" sz="1400" dirty="0" smtClean="0">
                <a:latin typeface="Comic Sans MS" pitchFamily="66" charset="0"/>
              </a:rPr>
              <a:t>Spolu s Ca se podílí na stavbě kostí a zubů, důležitý pro </a:t>
            </a:r>
            <a:r>
              <a:rPr lang="cs-CZ" sz="1400" dirty="0" err="1" smtClean="0">
                <a:latin typeface="Comic Sans MS" pitchFamily="66" charset="0"/>
              </a:rPr>
              <a:t>využitÍ</a:t>
            </a:r>
            <a:r>
              <a:rPr lang="cs-CZ" sz="1400" dirty="0" smtClean="0">
                <a:latin typeface="Comic Sans MS" pitchFamily="66" charset="0"/>
              </a:rPr>
              <a:t> energie, snižuje využitelnost Ca. ZDROJE: tavený sýr, vejce, maso </a:t>
            </a:r>
            <a:r>
              <a:rPr lang="cs-CZ" sz="1600" dirty="0" smtClean="0">
                <a:latin typeface="Comic Sans MS" pitchFamily="66" charset="0"/>
              </a:rPr>
              <a:t>(800-1250 mg/den)</a:t>
            </a:r>
          </a:p>
          <a:p>
            <a:r>
              <a:rPr lang="cs-CZ" sz="1600" dirty="0" smtClean="0">
                <a:latin typeface="Comic Sans MS" pitchFamily="66" charset="0"/>
              </a:rPr>
              <a:t> Zdroj DDD: DACH</a:t>
            </a:r>
          </a:p>
          <a:p>
            <a:endParaRPr lang="cs-CZ" sz="1600" dirty="0" smtClean="0">
              <a:latin typeface="Comic Sans MS" pitchFamily="66" charset="0"/>
            </a:endParaRPr>
          </a:p>
          <a:p>
            <a:endParaRPr lang="cs-CZ" sz="1600" dirty="0" smtClean="0">
              <a:latin typeface="Comic Sans MS" pitchFamily="66" charset="0"/>
            </a:endParaRPr>
          </a:p>
          <a:p>
            <a:endParaRPr lang="cs-CZ" sz="16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r>
              <a:rPr lang="cs-CZ" dirty="0" smtClean="0">
                <a:solidFill>
                  <a:schemeClr val="accent1">
                    <a:lumMod val="75000"/>
                  </a:schemeClr>
                </a:solidFill>
                <a:latin typeface="Comic Sans MS" pitchFamily="66" charset="0"/>
              </a:rPr>
              <a:t>  Těhotenství? Tak to je potřeba začít nakupovat jen v „bio kvalitě “?</a:t>
            </a: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  V těhotenství není vhodná konzumace žádných sýrů?</a:t>
            </a: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   Žena se v těhotenství nemusí svou stravu hlídat, může si dopřávat, na co má chuť. Samo tělo si nejlépe řekne?</a:t>
            </a:r>
          </a:p>
          <a:p>
            <a:pPr>
              <a:buNone/>
            </a:pPr>
            <a:endParaRPr lang="cs-CZ" dirty="0" smtClean="0">
              <a:solidFill>
                <a:schemeClr val="accent1">
                  <a:lumMod val="75000"/>
                </a:schemeClr>
              </a:solidFill>
              <a:latin typeface="Comic Sans MS" pitchFamily="66" charset="0"/>
            </a:endParaRPr>
          </a:p>
          <a:p>
            <a:endParaRPr lang="cs-CZ"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latin typeface="Comic Sans MS" pitchFamily="66" charset="0"/>
              </a:rPr>
              <a:t>Čemu se v těhotenství ještě vyhnout?</a:t>
            </a:r>
            <a:endParaRPr lang="cs-CZ" sz="3600" dirty="0">
              <a:latin typeface="Comic Sans MS" pitchFamily="66" charset="0"/>
            </a:endParaRPr>
          </a:p>
        </p:txBody>
      </p:sp>
      <p:sp>
        <p:nvSpPr>
          <p:cNvPr id="3" name="Zástupný symbol pro obsah 2"/>
          <p:cNvSpPr>
            <a:spLocks noGrp="1"/>
          </p:cNvSpPr>
          <p:nvPr>
            <p:ph sz="quarter" idx="1"/>
          </p:nvPr>
        </p:nvSpPr>
        <p:spPr/>
        <p:txBody>
          <a:bodyPr>
            <a:normAutofit fontScale="25000" lnSpcReduction="20000"/>
          </a:bodyPr>
          <a:lstStyle/>
          <a:p>
            <a:pPr>
              <a:buNone/>
            </a:pPr>
            <a:r>
              <a:rPr lang="cs-CZ" sz="8600" dirty="0" smtClean="0">
                <a:latin typeface="Comic Sans MS" pitchFamily="66" charset="0"/>
              </a:rPr>
              <a:t> Prevence nákazy listeriózou:</a:t>
            </a:r>
          </a:p>
          <a:p>
            <a:pPr>
              <a:buNone/>
            </a:pPr>
            <a:endParaRPr lang="cs-CZ" dirty="0" smtClean="0">
              <a:latin typeface="Comic Sans MS" pitchFamily="66" charset="0"/>
            </a:endParaRPr>
          </a:p>
          <a:p>
            <a:pPr>
              <a:buNone/>
            </a:pPr>
            <a:r>
              <a:rPr lang="cs-CZ" sz="7200" dirty="0" smtClean="0">
                <a:solidFill>
                  <a:srgbClr val="FF0000"/>
                </a:solidFill>
                <a:latin typeface="Comic Sans MS" pitchFamily="66" charset="0"/>
              </a:rPr>
              <a:t> !    </a:t>
            </a:r>
            <a:r>
              <a:rPr lang="cs-CZ" sz="7200" dirty="0" smtClean="0">
                <a:latin typeface="Comic Sans MS" pitchFamily="66" charset="0"/>
              </a:rPr>
              <a:t>vždy pečlivě umýt ovoce a zeleninu</a:t>
            </a:r>
          </a:p>
          <a:p>
            <a:pPr>
              <a:buNone/>
            </a:pPr>
            <a:endParaRPr lang="cs-CZ" sz="7200" dirty="0" smtClean="0">
              <a:latin typeface="Comic Sans MS" pitchFamily="66" charset="0"/>
            </a:endParaRPr>
          </a:p>
          <a:p>
            <a:pPr>
              <a:buNone/>
            </a:pPr>
            <a:r>
              <a:rPr lang="cs-CZ" sz="7200" dirty="0" smtClean="0">
                <a:solidFill>
                  <a:srgbClr val="FF0000"/>
                </a:solidFill>
                <a:latin typeface="Comic Sans MS" pitchFamily="66" charset="0"/>
              </a:rPr>
              <a:t> !    </a:t>
            </a:r>
            <a:r>
              <a:rPr lang="cs-CZ" sz="7200" dirty="0" smtClean="0">
                <a:latin typeface="Comic Sans MS" pitchFamily="66" charset="0"/>
              </a:rPr>
              <a:t>nekonzumovat potraviny bez náležité tepelné úpravy</a:t>
            </a:r>
          </a:p>
          <a:p>
            <a:pPr>
              <a:buNone/>
            </a:pPr>
            <a:endParaRPr lang="cs-CZ" sz="7200" dirty="0" smtClean="0">
              <a:latin typeface="Comic Sans MS" pitchFamily="66" charset="0"/>
            </a:endParaRPr>
          </a:p>
          <a:p>
            <a:pPr>
              <a:buNone/>
            </a:pPr>
            <a:r>
              <a:rPr lang="cs-CZ" sz="7200" dirty="0" smtClean="0">
                <a:solidFill>
                  <a:srgbClr val="FF0000"/>
                </a:solidFill>
                <a:latin typeface="Comic Sans MS" pitchFamily="66" charset="0"/>
              </a:rPr>
              <a:t>! </a:t>
            </a:r>
            <a:r>
              <a:rPr lang="cs-CZ" sz="7200" dirty="0" smtClean="0">
                <a:latin typeface="Comic Sans MS" pitchFamily="66" charset="0"/>
              </a:rPr>
              <a:t>    pečlivě oddělovat tepelně upravené a syrové potraviny</a:t>
            </a:r>
          </a:p>
          <a:p>
            <a:pPr>
              <a:buNone/>
            </a:pPr>
            <a:endParaRPr lang="cs-CZ" sz="7200" dirty="0" smtClean="0">
              <a:latin typeface="Comic Sans MS" pitchFamily="66" charset="0"/>
            </a:endParaRPr>
          </a:p>
          <a:p>
            <a:pPr>
              <a:buNone/>
            </a:pPr>
            <a:r>
              <a:rPr lang="cs-CZ" sz="7200" dirty="0" smtClean="0">
                <a:solidFill>
                  <a:srgbClr val="FF0000"/>
                </a:solidFill>
                <a:latin typeface="Comic Sans MS" pitchFamily="66" charset="0"/>
              </a:rPr>
              <a:t>! </a:t>
            </a:r>
            <a:r>
              <a:rPr lang="cs-CZ" sz="7200" dirty="0" smtClean="0">
                <a:latin typeface="Comic Sans MS" pitchFamily="66" charset="0"/>
              </a:rPr>
              <a:t>   důsledně dodržovat hygienu při přípravě pokrmů (mytí rukou, kuchyňského náčiní) aj.</a:t>
            </a:r>
          </a:p>
          <a:p>
            <a:pPr>
              <a:buFontTx/>
              <a:buChar char="-"/>
            </a:pPr>
            <a:endParaRPr lang="cs-CZ" sz="7200" dirty="0" smtClean="0">
              <a:latin typeface="Comic Sans MS" pitchFamily="66" charset="0"/>
            </a:endParaRPr>
          </a:p>
          <a:p>
            <a:pPr>
              <a:buNone/>
            </a:pPr>
            <a:r>
              <a:rPr lang="cs-CZ" sz="7200" dirty="0" smtClean="0">
                <a:solidFill>
                  <a:srgbClr val="FF0000"/>
                </a:solidFill>
                <a:latin typeface="Comic Sans MS" pitchFamily="66" charset="0"/>
              </a:rPr>
              <a:t>!</a:t>
            </a:r>
            <a:r>
              <a:rPr lang="cs-CZ" sz="7200" dirty="0" smtClean="0">
                <a:latin typeface="Comic Sans MS" pitchFamily="66" charset="0"/>
              </a:rPr>
              <a:t>    vyhýbat se rizikovým potravinám:nepasterizované mléko, syrové maso, měkké zrající sýry, </a:t>
            </a:r>
            <a:r>
              <a:rPr lang="cs-CZ" sz="7200" dirty="0" err="1" smtClean="0">
                <a:latin typeface="Comic Sans MS" pitchFamily="66" charset="0"/>
              </a:rPr>
              <a:t>sýry</a:t>
            </a:r>
            <a:r>
              <a:rPr lang="cs-CZ" sz="7200" dirty="0" smtClean="0">
                <a:latin typeface="Comic Sans MS" pitchFamily="66" charset="0"/>
              </a:rPr>
              <a:t> s plísní na povrchu (Hermelín, </a:t>
            </a:r>
            <a:r>
              <a:rPr lang="cs-CZ" sz="7200" dirty="0" err="1" smtClean="0">
                <a:latin typeface="Comic Sans MS" pitchFamily="66" charset="0"/>
              </a:rPr>
              <a:t>Brie</a:t>
            </a:r>
            <a:r>
              <a:rPr lang="cs-CZ" sz="7200" dirty="0" smtClean="0">
                <a:latin typeface="Comic Sans MS" pitchFamily="66" charset="0"/>
              </a:rPr>
              <a:t>, Camembert) s plísní uvnitř (</a:t>
            </a:r>
            <a:r>
              <a:rPr lang="cs-CZ" sz="7200" dirty="0" err="1" smtClean="0">
                <a:latin typeface="Comic Sans MS" pitchFamily="66" charset="0"/>
              </a:rPr>
              <a:t>Roquefort</a:t>
            </a:r>
            <a:r>
              <a:rPr lang="cs-CZ" sz="7200" dirty="0" smtClean="0">
                <a:latin typeface="Comic Sans MS" pitchFamily="66" charset="0"/>
              </a:rPr>
              <a:t>, Niva, Gorgonzola), s mazem na povrchu (</a:t>
            </a:r>
            <a:r>
              <a:rPr lang="cs-CZ" sz="7200" dirty="0" err="1" smtClean="0">
                <a:latin typeface="Comic Sans MS" pitchFamily="66" charset="0"/>
              </a:rPr>
              <a:t>Romadur</a:t>
            </a:r>
            <a:r>
              <a:rPr lang="cs-CZ" sz="7200" dirty="0" smtClean="0">
                <a:latin typeface="Comic Sans MS" pitchFamily="66" charset="0"/>
              </a:rPr>
              <a:t>)</a:t>
            </a:r>
            <a:endParaRPr lang="cs-CZ" sz="5000" dirty="0" smtClean="0">
              <a:latin typeface="Comic Sans MS" pitchFamily="66" charset="0"/>
            </a:endParaRPr>
          </a:p>
          <a:p>
            <a:pPr>
              <a:buFontTx/>
              <a:buChar char="-"/>
            </a:pPr>
            <a:r>
              <a:rPr lang="cs-CZ" sz="7200" dirty="0" smtClean="0"/>
              <a:t>-</a:t>
            </a:r>
            <a:r>
              <a:rPr lang="cs-CZ" sz="7200" dirty="0" smtClean="0">
                <a:latin typeface="Comic Sans MS" pitchFamily="66" charset="0"/>
              </a:rPr>
              <a:t>  lahůdkářské produkty (hermelínový salát aj.)</a:t>
            </a:r>
            <a:endParaRPr lang="cs-CZ" sz="7200" dirty="0" smtClean="0"/>
          </a:p>
          <a:p>
            <a:pPr>
              <a:buFontTx/>
              <a:buChar char="-"/>
            </a:pPr>
            <a:endParaRPr lang="cs-CZ"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latin typeface="Comic Sans MS" pitchFamily="66" charset="0"/>
              </a:rPr>
              <a:t>Čemu se v těhotenství ještě vyhnout?</a:t>
            </a:r>
            <a:endParaRPr lang="cs-CZ" sz="3600" dirty="0"/>
          </a:p>
        </p:txBody>
      </p:sp>
      <p:sp>
        <p:nvSpPr>
          <p:cNvPr id="3" name="Zástupný symbol pro obsah 2"/>
          <p:cNvSpPr>
            <a:spLocks noGrp="1"/>
          </p:cNvSpPr>
          <p:nvPr>
            <p:ph sz="quarter" idx="1"/>
          </p:nvPr>
        </p:nvSpPr>
        <p:spPr/>
        <p:txBody>
          <a:bodyPr>
            <a:normAutofit fontScale="25000" lnSpcReduction="20000"/>
          </a:bodyPr>
          <a:lstStyle/>
          <a:p>
            <a:r>
              <a:rPr lang="cs-CZ" sz="8000" dirty="0" smtClean="0">
                <a:latin typeface="Comic Sans MS" pitchFamily="66" charset="0"/>
              </a:rPr>
              <a:t>Jak se vyhnout jiným alimentárním nákazám?</a:t>
            </a:r>
          </a:p>
          <a:p>
            <a:pPr>
              <a:buFont typeface="Wingdings" pitchFamily="2" charset="2"/>
              <a:buChar char="ü"/>
            </a:pPr>
            <a:r>
              <a:rPr lang="cs-CZ" sz="6400" dirty="0" smtClean="0">
                <a:latin typeface="Comic Sans MS" pitchFamily="66" charset="0"/>
              </a:rPr>
              <a:t>      kontrolovat trvanlivost potravin (vzhled, vůni, barvu,konzistenci)</a:t>
            </a:r>
          </a:p>
          <a:p>
            <a:pPr>
              <a:buFont typeface="Wingdings" pitchFamily="2" charset="2"/>
              <a:buChar char="ü"/>
            </a:pPr>
            <a:r>
              <a:rPr lang="cs-CZ" sz="6400" dirty="0" smtClean="0">
                <a:latin typeface="Comic Sans MS" pitchFamily="66" charset="0"/>
              </a:rPr>
              <a:t>      nekonzumujte syrové maso a maso nedostatečně  tepelně upravené (ve všech</a:t>
            </a:r>
          </a:p>
          <a:p>
            <a:pPr>
              <a:buNone/>
            </a:pPr>
            <a:r>
              <a:rPr lang="cs-CZ" sz="6400" dirty="0" smtClean="0">
                <a:latin typeface="Comic Sans MS" pitchFamily="66" charset="0"/>
              </a:rPr>
              <a:t>           částech potraviny musí byt dosažena teplota nejméně 70ºC alespoň po 10      </a:t>
            </a:r>
          </a:p>
          <a:p>
            <a:pPr>
              <a:buNone/>
            </a:pPr>
            <a:r>
              <a:rPr lang="cs-CZ" sz="6400" dirty="0" smtClean="0">
                <a:latin typeface="Comic Sans MS" pitchFamily="66" charset="0"/>
              </a:rPr>
              <a:t>           minut)</a:t>
            </a:r>
          </a:p>
          <a:p>
            <a:pPr>
              <a:buFont typeface="Wingdings" pitchFamily="2" charset="2"/>
              <a:buChar char="ü"/>
            </a:pPr>
            <a:r>
              <a:rPr lang="cs-CZ" sz="6400" dirty="0" smtClean="0">
                <a:latin typeface="Comic Sans MS" pitchFamily="66" charset="0"/>
              </a:rPr>
              <a:t>      pokud skladujete tepelně upravenou potravinu, je nutné ji před konzumací   </a:t>
            </a:r>
          </a:p>
          <a:p>
            <a:pPr>
              <a:buNone/>
            </a:pPr>
            <a:r>
              <a:rPr lang="cs-CZ" sz="6400" dirty="0" smtClean="0">
                <a:latin typeface="Comic Sans MS" pitchFamily="66" charset="0"/>
              </a:rPr>
              <a:t>           opět ohřát minimálně na 70ºC po 10 minut</a:t>
            </a:r>
          </a:p>
          <a:p>
            <a:pPr>
              <a:buFont typeface="Wingdings" pitchFamily="2" charset="2"/>
              <a:buChar char="ü"/>
            </a:pPr>
            <a:r>
              <a:rPr lang="cs-CZ" sz="6400" dirty="0" smtClean="0">
                <a:latin typeface="Comic Sans MS" pitchFamily="66" charset="0"/>
              </a:rPr>
              <a:t>      po manipulaci se syrovým masem se nedotýkejte očí a sliznic a dutiny ústní,    </a:t>
            </a:r>
          </a:p>
          <a:p>
            <a:pPr>
              <a:buNone/>
            </a:pPr>
            <a:r>
              <a:rPr lang="cs-CZ" sz="6400" dirty="0" smtClean="0">
                <a:latin typeface="Comic Sans MS" pitchFamily="66" charset="0"/>
              </a:rPr>
              <a:t>           důkladně si umývejte ruce po manipulaci se syrovou potravinou (před    </a:t>
            </a:r>
          </a:p>
          <a:p>
            <a:pPr>
              <a:buNone/>
            </a:pPr>
            <a:r>
              <a:rPr lang="cs-CZ" sz="6400" dirty="0" smtClean="0">
                <a:latin typeface="Comic Sans MS" pitchFamily="66" charset="0"/>
              </a:rPr>
              <a:t>           začátkem  manipulace  s potravinou, i při přerušení manipulace)</a:t>
            </a:r>
          </a:p>
          <a:p>
            <a:pPr>
              <a:buFont typeface="Wingdings" pitchFamily="2" charset="2"/>
              <a:buChar char="ü"/>
            </a:pPr>
            <a:r>
              <a:rPr lang="cs-CZ" sz="6400" dirty="0" smtClean="0">
                <a:latin typeface="Comic Sans MS" pitchFamily="66" charset="0"/>
              </a:rPr>
              <a:t>      vyhýbejte se křížové kontaminaci  = syrové x tepelně upravené potraviny</a:t>
            </a:r>
          </a:p>
          <a:p>
            <a:pPr>
              <a:buFont typeface="Wingdings" pitchFamily="2" charset="2"/>
              <a:buChar char="ü"/>
            </a:pPr>
            <a:r>
              <a:rPr lang="cs-CZ" sz="6400" dirty="0" smtClean="0">
                <a:latin typeface="Comic Sans MS" pitchFamily="66" charset="0"/>
              </a:rPr>
              <a:t>      řádně před konzumací umývejte ovoce a zeleninu </a:t>
            </a:r>
          </a:p>
          <a:p>
            <a:pPr>
              <a:buFont typeface="Wingdings" pitchFamily="2" charset="2"/>
              <a:buChar char="ü"/>
            </a:pPr>
            <a:r>
              <a:rPr lang="cs-CZ" sz="6400" dirty="0" smtClean="0">
                <a:latin typeface="Comic Sans MS" pitchFamily="66" charset="0"/>
              </a:rPr>
              <a:t>      při manipulaci s potravinami používejte pouze pitnou vodu</a:t>
            </a:r>
          </a:p>
          <a:p>
            <a:pPr>
              <a:buFont typeface="Wingdings" pitchFamily="2" charset="2"/>
              <a:buChar char="ü"/>
            </a:pPr>
            <a:r>
              <a:rPr lang="cs-CZ" sz="6400" dirty="0" smtClean="0">
                <a:latin typeface="Comic Sans MS" pitchFamily="66" charset="0"/>
              </a:rPr>
              <a:t>      mléko konzumujte pouze po pasterizaci</a:t>
            </a:r>
          </a:p>
          <a:p>
            <a:pPr>
              <a:buFont typeface="Wingdings" pitchFamily="2" charset="2"/>
              <a:buChar char="ü"/>
            </a:pPr>
            <a:r>
              <a:rPr lang="cs-CZ" sz="6400" dirty="0" smtClean="0">
                <a:latin typeface="Comic Sans MS" pitchFamily="66" charset="0"/>
              </a:rPr>
              <a:t>       nekonzumujte zrající sýry</a:t>
            </a:r>
          </a:p>
          <a:p>
            <a:pPr>
              <a:buFont typeface="Wingdings" pitchFamily="2" charset="2"/>
              <a:buChar char="ü"/>
            </a:pPr>
            <a:r>
              <a:rPr lang="cs-CZ" sz="6400" dirty="0" smtClean="0">
                <a:latin typeface="Comic Sans MS" pitchFamily="66" charset="0"/>
              </a:rPr>
              <a:t>       pokud krmíte kočku syrovým masem-několik týdnů uskladnit v mrazáku</a:t>
            </a:r>
            <a:endParaRPr lang="cs-CZ" sz="4800" dirty="0" smtClean="0">
              <a:latin typeface="Comic Sans MS" pitchFamily="66" charset="0"/>
            </a:endParaRPr>
          </a:p>
          <a:p>
            <a:pPr>
              <a:buFont typeface="Wingdings" pitchFamily="2" charset="2"/>
              <a:buChar char="ü"/>
            </a:pPr>
            <a:r>
              <a:rPr lang="cs-CZ" sz="6400" dirty="0" smtClean="0">
                <a:latin typeface="Comic Sans MS" pitchFamily="66" charset="0"/>
              </a:rPr>
              <a:t>       pozor na stánky s rychlým občerstvením a  na potraviny zabalené v obchodě</a:t>
            </a:r>
          </a:p>
          <a:p>
            <a:pPr>
              <a:buFont typeface="Wingdings" pitchFamily="2" charset="2"/>
              <a:buChar char="ü"/>
            </a:pPr>
            <a:r>
              <a:rPr lang="cs-CZ" sz="6400" dirty="0" smtClean="0">
                <a:latin typeface="Comic Sans MS" pitchFamily="66" charset="0"/>
              </a:rPr>
              <a:t>       po kontaktu s domácími zvířaty dbejte na důkladnou hygienu</a:t>
            </a:r>
          </a:p>
          <a:p>
            <a:pPr>
              <a:buNone/>
            </a:pPr>
            <a:r>
              <a:rPr lang="cs-CZ" sz="6400" dirty="0" smtClean="0">
                <a:latin typeface="Comic Sans MS" pitchFamily="66" charset="0"/>
              </a:rPr>
              <a:t>        </a:t>
            </a:r>
          </a:p>
          <a:p>
            <a:pPr>
              <a:buNone/>
            </a:pPr>
            <a:r>
              <a:rPr lang="cs-CZ" sz="1100" dirty="0" smtClean="0">
                <a:latin typeface="Comic Sans MS" pitchFamily="66" charset="0"/>
              </a:rPr>
              <a:t>        </a:t>
            </a:r>
          </a:p>
          <a:p>
            <a:pPr>
              <a:buNone/>
            </a:pPr>
            <a:r>
              <a:rPr lang="cs-CZ" sz="1100" dirty="0" smtClean="0">
                <a:latin typeface="Comic Sans MS" pitchFamily="66" charset="0"/>
              </a:rPr>
              <a:t>        </a:t>
            </a:r>
          </a:p>
          <a:p>
            <a:endParaRPr lang="cs-CZ" sz="2000" dirty="0" smtClean="0">
              <a:latin typeface="Comic Sans MS" pitchFamily="66" charset="0"/>
            </a:endParaRPr>
          </a:p>
          <a:p>
            <a:pPr>
              <a:buNone/>
            </a:pPr>
            <a:endParaRPr lang="cs-CZ" sz="2000" dirty="0" smtClean="0">
              <a:latin typeface="Comic Sans MS" pitchFamily="66" charset="0"/>
            </a:endParaRPr>
          </a:p>
          <a:p>
            <a:endParaRPr lang="cs-CZ" sz="2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latin typeface="Comic Sans MS" pitchFamily="66" charset="0"/>
              </a:rPr>
              <a:t>Čemu se v těhotenství ještě vyhnout?</a:t>
            </a:r>
            <a:endParaRPr lang="cs-CZ" sz="3600" dirty="0"/>
          </a:p>
        </p:txBody>
      </p:sp>
      <p:sp>
        <p:nvSpPr>
          <p:cNvPr id="3" name="Zástupný symbol pro obsah 2"/>
          <p:cNvSpPr>
            <a:spLocks noGrp="1"/>
          </p:cNvSpPr>
          <p:nvPr>
            <p:ph sz="quarter" idx="1"/>
          </p:nvPr>
        </p:nvSpPr>
        <p:spPr>
          <a:xfrm>
            <a:off x="612648" y="1628800"/>
            <a:ext cx="8153400" cy="5229200"/>
          </a:xfrm>
        </p:spPr>
        <p:txBody>
          <a:bodyPr>
            <a:normAutofit fontScale="70000" lnSpcReduction="20000"/>
          </a:bodyPr>
          <a:lstStyle/>
          <a:p>
            <a:r>
              <a:rPr lang="cs-CZ" sz="2400" dirty="0" smtClean="0">
                <a:latin typeface="Comic Sans MS" pitchFamily="66" charset="0"/>
              </a:rPr>
              <a:t>nápoje s kofeinem, chininem, alkoholu</a:t>
            </a:r>
          </a:p>
          <a:p>
            <a:endParaRPr lang="cs-CZ" sz="2400" dirty="0" smtClean="0">
              <a:latin typeface="Comic Sans MS" pitchFamily="66" charset="0"/>
            </a:endParaRPr>
          </a:p>
          <a:p>
            <a:r>
              <a:rPr lang="cs-CZ" sz="2400" dirty="0" smtClean="0">
                <a:latin typeface="Comic Sans MS" pitchFamily="66" charset="0"/>
              </a:rPr>
              <a:t>některým bylinným čajům, některému koření</a:t>
            </a:r>
          </a:p>
          <a:p>
            <a:endParaRPr lang="cs-CZ" sz="2400" dirty="0" smtClean="0">
              <a:latin typeface="Comic Sans MS" pitchFamily="66" charset="0"/>
            </a:endParaRPr>
          </a:p>
          <a:p>
            <a:r>
              <a:rPr lang="cs-CZ" sz="2400" dirty="0" smtClean="0">
                <a:latin typeface="Comic Sans MS" pitchFamily="66" charset="0"/>
              </a:rPr>
              <a:t>syrovému masu, syrovému mléku, syrovým vejcím</a:t>
            </a:r>
          </a:p>
          <a:p>
            <a:endParaRPr lang="cs-CZ" sz="2400" dirty="0" smtClean="0">
              <a:latin typeface="Comic Sans MS" pitchFamily="66" charset="0"/>
            </a:endParaRPr>
          </a:p>
          <a:p>
            <a:r>
              <a:rPr lang="cs-CZ" sz="2400" dirty="0" smtClean="0">
                <a:latin typeface="Comic Sans MS" pitchFamily="66" charset="0"/>
              </a:rPr>
              <a:t>dbát na hygienu při manipulaci s potravinami</a:t>
            </a:r>
          </a:p>
          <a:p>
            <a:endParaRPr lang="cs-CZ" sz="2400" dirty="0" smtClean="0">
              <a:latin typeface="Comic Sans MS" pitchFamily="66" charset="0"/>
            </a:endParaRPr>
          </a:p>
          <a:p>
            <a:r>
              <a:rPr lang="cs-CZ" sz="2400" dirty="0" smtClean="0">
                <a:latin typeface="Comic Sans MS" pitchFamily="66" charset="0"/>
              </a:rPr>
              <a:t>vyhnout se rybám s vysokým množstvím rtuti: žralok, mečoun, štika, candát, bolen</a:t>
            </a:r>
          </a:p>
          <a:p>
            <a:endParaRPr lang="cs-CZ" sz="2400" dirty="0" smtClean="0">
              <a:latin typeface="Comic Sans MS" pitchFamily="66" charset="0"/>
            </a:endParaRPr>
          </a:p>
          <a:p>
            <a:r>
              <a:rPr lang="cs-CZ" sz="2400" dirty="0" smtClean="0">
                <a:latin typeface="Comic Sans MS" pitchFamily="66" charset="0"/>
              </a:rPr>
              <a:t>vyhnout se plesnivým potravinám</a:t>
            </a:r>
          </a:p>
          <a:p>
            <a:endParaRPr lang="cs-CZ" sz="2400" dirty="0" smtClean="0">
              <a:latin typeface="Comic Sans MS" pitchFamily="66" charset="0"/>
            </a:endParaRPr>
          </a:p>
          <a:p>
            <a:r>
              <a:rPr lang="cs-CZ" sz="2400" dirty="0" smtClean="0">
                <a:latin typeface="Comic Sans MS" pitchFamily="66" charset="0"/>
              </a:rPr>
              <a:t>vyhnout se trvanlivým fermentovaným  masným výrobkům(Herkules, </a:t>
            </a:r>
            <a:r>
              <a:rPr lang="cs-CZ" sz="2400" dirty="0" err="1" smtClean="0">
                <a:latin typeface="Comic Sans MS" pitchFamily="66" charset="0"/>
              </a:rPr>
              <a:t>Poličan</a:t>
            </a:r>
            <a:r>
              <a:rPr lang="cs-CZ" sz="2400" dirty="0" smtClean="0">
                <a:latin typeface="Comic Sans MS" pitchFamily="66" charset="0"/>
              </a:rPr>
              <a:t>, dunajská klobása), nepasterizované jablečné šťávě</a:t>
            </a:r>
          </a:p>
          <a:p>
            <a:pPr>
              <a:buNone/>
            </a:pPr>
            <a:endParaRPr lang="cs-CZ" sz="2400" dirty="0" smtClean="0">
              <a:latin typeface="Comic Sans MS" pitchFamily="66" charset="0"/>
            </a:endParaRPr>
          </a:p>
          <a:p>
            <a:r>
              <a:rPr lang="cs-CZ" sz="2400" dirty="0" smtClean="0">
                <a:latin typeface="Comic Sans MS" pitchFamily="66" charset="0"/>
              </a:rPr>
              <a:t>nekonzumovat játra-vysoké množství vitaminu A-teratogenní</a:t>
            </a:r>
          </a:p>
          <a:p>
            <a:endParaRPr lang="cs-CZ" sz="2400" dirty="0" smtClean="0">
              <a:latin typeface="Comic Sans MS"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Výživový stav budoucí  matky</a:t>
            </a:r>
            <a:endParaRPr lang="cs-CZ" dirty="0">
              <a:latin typeface="Comic Sans MS" pitchFamily="66" charset="0"/>
            </a:endParaRPr>
          </a:p>
        </p:txBody>
      </p:sp>
      <p:sp>
        <p:nvSpPr>
          <p:cNvPr id="7" name="Zástupný symbol pro obsah 6"/>
          <p:cNvSpPr>
            <a:spLocks noGrp="1"/>
          </p:cNvSpPr>
          <p:nvPr>
            <p:ph sz="quarter" idx="1"/>
          </p:nvPr>
        </p:nvSpPr>
        <p:spPr/>
        <p:txBody>
          <a:bodyPr>
            <a:normAutofit fontScale="92500" lnSpcReduction="20000"/>
          </a:bodyPr>
          <a:lstStyle/>
          <a:p>
            <a:pPr algn="ctr">
              <a:buNone/>
            </a:pPr>
            <a:r>
              <a:rPr lang="cs-CZ" dirty="0" smtClean="0">
                <a:latin typeface="Comic Sans MS" pitchFamily="66" charset="0"/>
              </a:rPr>
              <a:t>Nadváha a obezita</a:t>
            </a:r>
          </a:p>
          <a:p>
            <a:pPr>
              <a:buNone/>
            </a:pPr>
            <a:r>
              <a:rPr lang="cs-CZ" sz="2400" dirty="0" smtClean="0">
                <a:solidFill>
                  <a:srgbClr val="FF0000"/>
                </a:solidFill>
                <a:latin typeface="Comic Sans MS" pitchFamily="66" charset="0"/>
              </a:rPr>
              <a:t>Rizika pro matku: </a:t>
            </a:r>
            <a:r>
              <a:rPr lang="cs-CZ" sz="2400" dirty="0" smtClean="0">
                <a:latin typeface="Comic Sans MS" pitchFamily="66" charset="0"/>
              </a:rPr>
              <a:t>gestační diabetes, těhotenská hypertenze, </a:t>
            </a:r>
            <a:r>
              <a:rPr lang="cs-CZ" sz="2400" dirty="0" err="1" smtClean="0">
                <a:latin typeface="Comic Sans MS" pitchFamily="66" charset="0"/>
              </a:rPr>
              <a:t>preeklamsie</a:t>
            </a:r>
            <a:r>
              <a:rPr lang="cs-CZ" sz="2400" dirty="0" smtClean="0">
                <a:latin typeface="Comic Sans MS" pitchFamily="66" charset="0"/>
              </a:rPr>
              <a:t>, zhoršení obezity matky</a:t>
            </a:r>
          </a:p>
          <a:p>
            <a:pPr>
              <a:buNone/>
            </a:pPr>
            <a:r>
              <a:rPr lang="cs-CZ" sz="2800" dirty="0" smtClean="0">
                <a:latin typeface="Comic Sans MS" pitchFamily="66" charset="0"/>
              </a:rPr>
              <a:t> </a:t>
            </a:r>
            <a:r>
              <a:rPr lang="cs-CZ" sz="2400" dirty="0" smtClean="0">
                <a:solidFill>
                  <a:srgbClr val="FF0000"/>
                </a:solidFill>
                <a:latin typeface="Comic Sans MS" pitchFamily="66" charset="0"/>
              </a:rPr>
              <a:t>Rizika pro plod: </a:t>
            </a:r>
            <a:r>
              <a:rPr lang="cs-CZ" sz="2400" dirty="0" err="1" smtClean="0">
                <a:latin typeface="Comic Sans MS" pitchFamily="66" charset="0"/>
              </a:rPr>
              <a:t>makrosomie</a:t>
            </a:r>
            <a:r>
              <a:rPr lang="cs-CZ" sz="2400" dirty="0" smtClean="0">
                <a:latin typeface="Comic Sans MS" pitchFamily="66" charset="0"/>
              </a:rPr>
              <a:t> plodu, riziko obezity u potomka, kryptorchizmus u mužských potomků, defekt neurální trubice</a:t>
            </a:r>
          </a:p>
          <a:p>
            <a:pPr algn="ctr">
              <a:buNone/>
            </a:pPr>
            <a:r>
              <a:rPr lang="cs-CZ" sz="2800" dirty="0" smtClean="0">
                <a:latin typeface="Comic Sans MS" pitchFamily="66" charset="0"/>
              </a:rPr>
              <a:t>Podvýživa/malnutrice</a:t>
            </a:r>
          </a:p>
          <a:p>
            <a:pPr>
              <a:buNone/>
            </a:pPr>
            <a:r>
              <a:rPr lang="cs-CZ" sz="2400" dirty="0" smtClean="0">
                <a:solidFill>
                  <a:srgbClr val="FF0000"/>
                </a:solidFill>
                <a:latin typeface="Comic Sans MS" pitchFamily="66" charset="0"/>
              </a:rPr>
              <a:t>Rizika pro matku:</a:t>
            </a:r>
            <a:r>
              <a:rPr lang="cs-CZ" sz="2400" dirty="0" smtClean="0">
                <a:latin typeface="Comic Sans MS" pitchFamily="66" charset="0"/>
              </a:rPr>
              <a:t> vyplnění nutričních zásob matky, anémie matky-mortalita v rozvojových zemích, osteoporóza</a:t>
            </a:r>
          </a:p>
          <a:p>
            <a:pPr>
              <a:buNone/>
            </a:pPr>
            <a:r>
              <a:rPr lang="cs-CZ" sz="2400" dirty="0" smtClean="0">
                <a:solidFill>
                  <a:srgbClr val="FF0000"/>
                </a:solidFill>
                <a:latin typeface="Comic Sans MS" pitchFamily="66" charset="0"/>
              </a:rPr>
              <a:t>Rizika pro plod</a:t>
            </a:r>
            <a:r>
              <a:rPr lang="cs-CZ" sz="2400" dirty="0" smtClean="0">
                <a:latin typeface="Comic Sans MS" pitchFamily="66" charset="0"/>
              </a:rPr>
              <a:t>: spontánní potraty, předčasné porody, malformace, mentální retardace, nízká porodní hmotnost, metabolické choroby v dospělosti,nedostatek nutričních zásob plodu</a:t>
            </a:r>
          </a:p>
          <a:p>
            <a:pPr algn="ctr">
              <a:buNone/>
            </a:pPr>
            <a:endParaRPr lang="cs-CZ" sz="2400" dirty="0">
              <a:latin typeface="Comic Sans MS" pitchFamily="66"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smtClean="0">
              <a:latin typeface="Comic Sans MS" pitchFamily="66" charset="0"/>
            </a:endParaRPr>
          </a:p>
          <a:p>
            <a:pPr>
              <a:buNone/>
            </a:pPr>
            <a:r>
              <a:rPr lang="cs-CZ" dirty="0" smtClean="0">
                <a:solidFill>
                  <a:schemeClr val="accent1">
                    <a:lumMod val="75000"/>
                  </a:schemeClr>
                </a:solidFill>
                <a:latin typeface="Comic Sans MS" pitchFamily="66" charset="0"/>
              </a:rPr>
              <a:t>  Těhotné ženy by se měly vyhýbat pálivým pokrmům?</a:t>
            </a:r>
          </a:p>
          <a:p>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latin typeface="Comic Sans MS" pitchFamily="66" charset="0"/>
              </a:rPr>
              <a:t>Čemu se v těhotenství ještě vyhnout?</a:t>
            </a:r>
            <a:endParaRPr lang="cs-CZ" sz="3600" b="1" dirty="0"/>
          </a:p>
        </p:txBody>
      </p:sp>
      <p:sp>
        <p:nvSpPr>
          <p:cNvPr id="3" name="Zástupný symbol pro obsah 2"/>
          <p:cNvSpPr>
            <a:spLocks noGrp="1"/>
          </p:cNvSpPr>
          <p:nvPr>
            <p:ph sz="quarter" idx="1"/>
          </p:nvPr>
        </p:nvSpPr>
        <p:spPr/>
        <p:txBody>
          <a:bodyPr>
            <a:normAutofit/>
          </a:bodyPr>
          <a:lstStyle/>
          <a:p>
            <a:r>
              <a:rPr lang="cs-CZ" dirty="0" smtClean="0"/>
              <a:t>Omezit používání těchto druhů koření:</a:t>
            </a:r>
          </a:p>
          <a:p>
            <a:pPr>
              <a:buNone/>
            </a:pPr>
            <a:r>
              <a:rPr lang="cs-CZ" dirty="0" smtClean="0"/>
              <a:t>   </a:t>
            </a:r>
            <a:r>
              <a:rPr lang="cs-CZ" sz="2400" dirty="0" smtClean="0"/>
              <a:t>estragon, fenykl, kmín, libeček, hřebíček, majoránka, rozmarýn, nať petržele, skořice, šafrán, tymián, yzop</a:t>
            </a:r>
          </a:p>
          <a:p>
            <a:pPr>
              <a:buNone/>
            </a:pPr>
            <a:endParaRPr lang="cs-CZ" sz="2400" dirty="0" smtClean="0"/>
          </a:p>
          <a:p>
            <a:r>
              <a:rPr lang="cs-CZ" sz="2800" dirty="0" smtClean="0"/>
              <a:t>Nedoporučené byliny:</a:t>
            </a:r>
            <a:r>
              <a:rPr lang="cs-CZ" sz="1600" dirty="0" smtClean="0"/>
              <a:t> Aloe léčivé, Bazalka pravá, Bříza bělokorá, Dřišťál obecný, Divizna velkokvětá, Dobromysl obecná (oregano), Hlaváček jarní, Hloh obecný, Hluchavka bílá, Jalovec obecný, Jaterník podléška, Jestřabina lékařská, Jmelí bílé, Kopytník evropský, Kokoška pastuší tobolka, Komonice lékařská, Kostival lékařský, Kozlík lékařský, Krušina olšová, Lékořice lysá, Mařinka vonná, Máta peprná, Mateřídouška obecná, Medvědice lékařská, Mydlice lékařská, Pelyněk pravý, Pivoňka lékařská, Podběl lékařský, Prvosenka jarní, Přeslička rolní, Routa vonná, Rozmarýn lékařský, Sedmikráska obecná, Smetánka lékařská, Sporýš lékařský, Srdečník obecný, Svízel přítula, Šalvěj lékařská, Třezalka tečkovaná, Vachta trojlistá, Vlaštovičník větší, Vratič obecný, Zázvor lékařský, Ženšen.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latin typeface="Comic Sans MS" pitchFamily="66" charset="0"/>
              </a:rPr>
              <a:t>Obtíže spojené s těhotenstvím</a:t>
            </a:r>
            <a:endParaRPr lang="cs-CZ" dirty="0">
              <a:latin typeface="Comic Sans MS" pitchFamily="66" charset="0"/>
            </a:endParaRPr>
          </a:p>
        </p:txBody>
      </p:sp>
      <p:sp>
        <p:nvSpPr>
          <p:cNvPr id="3" name="Zástupný symbol pro obsah 2"/>
          <p:cNvSpPr>
            <a:spLocks noGrp="1"/>
          </p:cNvSpPr>
          <p:nvPr>
            <p:ph sz="quarter" idx="1"/>
          </p:nvPr>
        </p:nvSpPr>
        <p:spPr/>
        <p:txBody>
          <a:bodyPr>
            <a:normAutofit fontScale="92500" lnSpcReduction="10000"/>
          </a:bodyPr>
          <a:lstStyle/>
          <a:p>
            <a:r>
              <a:rPr lang="cs-CZ" dirty="0" smtClean="0">
                <a:latin typeface="Comic Sans MS" pitchFamily="66" charset="0"/>
              </a:rPr>
              <a:t>Nevolnosti a zvracení</a:t>
            </a:r>
          </a:p>
          <a:p>
            <a:r>
              <a:rPr lang="cs-CZ" dirty="0" smtClean="0">
                <a:latin typeface="Comic Sans MS" pitchFamily="66" charset="0"/>
              </a:rPr>
              <a:t>Problémy s chrupem</a:t>
            </a:r>
          </a:p>
          <a:p>
            <a:r>
              <a:rPr lang="cs-CZ" dirty="0" smtClean="0">
                <a:latin typeface="Comic Sans MS" pitchFamily="66" charset="0"/>
              </a:rPr>
              <a:t>Pálení žáhy</a:t>
            </a:r>
          </a:p>
          <a:p>
            <a:r>
              <a:rPr lang="cs-CZ" dirty="0" smtClean="0">
                <a:latin typeface="Comic Sans MS" pitchFamily="66" charset="0"/>
              </a:rPr>
              <a:t>Nadýmání </a:t>
            </a:r>
          </a:p>
          <a:p>
            <a:r>
              <a:rPr lang="cs-CZ" dirty="0" smtClean="0">
                <a:latin typeface="Comic Sans MS" pitchFamily="66" charset="0"/>
              </a:rPr>
              <a:t>Zácpa</a:t>
            </a:r>
          </a:p>
          <a:p>
            <a:r>
              <a:rPr lang="cs-CZ" dirty="0" smtClean="0">
                <a:latin typeface="Comic Sans MS" pitchFamily="66" charset="0"/>
              </a:rPr>
              <a:t>Průjem </a:t>
            </a:r>
          </a:p>
          <a:p>
            <a:r>
              <a:rPr lang="cs-CZ" dirty="0" smtClean="0">
                <a:latin typeface="Comic Sans MS" pitchFamily="66" charset="0"/>
              </a:rPr>
              <a:t>Gestační diabetes </a:t>
            </a:r>
            <a:r>
              <a:rPr lang="cs-CZ" dirty="0" err="1" smtClean="0">
                <a:latin typeface="Comic Sans MS" pitchFamily="66" charset="0"/>
              </a:rPr>
              <a:t>mellitus</a:t>
            </a:r>
            <a:endParaRPr lang="cs-CZ" dirty="0" smtClean="0">
              <a:latin typeface="Comic Sans MS" pitchFamily="66" charset="0"/>
            </a:endParaRPr>
          </a:p>
          <a:p>
            <a:r>
              <a:rPr lang="cs-CZ" dirty="0" smtClean="0">
                <a:latin typeface="Comic Sans MS" pitchFamily="66" charset="0"/>
              </a:rPr>
              <a:t>Anémie</a:t>
            </a:r>
          </a:p>
          <a:p>
            <a:r>
              <a:rPr lang="cs-CZ" dirty="0" smtClean="0">
                <a:latin typeface="Comic Sans MS" pitchFamily="66" charset="0"/>
              </a:rPr>
              <a:t>Otoky</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latin typeface="Comic Sans MS" pitchFamily="66" charset="0"/>
              </a:rPr>
              <a:t>Nevolnosti a zvracení</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normAutofit fontScale="92500"/>
          </a:bodyPr>
          <a:lstStyle/>
          <a:p>
            <a:r>
              <a:rPr lang="cs-CZ" dirty="0" smtClean="0">
                <a:latin typeface="Comic Sans MS" pitchFamily="66" charset="0"/>
              </a:rPr>
              <a:t>až u 70 % těhotných žen (</a:t>
            </a:r>
            <a:r>
              <a:rPr lang="cs-CZ" dirty="0" err="1" smtClean="0">
                <a:latin typeface="Comic Sans MS" pitchFamily="66" charset="0"/>
              </a:rPr>
              <a:t>hCG</a:t>
            </a:r>
            <a:r>
              <a:rPr lang="cs-CZ" dirty="0" smtClean="0">
                <a:latin typeface="Comic Sans MS" pitchFamily="66" charset="0"/>
              </a:rPr>
              <a:t>), hypoglykémie</a:t>
            </a:r>
          </a:p>
          <a:p>
            <a:r>
              <a:rPr lang="cs-CZ" dirty="0" smtClean="0">
                <a:latin typeface="Comic Sans MS" pitchFamily="66" charset="0"/>
              </a:rPr>
              <a:t>po ránu-sacharidové potraviny (piškoty, džus)</a:t>
            </a:r>
          </a:p>
          <a:p>
            <a:r>
              <a:rPr lang="cs-CZ" dirty="0" smtClean="0">
                <a:latin typeface="Comic Sans MS" pitchFamily="66" charset="0"/>
              </a:rPr>
              <a:t>jíst menší porce a častěji, nosit sebou svačiny</a:t>
            </a:r>
          </a:p>
          <a:p>
            <a:r>
              <a:rPr lang="cs-CZ" dirty="0" smtClean="0">
                <a:latin typeface="Comic Sans MS" pitchFamily="66" charset="0"/>
              </a:rPr>
              <a:t>nekonzumovat tučné potraviny</a:t>
            </a:r>
          </a:p>
          <a:p>
            <a:r>
              <a:rPr lang="cs-CZ" dirty="0" smtClean="0">
                <a:latin typeface="Comic Sans MS" pitchFamily="66" charset="0"/>
              </a:rPr>
              <a:t>většinou špatně snášeny teplá jídla</a:t>
            </a:r>
          </a:p>
          <a:p>
            <a:r>
              <a:rPr lang="cs-CZ" dirty="0" smtClean="0">
                <a:latin typeface="Comic Sans MS" pitchFamily="66" charset="0"/>
              </a:rPr>
              <a:t>pitný režim (středně a silně mineralizované vody, čaj)</a:t>
            </a:r>
          </a:p>
          <a:p>
            <a:r>
              <a:rPr lang="cs-CZ" dirty="0" smtClean="0">
                <a:latin typeface="Comic Sans MS" pitchFamily="66" charset="0"/>
              </a:rPr>
              <a:t>vitamin B6, meduňkový čaj</a:t>
            </a:r>
            <a:endParaRPr lang="cs-CZ" dirty="0">
              <a:latin typeface="Comic Sans MS" pitchFamily="66"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   Každé těhotenství stojí ženu jeden zub?</a:t>
            </a:r>
          </a:p>
          <a:p>
            <a:endParaRPr lang="cs-CZ" b="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
            </a:r>
            <a:br>
              <a:rPr lang="cs-CZ" dirty="0" smtClean="0"/>
            </a:br>
            <a:r>
              <a:rPr lang="cs-CZ" dirty="0" smtClean="0">
                <a:latin typeface="Comic Sans MS" pitchFamily="66" charset="0"/>
              </a:rPr>
              <a:t>Problémy s chrupem</a:t>
            </a:r>
            <a:br>
              <a:rPr lang="cs-CZ" dirty="0" smtClean="0">
                <a:latin typeface="Comic Sans MS" pitchFamily="66" charset="0"/>
              </a:rPr>
            </a:br>
            <a:r>
              <a:rPr lang="cs-CZ" dirty="0" smtClean="0"/>
              <a:t/>
            </a:r>
            <a:br>
              <a:rPr lang="cs-CZ" dirty="0" smtClean="0"/>
            </a:br>
            <a:endParaRPr lang="cs-CZ" dirty="0"/>
          </a:p>
        </p:txBody>
      </p:sp>
      <p:sp>
        <p:nvSpPr>
          <p:cNvPr id="6" name="Zástupný symbol pro obsah 5"/>
          <p:cNvSpPr>
            <a:spLocks noGrp="1"/>
          </p:cNvSpPr>
          <p:nvPr>
            <p:ph sz="quarter" idx="1"/>
          </p:nvPr>
        </p:nvSpPr>
        <p:spPr/>
        <p:txBody>
          <a:bodyPr>
            <a:normAutofit fontScale="92500" lnSpcReduction="10000"/>
          </a:bodyPr>
          <a:lstStyle/>
          <a:p>
            <a:r>
              <a:rPr lang="cs-CZ" dirty="0" smtClean="0">
                <a:latin typeface="Comic Sans MS" pitchFamily="66" charset="0"/>
              </a:rPr>
              <a:t>zubní kaz-infekční onemocnění</a:t>
            </a:r>
          </a:p>
          <a:p>
            <a:r>
              <a:rPr lang="cs-CZ" dirty="0" smtClean="0">
                <a:latin typeface="Comic Sans MS" pitchFamily="66" charset="0"/>
              </a:rPr>
              <a:t>obsah a složení sacharidů ve stravě</a:t>
            </a:r>
          </a:p>
          <a:p>
            <a:r>
              <a:rPr lang="cs-CZ" dirty="0" smtClean="0">
                <a:latin typeface="Comic Sans MS" pitchFamily="66" charset="0"/>
              </a:rPr>
              <a:t>lepivost potravy (zvyšuje kazivost)</a:t>
            </a:r>
          </a:p>
          <a:p>
            <a:r>
              <a:rPr lang="cs-CZ" dirty="0" smtClean="0">
                <a:latin typeface="Comic Sans MS" pitchFamily="66" charset="0"/>
              </a:rPr>
              <a:t>potraviny podporující tvorbu slin (působí proti zubnímu kazu)- zelenina, sýr</a:t>
            </a:r>
          </a:p>
          <a:p>
            <a:r>
              <a:rPr lang="cs-CZ" dirty="0" smtClean="0">
                <a:latin typeface="Comic Sans MS" pitchFamily="66" charset="0"/>
              </a:rPr>
              <a:t>taniny (třísloviny) působí proti zubnímu kazu-čaj, káva, čokoláda</a:t>
            </a:r>
          </a:p>
          <a:p>
            <a:r>
              <a:rPr lang="cs-CZ" dirty="0" smtClean="0">
                <a:latin typeface="Comic Sans MS" pitchFamily="66" charset="0"/>
              </a:rPr>
              <a:t>význam plnohodnotná strava</a:t>
            </a:r>
          </a:p>
          <a:p>
            <a:r>
              <a:rPr lang="cs-CZ" dirty="0" smtClean="0">
                <a:latin typeface="Comic Sans MS" pitchFamily="66" charset="0"/>
              </a:rPr>
              <a:t>dostatek fluoru a vápníku</a:t>
            </a:r>
          </a:p>
          <a:p>
            <a:r>
              <a:rPr lang="cs-CZ" dirty="0" smtClean="0">
                <a:latin typeface="Comic Sans MS" pitchFamily="66" charset="0"/>
              </a:rPr>
              <a:t>HYGIENA !!!!!                              </a:t>
            </a:r>
            <a:endParaRPr lang="cs-CZ" dirty="0">
              <a:latin typeface="Comic Sans MS" pitchFamily="66"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latin typeface="Comic Sans MS" pitchFamily="66" charset="0"/>
              </a:rPr>
              <a:t/>
            </a:r>
            <a:br>
              <a:rPr lang="cs-CZ" dirty="0" smtClean="0">
                <a:latin typeface="Comic Sans MS" pitchFamily="66" charset="0"/>
              </a:rPr>
            </a:br>
            <a:r>
              <a:rPr lang="cs-CZ" dirty="0" smtClean="0">
                <a:latin typeface="Comic Sans MS" pitchFamily="66" charset="0"/>
              </a:rPr>
              <a:t>Pálení žáhy</a:t>
            </a:r>
            <a:br>
              <a:rPr lang="cs-CZ" dirty="0" smtClean="0">
                <a:latin typeface="Comic Sans MS" pitchFamily="66" charset="0"/>
              </a:rPr>
            </a:br>
            <a:endParaRPr lang="cs-CZ" dirty="0"/>
          </a:p>
        </p:txBody>
      </p:sp>
      <p:sp>
        <p:nvSpPr>
          <p:cNvPr id="3" name="Zástupný symbol pro obsah 2"/>
          <p:cNvSpPr>
            <a:spLocks noGrp="1"/>
          </p:cNvSpPr>
          <p:nvPr>
            <p:ph sz="quarter" idx="1"/>
          </p:nvPr>
        </p:nvSpPr>
        <p:spPr/>
        <p:txBody>
          <a:bodyPr/>
          <a:lstStyle/>
          <a:p>
            <a:r>
              <a:rPr lang="cs-CZ" dirty="0" smtClean="0">
                <a:latin typeface="Comic Sans MS" pitchFamily="66" charset="0"/>
              </a:rPr>
              <a:t>až u 60 % těhotných žen, růst dělohy, progesteron-snižuje napětí svěrače mezi jícnem a žaludkem</a:t>
            </a:r>
          </a:p>
          <a:p>
            <a:r>
              <a:rPr lang="cs-CZ" dirty="0" smtClean="0">
                <a:latin typeface="Comic Sans MS" pitchFamily="66" charset="0"/>
              </a:rPr>
              <a:t>vyhnout se: perlivým nápojům, kávě, alkoholu, kořeněným, tučným, kynutým jídlům</a:t>
            </a:r>
          </a:p>
          <a:p>
            <a:r>
              <a:rPr lang="cs-CZ" dirty="0" smtClean="0">
                <a:latin typeface="Comic Sans MS" pitchFamily="66" charset="0"/>
              </a:rPr>
              <a:t>spát se zvýšenou horní polovinou těla</a:t>
            </a:r>
          </a:p>
          <a:p>
            <a:r>
              <a:rPr lang="cs-CZ" dirty="0" smtClean="0">
                <a:latin typeface="Comic Sans MS" pitchFamily="66" charset="0"/>
              </a:rPr>
              <a:t>nestresovat se</a:t>
            </a:r>
          </a:p>
          <a:p>
            <a:endParaRPr lang="cs-CZ"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latin typeface="Comic Sans MS" pitchFamily="66" charset="0"/>
              </a:rPr>
              <a:t/>
            </a:r>
            <a:br>
              <a:rPr lang="cs-CZ" dirty="0" smtClean="0">
                <a:latin typeface="Comic Sans MS" pitchFamily="66" charset="0"/>
              </a:rPr>
            </a:br>
            <a:r>
              <a:rPr lang="cs-CZ" dirty="0" smtClean="0">
                <a:latin typeface="Comic Sans MS" pitchFamily="66" charset="0"/>
              </a:rPr>
              <a:t>Nadýmání </a:t>
            </a:r>
            <a:br>
              <a:rPr lang="cs-CZ" dirty="0" smtClean="0">
                <a:latin typeface="Comic Sans MS" pitchFamily="66" charset="0"/>
              </a:rPr>
            </a:br>
            <a:endParaRPr lang="cs-CZ" dirty="0"/>
          </a:p>
        </p:txBody>
      </p:sp>
      <p:sp>
        <p:nvSpPr>
          <p:cNvPr id="3" name="Zástupný symbol pro obsah 2"/>
          <p:cNvSpPr>
            <a:spLocks noGrp="1"/>
          </p:cNvSpPr>
          <p:nvPr>
            <p:ph sz="quarter" idx="1"/>
          </p:nvPr>
        </p:nvSpPr>
        <p:spPr/>
        <p:txBody>
          <a:bodyPr/>
          <a:lstStyle/>
          <a:p>
            <a:r>
              <a:rPr lang="cs-CZ" dirty="0" smtClean="0">
                <a:latin typeface="Comic Sans MS" pitchFamily="66" charset="0"/>
              </a:rPr>
              <a:t>hormonální vlivy, anatomické změny v těle ženy</a:t>
            </a:r>
          </a:p>
          <a:p>
            <a:r>
              <a:rPr lang="cs-CZ" dirty="0" smtClean="0">
                <a:latin typeface="Comic Sans MS" pitchFamily="66" charset="0"/>
              </a:rPr>
              <a:t>jíst pomalu, řádně stravu pokousat, jíst v klidu</a:t>
            </a:r>
          </a:p>
          <a:p>
            <a:r>
              <a:rPr lang="cs-CZ" dirty="0" smtClean="0">
                <a:latin typeface="Comic Sans MS" pitchFamily="66" charset="0"/>
              </a:rPr>
              <a:t>jíst častěji a menší porce</a:t>
            </a:r>
          </a:p>
          <a:p>
            <a:r>
              <a:rPr lang="cs-CZ" sz="2800" dirty="0" smtClean="0">
                <a:latin typeface="Comic Sans MS" pitchFamily="66" charset="0"/>
              </a:rPr>
              <a:t>vyhnout se nadýmavým potravinám: cibule, luštěniny, čerstvé pečivo, zelí, perlivým nápojům </a:t>
            </a:r>
            <a:endParaRPr lang="cs-CZ" sz="2800" dirty="0">
              <a:latin typeface="Comic Sans MS" pitchFamily="66"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latin typeface="Comic Sans MS" pitchFamily="66" charset="0"/>
              </a:rPr>
              <a:t/>
            </a:r>
            <a:br>
              <a:rPr lang="cs-CZ" dirty="0" smtClean="0">
                <a:latin typeface="Comic Sans MS" pitchFamily="66" charset="0"/>
              </a:rPr>
            </a:br>
            <a:r>
              <a:rPr lang="cs-CZ" dirty="0" smtClean="0">
                <a:latin typeface="Comic Sans MS" pitchFamily="66" charset="0"/>
              </a:rPr>
              <a:t>Zácpa</a:t>
            </a:r>
            <a:br>
              <a:rPr lang="cs-CZ" dirty="0" smtClean="0">
                <a:latin typeface="Comic Sans MS" pitchFamily="66" charset="0"/>
              </a:rPr>
            </a:b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latin typeface="Comic Sans MS" pitchFamily="66" charset="0"/>
              </a:rPr>
              <a:t>menší počet stolic než 3/týden, hormonální změny, rostoucí děloha, omezený pohyb, doplňky s </a:t>
            </a:r>
            <a:r>
              <a:rPr lang="cs-CZ" dirty="0" err="1" smtClean="0">
                <a:latin typeface="Comic Sans MS" pitchFamily="66" charset="0"/>
              </a:rPr>
              <a:t>Fe</a:t>
            </a:r>
            <a:endParaRPr lang="cs-CZ" dirty="0" smtClean="0">
              <a:latin typeface="Comic Sans MS" pitchFamily="66" charset="0"/>
            </a:endParaRPr>
          </a:p>
          <a:p>
            <a:r>
              <a:rPr lang="cs-CZ" dirty="0" smtClean="0">
                <a:latin typeface="Comic Sans MS" pitchFamily="66" charset="0"/>
              </a:rPr>
              <a:t>dostatečný přísun tekutin i nad 35 ml/kg</a:t>
            </a:r>
          </a:p>
          <a:p>
            <a:r>
              <a:rPr lang="cs-CZ" dirty="0" smtClean="0">
                <a:latin typeface="Comic Sans MS" pitchFamily="66" charset="0"/>
              </a:rPr>
              <a:t>vhodné mineralizované vody s vyšším obsahem Mg, džusy s vlákninou</a:t>
            </a:r>
          </a:p>
          <a:p>
            <a:r>
              <a:rPr lang="cs-CZ" dirty="0" smtClean="0">
                <a:latin typeface="Comic Sans MS" pitchFamily="66" charset="0"/>
              </a:rPr>
              <a:t>potraviny s vysokým obsahem vlákniny</a:t>
            </a:r>
          </a:p>
          <a:p>
            <a:r>
              <a:rPr lang="cs-CZ" dirty="0" err="1" smtClean="0">
                <a:latin typeface="Comic Sans MS" pitchFamily="66" charset="0"/>
              </a:rPr>
              <a:t>psyllium</a:t>
            </a:r>
            <a:r>
              <a:rPr lang="cs-CZ" dirty="0" smtClean="0">
                <a:latin typeface="Comic Sans MS" pitchFamily="66" charset="0"/>
              </a:rPr>
              <a:t>-dodržovat pitný režim </a:t>
            </a:r>
          </a:p>
          <a:p>
            <a:r>
              <a:rPr lang="cs-CZ" dirty="0" smtClean="0">
                <a:latin typeface="Comic Sans MS" pitchFamily="66" charset="0"/>
              </a:rPr>
              <a:t>pohyb</a:t>
            </a:r>
          </a:p>
          <a:p>
            <a:r>
              <a:rPr lang="cs-CZ" dirty="0" smtClean="0">
                <a:latin typeface="Comic Sans MS" pitchFamily="66" charset="0"/>
              </a:rPr>
              <a:t>kysané mléčné výrobky</a:t>
            </a:r>
          </a:p>
          <a:p>
            <a:r>
              <a:rPr lang="cs-CZ" dirty="0" smtClean="0">
                <a:latin typeface="Comic Sans MS" pitchFamily="66" charset="0"/>
              </a:rPr>
              <a:t>vynechat: kávu, čaj</a:t>
            </a:r>
          </a:p>
          <a:p>
            <a:endParaRPr lang="cs-CZ" dirty="0" smtClean="0">
              <a:latin typeface="Comic Sans MS" pitchFamily="66"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Průjem</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latin typeface="Comic Sans MS" pitchFamily="66" charset="0"/>
              </a:rPr>
              <a:t>časté vyprazdňování řídké stolice s frekvencí více než 3xden</a:t>
            </a:r>
          </a:p>
          <a:p>
            <a:r>
              <a:rPr lang="cs-CZ" dirty="0" smtClean="0">
                <a:latin typeface="Comic Sans MS" pitchFamily="66" charset="0"/>
              </a:rPr>
              <a:t>infekce, dietní chyba, těsně před porodem</a:t>
            </a:r>
          </a:p>
          <a:p>
            <a:r>
              <a:rPr lang="cs-CZ" dirty="0" smtClean="0">
                <a:latin typeface="Comic Sans MS" pitchFamily="66" charset="0"/>
              </a:rPr>
              <a:t>velké ztráty tekutin a minerálních látek- Na, K, Cl, HCO3</a:t>
            </a:r>
          </a:p>
          <a:p>
            <a:r>
              <a:rPr lang="cs-CZ" dirty="0" smtClean="0">
                <a:latin typeface="Comic Sans MS" pitchFamily="66" charset="0"/>
              </a:rPr>
              <a:t>tekutiny 50ml/kg</a:t>
            </a:r>
          </a:p>
          <a:p>
            <a:r>
              <a:rPr lang="cs-CZ" dirty="0" smtClean="0">
                <a:latin typeface="Comic Sans MS" pitchFamily="66" charset="0"/>
              </a:rPr>
              <a:t>slazený čaj, silně mineralizované vody (Poděbradka, Hanácká), bujóny</a:t>
            </a:r>
          </a:p>
          <a:p>
            <a:r>
              <a:rPr lang="cs-CZ" dirty="0" smtClean="0">
                <a:latin typeface="Comic Sans MS" pitchFamily="66" charset="0"/>
              </a:rPr>
              <a:t>postupně zařazovat stravu s převahou sacharidů (vařené brambory, mrkev, kukuřice, rýže, banán, piškoty)</a:t>
            </a:r>
          </a:p>
          <a:p>
            <a:r>
              <a:rPr lang="cs-CZ" dirty="0" smtClean="0">
                <a:latin typeface="Comic Sans MS" pitchFamily="66" charset="0"/>
              </a:rPr>
              <a:t>vyhnout se: potravinám tučným, mléku a MV, potravinám s vysokým množstvím nerozpustné vlákniny, nadýmavým potravinám, alkoholu, kávě</a:t>
            </a:r>
            <a:endParaRPr lang="cs-CZ"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Výživa před početím </a:t>
            </a:r>
            <a:endParaRPr lang="cs-CZ" dirty="0">
              <a:latin typeface="Comic Sans MS" pitchFamily="66" charset="0"/>
            </a:endParaRPr>
          </a:p>
        </p:txBody>
      </p:sp>
      <p:sp>
        <p:nvSpPr>
          <p:cNvPr id="3" name="Zástupný symbol pro obsah 2"/>
          <p:cNvSpPr>
            <a:spLocks noGrp="1"/>
          </p:cNvSpPr>
          <p:nvPr>
            <p:ph sz="quarter" idx="1"/>
          </p:nvPr>
        </p:nvSpPr>
        <p:spPr/>
        <p:txBody>
          <a:bodyPr>
            <a:normAutofit fontScale="25000" lnSpcReduction="20000"/>
          </a:bodyPr>
          <a:lstStyle/>
          <a:p>
            <a:pPr>
              <a:buNone/>
            </a:pPr>
            <a:r>
              <a:rPr lang="cs-CZ" sz="5000" dirty="0" smtClean="0">
                <a:latin typeface="Comic Sans MS" pitchFamily="66" charset="0"/>
              </a:rPr>
              <a:t>Na co se zaměřit:</a:t>
            </a:r>
          </a:p>
          <a:p>
            <a:pPr>
              <a:buNone/>
            </a:pPr>
            <a:endParaRPr lang="cs-CZ" dirty="0" smtClean="0">
              <a:latin typeface="Comic Sans MS" pitchFamily="66" charset="0"/>
            </a:endParaRPr>
          </a:p>
          <a:p>
            <a:pPr>
              <a:lnSpc>
                <a:spcPct val="120000"/>
              </a:lnSpc>
              <a:buFont typeface="Wingdings" pitchFamily="2" charset="2"/>
              <a:buChar char="§"/>
            </a:pPr>
            <a:r>
              <a:rPr lang="cs-CZ" sz="6400" b="1" dirty="0" smtClean="0">
                <a:latin typeface="Comic Sans MS" pitchFamily="66" charset="0"/>
              </a:rPr>
              <a:t>Optimální tělesná hmotnost</a:t>
            </a:r>
          </a:p>
          <a:p>
            <a:pPr>
              <a:lnSpc>
                <a:spcPct val="120000"/>
              </a:lnSpc>
              <a:buFont typeface="Wingdings" pitchFamily="2" charset="2"/>
              <a:buChar char="§"/>
            </a:pPr>
            <a:r>
              <a:rPr lang="cs-CZ" sz="6400" b="1" dirty="0" smtClean="0">
                <a:latin typeface="Comic Sans MS" pitchFamily="66" charset="0"/>
              </a:rPr>
              <a:t>Polynenasycené mastné kyseliny EPA,DHA </a:t>
            </a:r>
            <a:r>
              <a:rPr lang="cs-CZ" sz="6400" dirty="0" smtClean="0">
                <a:latin typeface="Comic Sans MS" pitchFamily="66" charset="0"/>
              </a:rPr>
              <a:t>(nervová soustava dítěte se začíná utvářet už kolem 3.týdne těhotenství)</a:t>
            </a:r>
          </a:p>
          <a:p>
            <a:pPr>
              <a:lnSpc>
                <a:spcPct val="120000"/>
              </a:lnSpc>
              <a:buFont typeface="Wingdings" pitchFamily="2" charset="2"/>
              <a:buChar char="§"/>
            </a:pPr>
            <a:r>
              <a:rPr lang="cs-CZ" sz="6400" b="1" dirty="0" smtClean="0">
                <a:latin typeface="Comic Sans MS" pitchFamily="66" charset="0"/>
              </a:rPr>
              <a:t>Jod</a:t>
            </a:r>
            <a:r>
              <a:rPr lang="cs-CZ" sz="6400" dirty="0" smtClean="0">
                <a:latin typeface="Comic Sans MS" pitchFamily="66" charset="0"/>
              </a:rPr>
              <a:t> (nedostatek na počátku těhotenství-závažné poruchy vývoje plodu) </a:t>
            </a:r>
          </a:p>
          <a:p>
            <a:pPr>
              <a:lnSpc>
                <a:spcPct val="120000"/>
              </a:lnSpc>
              <a:buNone/>
            </a:pPr>
            <a:r>
              <a:rPr lang="cs-CZ" sz="6400" dirty="0" smtClean="0">
                <a:latin typeface="Comic Sans MS" pitchFamily="66" charset="0"/>
              </a:rPr>
              <a:t>       nedostatek: nižší porodní hmotnost, špatné prospívání, postižení mozku dítěte</a:t>
            </a:r>
          </a:p>
          <a:p>
            <a:pPr>
              <a:lnSpc>
                <a:spcPct val="120000"/>
              </a:lnSpc>
              <a:buFont typeface="Wingdings" pitchFamily="2" charset="2"/>
              <a:buChar char="§"/>
            </a:pPr>
            <a:r>
              <a:rPr lang="cs-CZ" sz="6400" b="1" dirty="0" smtClean="0">
                <a:latin typeface="Comic Sans MS" pitchFamily="66" charset="0"/>
              </a:rPr>
              <a:t>Železo </a:t>
            </a:r>
            <a:r>
              <a:rPr lang="cs-CZ" sz="6400" dirty="0" smtClean="0">
                <a:latin typeface="Comic Sans MS" pitchFamily="66" charset="0"/>
              </a:rPr>
              <a:t>(strava bohatá na železo)</a:t>
            </a:r>
          </a:p>
          <a:p>
            <a:pPr>
              <a:lnSpc>
                <a:spcPct val="120000"/>
              </a:lnSpc>
              <a:buNone/>
            </a:pPr>
            <a:r>
              <a:rPr lang="cs-CZ" sz="6400" dirty="0" smtClean="0">
                <a:latin typeface="Comic Sans MS" pitchFamily="66" charset="0"/>
              </a:rPr>
              <a:t>      - určující jsou zásoby před početím</a:t>
            </a:r>
          </a:p>
          <a:p>
            <a:pPr>
              <a:lnSpc>
                <a:spcPct val="120000"/>
              </a:lnSpc>
              <a:buNone/>
            </a:pPr>
            <a:r>
              <a:rPr lang="cs-CZ" sz="6400" dirty="0" smtClean="0">
                <a:latin typeface="Comic Sans MS" pitchFamily="66" charset="0"/>
              </a:rPr>
              <a:t>ZDROJE: </a:t>
            </a:r>
            <a:r>
              <a:rPr lang="cs-CZ" sz="6600" dirty="0" smtClean="0">
                <a:latin typeface="Comic Sans MS" pitchFamily="66" charset="0"/>
              </a:rPr>
              <a:t>červené maso, listová zelenina, špenát </a:t>
            </a:r>
            <a:endParaRPr lang="cs-CZ" sz="6400" dirty="0" smtClean="0">
              <a:latin typeface="Comic Sans MS" pitchFamily="66" charset="0"/>
            </a:endParaRPr>
          </a:p>
          <a:p>
            <a:pPr>
              <a:lnSpc>
                <a:spcPct val="120000"/>
              </a:lnSpc>
              <a:buFont typeface="Wingdings" pitchFamily="2" charset="2"/>
              <a:buChar char="§"/>
            </a:pPr>
            <a:r>
              <a:rPr lang="cs-CZ" sz="6400" b="1" dirty="0" smtClean="0">
                <a:latin typeface="Comic Sans MS" pitchFamily="66" charset="0"/>
              </a:rPr>
              <a:t>Kyselina listová </a:t>
            </a:r>
            <a:r>
              <a:rPr lang="cs-CZ" sz="6400" dirty="0" smtClean="0">
                <a:latin typeface="Comic Sans MS" pitchFamily="66" charset="0"/>
              </a:rPr>
              <a:t>(600 </a:t>
            </a:r>
            <a:r>
              <a:rPr lang="el-GR" sz="6400" dirty="0" smtClean="0">
                <a:latin typeface="Comic Sans MS" pitchFamily="66" charset="0"/>
                <a:cs typeface="Times New Roman"/>
              </a:rPr>
              <a:t>μ</a:t>
            </a:r>
            <a:r>
              <a:rPr lang="cs-CZ" sz="6400" dirty="0" smtClean="0">
                <a:latin typeface="Comic Sans MS" pitchFamily="66" charset="0"/>
                <a:cs typeface="Times New Roman"/>
              </a:rPr>
              <a:t>g/den) </a:t>
            </a:r>
          </a:p>
          <a:p>
            <a:pPr>
              <a:lnSpc>
                <a:spcPct val="120000"/>
              </a:lnSpc>
              <a:buFont typeface="Wingdings" pitchFamily="2" charset="2"/>
              <a:buChar char="§"/>
            </a:pPr>
            <a:r>
              <a:rPr lang="cs-CZ" sz="6400" dirty="0" smtClean="0">
                <a:latin typeface="Comic Sans MS" pitchFamily="66" charset="0"/>
                <a:cs typeface="Times New Roman"/>
              </a:rPr>
              <a:t>Nervová trubice dítěte se uzavírá  mezi 22.-28.dnem těhotenství</a:t>
            </a:r>
          </a:p>
          <a:p>
            <a:pPr>
              <a:lnSpc>
                <a:spcPct val="120000"/>
              </a:lnSpc>
              <a:buNone/>
            </a:pPr>
            <a:r>
              <a:rPr lang="cs-CZ" sz="6400" dirty="0" smtClean="0">
                <a:latin typeface="Comic Sans MS" pitchFamily="66" charset="0"/>
                <a:cs typeface="Times New Roman"/>
              </a:rPr>
              <a:t>     - již 3 měsíce před početím a v prvním trimestru </a:t>
            </a:r>
          </a:p>
          <a:p>
            <a:pPr>
              <a:lnSpc>
                <a:spcPct val="120000"/>
              </a:lnSpc>
              <a:buNone/>
            </a:pPr>
            <a:r>
              <a:rPr lang="cs-CZ" sz="6400" dirty="0" smtClean="0">
                <a:latin typeface="Comic Sans MS" pitchFamily="66" charset="0"/>
                <a:cs typeface="Times New Roman"/>
              </a:rPr>
              <a:t>400</a:t>
            </a:r>
            <a:r>
              <a:rPr lang="cs-CZ" sz="6400" dirty="0" smtClean="0">
                <a:latin typeface="Comic Sans MS" pitchFamily="66" charset="0"/>
              </a:rPr>
              <a:t> </a:t>
            </a:r>
            <a:r>
              <a:rPr lang="el-GR" sz="6400" dirty="0" smtClean="0">
                <a:latin typeface="Comic Sans MS" pitchFamily="66" charset="0"/>
                <a:cs typeface="Times New Roman"/>
              </a:rPr>
              <a:t>μ</a:t>
            </a:r>
            <a:r>
              <a:rPr lang="cs-CZ" sz="6400" dirty="0" smtClean="0">
                <a:latin typeface="Comic Sans MS" pitchFamily="66" charset="0"/>
                <a:cs typeface="Times New Roman"/>
              </a:rPr>
              <a:t>g v doplňcích stravy a běžná strava</a:t>
            </a:r>
          </a:p>
          <a:p>
            <a:pPr>
              <a:lnSpc>
                <a:spcPct val="120000"/>
              </a:lnSpc>
              <a:buNone/>
            </a:pPr>
            <a:r>
              <a:rPr lang="cs-CZ" sz="6400" dirty="0" smtClean="0">
                <a:latin typeface="Comic Sans MS" pitchFamily="66" charset="0"/>
                <a:cs typeface="Times New Roman"/>
              </a:rPr>
              <a:t>       !!!! kuřačky, HAK, špatná výživa,alkohol !!!!!! </a:t>
            </a:r>
          </a:p>
          <a:p>
            <a:pPr>
              <a:lnSpc>
                <a:spcPct val="120000"/>
              </a:lnSpc>
              <a:buNone/>
            </a:pPr>
            <a:r>
              <a:rPr lang="cs-CZ" sz="6400" dirty="0" smtClean="0">
                <a:latin typeface="Comic Sans MS" pitchFamily="66" charset="0"/>
                <a:cs typeface="Times New Roman"/>
              </a:rPr>
              <a:t>ZDROJE: listová zelenina, košťálová zelenina, ořechy, luštěniny, pšeničné klíčky, obiloviny, kvasnice, vnitřnosti </a:t>
            </a:r>
            <a:endParaRPr lang="cs-CZ" sz="6400" dirty="0">
              <a:latin typeface="Comic Sans MS" pitchFamily="66"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latin typeface="Comic Sans MS" pitchFamily="66" charset="0"/>
              </a:rPr>
              <a:t/>
            </a:r>
            <a:br>
              <a:rPr lang="cs-CZ" dirty="0" smtClean="0">
                <a:latin typeface="Comic Sans MS" pitchFamily="66" charset="0"/>
              </a:rPr>
            </a:br>
            <a:r>
              <a:rPr lang="cs-CZ" dirty="0" smtClean="0">
                <a:latin typeface="Comic Sans MS" pitchFamily="66" charset="0"/>
              </a:rPr>
              <a:t>Gestační diabetes </a:t>
            </a:r>
            <a:r>
              <a:rPr lang="cs-CZ" dirty="0" err="1" smtClean="0">
                <a:latin typeface="Comic Sans MS" pitchFamily="66" charset="0"/>
              </a:rPr>
              <a:t>mellitus</a:t>
            </a:r>
            <a:r>
              <a:rPr lang="cs-CZ" dirty="0" smtClean="0">
                <a:latin typeface="Comic Sans MS" pitchFamily="66" charset="0"/>
              </a:rPr>
              <a:t/>
            </a:r>
            <a:br>
              <a:rPr lang="cs-CZ" dirty="0" smtClean="0">
                <a:latin typeface="Comic Sans MS" pitchFamily="66" charset="0"/>
              </a:rPr>
            </a:br>
            <a:endParaRPr lang="cs-CZ" dirty="0"/>
          </a:p>
        </p:txBody>
      </p:sp>
      <p:sp>
        <p:nvSpPr>
          <p:cNvPr id="3" name="Zástupný symbol pro obsah 2"/>
          <p:cNvSpPr>
            <a:spLocks noGrp="1"/>
          </p:cNvSpPr>
          <p:nvPr>
            <p:ph sz="quarter" idx="1"/>
          </p:nvPr>
        </p:nvSpPr>
        <p:spPr/>
        <p:txBody>
          <a:bodyPr>
            <a:normAutofit fontScale="55000" lnSpcReduction="20000"/>
          </a:bodyPr>
          <a:lstStyle/>
          <a:p>
            <a:r>
              <a:rPr lang="cs-CZ" sz="3600" dirty="0" smtClean="0">
                <a:latin typeface="Comic Sans MS" pitchFamily="66" charset="0"/>
              </a:rPr>
              <a:t>3-4 % těhotných žen, výskyt nejčastěji v druhém trimestru</a:t>
            </a:r>
          </a:p>
          <a:p>
            <a:r>
              <a:rPr lang="cs-CZ" sz="3600" dirty="0" smtClean="0">
                <a:latin typeface="Comic Sans MS" pitchFamily="66" charset="0"/>
              </a:rPr>
              <a:t>rizikové skupiny žen: obézní, vyššího věku, v rodině ženy výskyt diabetu</a:t>
            </a:r>
          </a:p>
          <a:p>
            <a:r>
              <a:rPr lang="cs-CZ" sz="3600" dirty="0" smtClean="0">
                <a:latin typeface="Comic Sans MS" pitchFamily="66" charset="0"/>
              </a:rPr>
              <a:t>snížená citlivost tkání k inzulinu</a:t>
            </a:r>
          </a:p>
          <a:p>
            <a:r>
              <a:rPr lang="cs-CZ" sz="3600" dirty="0" smtClean="0">
                <a:latin typeface="Comic Sans MS" pitchFamily="66" charset="0"/>
              </a:rPr>
              <a:t>zvýšené riziko porodu velkého plodu a dalších komplikací</a:t>
            </a:r>
          </a:p>
          <a:p>
            <a:r>
              <a:rPr lang="cs-CZ" sz="3600" dirty="0" smtClean="0">
                <a:latin typeface="Comic Sans MS" pitchFamily="66" charset="0"/>
              </a:rPr>
              <a:t>vyšetření: cukr v moči, OGTT  (orální glukózový toleranční test) –mezi 24-28tt</a:t>
            </a:r>
          </a:p>
          <a:p>
            <a:r>
              <a:rPr lang="cs-CZ" sz="3600" dirty="0" smtClean="0">
                <a:latin typeface="Comic Sans MS" pitchFamily="66" charset="0"/>
              </a:rPr>
              <a:t>dieta 250gS/ 2150 </a:t>
            </a:r>
            <a:r>
              <a:rPr lang="cs-CZ" sz="3600" dirty="0" err="1" smtClean="0">
                <a:latin typeface="Comic Sans MS" pitchFamily="66" charset="0"/>
              </a:rPr>
              <a:t>kcal</a:t>
            </a:r>
            <a:r>
              <a:rPr lang="cs-CZ" sz="3600" dirty="0" smtClean="0">
                <a:latin typeface="Comic Sans MS" pitchFamily="66" charset="0"/>
              </a:rPr>
              <a:t>/den, 300gS/2400 </a:t>
            </a:r>
            <a:r>
              <a:rPr lang="cs-CZ" sz="3600" dirty="0" err="1" smtClean="0">
                <a:latin typeface="Comic Sans MS" pitchFamily="66" charset="0"/>
              </a:rPr>
              <a:t>kcal</a:t>
            </a:r>
            <a:r>
              <a:rPr lang="cs-CZ" sz="3600" dirty="0" smtClean="0">
                <a:latin typeface="Comic Sans MS" pitchFamily="66" charset="0"/>
              </a:rPr>
              <a:t>/den, obézní 225 </a:t>
            </a:r>
            <a:r>
              <a:rPr lang="cs-CZ" sz="3600" dirty="0" err="1" smtClean="0">
                <a:latin typeface="Comic Sans MS" pitchFamily="66" charset="0"/>
              </a:rPr>
              <a:t>gS</a:t>
            </a:r>
            <a:endParaRPr lang="cs-CZ" sz="3600" dirty="0" smtClean="0">
              <a:latin typeface="Comic Sans MS" pitchFamily="66" charset="0"/>
            </a:endParaRPr>
          </a:p>
          <a:p>
            <a:r>
              <a:rPr lang="cs-CZ" sz="3600" dirty="0" smtClean="0">
                <a:latin typeface="Comic Sans MS" pitchFamily="66" charset="0"/>
              </a:rPr>
              <a:t>vyhnout se potravinám s vysokým obsahem jednoduchých sacharidů a nasyceních tuků</a:t>
            </a:r>
          </a:p>
          <a:p>
            <a:r>
              <a:rPr lang="cs-CZ" sz="3600" dirty="0" smtClean="0">
                <a:latin typeface="Comic Sans MS" pitchFamily="66" charset="0"/>
              </a:rPr>
              <a:t>upřednostňovat složené sacharidy a tuky nenasycené, mléčné výrobky vybírat středně tučné</a:t>
            </a:r>
          </a:p>
          <a:p>
            <a:endParaRPr lang="cs-CZ" sz="3600" dirty="0" smtClean="0">
              <a:latin typeface="Comic Sans MS" pitchFamily="66" charset="0"/>
            </a:endParaRPr>
          </a:p>
          <a:p>
            <a:endParaRPr lang="cs-CZ" dirty="0" smtClean="0">
              <a:latin typeface="Comic Sans MS" pitchFamily="66" charset="0"/>
            </a:endParaRPr>
          </a:p>
          <a:p>
            <a:endParaRPr lang="cs-CZ" dirty="0" smtClean="0">
              <a:latin typeface="Comic Sans MS" pitchFamily="66" charset="0"/>
            </a:endParaRPr>
          </a:p>
          <a:p>
            <a:endParaRPr lang="cs-CZ"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Gestační diabetes </a:t>
            </a:r>
            <a:r>
              <a:rPr lang="cs-CZ" dirty="0" err="1" smtClean="0">
                <a:latin typeface="Comic Sans MS" pitchFamily="66" charset="0"/>
              </a:rPr>
              <a:t>mellitus</a:t>
            </a:r>
            <a:endParaRPr lang="cs-CZ" dirty="0"/>
          </a:p>
        </p:txBody>
      </p:sp>
      <p:sp>
        <p:nvSpPr>
          <p:cNvPr id="3" name="Zástupný symbol pro obsah 2"/>
          <p:cNvSpPr>
            <a:spLocks noGrp="1"/>
          </p:cNvSpPr>
          <p:nvPr>
            <p:ph sz="quarter" idx="1"/>
          </p:nvPr>
        </p:nvSpPr>
        <p:spPr/>
        <p:txBody>
          <a:bodyPr/>
          <a:lstStyle/>
          <a:p>
            <a:r>
              <a:rPr lang="cs-CZ" dirty="0" smtClean="0">
                <a:latin typeface="Comic Sans MS" pitchFamily="66" charset="0"/>
              </a:rPr>
              <a:t>Rizika pro matku</a:t>
            </a:r>
          </a:p>
          <a:p>
            <a:r>
              <a:rPr lang="cs-CZ" sz="1800" dirty="0" smtClean="0">
                <a:solidFill>
                  <a:srgbClr val="00B0F0"/>
                </a:solidFill>
                <a:latin typeface="Comic Sans MS" pitchFamily="66" charset="0"/>
              </a:rPr>
              <a:t>V průběhu těhotenství</a:t>
            </a:r>
            <a:r>
              <a:rPr lang="cs-CZ" sz="1800" dirty="0" smtClean="0">
                <a:latin typeface="Comic Sans MS" pitchFamily="66" charset="0"/>
              </a:rPr>
              <a:t>-gestační hypertenze, </a:t>
            </a:r>
            <a:r>
              <a:rPr lang="cs-CZ" sz="1800" dirty="0" err="1" smtClean="0">
                <a:latin typeface="Comic Sans MS" pitchFamily="66" charset="0"/>
              </a:rPr>
              <a:t>preeklampsie</a:t>
            </a:r>
            <a:r>
              <a:rPr lang="cs-CZ" sz="1800" dirty="0" smtClean="0">
                <a:latin typeface="Comic Sans MS" pitchFamily="66" charset="0"/>
              </a:rPr>
              <a:t>, </a:t>
            </a:r>
            <a:r>
              <a:rPr lang="cs-CZ" sz="1800" dirty="0" err="1" smtClean="0">
                <a:latin typeface="Comic Sans MS" pitchFamily="66" charset="0"/>
              </a:rPr>
              <a:t>polyhydramnion</a:t>
            </a:r>
            <a:r>
              <a:rPr lang="cs-CZ" sz="1800" dirty="0" smtClean="0">
                <a:latin typeface="Comic Sans MS" pitchFamily="66" charset="0"/>
              </a:rPr>
              <a:t> (nadbytek plodové vody), předčasný porod, poranění při porodu, porod císařským řezem </a:t>
            </a:r>
          </a:p>
          <a:p>
            <a:r>
              <a:rPr lang="cs-CZ" sz="1800" dirty="0" smtClean="0">
                <a:solidFill>
                  <a:srgbClr val="00B0F0"/>
                </a:solidFill>
                <a:latin typeface="Comic Sans MS" pitchFamily="66" charset="0"/>
              </a:rPr>
              <a:t>Do budoucna</a:t>
            </a:r>
            <a:r>
              <a:rPr lang="cs-CZ" sz="1800" dirty="0" smtClean="0">
                <a:latin typeface="Comic Sans MS" pitchFamily="66" charset="0"/>
              </a:rPr>
              <a:t>- DM </a:t>
            </a:r>
            <a:r>
              <a:rPr lang="cs-CZ" sz="1800" dirty="0" err="1" smtClean="0">
                <a:latin typeface="Comic Sans MS" pitchFamily="66" charset="0"/>
              </a:rPr>
              <a:t>II.typu</a:t>
            </a:r>
            <a:r>
              <a:rPr lang="cs-CZ" sz="1800" dirty="0" smtClean="0">
                <a:latin typeface="Comic Sans MS" pitchFamily="66" charset="0"/>
              </a:rPr>
              <a:t>, GDM v dalším těhotenství, kardiovaskulární onemocnění</a:t>
            </a:r>
          </a:p>
          <a:p>
            <a:endParaRPr lang="cs-CZ" sz="1800" dirty="0" smtClean="0">
              <a:solidFill>
                <a:srgbClr val="00B0F0"/>
              </a:solidFill>
              <a:latin typeface="Comic Sans MS" pitchFamily="66" charset="0"/>
            </a:endParaRPr>
          </a:p>
          <a:p>
            <a:r>
              <a:rPr lang="cs-CZ" dirty="0" smtClean="0">
                <a:latin typeface="Comic Sans MS" pitchFamily="66" charset="0"/>
              </a:rPr>
              <a:t>Rizika pro plod</a:t>
            </a:r>
          </a:p>
          <a:p>
            <a:r>
              <a:rPr lang="cs-CZ" sz="1800" dirty="0" smtClean="0">
                <a:solidFill>
                  <a:srgbClr val="00B0F0"/>
                </a:solidFill>
                <a:latin typeface="Comic Sans MS" pitchFamily="66" charset="0"/>
              </a:rPr>
              <a:t>V průběhu těhotenství</a:t>
            </a:r>
            <a:r>
              <a:rPr lang="cs-CZ" sz="1800" dirty="0" smtClean="0">
                <a:latin typeface="Comic Sans MS" pitchFamily="66" charset="0"/>
              </a:rPr>
              <a:t>-diabetická </a:t>
            </a:r>
            <a:r>
              <a:rPr lang="cs-CZ" sz="1800" dirty="0" err="1" smtClean="0">
                <a:latin typeface="Comic Sans MS" pitchFamily="66" charset="0"/>
              </a:rPr>
              <a:t>fetopatie</a:t>
            </a:r>
            <a:r>
              <a:rPr lang="cs-CZ" sz="1800" dirty="0" smtClean="0">
                <a:latin typeface="Comic Sans MS" pitchFamily="66" charset="0"/>
              </a:rPr>
              <a:t>, dystokie ramének, náhlé úmrtí, růstová retardace</a:t>
            </a:r>
          </a:p>
          <a:p>
            <a:r>
              <a:rPr lang="cs-CZ" sz="1800" dirty="0" smtClean="0">
                <a:solidFill>
                  <a:srgbClr val="00B0F0"/>
                </a:solidFill>
                <a:latin typeface="Comic Sans MS" pitchFamily="66" charset="0"/>
              </a:rPr>
              <a:t>Do budoucna</a:t>
            </a:r>
            <a:r>
              <a:rPr lang="cs-CZ" sz="1800" dirty="0" smtClean="0">
                <a:latin typeface="Comic Sans MS" pitchFamily="66" charset="0"/>
              </a:rPr>
              <a:t>-metabolické změny, obezita, DM, GDM u žen, metabolický syndrom, neurologické poškození, psychosociální poškození</a:t>
            </a:r>
            <a:endParaRPr lang="cs-CZ" sz="1800" dirty="0">
              <a:latin typeface="Comic Sans MS" pitchFamily="66"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latin typeface="Comic Sans MS" pitchFamily="66" charset="0"/>
              </a:rPr>
              <a:t/>
            </a:r>
            <a:br>
              <a:rPr lang="cs-CZ" dirty="0" smtClean="0">
                <a:latin typeface="Comic Sans MS" pitchFamily="66" charset="0"/>
              </a:rPr>
            </a:br>
            <a:r>
              <a:rPr lang="cs-CZ" dirty="0" smtClean="0">
                <a:latin typeface="Comic Sans MS" pitchFamily="66" charset="0"/>
              </a:rPr>
              <a:t>Anémie</a:t>
            </a:r>
            <a:br>
              <a:rPr lang="cs-CZ" dirty="0" smtClean="0">
                <a:latin typeface="Comic Sans MS" pitchFamily="66" charset="0"/>
              </a:rPr>
            </a:b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latin typeface="Comic Sans MS" pitchFamily="66" charset="0"/>
              </a:rPr>
              <a:t>červené krvinky vážou a předávají kyslík</a:t>
            </a:r>
          </a:p>
          <a:p>
            <a:r>
              <a:rPr lang="cs-CZ" dirty="0" smtClean="0">
                <a:latin typeface="Comic Sans MS" pitchFamily="66" charset="0"/>
              </a:rPr>
              <a:t>Anémie-snížené množství červených krvinek a </a:t>
            </a:r>
            <a:r>
              <a:rPr lang="cs-CZ" dirty="0" err="1" smtClean="0">
                <a:latin typeface="Comic Sans MS" pitchFamily="66" charset="0"/>
              </a:rPr>
              <a:t>Hb</a:t>
            </a:r>
            <a:r>
              <a:rPr lang="cs-CZ" dirty="0" smtClean="0">
                <a:latin typeface="Comic Sans MS" pitchFamily="66" charset="0"/>
              </a:rPr>
              <a:t> v krvi-omezený přenos kyslíku v těle</a:t>
            </a:r>
          </a:p>
          <a:p>
            <a:r>
              <a:rPr lang="cs-CZ" dirty="0" smtClean="0">
                <a:latin typeface="Comic Sans MS" pitchFamily="66" charset="0"/>
              </a:rPr>
              <a:t>v těhotenství nejčastěji anémie </a:t>
            </a:r>
            <a:r>
              <a:rPr lang="cs-CZ" dirty="0" err="1" smtClean="0">
                <a:latin typeface="Comic Sans MS" pitchFamily="66" charset="0"/>
              </a:rPr>
              <a:t>sideropenická</a:t>
            </a:r>
            <a:r>
              <a:rPr lang="cs-CZ" dirty="0" smtClean="0">
                <a:latin typeface="Comic Sans MS" pitchFamily="66" charset="0"/>
              </a:rPr>
              <a:t>-z nedostatku </a:t>
            </a:r>
            <a:r>
              <a:rPr lang="cs-CZ" dirty="0" err="1" smtClean="0">
                <a:latin typeface="Comic Sans MS" pitchFamily="66" charset="0"/>
              </a:rPr>
              <a:t>Fe</a:t>
            </a:r>
            <a:r>
              <a:rPr lang="cs-CZ" dirty="0" smtClean="0">
                <a:latin typeface="Comic Sans MS" pitchFamily="66" charset="0"/>
              </a:rPr>
              <a:t> </a:t>
            </a:r>
          </a:p>
          <a:p>
            <a:r>
              <a:rPr lang="cs-CZ" dirty="0" err="1" smtClean="0">
                <a:latin typeface="Comic Sans MS" pitchFamily="66" charset="0"/>
              </a:rPr>
              <a:t>Hb</a:t>
            </a:r>
            <a:r>
              <a:rPr lang="cs-CZ" dirty="0" smtClean="0">
                <a:latin typeface="Comic Sans MS" pitchFamily="66" charset="0"/>
              </a:rPr>
              <a:t> norma ženy-120g/l</a:t>
            </a:r>
          </a:p>
          <a:p>
            <a:r>
              <a:rPr lang="cs-CZ" dirty="0" err="1" smtClean="0">
                <a:latin typeface="Comic Sans MS" pitchFamily="66" charset="0"/>
              </a:rPr>
              <a:t>Hb</a:t>
            </a:r>
            <a:r>
              <a:rPr lang="cs-CZ" dirty="0" smtClean="0">
                <a:latin typeface="Comic Sans MS" pitchFamily="66" charset="0"/>
              </a:rPr>
              <a:t> v těhotenství klesá norma: 100- 110g/l</a:t>
            </a:r>
          </a:p>
          <a:p>
            <a:r>
              <a:rPr lang="cs-CZ" dirty="0" smtClean="0">
                <a:latin typeface="Comic Sans MS" pitchFamily="66" charset="0"/>
              </a:rPr>
              <a:t>příznaky: slabost, závratě, únava, vypadávání vlasů, dušnost, zrychlená srdeční činnost</a:t>
            </a:r>
          </a:p>
          <a:p>
            <a:endParaRPr lang="cs-CZ" dirty="0">
              <a:latin typeface="Comic Sans MS" pitchFamily="66"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Anémie</a:t>
            </a: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dirty="0" smtClean="0">
                <a:latin typeface="Comic Sans MS" pitchFamily="66" charset="0"/>
              </a:rPr>
              <a:t>může ohrozit průběh těhotenství</a:t>
            </a:r>
          </a:p>
          <a:p>
            <a:r>
              <a:rPr lang="cs-CZ" dirty="0" smtClean="0">
                <a:latin typeface="Comic Sans MS" pitchFamily="66" charset="0"/>
              </a:rPr>
              <a:t>rizikové skupiny žen: vegetariánky, veganky, dospívající těhotné dívky, vícečetná gravidita, těhotenství brzy po sobě</a:t>
            </a:r>
          </a:p>
          <a:p>
            <a:r>
              <a:rPr lang="cs-CZ" dirty="0" smtClean="0">
                <a:latin typeface="Comic Sans MS" pitchFamily="66" charset="0"/>
              </a:rPr>
              <a:t>důležité zásoby </a:t>
            </a:r>
            <a:r>
              <a:rPr lang="cs-CZ" dirty="0" err="1" smtClean="0">
                <a:latin typeface="Comic Sans MS" pitchFamily="66" charset="0"/>
              </a:rPr>
              <a:t>Fe</a:t>
            </a:r>
            <a:r>
              <a:rPr lang="cs-CZ" dirty="0" smtClean="0">
                <a:latin typeface="Comic Sans MS" pitchFamily="66" charset="0"/>
              </a:rPr>
              <a:t> před těhotenstvím</a:t>
            </a:r>
          </a:p>
          <a:p>
            <a:r>
              <a:rPr lang="cs-CZ" dirty="0" smtClean="0">
                <a:latin typeface="Comic Sans MS" pitchFamily="66" charset="0"/>
              </a:rPr>
              <a:t>nejlepším zdrojem: červené maso(hovězí, vepřové, zvěřina, skopové)-využitelnost 10-30 %</a:t>
            </a:r>
          </a:p>
          <a:p>
            <a:endParaRPr lang="cs-CZ" dirty="0" smtClean="0">
              <a:latin typeface="Comic Sans MS" pitchFamily="66" charset="0"/>
            </a:endParaRPr>
          </a:p>
          <a:p>
            <a:r>
              <a:rPr lang="cs-CZ" dirty="0" smtClean="0">
                <a:latin typeface="Comic Sans MS" pitchFamily="66" charset="0"/>
              </a:rPr>
              <a:t>další zdroje: luštěniny, ořechy, obiloviny- využitelnost 1-5 %</a:t>
            </a:r>
          </a:p>
          <a:p>
            <a:endParaRPr lang="cs-CZ" dirty="0" smtClean="0">
              <a:latin typeface="Comic Sans MS" pitchFamily="66" charset="0"/>
            </a:endParaRPr>
          </a:p>
          <a:p>
            <a:r>
              <a:rPr lang="cs-CZ" dirty="0" smtClean="0">
                <a:latin typeface="Comic Sans MS" pitchFamily="66" charset="0"/>
              </a:rPr>
              <a:t>vstřebatelnost </a:t>
            </a:r>
            <a:r>
              <a:rPr lang="cs-CZ" dirty="0" err="1" smtClean="0">
                <a:latin typeface="Comic Sans MS" pitchFamily="66" charset="0"/>
              </a:rPr>
              <a:t>Fe</a:t>
            </a:r>
            <a:r>
              <a:rPr lang="cs-CZ" dirty="0" smtClean="0">
                <a:latin typeface="Comic Sans MS" pitchFamily="66" charset="0"/>
              </a:rPr>
              <a:t> podporuje:vitamin C, bílkoviny masa, měď, organické kyseliny, </a:t>
            </a:r>
          </a:p>
          <a:p>
            <a:r>
              <a:rPr lang="cs-CZ" dirty="0" smtClean="0">
                <a:latin typeface="Comic Sans MS" pitchFamily="66" charset="0"/>
              </a:rPr>
              <a:t>vstřebatelnost </a:t>
            </a:r>
            <a:r>
              <a:rPr lang="cs-CZ" dirty="0" err="1" smtClean="0">
                <a:latin typeface="Comic Sans MS" pitchFamily="66" charset="0"/>
              </a:rPr>
              <a:t>Fe</a:t>
            </a:r>
            <a:r>
              <a:rPr lang="cs-CZ" dirty="0" smtClean="0">
                <a:latin typeface="Comic Sans MS" pitchFamily="66" charset="0"/>
              </a:rPr>
              <a:t> zhoršují: taniny, </a:t>
            </a:r>
            <a:r>
              <a:rPr lang="cs-CZ" dirty="0" err="1" smtClean="0">
                <a:latin typeface="Comic Sans MS" pitchFamily="66" charset="0"/>
              </a:rPr>
              <a:t>polyfenoly</a:t>
            </a:r>
            <a:r>
              <a:rPr lang="cs-CZ" dirty="0" smtClean="0">
                <a:latin typeface="Comic Sans MS" pitchFamily="66" charset="0"/>
              </a:rPr>
              <a:t> (zelenina, luštěniny), kyselina šťavelová (špenát, červená řepa, ořechy, čokoláda, čaj), </a:t>
            </a:r>
            <a:r>
              <a:rPr lang="cs-CZ" dirty="0" err="1" smtClean="0">
                <a:latin typeface="Comic Sans MS" pitchFamily="66" charset="0"/>
              </a:rPr>
              <a:t>fytáty</a:t>
            </a:r>
            <a:r>
              <a:rPr lang="cs-CZ" dirty="0" smtClean="0">
                <a:latin typeface="Comic Sans MS" pitchFamily="66" charset="0"/>
              </a:rPr>
              <a:t> (otruby, oves),vysoký příjem vlákniny,</a:t>
            </a:r>
            <a:r>
              <a:rPr lang="cs-CZ" dirty="0" err="1" smtClean="0">
                <a:latin typeface="Comic Sans MS" pitchFamily="66" charset="0"/>
              </a:rPr>
              <a:t>Zn</a:t>
            </a:r>
            <a:r>
              <a:rPr lang="cs-CZ" dirty="0" smtClean="0">
                <a:latin typeface="Comic Sans MS" pitchFamily="66" charset="0"/>
              </a:rPr>
              <a:t> fosfor, vápník, mangan</a:t>
            </a:r>
          </a:p>
          <a:p>
            <a:pPr>
              <a:buNone/>
            </a:pPr>
            <a:endParaRPr lang="cs-CZ" dirty="0">
              <a:latin typeface="Comic Sans MS" pitchFamily="66"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Otoky</a:t>
            </a:r>
            <a:endParaRPr lang="cs-CZ" dirty="0">
              <a:latin typeface="Comic Sans MS" pitchFamily="66" charset="0"/>
            </a:endParaRPr>
          </a:p>
        </p:txBody>
      </p:sp>
      <p:sp>
        <p:nvSpPr>
          <p:cNvPr id="3" name="Zástupný symbol pro obsah 2"/>
          <p:cNvSpPr>
            <a:spLocks noGrp="1"/>
          </p:cNvSpPr>
          <p:nvPr>
            <p:ph sz="quarter" idx="1"/>
          </p:nvPr>
        </p:nvSpPr>
        <p:spPr/>
        <p:txBody>
          <a:bodyPr/>
          <a:lstStyle/>
          <a:p>
            <a:r>
              <a:rPr lang="cs-CZ" dirty="0" smtClean="0">
                <a:latin typeface="Comic Sans MS" pitchFamily="66" charset="0"/>
              </a:rPr>
              <a:t>mírné otoky u většiny těhotných</a:t>
            </a:r>
          </a:p>
          <a:p>
            <a:r>
              <a:rPr lang="cs-CZ" dirty="0" smtClean="0">
                <a:latin typeface="Comic Sans MS" pitchFamily="66" charset="0"/>
              </a:rPr>
              <a:t>zvýšená tendence těhotných zadržovat vodu, snížení hladiny albuminu v krvi, tlak rostoucí dělohy na DDŽ</a:t>
            </a:r>
          </a:p>
          <a:p>
            <a:r>
              <a:rPr lang="cs-CZ" dirty="0" smtClean="0">
                <a:latin typeface="Comic Sans MS" pitchFamily="66" charset="0"/>
              </a:rPr>
              <a:t>otoky bolestivé či zarudlé-informovat lékaře</a:t>
            </a:r>
          </a:p>
          <a:p>
            <a:r>
              <a:rPr lang="cs-CZ" dirty="0" smtClean="0">
                <a:latin typeface="Comic Sans MS" pitchFamily="66" charset="0"/>
              </a:rPr>
              <a:t>nebezpečné generalizované rostoucí otoky + zvýšený KT + přítomnost bílkoviny v moči- </a:t>
            </a:r>
            <a:r>
              <a:rPr lang="cs-CZ" b="1" dirty="0" err="1" smtClean="0">
                <a:latin typeface="Comic Sans MS" pitchFamily="66" charset="0"/>
              </a:rPr>
              <a:t>preeklampsie</a:t>
            </a:r>
            <a:r>
              <a:rPr lang="cs-CZ" dirty="0" smtClean="0">
                <a:latin typeface="Comic Sans MS" pitchFamily="66" charset="0"/>
              </a:rPr>
              <a:t>!!</a:t>
            </a:r>
          </a:p>
          <a:p>
            <a:endParaRPr lang="cs-CZ" b="1" dirty="0" smtClean="0">
              <a:latin typeface="Comic Sans MS" pitchFamily="66"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Otoky</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latin typeface="Comic Sans MS" pitchFamily="66" charset="0"/>
              </a:rPr>
              <a:t>mírné otoky lze zmírňovat: </a:t>
            </a:r>
            <a:r>
              <a:rPr lang="cs-CZ" sz="2200" dirty="0" smtClean="0">
                <a:latin typeface="Comic Sans MS" pitchFamily="66" charset="0"/>
              </a:rPr>
              <a:t>dostatečné množství tekutin (30-35 ml/kg), vody slabě mineralizované s nízkým obsahem Na (méně než 20 mg/l), čaje, okurky a okurková šťáva- podpora diurézy, příjem dostatečného množství živočišných bílkovin (libové maso, středně tučné MV, vejce, omezení příjmu soli (uzeniny, sýry, instantní potraviny)</a:t>
            </a:r>
          </a:p>
          <a:p>
            <a:r>
              <a:rPr lang="cs-CZ" dirty="0" smtClean="0">
                <a:latin typeface="Comic Sans MS" pitchFamily="66" charset="0"/>
              </a:rPr>
              <a:t>pohyb-chůze, cévní gymnastika, nesedět noha přes nohu, odpočívat na levém boku-nedochází k tlaku na DDŽ, odpočívat s nohama ve zvýšené poloze (45º)kompresní punčochy</a:t>
            </a:r>
          </a:p>
          <a:p>
            <a:endParaRPr lang="cs-CZ" dirty="0" smtClean="0"/>
          </a:p>
        </p:txBody>
      </p:sp>
      <p:sp>
        <p:nvSpPr>
          <p:cNvPr id="4" name="Obdélník 3"/>
          <p:cNvSpPr/>
          <p:nvPr/>
        </p:nvSpPr>
        <p:spPr>
          <a:xfrm>
            <a:off x="4370663" y="3244334"/>
            <a:ext cx="402674" cy="369332"/>
          </a:xfrm>
          <a:prstGeom prst="rect">
            <a:avLst/>
          </a:prstGeom>
        </p:spPr>
        <p:txBody>
          <a:bodyPr wrap="none">
            <a:spAutoFit/>
          </a:bodyPr>
          <a:lstStyle/>
          <a:p>
            <a:r>
              <a:rPr lang="cs-CZ" dirty="0" smtClean="0"/>
              <a:t>+ </a:t>
            </a:r>
            <a:endParaRPr lang="cs-CZ"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latin typeface="Comic Sans MS" pitchFamily="66" charset="0"/>
              </a:rPr>
              <a:t>Výživa kojících žen</a:t>
            </a:r>
            <a:endParaRPr lang="cs-CZ" dirty="0"/>
          </a:p>
        </p:txBody>
      </p:sp>
      <p:sp>
        <p:nvSpPr>
          <p:cNvPr id="3" name="Zástupný symbol pro obsah 2"/>
          <p:cNvSpPr>
            <a:spLocks noGrp="1"/>
          </p:cNvSpPr>
          <p:nvPr>
            <p:ph sz="quarter" idx="1"/>
          </p:nvPr>
        </p:nvSpPr>
        <p:spPr/>
        <p:txBody>
          <a:bodyPr>
            <a:normAutofit fontScale="55000" lnSpcReduction="20000"/>
          </a:bodyPr>
          <a:lstStyle/>
          <a:p>
            <a:r>
              <a:rPr lang="cs-CZ" dirty="0" smtClean="0">
                <a:latin typeface="Comic Sans MS" pitchFamily="66" charset="0"/>
              </a:rPr>
              <a:t>množství mateřského mléka(dále MM) nelze ovlivnit stravou, příjmem tekutin, </a:t>
            </a:r>
          </a:p>
          <a:p>
            <a:endParaRPr lang="cs-CZ" dirty="0" smtClean="0">
              <a:latin typeface="Comic Sans MS" pitchFamily="66" charset="0"/>
            </a:endParaRPr>
          </a:p>
          <a:p>
            <a:r>
              <a:rPr lang="cs-CZ" dirty="0" smtClean="0">
                <a:latin typeface="Comic Sans MS" pitchFamily="66" charset="0"/>
              </a:rPr>
              <a:t> množství MM ovlivní:  pozitivně: klid, frekvence kojení, negativně:  nadměrné užívání alkoholu, kouření, malnutrice</a:t>
            </a:r>
          </a:p>
          <a:p>
            <a:endParaRPr lang="cs-CZ" dirty="0" smtClean="0">
              <a:latin typeface="Comic Sans MS" pitchFamily="66" charset="0"/>
            </a:endParaRPr>
          </a:p>
          <a:p>
            <a:r>
              <a:rPr lang="cs-CZ" dirty="0" smtClean="0">
                <a:latin typeface="Comic Sans MS" pitchFamily="66" charset="0"/>
              </a:rPr>
              <a:t>složení MM ovlivnit lze- některé látky v MM kolísají, je nutné je doplňovat stravou denně-některé minerální látky, I,Se, mastné kyseliny, vitaminy rozpustné ve vodě, vitamin C, některé vitaminy </a:t>
            </a:r>
            <a:r>
              <a:rPr lang="cs-CZ" dirty="0" err="1" smtClean="0">
                <a:latin typeface="Comic Sans MS" pitchFamily="66" charset="0"/>
              </a:rPr>
              <a:t>sk.B</a:t>
            </a:r>
            <a:endParaRPr lang="cs-CZ" dirty="0" smtClean="0">
              <a:latin typeface="Comic Sans MS" pitchFamily="66" charset="0"/>
            </a:endParaRPr>
          </a:p>
          <a:p>
            <a:endParaRPr lang="cs-CZ" dirty="0" smtClean="0">
              <a:latin typeface="Comic Sans MS" pitchFamily="66" charset="0"/>
            </a:endParaRPr>
          </a:p>
          <a:p>
            <a:r>
              <a:rPr lang="cs-CZ" dirty="0" err="1" smtClean="0">
                <a:latin typeface="Comic Sans MS" pitchFamily="66" charset="0"/>
              </a:rPr>
              <a:t>Zn</a:t>
            </a:r>
            <a:r>
              <a:rPr lang="cs-CZ" dirty="0" smtClean="0">
                <a:latin typeface="Comic Sans MS" pitchFamily="66" charset="0"/>
              </a:rPr>
              <a:t>, </a:t>
            </a:r>
            <a:r>
              <a:rPr lang="cs-CZ" dirty="0" err="1" smtClean="0">
                <a:latin typeface="Comic Sans MS" pitchFamily="66" charset="0"/>
              </a:rPr>
              <a:t>Fe</a:t>
            </a:r>
            <a:r>
              <a:rPr lang="cs-CZ" dirty="0" smtClean="0">
                <a:latin typeface="Comic Sans MS" pitchFamily="66" charset="0"/>
              </a:rPr>
              <a:t>-dítě si vytváří zásoby již během těhotenství</a:t>
            </a:r>
          </a:p>
          <a:p>
            <a:endParaRPr lang="cs-CZ" dirty="0" smtClean="0">
              <a:latin typeface="Comic Sans MS" pitchFamily="66" charset="0"/>
            </a:endParaRPr>
          </a:p>
          <a:p>
            <a:r>
              <a:rPr lang="cs-CZ" dirty="0" smtClean="0">
                <a:latin typeface="Comic Sans MS" pitchFamily="66" charset="0"/>
              </a:rPr>
              <a:t>vitaminy rozpustné v tucích v MM příliš nekolísají</a:t>
            </a:r>
          </a:p>
          <a:p>
            <a:endParaRPr lang="cs-CZ" dirty="0" smtClean="0">
              <a:latin typeface="Comic Sans MS" pitchFamily="66" charset="0"/>
            </a:endParaRPr>
          </a:p>
          <a:p>
            <a:r>
              <a:rPr lang="cs-CZ" dirty="0" smtClean="0">
                <a:latin typeface="Comic Sans MS" pitchFamily="66" charset="0"/>
              </a:rPr>
              <a:t>pestrá  a pravidelná strava zajistí dostatek všech vitaminů a minerálních látek pro dítě a matku, kromě vitaminu D a K ( v mateřském mléce jsou zastoupeny v nedostatečné míře)- ty musí být dítěti dodávány</a:t>
            </a:r>
            <a:endParaRPr lang="cs-CZ" dirty="0">
              <a:latin typeface="Comic Sans MS" pitchFamily="66"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Výživa kojících žen</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latin typeface="Comic Sans MS" pitchFamily="66" charset="0"/>
              </a:rPr>
              <a:t>nejlepší pomocník pro zhodnocení jídelníčku - potravinová pyramida</a:t>
            </a:r>
          </a:p>
          <a:p>
            <a:r>
              <a:rPr lang="cs-CZ" dirty="0" smtClean="0">
                <a:latin typeface="Comic Sans MS" pitchFamily="66" charset="0"/>
              </a:rPr>
              <a:t>zvýšit energetický příjem o 380-500 </a:t>
            </a:r>
            <a:r>
              <a:rPr lang="cs-CZ" dirty="0" err="1" smtClean="0">
                <a:latin typeface="Comic Sans MS" pitchFamily="66" charset="0"/>
              </a:rPr>
              <a:t>kcal</a:t>
            </a:r>
            <a:r>
              <a:rPr lang="cs-CZ" dirty="0" smtClean="0">
                <a:latin typeface="Comic Sans MS" pitchFamily="66" charset="0"/>
              </a:rPr>
              <a:t> (1590-2095 </a:t>
            </a:r>
            <a:r>
              <a:rPr lang="cs-CZ" dirty="0" err="1" smtClean="0">
                <a:latin typeface="Comic Sans MS" pitchFamily="66" charset="0"/>
              </a:rPr>
              <a:t>kJ</a:t>
            </a:r>
            <a:r>
              <a:rPr lang="cs-CZ" dirty="0" smtClean="0">
                <a:latin typeface="Comic Sans MS" pitchFamily="66" charset="0"/>
              </a:rPr>
              <a:t>)</a:t>
            </a:r>
          </a:p>
          <a:p>
            <a:r>
              <a:rPr lang="cs-CZ" dirty="0" smtClean="0">
                <a:latin typeface="Comic Sans MS" pitchFamily="66" charset="0"/>
              </a:rPr>
              <a:t>zvýšit příjem bílkovin o 20g</a:t>
            </a:r>
          </a:p>
          <a:p>
            <a:r>
              <a:rPr lang="cs-CZ" dirty="0" smtClean="0">
                <a:latin typeface="Comic Sans MS" pitchFamily="66" charset="0"/>
              </a:rPr>
              <a:t>důležitý </a:t>
            </a:r>
            <a:r>
              <a:rPr lang="cs-CZ" dirty="0" smtClean="0">
                <a:solidFill>
                  <a:schemeClr val="tx2"/>
                </a:solidFill>
                <a:latin typeface="Comic Sans MS" pitchFamily="66" charset="0"/>
              </a:rPr>
              <a:t>vitamin D </a:t>
            </a:r>
            <a:r>
              <a:rPr lang="cs-CZ" dirty="0" smtClean="0">
                <a:latin typeface="Comic Sans MS" pitchFamily="66" charset="0"/>
              </a:rPr>
              <a:t>(20 </a:t>
            </a:r>
            <a:r>
              <a:rPr lang="cs-CZ" dirty="0" smtClean="0">
                <a:latin typeface="Comic Sans MS" pitchFamily="66" charset="0"/>
                <a:cs typeface="Times New Roman"/>
              </a:rPr>
              <a:t>µg</a:t>
            </a:r>
            <a:r>
              <a:rPr lang="cs-CZ" dirty="0" smtClean="0">
                <a:latin typeface="Times New Roman"/>
                <a:cs typeface="Times New Roman"/>
              </a:rPr>
              <a:t>)</a:t>
            </a:r>
            <a:r>
              <a:rPr lang="cs-CZ" dirty="0" smtClean="0">
                <a:latin typeface="Comic Sans MS" pitchFamily="66" charset="0"/>
              </a:rPr>
              <a:t>, </a:t>
            </a:r>
            <a:r>
              <a:rPr lang="cs-CZ" dirty="0" smtClean="0">
                <a:solidFill>
                  <a:schemeClr val="tx2"/>
                </a:solidFill>
                <a:latin typeface="Comic Sans MS" pitchFamily="66" charset="0"/>
              </a:rPr>
              <a:t>kyselina listová </a:t>
            </a:r>
            <a:r>
              <a:rPr lang="cs-CZ" dirty="0" smtClean="0">
                <a:latin typeface="Comic Sans MS" pitchFamily="66" charset="0"/>
              </a:rPr>
              <a:t>(450 </a:t>
            </a:r>
            <a:r>
              <a:rPr lang="cs-CZ" dirty="0" smtClean="0">
                <a:latin typeface="Comic Sans MS" pitchFamily="66" charset="0"/>
                <a:cs typeface="Times New Roman"/>
              </a:rPr>
              <a:t>µg)</a:t>
            </a:r>
            <a:r>
              <a:rPr lang="cs-CZ" dirty="0" smtClean="0">
                <a:latin typeface="Comic Sans MS" pitchFamily="66" charset="0"/>
              </a:rPr>
              <a:t> , </a:t>
            </a:r>
            <a:r>
              <a:rPr lang="cs-CZ" dirty="0" smtClean="0">
                <a:solidFill>
                  <a:schemeClr val="tx2"/>
                </a:solidFill>
                <a:latin typeface="Comic Sans MS" pitchFamily="66" charset="0"/>
              </a:rPr>
              <a:t>Ca</a:t>
            </a:r>
            <a:r>
              <a:rPr lang="cs-CZ" dirty="0" smtClean="0">
                <a:latin typeface="Comic Sans MS" pitchFamily="66" charset="0"/>
              </a:rPr>
              <a:t> (1000-1200 mg), </a:t>
            </a:r>
            <a:r>
              <a:rPr lang="cs-CZ" dirty="0" err="1" smtClean="0">
                <a:solidFill>
                  <a:schemeClr val="tx2"/>
                </a:solidFill>
                <a:latin typeface="Comic Sans MS" pitchFamily="66" charset="0"/>
              </a:rPr>
              <a:t>Fe</a:t>
            </a:r>
            <a:r>
              <a:rPr lang="cs-CZ" dirty="0" smtClean="0">
                <a:latin typeface="Comic Sans MS" pitchFamily="66" charset="0"/>
              </a:rPr>
              <a:t> (20 </a:t>
            </a:r>
            <a:r>
              <a:rPr lang="cs-CZ" sz="3200" dirty="0" smtClean="0">
                <a:latin typeface="Comic Sans MS" pitchFamily="66" charset="0"/>
              </a:rPr>
              <a:t>mg)</a:t>
            </a:r>
            <a:r>
              <a:rPr lang="cs-CZ" dirty="0" smtClean="0">
                <a:latin typeface="Comic Sans MS" pitchFamily="66" charset="0"/>
              </a:rPr>
              <a:t>, </a:t>
            </a:r>
          </a:p>
          <a:p>
            <a:pPr>
              <a:buNone/>
            </a:pPr>
            <a:r>
              <a:rPr lang="cs-CZ" dirty="0" smtClean="0">
                <a:latin typeface="Comic Sans MS" pitchFamily="66" charset="0"/>
              </a:rPr>
              <a:t>   </a:t>
            </a:r>
            <a:r>
              <a:rPr lang="cs-CZ" dirty="0" err="1" smtClean="0">
                <a:solidFill>
                  <a:schemeClr val="tx2"/>
                </a:solidFill>
                <a:latin typeface="Comic Sans MS" pitchFamily="66" charset="0"/>
              </a:rPr>
              <a:t>Zn</a:t>
            </a:r>
            <a:r>
              <a:rPr lang="cs-CZ" dirty="0" smtClean="0">
                <a:latin typeface="Comic Sans MS" pitchFamily="66" charset="0"/>
              </a:rPr>
              <a:t> (11 mg)</a:t>
            </a:r>
          </a:p>
          <a:p>
            <a:r>
              <a:rPr lang="cs-CZ" dirty="0" smtClean="0">
                <a:latin typeface="Comic Sans MS" pitchFamily="66" charset="0"/>
              </a:rPr>
              <a:t>zvýšená potřeba tekutin 30-35ml/kg + </a:t>
            </a:r>
            <a:r>
              <a:rPr lang="cs-CZ" dirty="0" smtClean="0">
                <a:solidFill>
                  <a:schemeClr val="tx2"/>
                </a:solidFill>
                <a:latin typeface="Comic Sans MS" pitchFamily="66" charset="0"/>
              </a:rPr>
              <a:t>500-1000ml/den</a:t>
            </a:r>
            <a:r>
              <a:rPr lang="cs-CZ" dirty="0" smtClean="0">
                <a:latin typeface="Comic Sans MS" pitchFamily="66" charset="0"/>
              </a:rPr>
              <a:t> (včetně potravin obsahujících vodu),d 45ml/kg dle DACH</a:t>
            </a:r>
            <a:endParaRPr lang="cs-CZ" dirty="0">
              <a:latin typeface="Comic Sans MS" pitchFamily="66"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   Všechna nabraná kila z těhotenství zmizí během porodu.</a:t>
            </a: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   Během kojení by žena měla vynechat všechny nadýmavé potraviny.</a:t>
            </a:r>
          </a:p>
          <a:p>
            <a:pPr>
              <a:buNone/>
            </a:pPr>
            <a:endParaRPr lang="cs-CZ" dirty="0" smtClean="0"/>
          </a:p>
          <a:p>
            <a:endParaRPr lang="cs-CZ"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Výživa kojících žen</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smtClean="0">
                <a:latin typeface="Comic Sans MS" pitchFamily="66" charset="0"/>
              </a:rPr>
              <a:t>pestrá strava a pravidelná strava</a:t>
            </a:r>
          </a:p>
          <a:p>
            <a:r>
              <a:rPr lang="cs-CZ" dirty="0" smtClean="0">
                <a:latin typeface="Comic Sans MS" pitchFamily="66" charset="0"/>
              </a:rPr>
              <a:t>omezit: alkohol, kofeinové nápoje, o bylinných čajích se vždy poradit s lékárníkem</a:t>
            </a:r>
          </a:p>
          <a:p>
            <a:r>
              <a:rPr lang="cs-CZ" dirty="0" smtClean="0">
                <a:latin typeface="Comic Sans MS" pitchFamily="66" charset="0"/>
              </a:rPr>
              <a:t>vynechat nadýmavé potraviny:luštěniny, brukvovitá zelenina, česnek, cibule, hrušky, čerstvé pečivo-hlavně v šestinedělí, dětské koliky X alergie BKM</a:t>
            </a:r>
          </a:p>
          <a:p>
            <a:r>
              <a:rPr lang="cs-CZ" dirty="0" smtClean="0">
                <a:latin typeface="Comic Sans MS" pitchFamily="66" charset="0"/>
              </a:rPr>
              <a:t>čaje z fenyklu a kmínu- zařadit do pitného režimu kojící matky</a:t>
            </a:r>
          </a:p>
          <a:p>
            <a:r>
              <a:rPr lang="cs-CZ" dirty="0" smtClean="0">
                <a:latin typeface="Comic Sans MS" pitchFamily="66" charset="0"/>
              </a:rPr>
              <a:t>postupně zařazovat jednotlivé druhy citrusových plodů, nekonzumovat ve velkém množství silně kořeněné potraviny, omezit konzumaci uzených a smažených potravin</a:t>
            </a:r>
            <a:endParaRPr lang="cs-CZ"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Výživa před početím</a:t>
            </a:r>
            <a:endParaRPr lang="cs-CZ" dirty="0"/>
          </a:p>
        </p:txBody>
      </p:sp>
      <p:pic>
        <p:nvPicPr>
          <p:cNvPr id="1026" name="Picture 2" descr="C:\Users\Martina\Desktop\pyramidab_500x409.png"/>
          <p:cNvPicPr>
            <a:picLocks noGrp="1" noChangeAspect="1" noChangeArrowheads="1"/>
          </p:cNvPicPr>
          <p:nvPr>
            <p:ph sz="quarter" idx="1"/>
          </p:nvPr>
        </p:nvPicPr>
        <p:blipFill>
          <a:blip r:embed="rId2" cstate="print"/>
          <a:srcRect/>
          <a:stretch>
            <a:fillRect/>
          </a:stretch>
        </p:blipFill>
        <p:spPr bwMode="auto">
          <a:xfrm>
            <a:off x="4535488" y="2564904"/>
            <a:ext cx="4608512" cy="4032448"/>
          </a:xfrm>
          <a:prstGeom prst="rect">
            <a:avLst/>
          </a:prstGeom>
          <a:noFill/>
        </p:spPr>
      </p:pic>
      <p:pic>
        <p:nvPicPr>
          <p:cNvPr id="4" name="Zástupný symbol pro obsah 5" descr="pyramida.jpg"/>
          <p:cNvPicPr>
            <a:picLocks noChangeAspect="1"/>
          </p:cNvPicPr>
          <p:nvPr/>
        </p:nvPicPr>
        <p:blipFill>
          <a:blip r:embed="rId3" cstate="print"/>
          <a:stretch>
            <a:fillRect/>
          </a:stretch>
        </p:blipFill>
        <p:spPr>
          <a:xfrm>
            <a:off x="323528" y="1772816"/>
            <a:ext cx="3816424" cy="3096344"/>
          </a:xfrm>
          <a:prstGeom prst="rect">
            <a:avLst/>
          </a:prstGeom>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100" dirty="0" smtClean="0">
                <a:latin typeface="Comic Sans MS" pitchFamily="66" charset="0"/>
              </a:rPr>
              <a:t>Jak jednoduše zhodnotit, zda mají těhotné a kojící v jídelníčku vše co potřebují ?</a:t>
            </a:r>
            <a:endParaRPr lang="cs-CZ" sz="3100" dirty="0">
              <a:latin typeface="Comic Sans MS" pitchFamily="66" charset="0"/>
            </a:endParaRPr>
          </a:p>
        </p:txBody>
      </p:sp>
      <p:sp>
        <p:nvSpPr>
          <p:cNvPr id="3" name="Zástupný symbol pro obsah 2"/>
          <p:cNvSpPr>
            <a:spLocks noGrp="1"/>
          </p:cNvSpPr>
          <p:nvPr>
            <p:ph sz="quarter" idx="1"/>
          </p:nvPr>
        </p:nvSpPr>
        <p:spPr/>
        <p:txBody>
          <a:bodyPr>
            <a:normAutofit fontScale="92500" lnSpcReduction="20000"/>
          </a:bodyPr>
          <a:lstStyle/>
          <a:p>
            <a:r>
              <a:rPr lang="cs-CZ" sz="1800" dirty="0" smtClean="0">
                <a:latin typeface="Comic Sans MS" pitchFamily="66" charset="0"/>
              </a:rPr>
              <a:t>Hodnocení  kvality výživy těhotných a kojících žen podle </a:t>
            </a:r>
            <a:r>
              <a:rPr lang="cs-CZ" sz="1800" dirty="0" err="1" smtClean="0">
                <a:latin typeface="Comic Sans MS" pitchFamily="66" charset="0"/>
              </a:rPr>
              <a:t>Z</a:t>
            </a:r>
            <a:r>
              <a:rPr lang="cs-CZ" sz="1800" dirty="0" smtClean="0">
                <a:latin typeface="Comic Sans MS" pitchFamily="66" charset="0"/>
              </a:rPr>
              <a:t>.Brázdové, vychází z opakovaného 1 denního záznamu:</a:t>
            </a:r>
          </a:p>
          <a:p>
            <a:endParaRPr lang="cs-CZ" sz="1800" dirty="0" smtClean="0">
              <a:latin typeface="Comic Sans MS" pitchFamily="66" charset="0"/>
            </a:endParaRPr>
          </a:p>
          <a:p>
            <a:r>
              <a:rPr lang="cs-CZ" sz="1800" dirty="0" smtClean="0">
                <a:latin typeface="Comic Sans MS" pitchFamily="66" charset="0"/>
              </a:rPr>
              <a:t>Byly ve stravě nejméně 3 jednotkové porce obilovin, těstovin, pečiva a rýže?</a:t>
            </a:r>
          </a:p>
          <a:p>
            <a:pPr>
              <a:buNone/>
            </a:pPr>
            <a:r>
              <a:rPr lang="cs-CZ" sz="1800" dirty="0" smtClean="0">
                <a:latin typeface="Comic Sans MS" pitchFamily="66" charset="0"/>
              </a:rPr>
              <a:t>    (1 porce = 60 g chleba, 125 g vařených těstovin)</a:t>
            </a:r>
          </a:p>
          <a:p>
            <a:pPr>
              <a:buNone/>
            </a:pPr>
            <a:endParaRPr lang="cs-CZ" sz="1800" dirty="0" smtClean="0">
              <a:latin typeface="Comic Sans MS" pitchFamily="66" charset="0"/>
            </a:endParaRPr>
          </a:p>
          <a:p>
            <a:pPr>
              <a:buNone/>
            </a:pPr>
            <a:r>
              <a:rPr lang="cs-CZ" sz="1800" dirty="0" smtClean="0">
                <a:latin typeface="Comic Sans MS" pitchFamily="66" charset="0"/>
              </a:rPr>
              <a:t>    Byly ve stravě nejméně 3 jednotkové porce zeleniny?</a:t>
            </a:r>
          </a:p>
          <a:p>
            <a:pPr>
              <a:buNone/>
            </a:pPr>
            <a:r>
              <a:rPr lang="cs-CZ" sz="1800" dirty="0" smtClean="0">
                <a:latin typeface="Comic Sans MS" pitchFamily="66" charset="0"/>
              </a:rPr>
              <a:t>    (1 porce =asi 100 g zeleniny, 125 g brambor, miska salátu)</a:t>
            </a:r>
          </a:p>
          <a:p>
            <a:pPr>
              <a:buNone/>
            </a:pPr>
            <a:r>
              <a:rPr lang="cs-CZ" sz="1800" dirty="0" smtClean="0">
                <a:latin typeface="Comic Sans MS" pitchFamily="66" charset="0"/>
              </a:rPr>
              <a:t>    Byly nejméně dvě porce syrové zeleniny?</a:t>
            </a:r>
          </a:p>
          <a:p>
            <a:pPr>
              <a:buNone/>
            </a:pPr>
            <a:endParaRPr lang="cs-CZ" sz="1800" dirty="0" smtClean="0">
              <a:latin typeface="Comic Sans MS" pitchFamily="66" charset="0"/>
            </a:endParaRPr>
          </a:p>
          <a:p>
            <a:pPr>
              <a:buNone/>
            </a:pPr>
            <a:r>
              <a:rPr lang="cs-CZ" sz="1800" dirty="0" smtClean="0">
                <a:latin typeface="Comic Sans MS" pitchFamily="66" charset="0"/>
              </a:rPr>
              <a:t>    Byly ve stravě nejméně dvě jednotkové porce ovoce?</a:t>
            </a:r>
          </a:p>
          <a:p>
            <a:pPr>
              <a:buNone/>
            </a:pPr>
            <a:r>
              <a:rPr lang="cs-CZ" sz="1800" dirty="0" smtClean="0">
                <a:latin typeface="Comic Sans MS" pitchFamily="66" charset="0"/>
              </a:rPr>
              <a:t>    (1 porce =asi 100 g ovoce, miska drobných plodů apod.)</a:t>
            </a:r>
          </a:p>
          <a:p>
            <a:pPr>
              <a:buNone/>
            </a:pPr>
            <a:r>
              <a:rPr lang="cs-CZ" sz="1800" dirty="0" smtClean="0">
                <a:latin typeface="Comic Sans MS" pitchFamily="66" charset="0"/>
              </a:rPr>
              <a:t>    Byla nejméně 1 porce ovoce syrová?</a:t>
            </a:r>
          </a:p>
          <a:p>
            <a:pPr>
              <a:buNone/>
            </a:pPr>
            <a:r>
              <a:rPr lang="cs-CZ" sz="1800" dirty="0" smtClean="0">
                <a:latin typeface="Comic Sans MS" pitchFamily="66" charset="0"/>
              </a:rPr>
              <a:t>    </a:t>
            </a:r>
            <a:endParaRPr lang="cs-CZ" sz="1800" dirty="0">
              <a:latin typeface="Comic Sans MS" pitchFamily="66"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latin typeface="Comic Sans MS" pitchFamily="66" charset="0"/>
              </a:rPr>
              <a:t>Jak jednoduše zhodnotit, zda mají těhotné a kojící v jídelníčku vše co potřebují ?</a:t>
            </a:r>
            <a:endParaRPr lang="cs-CZ" sz="2800" dirty="0"/>
          </a:p>
        </p:txBody>
      </p:sp>
      <p:sp>
        <p:nvSpPr>
          <p:cNvPr id="3" name="Zástupný symbol pro obsah 2"/>
          <p:cNvSpPr>
            <a:spLocks noGrp="1"/>
          </p:cNvSpPr>
          <p:nvPr>
            <p:ph sz="quarter" idx="1"/>
          </p:nvPr>
        </p:nvSpPr>
        <p:spPr/>
        <p:txBody>
          <a:bodyPr>
            <a:normAutofit lnSpcReduction="10000"/>
          </a:bodyPr>
          <a:lstStyle/>
          <a:p>
            <a:r>
              <a:rPr lang="cs-CZ" sz="1700" dirty="0" smtClean="0">
                <a:latin typeface="Comic Sans MS" pitchFamily="66" charset="0"/>
              </a:rPr>
              <a:t>Byly v každé potravinové skupině konzumovány rozmanité pokrmy?</a:t>
            </a:r>
          </a:p>
          <a:p>
            <a:endParaRPr lang="cs-CZ" sz="1700" dirty="0" smtClean="0">
              <a:latin typeface="Comic Sans MS" pitchFamily="66" charset="0"/>
            </a:endParaRPr>
          </a:p>
          <a:p>
            <a:r>
              <a:rPr lang="cs-CZ" sz="1700" dirty="0" smtClean="0">
                <a:latin typeface="Comic Sans MS" pitchFamily="66" charset="0"/>
              </a:rPr>
              <a:t>Měly svačiny a jídla konzumovaná mimo dobu hlavních jídel výživovou hodnotu?</a:t>
            </a:r>
          </a:p>
          <a:p>
            <a:endParaRPr lang="cs-CZ" sz="1700" dirty="0" smtClean="0">
              <a:latin typeface="Comic Sans MS" pitchFamily="66" charset="0"/>
            </a:endParaRPr>
          </a:p>
          <a:p>
            <a:r>
              <a:rPr lang="cs-CZ" sz="1700" dirty="0" smtClean="0">
                <a:latin typeface="Comic Sans MS" pitchFamily="66" charset="0"/>
              </a:rPr>
              <a:t>Byly konzumovány nejméně 3 jednotkové porce mléka a mléčných výrobků?</a:t>
            </a:r>
          </a:p>
          <a:p>
            <a:r>
              <a:rPr lang="cs-CZ" sz="1700" dirty="0" smtClean="0">
                <a:latin typeface="Comic Sans MS" pitchFamily="66" charset="0"/>
              </a:rPr>
              <a:t>(1 porce= 1 sklenice mléka, asi 200 ml jogurtu, 55 g sýru)</a:t>
            </a:r>
          </a:p>
          <a:p>
            <a:endParaRPr lang="cs-CZ" sz="1700" dirty="0" smtClean="0">
              <a:latin typeface="Comic Sans MS" pitchFamily="66" charset="0"/>
            </a:endParaRPr>
          </a:p>
          <a:p>
            <a:r>
              <a:rPr lang="cs-CZ" sz="1700" dirty="0" smtClean="0">
                <a:latin typeface="Comic Sans MS" pitchFamily="66" charset="0"/>
              </a:rPr>
              <a:t>Byla konzumována nejméně 1 porce ze skupiny masa, ryb, drůbeže či luštěnin?</a:t>
            </a:r>
          </a:p>
          <a:p>
            <a:r>
              <a:rPr lang="cs-CZ" sz="1700" dirty="0" smtClean="0">
                <a:latin typeface="Comic Sans MS" pitchFamily="66" charset="0"/>
              </a:rPr>
              <a:t>(1 porce = 80 g masa, 2 vařené bílky, 1 miska sojových bobů)</a:t>
            </a:r>
          </a:p>
          <a:p>
            <a:endParaRPr lang="cs-CZ" sz="1700" dirty="0" smtClean="0">
              <a:latin typeface="Comic Sans MS" pitchFamily="66" charset="0"/>
            </a:endParaRPr>
          </a:p>
          <a:p>
            <a:r>
              <a:rPr lang="cs-CZ" sz="1700" dirty="0" smtClean="0">
                <a:latin typeface="Comic Sans MS" pitchFamily="66" charset="0"/>
              </a:rPr>
              <a:t>Byly vybírány převážně netučné, libové nebo nízkotučné alternativy pokrmů?</a:t>
            </a:r>
            <a:endParaRPr lang="cs-CZ" sz="1700" dirty="0">
              <a:latin typeface="Comic Sans MS" pitchFamily="66"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latin typeface="Comic Sans MS" pitchFamily="66" charset="0"/>
              </a:rPr>
              <a:t>Jak jednoduše zhodnotit, zda mají těhotné a kojící v jídelníčku vše co potřebují ?</a:t>
            </a:r>
            <a:endParaRPr lang="cs-CZ" sz="2800" dirty="0"/>
          </a:p>
        </p:txBody>
      </p:sp>
      <p:sp>
        <p:nvSpPr>
          <p:cNvPr id="3" name="Zástupný symbol pro obsah 2"/>
          <p:cNvSpPr>
            <a:spLocks noGrp="1"/>
          </p:cNvSpPr>
          <p:nvPr>
            <p:ph sz="quarter" idx="1"/>
          </p:nvPr>
        </p:nvSpPr>
        <p:spPr/>
        <p:txBody>
          <a:bodyPr/>
          <a:lstStyle/>
          <a:p>
            <a:pPr>
              <a:buNone/>
            </a:pPr>
            <a:r>
              <a:rPr lang="cs-CZ" sz="2400" dirty="0" smtClean="0">
                <a:latin typeface="Comic Sans MS" pitchFamily="66" charset="0"/>
              </a:rPr>
              <a:t>Způsob hodnocení:</a:t>
            </a:r>
          </a:p>
          <a:p>
            <a:pPr>
              <a:buNone/>
            </a:pPr>
            <a:r>
              <a:rPr lang="cs-CZ" sz="1600" dirty="0" smtClean="0">
                <a:latin typeface="Comic Sans MS" pitchFamily="66" charset="0"/>
              </a:rPr>
              <a:t>Za každou odpověď ANO se přiřadí 1 bod.</a:t>
            </a:r>
          </a:p>
          <a:p>
            <a:pPr>
              <a:buNone/>
            </a:pPr>
            <a:endParaRPr lang="cs-CZ" sz="1600" dirty="0" smtClean="0">
              <a:latin typeface="Comic Sans MS" pitchFamily="66" charset="0"/>
            </a:endParaRPr>
          </a:p>
          <a:p>
            <a:pPr>
              <a:buNone/>
            </a:pPr>
            <a:r>
              <a:rPr lang="cs-CZ" sz="1600" b="1" dirty="0" smtClean="0">
                <a:latin typeface="Comic Sans MS" pitchFamily="66" charset="0"/>
              </a:rPr>
              <a:t>Klasifikace 10 bodů</a:t>
            </a:r>
            <a:r>
              <a:rPr lang="cs-CZ" sz="1600" dirty="0" smtClean="0">
                <a:latin typeface="Comic Sans MS" pitchFamily="66" charset="0"/>
              </a:rPr>
              <a:t>: Výživa je výborná, zcela v pořádku! Bude velmi vhodné stravovat se podle stejných zásad jako doposud.</a:t>
            </a:r>
          </a:p>
          <a:p>
            <a:pPr>
              <a:buNone/>
            </a:pPr>
            <a:r>
              <a:rPr lang="cs-CZ" sz="1600" b="1" dirty="0" smtClean="0">
                <a:latin typeface="Comic Sans MS" pitchFamily="66" charset="0"/>
              </a:rPr>
              <a:t>Klasifikace 9-7 bodů</a:t>
            </a:r>
            <a:r>
              <a:rPr lang="cs-CZ" sz="1600" dirty="0" smtClean="0">
                <a:latin typeface="Comic Sans MS" pitchFamily="66" charset="0"/>
              </a:rPr>
              <a:t>: V kvalitě stravy jsou ještě rezervy, ale nebude příliš obtížné udělat pozitivní změny k tomu, aby výživa byla zcela bez chyb.</a:t>
            </a:r>
          </a:p>
          <a:p>
            <a:pPr>
              <a:buNone/>
            </a:pPr>
            <a:r>
              <a:rPr lang="cs-CZ" sz="1600" b="1" dirty="0" smtClean="0">
                <a:latin typeface="Comic Sans MS" pitchFamily="66" charset="0"/>
              </a:rPr>
              <a:t>Klasifikace 6-4 body</a:t>
            </a:r>
            <a:r>
              <a:rPr lang="cs-CZ" sz="1600" dirty="0" smtClean="0">
                <a:latin typeface="Comic Sans MS" pitchFamily="66" charset="0"/>
              </a:rPr>
              <a:t>: Výživa není z hlediska kvality dostatečná, je zapotřebí větších změn, aby ji bylo možné hodnotit alespoň jako dostatečnou.</a:t>
            </a:r>
          </a:p>
          <a:p>
            <a:pPr>
              <a:buNone/>
            </a:pPr>
            <a:r>
              <a:rPr lang="cs-CZ" sz="1600" b="1" dirty="0" smtClean="0">
                <a:latin typeface="Comic Sans MS" pitchFamily="66" charset="0"/>
              </a:rPr>
              <a:t>Klasifikace 3-0 bodů:</a:t>
            </a:r>
            <a:r>
              <a:rPr lang="cs-CZ" sz="1600" dirty="0" smtClean="0">
                <a:latin typeface="Comic Sans MS" pitchFamily="66" charset="0"/>
              </a:rPr>
              <a:t> Kvalita výživy je zcela nedostatečná, je nutná okamžitá  a razantní náprava.</a:t>
            </a:r>
          </a:p>
          <a:p>
            <a:pPr>
              <a:buNone/>
            </a:pPr>
            <a:endParaRPr lang="cs-CZ" dirty="0" smtClean="0">
              <a:latin typeface="Comic Sans MS" pitchFamily="66" charset="0"/>
            </a:endParaRPr>
          </a:p>
          <a:p>
            <a:pPr>
              <a:buNone/>
            </a:pPr>
            <a:endParaRPr lang="cs-CZ" sz="2000" dirty="0" smtClean="0">
              <a:latin typeface="Comic Sans MS" pitchFamily="66" charset="0"/>
            </a:endParaRPr>
          </a:p>
          <a:p>
            <a:endParaRPr lang="cs-CZ" dirty="0" smtClean="0"/>
          </a:p>
          <a:p>
            <a:endParaRPr lang="cs-CZ"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Zdroje:</a:t>
            </a:r>
            <a:endParaRPr lang="cs-CZ" dirty="0">
              <a:latin typeface="Comic Sans MS" pitchFamily="66" charset="0"/>
            </a:endParaRPr>
          </a:p>
        </p:txBody>
      </p:sp>
      <p:sp>
        <p:nvSpPr>
          <p:cNvPr id="3" name="Zástupný symbol pro obsah 2"/>
          <p:cNvSpPr>
            <a:spLocks noGrp="1"/>
          </p:cNvSpPr>
          <p:nvPr>
            <p:ph sz="quarter" idx="1"/>
          </p:nvPr>
        </p:nvSpPr>
        <p:spPr/>
        <p:txBody>
          <a:bodyPr>
            <a:normAutofit fontScale="77500" lnSpcReduction="20000"/>
          </a:bodyPr>
          <a:lstStyle/>
          <a:p>
            <a:pPr>
              <a:buNone/>
            </a:pPr>
            <a:r>
              <a:rPr lang="cs-CZ" sz="1600" dirty="0" smtClean="0">
                <a:latin typeface="Comic Sans MS" pitchFamily="66" charset="0"/>
              </a:rPr>
              <a:t>BLATTNÁ, J. </a:t>
            </a:r>
            <a:r>
              <a:rPr lang="cs-CZ" sz="1600" dirty="0" err="1" smtClean="0">
                <a:latin typeface="Comic Sans MS" pitchFamily="66" charset="0"/>
              </a:rPr>
              <a:t>et</a:t>
            </a:r>
            <a:r>
              <a:rPr lang="cs-CZ" sz="1600" dirty="0" smtClean="0">
                <a:latin typeface="Comic Sans MS" pitchFamily="66" charset="0"/>
              </a:rPr>
              <a:t> </a:t>
            </a:r>
            <a:r>
              <a:rPr lang="cs-CZ" sz="1600" dirty="0" err="1" smtClean="0">
                <a:latin typeface="Comic Sans MS" pitchFamily="66" charset="0"/>
              </a:rPr>
              <a:t>al</a:t>
            </a:r>
            <a:r>
              <a:rPr lang="cs-CZ" sz="1600" dirty="0" smtClean="0">
                <a:latin typeface="Comic Sans MS" pitchFamily="66" charset="0"/>
              </a:rPr>
              <a:t>. </a:t>
            </a:r>
            <a:r>
              <a:rPr lang="cs-CZ" sz="1600" i="1" dirty="0" smtClean="0">
                <a:latin typeface="Comic Sans MS" pitchFamily="66" charset="0"/>
              </a:rPr>
              <a:t>Výživa na začátku 21. století</a:t>
            </a:r>
            <a:r>
              <a:rPr lang="cs-CZ" sz="1600" dirty="0" smtClean="0">
                <a:latin typeface="Comic Sans MS" pitchFamily="66" charset="0"/>
              </a:rPr>
              <a:t>. Praha, 2005</a:t>
            </a:r>
          </a:p>
          <a:p>
            <a:pPr>
              <a:buNone/>
            </a:pPr>
            <a:r>
              <a:rPr lang="cs-CZ" sz="1600" dirty="0" smtClean="0">
                <a:latin typeface="Comic Sans MS" pitchFamily="66" charset="0"/>
              </a:rPr>
              <a:t>DACH-https://www.dge.de/wissenschaft/referenzwerte/</a:t>
            </a:r>
          </a:p>
          <a:p>
            <a:pPr>
              <a:buNone/>
            </a:pPr>
            <a:r>
              <a:rPr lang="cs-CZ" sz="1600" dirty="0" smtClean="0">
                <a:latin typeface="Comic Sans MS" pitchFamily="66" charset="0"/>
              </a:rPr>
              <a:t>HRONEK, M. </a:t>
            </a:r>
            <a:r>
              <a:rPr lang="cs-CZ" sz="1600" i="1" dirty="0" smtClean="0">
                <a:latin typeface="Comic Sans MS" pitchFamily="66" charset="0"/>
              </a:rPr>
              <a:t>Výživa ženy v obdobích těhotenství a kojení. </a:t>
            </a:r>
            <a:r>
              <a:rPr lang="cs-CZ" sz="1600" dirty="0" smtClean="0">
                <a:latin typeface="Comic Sans MS" pitchFamily="66" charset="0"/>
              </a:rPr>
              <a:t>Praha,</a:t>
            </a:r>
          </a:p>
          <a:p>
            <a:pPr>
              <a:buNone/>
            </a:pPr>
            <a:r>
              <a:rPr lang="cs-CZ" sz="1600" dirty="0" smtClean="0">
                <a:latin typeface="Comic Sans MS" pitchFamily="66" charset="0"/>
              </a:rPr>
              <a:t>2004.</a:t>
            </a:r>
          </a:p>
          <a:p>
            <a:pPr>
              <a:buNone/>
            </a:pPr>
            <a:r>
              <a:rPr lang="cs-CZ" sz="1600" dirty="0" smtClean="0">
                <a:latin typeface="Comic Sans MS" pitchFamily="66" charset="0"/>
              </a:rPr>
              <a:t>KASPER, H. </a:t>
            </a:r>
            <a:r>
              <a:rPr lang="cs-CZ" sz="1600" i="1" dirty="0" smtClean="0">
                <a:latin typeface="Comic Sans MS" pitchFamily="66" charset="0"/>
              </a:rPr>
              <a:t>Výživa v medicíně a dietetika.</a:t>
            </a:r>
            <a:r>
              <a:rPr lang="cs-CZ" sz="1600" dirty="0" smtClean="0">
                <a:latin typeface="Comic Sans MS" pitchFamily="66" charset="0"/>
              </a:rPr>
              <a:t> Praha, 2015.</a:t>
            </a:r>
          </a:p>
          <a:p>
            <a:pPr>
              <a:buNone/>
            </a:pPr>
            <a:r>
              <a:rPr lang="cs-CZ" sz="1600" dirty="0" smtClean="0">
                <a:latin typeface="Comic Sans MS" pitchFamily="66" charset="0"/>
              </a:rPr>
              <a:t>PALÁNOVÁ, B. Mikrobiologické rizika z potravin během těhotenství. Brno, 2014. 62 s. Bakalářská práce na Lékařské fakultě Masarykovy univerzity. Vedoucí bakalářské práce: RNDr. Danuše </a:t>
            </a:r>
            <a:r>
              <a:rPr lang="cs-CZ" sz="1600" dirty="0" err="1" smtClean="0">
                <a:latin typeface="Comic Sans MS" pitchFamily="66" charset="0"/>
              </a:rPr>
              <a:t>Lefnerová</a:t>
            </a:r>
            <a:r>
              <a:rPr lang="cs-CZ" sz="1600" dirty="0" smtClean="0">
                <a:latin typeface="Comic Sans MS" pitchFamily="66" charset="0"/>
              </a:rPr>
              <a:t>, </a:t>
            </a:r>
            <a:r>
              <a:rPr lang="cs-CZ" sz="1600" dirty="0" err="1" smtClean="0">
                <a:latin typeface="Comic Sans MS" pitchFamily="66" charset="0"/>
              </a:rPr>
              <a:t>Ph.D</a:t>
            </a:r>
            <a:r>
              <a:rPr lang="cs-CZ" sz="1600" dirty="0" smtClean="0">
                <a:latin typeface="Comic Sans MS" pitchFamily="66" charset="0"/>
              </a:rPr>
              <a:t>.</a:t>
            </a:r>
          </a:p>
          <a:p>
            <a:pPr>
              <a:buNone/>
            </a:pPr>
            <a:r>
              <a:rPr lang="cs-CZ" sz="1600" dirty="0" smtClean="0">
                <a:latin typeface="Comic Sans MS" pitchFamily="66" charset="0"/>
              </a:rPr>
              <a:t>POKORNÁ, J., BŘEZKOVÁ, V., PRŮŠA, T. </a:t>
            </a:r>
            <a:r>
              <a:rPr lang="cs-CZ" sz="1600" i="1" dirty="0" smtClean="0">
                <a:latin typeface="Comic Sans MS" pitchFamily="66" charset="0"/>
              </a:rPr>
              <a:t>Výživa a léky v těhotenství a při kojení</a:t>
            </a:r>
            <a:r>
              <a:rPr lang="cs-CZ" sz="1600" dirty="0" smtClean="0">
                <a:latin typeface="Comic Sans MS" pitchFamily="66" charset="0"/>
              </a:rPr>
              <a:t>. Brno, 2008.</a:t>
            </a:r>
          </a:p>
          <a:p>
            <a:pPr>
              <a:buNone/>
            </a:pPr>
            <a:r>
              <a:rPr lang="cs-CZ" sz="1600" dirty="0" smtClean="0">
                <a:latin typeface="Comic Sans MS" pitchFamily="66" charset="0"/>
              </a:rPr>
              <a:t>STOJANOVIČOVÁ, M. Význam polynenasycených mastných kyselin během těhotenství a při kojení, jejich zdroje a přívod. Brno, 2013. 97 s. Diplomová práce na Lékařské fakultě Masarykovy univerzity. Vedoucí bakalářské práce: Prof. MUDr. Zuzana </a:t>
            </a:r>
            <a:r>
              <a:rPr lang="cs-CZ" sz="1600" dirty="0" err="1" smtClean="0">
                <a:latin typeface="Comic Sans MS" pitchFamily="66" charset="0"/>
              </a:rPr>
              <a:t>Derflerová</a:t>
            </a:r>
            <a:r>
              <a:rPr lang="cs-CZ" sz="1600" dirty="0" smtClean="0">
                <a:latin typeface="Comic Sans MS" pitchFamily="66" charset="0"/>
              </a:rPr>
              <a:t> Brázdová, </a:t>
            </a:r>
            <a:r>
              <a:rPr lang="cs-CZ" sz="1600" dirty="0" err="1" smtClean="0">
                <a:latin typeface="Comic Sans MS" pitchFamily="66" charset="0"/>
              </a:rPr>
              <a:t>DrSc</a:t>
            </a:r>
            <a:endParaRPr lang="cs-CZ" sz="1600" dirty="0" smtClean="0">
              <a:latin typeface="Comic Sans MS" pitchFamily="66" charset="0"/>
            </a:endParaRPr>
          </a:p>
          <a:p>
            <a:pPr>
              <a:buNone/>
            </a:pPr>
            <a:r>
              <a:rPr lang="cs-CZ" sz="1600" dirty="0" smtClean="0">
                <a:latin typeface="Comic Sans MS" pitchFamily="66" charset="0"/>
              </a:rPr>
              <a:t>SVAČINA, Š. </a:t>
            </a:r>
            <a:r>
              <a:rPr lang="cs-CZ" sz="1600" i="1" dirty="0" smtClean="0">
                <a:latin typeface="Comic Sans MS" pitchFamily="66" charset="0"/>
              </a:rPr>
              <a:t>Klinická dietologie</a:t>
            </a:r>
            <a:r>
              <a:rPr lang="cs-CZ" sz="1600" dirty="0" smtClean="0">
                <a:latin typeface="Comic Sans MS" pitchFamily="66" charset="0"/>
              </a:rPr>
              <a:t>. Praha, 2008.</a:t>
            </a:r>
          </a:p>
          <a:p>
            <a:pPr>
              <a:buNone/>
            </a:pPr>
            <a:r>
              <a:rPr lang="cs-CZ" sz="1600" dirty="0" smtClean="0">
                <a:latin typeface="Comic Sans MS" pitchFamily="66" charset="0"/>
              </a:rPr>
              <a:t>SVAČINA, Š. </a:t>
            </a:r>
            <a:r>
              <a:rPr lang="cs-CZ" sz="1600" i="1" dirty="0" smtClean="0">
                <a:latin typeface="Comic Sans MS" pitchFamily="66" charset="0"/>
              </a:rPr>
              <a:t>Poruchy metabolismu a výživy.</a:t>
            </a:r>
            <a:r>
              <a:rPr lang="cs-CZ" sz="1600" dirty="0" smtClean="0">
                <a:latin typeface="Comic Sans MS" pitchFamily="66" charset="0"/>
              </a:rPr>
              <a:t> Praha 2010</a:t>
            </a:r>
          </a:p>
          <a:p>
            <a:pPr>
              <a:buNone/>
            </a:pPr>
            <a:r>
              <a:rPr lang="cs-CZ" sz="1600" dirty="0" smtClean="0">
                <a:latin typeface="Comic Sans MS" pitchFamily="66" charset="0"/>
              </a:rPr>
              <a:t>TLÁSKAL </a:t>
            </a:r>
            <a:r>
              <a:rPr lang="cs-CZ" sz="1600" dirty="0" err="1" smtClean="0">
                <a:latin typeface="Comic Sans MS" pitchFamily="66" charset="0"/>
              </a:rPr>
              <a:t>Čes</a:t>
            </a:r>
            <a:r>
              <a:rPr lang="cs-CZ" sz="1600" dirty="0" smtClean="0">
                <a:latin typeface="Comic Sans MS" pitchFamily="66" charset="0"/>
              </a:rPr>
              <a:t>-slov </a:t>
            </a:r>
            <a:r>
              <a:rPr lang="cs-CZ" sz="1600" dirty="0" err="1" smtClean="0">
                <a:latin typeface="Comic Sans MS" pitchFamily="66" charset="0"/>
              </a:rPr>
              <a:t>Pediat</a:t>
            </a:r>
            <a:r>
              <a:rPr lang="cs-CZ" sz="1600" dirty="0" smtClean="0">
                <a:latin typeface="Comic Sans MS" pitchFamily="66" charset="0"/>
              </a:rPr>
              <a:t> 2014; 69 (6):370-375</a:t>
            </a:r>
          </a:p>
          <a:p>
            <a:pPr>
              <a:buNone/>
            </a:pPr>
            <a:r>
              <a:rPr lang="cs-CZ" sz="1600" dirty="0" smtClean="0">
                <a:latin typeface="Comic Sans MS" pitchFamily="66" charset="0"/>
              </a:rPr>
              <a:t>ZADÁK, Z. </a:t>
            </a:r>
            <a:r>
              <a:rPr lang="cs-CZ" sz="1600" i="1" dirty="0" err="1" smtClean="0">
                <a:latin typeface="Comic Sans MS" pitchFamily="66" charset="0"/>
              </a:rPr>
              <a:t>Magnézim</a:t>
            </a:r>
            <a:r>
              <a:rPr lang="cs-CZ" sz="1600" i="1" dirty="0" smtClean="0">
                <a:latin typeface="Comic Sans MS" pitchFamily="66" charset="0"/>
              </a:rPr>
              <a:t> a další minerály, vitaminy a stopové prvky ve službách zdraví. </a:t>
            </a:r>
            <a:r>
              <a:rPr lang="cs-CZ" sz="1600" dirty="0" smtClean="0">
                <a:latin typeface="Comic Sans MS" pitchFamily="66" charset="0"/>
              </a:rPr>
              <a:t>2010</a:t>
            </a:r>
          </a:p>
          <a:p>
            <a:pPr>
              <a:buNone/>
            </a:pPr>
            <a:r>
              <a:rPr lang="cs-CZ" sz="1600" i="1" dirty="0" smtClean="0">
                <a:latin typeface="Comic Sans MS" pitchFamily="66" charset="0"/>
              </a:rPr>
              <a:t>http://www.</a:t>
            </a:r>
            <a:r>
              <a:rPr lang="cs-CZ" sz="1600" i="1" dirty="0" err="1" smtClean="0">
                <a:latin typeface="Comic Sans MS" pitchFamily="66" charset="0"/>
              </a:rPr>
              <a:t>diab.cz</a:t>
            </a:r>
            <a:r>
              <a:rPr lang="cs-CZ" sz="1600" i="1" dirty="0" smtClean="0">
                <a:latin typeface="Comic Sans MS" pitchFamily="66" charset="0"/>
              </a:rPr>
              <a:t>/dokumenty/DP_DM_</a:t>
            </a:r>
            <a:r>
              <a:rPr lang="cs-CZ" sz="1600" i="1" dirty="0" err="1" smtClean="0">
                <a:latin typeface="Comic Sans MS" pitchFamily="66" charset="0"/>
              </a:rPr>
              <a:t>tehotenstvi</a:t>
            </a:r>
            <a:r>
              <a:rPr lang="cs-CZ" sz="1600" i="1" dirty="0" smtClean="0">
                <a:latin typeface="Comic Sans MS" pitchFamily="66" charset="0"/>
              </a:rPr>
              <a:t>_CDS_2014.pdf</a:t>
            </a:r>
          </a:p>
          <a:p>
            <a:pPr>
              <a:buNone/>
            </a:pPr>
            <a:r>
              <a:rPr lang="cs-CZ" sz="1600" i="1" dirty="0" smtClean="0">
                <a:latin typeface="Comic Sans MS" pitchFamily="66" charset="0"/>
              </a:rPr>
              <a:t>http://www.</a:t>
            </a:r>
            <a:r>
              <a:rPr lang="cs-CZ" sz="1600" i="1" dirty="0" err="1" smtClean="0">
                <a:latin typeface="Comic Sans MS" pitchFamily="66" charset="0"/>
              </a:rPr>
              <a:t>khsbrno.cz</a:t>
            </a:r>
            <a:r>
              <a:rPr lang="cs-CZ" sz="1600" i="1" dirty="0" smtClean="0">
                <a:latin typeface="Comic Sans MS" pitchFamily="66" charset="0"/>
              </a:rPr>
              <a:t>/aktuality/</a:t>
            </a:r>
            <a:r>
              <a:rPr lang="cs-CZ" sz="1600" i="1" dirty="0" err="1" smtClean="0">
                <a:latin typeface="Comic Sans MS" pitchFamily="66" charset="0"/>
              </a:rPr>
              <a:t>epida</a:t>
            </a:r>
            <a:r>
              <a:rPr lang="cs-CZ" sz="1600" i="1" dirty="0" smtClean="0">
                <a:latin typeface="Comic Sans MS" pitchFamily="66" charset="0"/>
              </a:rPr>
              <a:t>/</a:t>
            </a:r>
            <a:r>
              <a:rPr lang="cs-CZ" sz="1600" i="1" dirty="0" err="1" smtClean="0">
                <a:latin typeface="Comic Sans MS" pitchFamily="66" charset="0"/>
              </a:rPr>
              <a:t>listerioza.pdf</a:t>
            </a:r>
            <a:endParaRPr lang="cs-CZ" sz="1600" i="1" dirty="0" smtClean="0">
              <a:latin typeface="Comic Sans MS" pitchFamily="66" charset="0"/>
            </a:endParaRPr>
          </a:p>
          <a:p>
            <a:pPr>
              <a:buNone/>
            </a:pPr>
            <a:r>
              <a:rPr lang="cs-CZ" sz="1600" i="1" dirty="0" smtClean="0">
                <a:latin typeface="Comic Sans MS" pitchFamily="66" charset="0"/>
              </a:rPr>
              <a:t>http://www.</a:t>
            </a:r>
            <a:r>
              <a:rPr lang="cs-CZ" sz="1600" i="1" dirty="0" err="1" smtClean="0">
                <a:latin typeface="Comic Sans MS" pitchFamily="66" charset="0"/>
              </a:rPr>
              <a:t>szu.cz</a:t>
            </a:r>
            <a:r>
              <a:rPr lang="cs-CZ" sz="1600" i="1" dirty="0" smtClean="0">
                <a:latin typeface="Comic Sans MS" pitchFamily="66" charset="0"/>
              </a:rPr>
              <a:t>/</a:t>
            </a:r>
            <a:r>
              <a:rPr lang="cs-CZ" sz="1600" i="1" dirty="0" err="1" smtClean="0">
                <a:latin typeface="Comic Sans MS" pitchFamily="66" charset="0"/>
              </a:rPr>
              <a:t>czzp</a:t>
            </a:r>
            <a:r>
              <a:rPr lang="cs-CZ" sz="1600" i="1" dirty="0" smtClean="0">
                <a:latin typeface="Comic Sans MS" pitchFamily="66" charset="0"/>
              </a:rPr>
              <a:t>/</a:t>
            </a:r>
            <a:r>
              <a:rPr lang="cs-CZ" sz="1600" i="1" dirty="0" err="1" smtClean="0">
                <a:latin typeface="Comic Sans MS" pitchFamily="66" charset="0"/>
              </a:rPr>
              <a:t>vvv</a:t>
            </a:r>
            <a:r>
              <a:rPr lang="cs-CZ" sz="1600" i="1" dirty="0" smtClean="0">
                <a:latin typeface="Comic Sans MS" pitchFamily="66" charset="0"/>
              </a:rPr>
              <a:t>/</a:t>
            </a:r>
            <a:r>
              <a:rPr lang="cs-CZ" sz="1600" i="1" dirty="0" err="1" smtClean="0">
                <a:latin typeface="Comic Sans MS" pitchFamily="66" charset="0"/>
              </a:rPr>
              <a:t>denniprijem.php</a:t>
            </a:r>
            <a:endParaRPr lang="cs-CZ" sz="1600" i="1" dirty="0" smtClean="0">
              <a:latin typeface="Comic Sans MS" pitchFamily="66" charset="0"/>
            </a:endParaRPr>
          </a:p>
          <a:p>
            <a:pPr>
              <a:buNone/>
            </a:pPr>
            <a:r>
              <a:rPr lang="cs-CZ" sz="1600" i="1" dirty="0" smtClean="0">
                <a:latin typeface="Comic Sans MS" pitchFamily="66" charset="0"/>
              </a:rPr>
              <a:t>http://www.</a:t>
            </a:r>
            <a:r>
              <a:rPr lang="cs-CZ" sz="1600" i="1" dirty="0" err="1" smtClean="0">
                <a:latin typeface="Comic Sans MS" pitchFamily="66" charset="0"/>
              </a:rPr>
              <a:t>bezpecnostpotravin.cz</a:t>
            </a:r>
            <a:r>
              <a:rPr lang="cs-CZ" sz="1600" i="1" dirty="0" smtClean="0">
                <a:latin typeface="Comic Sans MS" pitchFamily="66" charset="0"/>
              </a:rPr>
              <a:t>/obsah-kofeinu-v-produktech-na-</a:t>
            </a:r>
            <a:r>
              <a:rPr lang="cs-CZ" sz="1600" i="1" dirty="0" err="1" smtClean="0">
                <a:latin typeface="Comic Sans MS" pitchFamily="66" charset="0"/>
              </a:rPr>
              <a:t>rakouskem</a:t>
            </a:r>
            <a:r>
              <a:rPr lang="cs-CZ" sz="1600" i="1" dirty="0" smtClean="0">
                <a:latin typeface="Comic Sans MS" pitchFamily="66" charset="0"/>
              </a:rPr>
              <a:t>-trhu.</a:t>
            </a:r>
            <a:r>
              <a:rPr lang="cs-CZ" sz="1600" i="1" dirty="0" err="1" smtClean="0">
                <a:latin typeface="Comic Sans MS" pitchFamily="66" charset="0"/>
              </a:rPr>
              <a:t>aspx</a:t>
            </a:r>
            <a:r>
              <a:rPr lang="cs-CZ" sz="1600" i="1" dirty="0" smtClean="0">
                <a:latin typeface="Comic Sans MS" pitchFamily="66" charset="0"/>
              </a:rPr>
              <a:t> </a:t>
            </a:r>
          </a:p>
          <a:p>
            <a:pPr>
              <a:buNone/>
            </a:pPr>
            <a:r>
              <a:rPr lang="cs-CZ" sz="1600" i="1" dirty="0" smtClean="0">
                <a:latin typeface="Comic Sans MS" pitchFamily="66" charset="0"/>
              </a:rPr>
              <a:t>http://www.</a:t>
            </a:r>
            <a:r>
              <a:rPr lang="cs-CZ" sz="1600" i="1" dirty="0" err="1" smtClean="0">
                <a:latin typeface="Comic Sans MS" pitchFamily="66" charset="0"/>
              </a:rPr>
              <a:t>eufic.org</a:t>
            </a:r>
            <a:r>
              <a:rPr lang="cs-CZ" sz="1600" i="1" dirty="0" smtClean="0">
                <a:latin typeface="Comic Sans MS" pitchFamily="66" charset="0"/>
              </a:rPr>
              <a:t>/</a:t>
            </a:r>
            <a:r>
              <a:rPr lang="cs-CZ" sz="1600" i="1" dirty="0" err="1" smtClean="0">
                <a:latin typeface="Comic Sans MS" pitchFamily="66" charset="0"/>
              </a:rPr>
              <a:t>article</a:t>
            </a:r>
            <a:r>
              <a:rPr lang="cs-CZ" sz="1600" i="1" dirty="0" smtClean="0">
                <a:latin typeface="Comic Sans MS" pitchFamily="66" charset="0"/>
              </a:rPr>
              <a:t>/</a:t>
            </a:r>
            <a:r>
              <a:rPr lang="cs-CZ" sz="1600" i="1" dirty="0" err="1" smtClean="0">
                <a:latin typeface="Comic Sans MS" pitchFamily="66" charset="0"/>
              </a:rPr>
              <a:t>cs</a:t>
            </a:r>
            <a:r>
              <a:rPr lang="cs-CZ" sz="1600" i="1" dirty="0" smtClean="0">
                <a:latin typeface="Comic Sans MS" pitchFamily="66" charset="0"/>
              </a:rPr>
              <a:t>/</a:t>
            </a:r>
            <a:r>
              <a:rPr lang="cs-CZ" sz="1600" i="1" dirty="0" err="1" smtClean="0">
                <a:latin typeface="Comic Sans MS" pitchFamily="66" charset="0"/>
              </a:rPr>
              <a:t>artid</a:t>
            </a:r>
            <a:r>
              <a:rPr lang="cs-CZ" sz="1600" i="1" dirty="0" smtClean="0">
                <a:latin typeface="Comic Sans MS" pitchFamily="66" charset="0"/>
              </a:rPr>
              <a:t>/</a:t>
            </a:r>
            <a:r>
              <a:rPr lang="cs-CZ" sz="1600" i="1" dirty="0" err="1" smtClean="0">
                <a:latin typeface="Comic Sans MS" pitchFamily="66" charset="0"/>
              </a:rPr>
              <a:t>caffeine</a:t>
            </a:r>
            <a:r>
              <a:rPr lang="cs-CZ" sz="1600" i="1" dirty="0" smtClean="0">
                <a:latin typeface="Comic Sans MS" pitchFamily="66" charset="0"/>
              </a:rPr>
              <a:t>-</a:t>
            </a:r>
            <a:r>
              <a:rPr lang="cs-CZ" sz="1600" i="1" dirty="0" err="1" smtClean="0">
                <a:latin typeface="Comic Sans MS" pitchFamily="66" charset="0"/>
              </a:rPr>
              <a:t>health</a:t>
            </a:r>
            <a:r>
              <a:rPr lang="cs-CZ" sz="1600" i="1" dirty="0" smtClean="0">
                <a:latin typeface="Comic Sans MS" pitchFamily="66" charset="0"/>
              </a:rPr>
              <a:t>/</a:t>
            </a:r>
          </a:p>
          <a:p>
            <a:pPr>
              <a:buNone/>
            </a:pPr>
            <a:endParaRPr lang="cs-CZ" sz="1600" dirty="0" smtClean="0">
              <a:latin typeface="Comic Sans MS" pitchFamily="66" charset="0"/>
            </a:endParaRPr>
          </a:p>
          <a:p>
            <a:pPr>
              <a:buNone/>
            </a:pPr>
            <a:endParaRPr lang="cs-CZ" sz="1600" dirty="0" smtClean="0">
              <a:latin typeface="Comic Sans MS" pitchFamily="66" charset="0"/>
            </a:endParaRPr>
          </a:p>
          <a:p>
            <a:pPr>
              <a:buNone/>
            </a:pPr>
            <a:endParaRPr lang="cs-CZ" dirty="0"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lnSpcReduction="10000"/>
          </a:bodyPr>
          <a:lstStyle/>
          <a:p>
            <a:pPr>
              <a:buNone/>
            </a:pPr>
            <a:endParaRPr lang="cs-CZ" dirty="0" smtClean="0"/>
          </a:p>
          <a:p>
            <a:pPr>
              <a:buNone/>
            </a:pPr>
            <a:endParaRPr lang="cs-CZ" dirty="0" smtClean="0"/>
          </a:p>
          <a:p>
            <a:pPr>
              <a:buNone/>
            </a:pPr>
            <a:endParaRPr lang="cs-CZ" dirty="0" smtClean="0"/>
          </a:p>
          <a:p>
            <a:pPr>
              <a:buNone/>
            </a:pPr>
            <a:r>
              <a:rPr lang="cs-CZ" dirty="0" smtClean="0"/>
              <a:t>          </a:t>
            </a:r>
            <a:r>
              <a:rPr lang="cs-CZ" sz="4000" dirty="0" smtClean="0">
                <a:solidFill>
                  <a:srgbClr val="00B050"/>
                </a:solidFill>
                <a:latin typeface="Comic Sans MS" pitchFamily="66" charset="0"/>
              </a:rPr>
              <a:t>Děkuji Vám za pozornost!</a:t>
            </a:r>
          </a:p>
          <a:p>
            <a:pPr>
              <a:buNone/>
            </a:pPr>
            <a:endParaRPr lang="cs-CZ" sz="4000" dirty="0" smtClean="0">
              <a:solidFill>
                <a:srgbClr val="00B050"/>
              </a:solidFill>
              <a:latin typeface="Comic Sans MS" pitchFamily="66" charset="0"/>
            </a:endParaRPr>
          </a:p>
          <a:p>
            <a:pPr>
              <a:buNone/>
            </a:pPr>
            <a:endParaRPr lang="cs-CZ" sz="4000" dirty="0" smtClean="0">
              <a:solidFill>
                <a:srgbClr val="00B050"/>
              </a:solidFill>
              <a:latin typeface="Comic Sans MS" pitchFamily="66" charset="0"/>
            </a:endParaRPr>
          </a:p>
          <a:p>
            <a:pPr>
              <a:buNone/>
            </a:pPr>
            <a:endParaRPr lang="cs-CZ" sz="4000" dirty="0" smtClean="0">
              <a:solidFill>
                <a:srgbClr val="00B050"/>
              </a:solidFill>
              <a:latin typeface="Comic Sans MS" pitchFamily="66" charset="0"/>
            </a:endParaRPr>
          </a:p>
          <a:p>
            <a:pPr>
              <a:buNone/>
            </a:pPr>
            <a:r>
              <a:rPr lang="cs-CZ" sz="1800" dirty="0" err="1" smtClean="0">
                <a:solidFill>
                  <a:srgbClr val="00B050"/>
                </a:solidFill>
                <a:latin typeface="Comic Sans MS" pitchFamily="66" charset="0"/>
              </a:rPr>
              <a:t>nevrlamartina</a:t>
            </a:r>
            <a:r>
              <a:rPr lang="cs-CZ" sz="1800" dirty="0" smtClean="0">
                <a:solidFill>
                  <a:srgbClr val="00B050"/>
                </a:solidFill>
                <a:latin typeface="Comic Sans MS" pitchFamily="66" charset="0"/>
                <a:cs typeface="Times New Roman"/>
              </a:rPr>
              <a:t>@</a:t>
            </a:r>
            <a:r>
              <a:rPr lang="cs-CZ" sz="1800" dirty="0" err="1" smtClean="0">
                <a:solidFill>
                  <a:srgbClr val="00B050"/>
                </a:solidFill>
                <a:latin typeface="Comic Sans MS" pitchFamily="66" charset="0"/>
                <a:cs typeface="Times New Roman"/>
              </a:rPr>
              <a:t>gmail.com</a:t>
            </a:r>
            <a:endParaRPr lang="cs-CZ" sz="1800" dirty="0">
              <a:solidFill>
                <a:srgbClr val="00B050"/>
              </a:solidFill>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chemeClr val="accent4">
                    <a:lumMod val="75000"/>
                  </a:schemeClr>
                </a:solidFill>
                <a:latin typeface="Comic Sans MS" pitchFamily="66" charset="0"/>
              </a:rPr>
              <a:t>Význam výživy v těhotenství</a:t>
            </a:r>
            <a:endParaRPr lang="cs-CZ" dirty="0">
              <a:solidFill>
                <a:schemeClr val="accent4">
                  <a:lumMod val="75000"/>
                </a:schemeClr>
              </a:solidFill>
              <a:latin typeface="Comic Sans MS" pitchFamily="66" charset="0"/>
            </a:endParaRPr>
          </a:p>
        </p:txBody>
      </p:sp>
      <p:sp>
        <p:nvSpPr>
          <p:cNvPr id="3" name="Zástupný symbol pro obsah 2"/>
          <p:cNvSpPr>
            <a:spLocks noGrp="1"/>
          </p:cNvSpPr>
          <p:nvPr>
            <p:ph sz="quarter" idx="1"/>
          </p:nvPr>
        </p:nvSpPr>
        <p:spPr/>
        <p:txBody>
          <a:bodyPr/>
          <a:lstStyle/>
          <a:p>
            <a:pPr>
              <a:buNone/>
            </a:pPr>
            <a:r>
              <a:rPr lang="cs-CZ" dirty="0" smtClean="0">
                <a:latin typeface="Comic Sans MS" pitchFamily="66" charset="0"/>
              </a:rPr>
              <a:t> Nutriční programování ENP </a:t>
            </a:r>
            <a:r>
              <a:rPr lang="cs-CZ" dirty="0" smtClean="0"/>
              <a:t> </a:t>
            </a:r>
            <a:r>
              <a:rPr lang="cs-CZ" sz="1400" i="1" dirty="0" err="1" smtClean="0">
                <a:latin typeface="Comic Sans MS" pitchFamily="66" charset="0"/>
              </a:rPr>
              <a:t>early</a:t>
            </a:r>
            <a:r>
              <a:rPr lang="cs-CZ" sz="1400" i="1" dirty="0" smtClean="0">
                <a:latin typeface="Comic Sans MS" pitchFamily="66" charset="0"/>
              </a:rPr>
              <a:t>-</a:t>
            </a:r>
            <a:r>
              <a:rPr lang="cs-CZ" sz="1400" i="1" dirty="0" err="1" smtClean="0">
                <a:latin typeface="Comic Sans MS" pitchFamily="66" charset="0"/>
              </a:rPr>
              <a:t>life</a:t>
            </a:r>
            <a:r>
              <a:rPr lang="cs-CZ" sz="1400" i="1" dirty="0" smtClean="0">
                <a:latin typeface="Comic Sans MS" pitchFamily="66" charset="0"/>
              </a:rPr>
              <a:t> </a:t>
            </a:r>
            <a:r>
              <a:rPr lang="cs-CZ" sz="1400" i="1" dirty="0" err="1" smtClean="0">
                <a:latin typeface="Comic Sans MS" pitchFamily="66" charset="0"/>
              </a:rPr>
              <a:t>nutritional</a:t>
            </a:r>
            <a:r>
              <a:rPr lang="cs-CZ" sz="1400" i="1" dirty="0" smtClean="0">
                <a:latin typeface="Comic Sans MS" pitchFamily="66" charset="0"/>
              </a:rPr>
              <a:t> </a:t>
            </a:r>
            <a:r>
              <a:rPr lang="cs-CZ" sz="1400" i="1" dirty="0" err="1" smtClean="0">
                <a:latin typeface="Comic Sans MS" pitchFamily="66" charset="0"/>
              </a:rPr>
              <a:t>programming</a:t>
            </a:r>
            <a:endParaRPr lang="cs-CZ" sz="1400" dirty="0" smtClean="0">
              <a:latin typeface="Comic Sans MS" pitchFamily="66" charset="0"/>
            </a:endParaRPr>
          </a:p>
          <a:p>
            <a:pPr>
              <a:buNone/>
            </a:pPr>
            <a:r>
              <a:rPr lang="cs-CZ" dirty="0" smtClean="0">
                <a:latin typeface="Comic Sans MS" pitchFamily="66" charset="0"/>
              </a:rPr>
              <a:t> V tomto období se mění potřeby organismu</a:t>
            </a:r>
          </a:p>
          <a:p>
            <a:pPr>
              <a:buNone/>
            </a:pPr>
            <a:r>
              <a:rPr lang="cs-CZ" sz="2000" dirty="0" smtClean="0"/>
              <a:t>        </a:t>
            </a:r>
          </a:p>
          <a:p>
            <a:pPr>
              <a:buNone/>
            </a:pPr>
            <a:r>
              <a:rPr lang="cs-CZ" sz="2000" dirty="0" smtClean="0"/>
              <a:t>                                           </a:t>
            </a:r>
          </a:p>
          <a:p>
            <a:pPr>
              <a:buNone/>
            </a:pPr>
            <a:endParaRPr lang="cs-CZ" sz="2000" dirty="0" smtClean="0"/>
          </a:p>
          <a:p>
            <a:pPr>
              <a:buNone/>
            </a:pPr>
            <a:endParaRPr lang="cs-CZ" sz="2000" dirty="0" smtClean="0"/>
          </a:p>
          <a:p>
            <a:pPr>
              <a:buNone/>
            </a:pPr>
            <a:endParaRPr lang="cs-CZ" sz="2000" dirty="0" smtClean="0"/>
          </a:p>
          <a:p>
            <a:pPr>
              <a:buNone/>
            </a:pPr>
            <a:r>
              <a:rPr lang="cs-CZ" sz="2000" dirty="0" smtClean="0"/>
              <a:t>				</a:t>
            </a:r>
            <a:endParaRPr lang="cs-CZ" sz="2000" dirty="0"/>
          </a:p>
        </p:txBody>
      </p:sp>
      <p:graphicFrame>
        <p:nvGraphicFramePr>
          <p:cNvPr id="7" name="Diagram 6"/>
          <p:cNvGraphicFramePr/>
          <p:nvPr/>
        </p:nvGraphicFramePr>
        <p:xfrm>
          <a:off x="683568" y="2996952"/>
          <a:ext cx="7416824" cy="38610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sz="4000" dirty="0" smtClean="0">
                <a:latin typeface="Comic Sans MS" pitchFamily="66" charset="0"/>
              </a:rPr>
              <a:t/>
            </a:r>
            <a:br>
              <a:rPr lang="cs-CZ" sz="4000" dirty="0" smtClean="0">
                <a:latin typeface="Comic Sans MS" pitchFamily="66" charset="0"/>
              </a:rPr>
            </a:br>
            <a:r>
              <a:rPr lang="cs-CZ" sz="4000" dirty="0" smtClean="0">
                <a:latin typeface="Comic Sans MS" pitchFamily="66" charset="0"/>
              </a:rPr>
              <a:t>Nutriční programování</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sz="2800" dirty="0" err="1" smtClean="0">
                <a:latin typeface="Comic Sans MS" pitchFamily="66" charset="0"/>
              </a:rPr>
              <a:t>nutritional</a:t>
            </a:r>
            <a:r>
              <a:rPr lang="cs-CZ" sz="2800" dirty="0" smtClean="0">
                <a:latin typeface="Comic Sans MS" pitchFamily="66" charset="0"/>
              </a:rPr>
              <a:t> </a:t>
            </a:r>
            <a:r>
              <a:rPr lang="cs-CZ" sz="2800" dirty="0" err="1" smtClean="0">
                <a:latin typeface="Comic Sans MS" pitchFamily="66" charset="0"/>
              </a:rPr>
              <a:t>programming</a:t>
            </a:r>
            <a:endParaRPr lang="cs-CZ" sz="2800" dirty="0" smtClean="0">
              <a:latin typeface="Comic Sans MS" pitchFamily="66" charset="0"/>
            </a:endParaRPr>
          </a:p>
          <a:p>
            <a:endParaRPr lang="cs-CZ" sz="2800" dirty="0" smtClean="0">
              <a:latin typeface="Comic Sans MS" pitchFamily="66" charset="0"/>
            </a:endParaRPr>
          </a:p>
          <a:p>
            <a:r>
              <a:rPr lang="cs-CZ" sz="2800" dirty="0" smtClean="0">
                <a:latin typeface="Comic Sans MS" pitchFamily="66" charset="0"/>
              </a:rPr>
              <a:t>výživa se na našem zdraví podílí cca ze 40 %</a:t>
            </a:r>
          </a:p>
          <a:p>
            <a:endParaRPr lang="cs-CZ" sz="2800" dirty="0" smtClean="0">
              <a:latin typeface="Comic Sans MS" pitchFamily="66" charset="0"/>
            </a:endParaRPr>
          </a:p>
          <a:p>
            <a:r>
              <a:rPr lang="cs-CZ" sz="2800" dirty="0" err="1" smtClean="0">
                <a:latin typeface="Comic Sans MS" pitchFamily="66" charset="0"/>
              </a:rPr>
              <a:t>nutrigenomika</a:t>
            </a:r>
            <a:endParaRPr lang="cs-CZ" sz="2800" dirty="0" smtClean="0">
              <a:latin typeface="Comic Sans MS" pitchFamily="66" charset="0"/>
            </a:endParaRPr>
          </a:p>
          <a:p>
            <a:endParaRPr lang="cs-CZ" sz="2800" dirty="0" smtClean="0">
              <a:latin typeface="Comic Sans MS" pitchFamily="66" charset="0"/>
            </a:endParaRPr>
          </a:p>
          <a:p>
            <a:r>
              <a:rPr lang="cs-CZ" sz="2800" dirty="0" smtClean="0">
                <a:latin typeface="Comic Sans MS" pitchFamily="66" charset="0"/>
              </a:rPr>
              <a:t>nedostatek nebo nadbytek složek stravy aktivuje expresi genů a tím navození ochranných nebo patologických metabolických procesů</a:t>
            </a:r>
          </a:p>
          <a:p>
            <a:pPr algn="r">
              <a:buNone/>
            </a:pPr>
            <a:r>
              <a:rPr lang="cs-CZ" sz="2800" dirty="0" smtClean="0">
                <a:latin typeface="Comic Sans MS" pitchFamily="66" charset="0"/>
              </a:rPr>
              <a:t> </a:t>
            </a:r>
            <a:r>
              <a:rPr lang="cs-CZ" sz="1500" i="1" dirty="0" smtClean="0">
                <a:latin typeface="Comic Sans MS" pitchFamily="66" charset="0"/>
              </a:rPr>
              <a:t>Tláskal, </a:t>
            </a:r>
            <a:r>
              <a:rPr lang="cs-CZ" sz="1500" i="1" dirty="0" err="1" smtClean="0">
                <a:latin typeface="Comic Sans MS" pitchFamily="66" charset="0"/>
              </a:rPr>
              <a:t>Čes</a:t>
            </a:r>
            <a:r>
              <a:rPr lang="cs-CZ" sz="1500" i="1" dirty="0" smtClean="0">
                <a:latin typeface="Comic Sans MS" pitchFamily="66" charset="0"/>
              </a:rPr>
              <a:t>-slov </a:t>
            </a:r>
            <a:r>
              <a:rPr lang="cs-CZ" sz="1500" i="1" dirty="0" err="1" smtClean="0">
                <a:latin typeface="Comic Sans MS" pitchFamily="66" charset="0"/>
              </a:rPr>
              <a:t>Pediat</a:t>
            </a:r>
            <a:r>
              <a:rPr lang="cs-CZ" sz="1500" i="1" dirty="0" smtClean="0">
                <a:latin typeface="Comic Sans MS" pitchFamily="66" charset="0"/>
              </a:rPr>
              <a:t> 2014</a:t>
            </a:r>
            <a:r>
              <a:rPr lang="cs-CZ" sz="1500" i="1" dirty="0" smtClean="0">
                <a:latin typeface="Comic Sans MS" pitchFamily="66" charset="0"/>
                <a:cs typeface="Times New Roman"/>
              </a:rPr>
              <a:t>; 69 (6):370-375</a:t>
            </a:r>
            <a:endParaRPr lang="cs-CZ" sz="1500" i="1" dirty="0">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solidFill>
                  <a:schemeClr val="accent3">
                    <a:lumMod val="75000"/>
                  </a:schemeClr>
                </a:solidFill>
                <a:latin typeface="Comic Sans MS" pitchFamily="66" charset="0"/>
              </a:rPr>
              <a:t>Hormonální a metabolické změny</a:t>
            </a:r>
            <a:endParaRPr lang="cs-CZ" dirty="0">
              <a:solidFill>
                <a:schemeClr val="accent3">
                  <a:lumMod val="75000"/>
                </a:schemeClr>
              </a:solidFill>
              <a:latin typeface="Comic Sans MS" pitchFamily="66" charset="0"/>
            </a:endParaRPr>
          </a:p>
        </p:txBody>
      </p:sp>
      <p:sp>
        <p:nvSpPr>
          <p:cNvPr id="3" name="Zástupný symbol pro obsah 2"/>
          <p:cNvSpPr>
            <a:spLocks noGrp="1"/>
          </p:cNvSpPr>
          <p:nvPr>
            <p:ph sz="quarter" idx="1"/>
          </p:nvPr>
        </p:nvSpPr>
        <p:spPr/>
        <p:txBody>
          <a:bodyPr>
            <a:normAutofit/>
          </a:bodyPr>
          <a:lstStyle/>
          <a:p>
            <a:r>
              <a:rPr lang="cs-CZ" dirty="0" smtClean="0">
                <a:latin typeface="Comic Sans MS" pitchFamily="66" charset="0"/>
              </a:rPr>
              <a:t>Lidský placentární </a:t>
            </a:r>
            <a:r>
              <a:rPr lang="cs-CZ" dirty="0" err="1" smtClean="0">
                <a:latin typeface="Comic Sans MS" pitchFamily="66" charset="0"/>
              </a:rPr>
              <a:t>laktogen</a:t>
            </a:r>
            <a:endParaRPr lang="cs-CZ" dirty="0" smtClean="0">
              <a:latin typeface="Comic Sans MS" pitchFamily="66" charset="0"/>
            </a:endParaRPr>
          </a:p>
          <a:p>
            <a:r>
              <a:rPr lang="cs-CZ" dirty="0" smtClean="0">
                <a:latin typeface="Comic Sans MS" pitchFamily="66" charset="0"/>
              </a:rPr>
              <a:t>Prolaktin</a:t>
            </a:r>
          </a:p>
          <a:p>
            <a:r>
              <a:rPr lang="cs-CZ" dirty="0" err="1" smtClean="0">
                <a:latin typeface="Comic Sans MS" pitchFamily="66" charset="0"/>
              </a:rPr>
              <a:t>Choriogonádotropin</a:t>
            </a:r>
            <a:r>
              <a:rPr lang="cs-CZ" dirty="0" smtClean="0">
                <a:latin typeface="Comic Sans MS" pitchFamily="66" charset="0"/>
              </a:rPr>
              <a:t> aj.</a:t>
            </a:r>
          </a:p>
          <a:p>
            <a:r>
              <a:rPr lang="cs-CZ" dirty="0" smtClean="0">
                <a:latin typeface="Comic Sans MS" pitchFamily="66" charset="0"/>
              </a:rPr>
              <a:t>Ovlivnění hladin všech základních živin B,S,T.</a:t>
            </a:r>
          </a:p>
          <a:p>
            <a:pPr>
              <a:buNone/>
            </a:pPr>
            <a:endParaRPr lang="cs-CZ" dirty="0" smtClean="0">
              <a:latin typeface="Comic Sans MS" pitchFamily="66" charset="0"/>
            </a:endParaRPr>
          </a:p>
          <a:p>
            <a:pPr>
              <a:buNone/>
            </a:pPr>
            <a:r>
              <a:rPr lang="cs-CZ" sz="2400" dirty="0" smtClean="0">
                <a:latin typeface="Comic Sans MS" pitchFamily="66" charset="0"/>
              </a:rPr>
              <a:t> </a:t>
            </a:r>
          </a:p>
          <a:p>
            <a:endParaRPr lang="cs-CZ" dirty="0" smtClean="0"/>
          </a:p>
          <a:p>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4403</TotalTime>
  <Words>3961</Words>
  <Application>Microsoft Office PowerPoint</Application>
  <PresentationFormat>Předvádění na obrazovce (4:3)</PresentationFormat>
  <Paragraphs>657</Paragraphs>
  <Slides>64</Slides>
  <Notes>9</Notes>
  <HiddenSlides>0</HiddenSlides>
  <MMClips>0</MMClips>
  <ScaleCrop>false</ScaleCrop>
  <HeadingPairs>
    <vt:vector size="4" baseType="variant">
      <vt:variant>
        <vt:lpstr>Motiv</vt:lpstr>
      </vt:variant>
      <vt:variant>
        <vt:i4>1</vt:i4>
      </vt:variant>
      <vt:variant>
        <vt:lpstr>Nadpisy snímků</vt:lpstr>
      </vt:variant>
      <vt:variant>
        <vt:i4>64</vt:i4>
      </vt:variant>
    </vt:vector>
  </HeadingPairs>
  <TitlesOfParts>
    <vt:vector size="65" baseType="lpstr">
      <vt:lpstr>Medián</vt:lpstr>
      <vt:lpstr>Výživa těhotných a    kojících žen  </vt:lpstr>
      <vt:lpstr>Struktura přednášky</vt:lpstr>
      <vt:lpstr>Výživa před početím</vt:lpstr>
      <vt:lpstr>Výživový stav budoucí  matky</vt:lpstr>
      <vt:lpstr>Výživa před početím </vt:lpstr>
      <vt:lpstr>Výživa před početím</vt:lpstr>
      <vt:lpstr>Význam výživy v těhotenství</vt:lpstr>
      <vt:lpstr> Nutriční programování </vt:lpstr>
      <vt:lpstr>Hormonální a metabolické změny</vt:lpstr>
      <vt:lpstr>Změny v těhotenství</vt:lpstr>
      <vt:lpstr>Snímek 11</vt:lpstr>
      <vt:lpstr>Přírůstek hmotnosti v těhotenství</vt:lpstr>
      <vt:lpstr>Přírůstek hmotnosti v těhotenství</vt:lpstr>
      <vt:lpstr>Snímek 14</vt:lpstr>
      <vt:lpstr>Snímek 15</vt:lpstr>
      <vt:lpstr>Snímek 16</vt:lpstr>
      <vt:lpstr>Potřeba živin v těhotenství</vt:lpstr>
      <vt:lpstr>Snímek 18</vt:lpstr>
      <vt:lpstr>Potřeba živin v těhotenství</vt:lpstr>
      <vt:lpstr>Potřeba živin v těhotenství</vt:lpstr>
      <vt:lpstr>Snímek 21</vt:lpstr>
      <vt:lpstr>Potřeba živin v těhotenství</vt:lpstr>
      <vt:lpstr>Potřeba živin v těhotenství</vt:lpstr>
      <vt:lpstr>Potřeba živin v těhotenství</vt:lpstr>
      <vt:lpstr>Potřeba živin v těhotenství</vt:lpstr>
      <vt:lpstr>Pitný režim v těhotenství</vt:lpstr>
      <vt:lpstr>Snímek 27</vt:lpstr>
      <vt:lpstr>Obsah kofeinu </vt:lpstr>
      <vt:lpstr>Pitný režim v těhotenství</vt:lpstr>
      <vt:lpstr>Snímek 30</vt:lpstr>
      <vt:lpstr>    DDD kys.listové DACH- 550 μg /den  Pomeranč100 g = 24-42 μg   </vt:lpstr>
      <vt:lpstr>Snímek 32</vt:lpstr>
      <vt:lpstr>Potřeba vitaminů v těhotenství </vt:lpstr>
      <vt:lpstr>Potřeba minerálních látek v těhotenství</vt:lpstr>
      <vt:lpstr>Potřeba minerálních látek v těhotenství</vt:lpstr>
      <vt:lpstr>Snímek 36</vt:lpstr>
      <vt:lpstr>Čemu se v těhotenství ještě vyhnout?</vt:lpstr>
      <vt:lpstr>Čemu se v těhotenství ještě vyhnout?</vt:lpstr>
      <vt:lpstr>Čemu se v těhotenství ještě vyhnout?</vt:lpstr>
      <vt:lpstr>Snímek 40</vt:lpstr>
      <vt:lpstr>Čemu se v těhotenství ještě vyhnout?</vt:lpstr>
      <vt:lpstr>Obtíže spojené s těhotenstvím</vt:lpstr>
      <vt:lpstr> Nevolnosti a zvracení </vt:lpstr>
      <vt:lpstr>Snímek 44</vt:lpstr>
      <vt:lpstr>  Problémy s chrupem  </vt:lpstr>
      <vt:lpstr> Pálení žáhy </vt:lpstr>
      <vt:lpstr> Nadýmání  </vt:lpstr>
      <vt:lpstr> Zácpa </vt:lpstr>
      <vt:lpstr>Průjem</vt:lpstr>
      <vt:lpstr> Gestační diabetes mellitus </vt:lpstr>
      <vt:lpstr>Gestační diabetes mellitus</vt:lpstr>
      <vt:lpstr> Anémie </vt:lpstr>
      <vt:lpstr>Anémie</vt:lpstr>
      <vt:lpstr>Otoky</vt:lpstr>
      <vt:lpstr>Otoky</vt:lpstr>
      <vt:lpstr>Výživa kojících žen</vt:lpstr>
      <vt:lpstr>Výživa kojících žen</vt:lpstr>
      <vt:lpstr>Snímek 58</vt:lpstr>
      <vt:lpstr>Výživa kojících žen</vt:lpstr>
      <vt:lpstr>Jak jednoduše zhodnotit, zda mají těhotné a kojící v jídelníčku vše co potřebují ?</vt:lpstr>
      <vt:lpstr>Jak jednoduše zhodnotit, zda mají těhotné a kojící v jídelníčku vše co potřebují ?</vt:lpstr>
      <vt:lpstr>Jak jednoduše zhodnotit, zda mají těhotné a kojící v jídelníčku vše co potřebují ?</vt:lpstr>
      <vt:lpstr>Zdroje:</vt:lpstr>
      <vt:lpstr>Snímek 64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Výživa těhotných a kojících žen  (Studie a programy)</dc:title>
  <dc:creator>Martina</dc:creator>
  <cp:lastModifiedBy>Martina</cp:lastModifiedBy>
  <cp:revision>218</cp:revision>
  <dcterms:created xsi:type="dcterms:W3CDTF">2015-10-05T08:03:29Z</dcterms:created>
  <dcterms:modified xsi:type="dcterms:W3CDTF">2017-04-11T21:30:36Z</dcterms:modified>
</cp:coreProperties>
</file>