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10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383" r:id="rId20"/>
    <p:sldId id="272" r:id="rId21"/>
    <p:sldId id="273" r:id="rId22"/>
    <p:sldId id="274" r:id="rId23"/>
    <p:sldId id="275" r:id="rId24"/>
    <p:sldId id="278" r:id="rId25"/>
    <p:sldId id="384" r:id="rId26"/>
    <p:sldId id="280" r:id="rId27"/>
    <p:sldId id="276" r:id="rId28"/>
    <p:sldId id="279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37" r:id="rId86"/>
    <p:sldId id="338" r:id="rId87"/>
    <p:sldId id="339" r:id="rId88"/>
    <p:sldId id="340" r:id="rId89"/>
    <p:sldId id="341" r:id="rId90"/>
    <p:sldId id="342" r:id="rId91"/>
    <p:sldId id="351" r:id="rId92"/>
    <p:sldId id="352" r:id="rId93"/>
    <p:sldId id="353" r:id="rId94"/>
    <p:sldId id="354" r:id="rId95"/>
    <p:sldId id="355" r:id="rId96"/>
    <p:sldId id="343" r:id="rId97"/>
    <p:sldId id="344" r:id="rId98"/>
    <p:sldId id="345" r:id="rId99"/>
    <p:sldId id="346" r:id="rId100"/>
    <p:sldId id="347" r:id="rId101"/>
    <p:sldId id="348" r:id="rId102"/>
    <p:sldId id="349" r:id="rId103"/>
    <p:sldId id="350" r:id="rId104"/>
    <p:sldId id="357" r:id="rId105"/>
    <p:sldId id="358" r:id="rId106"/>
    <p:sldId id="359" r:id="rId107"/>
    <p:sldId id="381" r:id="rId10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3" autoAdjust="0"/>
    <p:restoredTop sz="87772" autoAdjust="0"/>
  </p:normalViewPr>
  <p:slideViewPr>
    <p:cSldViewPr>
      <p:cViewPr varScale="1">
        <p:scale>
          <a:sx n="80" d="100"/>
          <a:sy n="80" d="100"/>
        </p:scale>
        <p:origin x="120" y="43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102" Type="http://schemas.openxmlformats.org/officeDocument/2006/relationships/slide" Target="slides/slide98.xml"/><Relationship Id="rId110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13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2000">
                <a:latin typeface="Arial"/>
              </a:rPr>
              <a:t>Klikněte pro úpravu formátu komentářů</a:t>
            </a:r>
            <a:endParaRPr/>
          </a:p>
        </p:txBody>
      </p:sp>
      <p:sp>
        <p:nvSpPr>
          <p:cNvPr id="22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1400">
                <a:latin typeface="Times New Roman"/>
              </a:rPr>
              <a:t>&lt;záhlaví&gt;</a:t>
            </a:r>
            <a:endParaRPr/>
          </a:p>
        </p:txBody>
      </p:sp>
      <p:sp>
        <p:nvSpPr>
          <p:cNvPr id="230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cs-CZ" sz="1400">
                <a:latin typeface="Times New Roman"/>
              </a:rPr>
              <a:t>&lt;datum/čas&gt;</a:t>
            </a:r>
            <a:endParaRPr/>
          </a:p>
        </p:txBody>
      </p:sp>
      <p:sp>
        <p:nvSpPr>
          <p:cNvPr id="23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cs-CZ" sz="1400">
                <a:latin typeface="Times New Roman"/>
              </a:rPr>
              <a:t>&lt;zápatí&gt;</a:t>
            </a:r>
            <a:endParaRPr/>
          </a:p>
        </p:txBody>
      </p:sp>
      <p:sp>
        <p:nvSpPr>
          <p:cNvPr id="232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18F842E0-4526-4D3F-B334-378757B5DC89}" type="slidenum">
              <a:rPr lang="cs-CZ" sz="1400">
                <a:latin typeface="Times New Roman"/>
              </a:rPr>
              <a:pPr algn="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1517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2" name="CustomShape 2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AC97F985-F9C3-48EC-A1B9-0E0D2FB1906C}" type="slidenum">
              <a:rPr lang="cs-CZ" sz="1200">
                <a:solidFill>
                  <a:srgbClr val="000000"/>
                </a:solidFill>
                <a:latin typeface="Calibri"/>
              </a:rPr>
              <a:pPr>
                <a:lnSpc>
                  <a:spcPct val="100000"/>
                </a:lnSpc>
              </a:pPr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7425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2000">
                <a:latin typeface="Arial"/>
              </a:rPr>
              <a:t>Přečtěte si také tento krátký článek o tom, jak má proběhnout první kojení http://kojim.webnode.cz/jak-predchazet-problemum/prvni-kojeni-po-porodu/ </a:t>
            </a:r>
            <a:endParaRPr/>
          </a:p>
          <a:p>
            <a:r>
              <a:rPr lang="cs-CZ" sz="2000">
                <a:latin typeface="Arial"/>
              </a:rPr>
              <a:t> </a:t>
            </a:r>
            <a:endParaRPr/>
          </a:p>
        </p:txBody>
      </p:sp>
      <p:sp>
        <p:nvSpPr>
          <p:cNvPr id="684" name="CustomShape 2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6A8BE3B8-0D4D-423D-BA7D-E206F0255776}" type="slidenum">
              <a:rPr lang="cs-CZ" sz="1200">
                <a:solidFill>
                  <a:srgbClr val="000000"/>
                </a:solidFill>
                <a:latin typeface="Calibri"/>
              </a:rPr>
              <a:pPr>
                <a:lnSpc>
                  <a:spcPct val="100000"/>
                </a:lnSpc>
              </a:pPr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5449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6" name="CustomShape 2"/>
          <p:cNvSpPr/>
          <p:nvPr/>
        </p:nvSpPr>
        <p:spPr>
          <a:xfrm>
            <a:off x="0" y="8685360"/>
            <a:ext cx="2970720" cy="457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cs-CZ" sz="1200">
                <a:latin typeface="Times New Roman"/>
              </a:rPr>
              <a:t>www.cenap.cz</a:t>
            </a:r>
            <a:endParaRPr/>
          </a:p>
        </p:txBody>
      </p:sp>
      <p:sp>
        <p:nvSpPr>
          <p:cNvPr id="687" name="CustomShape 3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2F9B335A-E642-493E-8F5D-956E3D4371EC}" type="slidenum">
              <a:rPr lang="cs-CZ" sz="1200">
                <a:solidFill>
                  <a:srgbClr val="000000"/>
                </a:solidFill>
                <a:latin typeface="Calibri"/>
              </a:rPr>
              <a:pPr>
                <a:lnSpc>
                  <a:spcPct val="100000"/>
                </a:lnSpc>
              </a:pPr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5237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CustomShape 1"/>
          <p:cNvSpPr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SzPct val="45000"/>
              <a:buFont typeface="StarSymbol"/>
              <a:buChar char="l"/>
            </a:pPr>
            <a:fld id="{69FDEB69-7C23-4432-9A35-705A3791DA57}" type="slidenum">
              <a:rPr lang="cs-CZ" sz="1200">
                <a:latin typeface="Arial"/>
              </a:rPr>
              <a:pPr algn="r">
                <a:lnSpc>
                  <a:spcPct val="100000"/>
                </a:lnSpc>
                <a:buSzPct val="45000"/>
                <a:buFont typeface="StarSymbol"/>
                <a:buChar char="l"/>
              </a:pPr>
              <a:t>54</a:t>
            </a:fld>
            <a:endParaRPr/>
          </a:p>
        </p:txBody>
      </p:sp>
      <p:sp>
        <p:nvSpPr>
          <p:cNvPr id="689" name="CustomShape 2"/>
          <p:cNvSpPr/>
          <p:nvPr/>
        </p:nvSpPr>
        <p:spPr>
          <a:xfrm>
            <a:off x="0" y="8685360"/>
            <a:ext cx="2968200" cy="451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</a:pPr>
            <a:r>
              <a:rPr lang="cs-CZ" sz="1200">
                <a:solidFill>
                  <a:srgbClr val="000000"/>
                </a:solidFill>
                <a:latin typeface="Arial"/>
                <a:ea typeface="Lucida Sans Unicode"/>
              </a:rPr>
              <a:t>Centrum naděje a pomoci o.s., Vodní 13, Brno 602 00, www.cenap.cz</a:t>
            </a:r>
            <a:endParaRPr/>
          </a:p>
        </p:txBody>
      </p:sp>
      <p:sp>
        <p:nvSpPr>
          <p:cNvPr id="690" name="CustomShape 3"/>
          <p:cNvSpPr/>
          <p:nvPr/>
        </p:nvSpPr>
        <p:spPr>
          <a:xfrm>
            <a:off x="3884760" y="8685360"/>
            <a:ext cx="2968200" cy="451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FFEB7BEE-81BC-4133-840D-EDEB895F4474}" type="slidenum">
              <a:rPr lang="cs-CZ" sz="1200">
                <a:solidFill>
                  <a:srgbClr val="000000"/>
                </a:solidFill>
                <a:latin typeface="Arial"/>
                <a:ea typeface="Lucida Sans Unicode"/>
              </a:rPr>
              <a:pPr algn="r">
                <a:lnSpc>
                  <a:spcPct val="100000"/>
                </a:lnSpc>
              </a:pPr>
              <a:t>54</a:t>
            </a:fld>
            <a:endParaRPr/>
          </a:p>
        </p:txBody>
      </p:sp>
      <p:sp>
        <p:nvSpPr>
          <p:cNvPr id="691" name="CustomShape 4"/>
          <p:cNvSpPr/>
          <p:nvPr/>
        </p:nvSpPr>
        <p:spPr>
          <a:xfrm>
            <a:off x="685440" y="4343040"/>
            <a:ext cx="5482800" cy="4111200"/>
          </a:xfrm>
          <a:prstGeom prst="rect">
            <a:avLst/>
          </a:prstGeom>
          <a:noFill/>
          <a:ln>
            <a:noFill/>
          </a:ln>
        </p:spPr>
      </p:sp>
      <p:sp>
        <p:nvSpPr>
          <p:cNvPr id="692" name="CustomShape 5"/>
          <p:cNvSpPr/>
          <p:nvPr/>
        </p:nvSpPr>
        <p:spPr>
          <a:xfrm>
            <a:off x="0" y="8685360"/>
            <a:ext cx="2968200" cy="451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</a:pPr>
            <a:r>
              <a:rPr lang="cs-CZ" sz="1200">
                <a:latin typeface="Arial"/>
                <a:ea typeface="Lucida Sans Unicode"/>
              </a:rPr>
              <a:t>Centrum naděje a pomoci,o.s.,  Vodní 13, Brno 60200, www.cenap.cz</a:t>
            </a:r>
            <a:endParaRPr/>
          </a:p>
        </p:txBody>
      </p:sp>
      <p:sp>
        <p:nvSpPr>
          <p:cNvPr id="693" name="CustomShape 6"/>
          <p:cNvSpPr/>
          <p:nvPr/>
        </p:nvSpPr>
        <p:spPr>
          <a:xfrm>
            <a:off x="3884760" y="8685360"/>
            <a:ext cx="2968200" cy="451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D63C55E9-0ED3-4517-A341-92C72920CBCD}" type="slidenum">
              <a:rPr lang="cs-CZ" sz="1200">
                <a:latin typeface="Arial"/>
                <a:ea typeface="Lucida Sans Unicode"/>
              </a:rPr>
              <a:pPr algn="r">
                <a:lnSpc>
                  <a:spcPct val="100000"/>
                </a:lnSpc>
              </a:pPr>
              <a:t>54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0014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CustomShape 1"/>
          <p:cNvSpPr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SzPct val="45000"/>
              <a:buFont typeface="StarSymbol"/>
              <a:buChar char="l"/>
            </a:pPr>
            <a:fld id="{2C037789-23D3-4D9D-B625-5DEC8B8F545C}" type="slidenum">
              <a:rPr lang="cs-CZ" sz="1200">
                <a:latin typeface="Arial"/>
              </a:rPr>
              <a:pPr algn="r">
                <a:lnSpc>
                  <a:spcPct val="100000"/>
                </a:lnSpc>
                <a:buSzPct val="45000"/>
                <a:buFont typeface="StarSymbol"/>
                <a:buChar char="l"/>
              </a:pPr>
              <a:t>70</a:t>
            </a:fld>
            <a:endParaRPr/>
          </a:p>
        </p:txBody>
      </p:sp>
      <p:sp>
        <p:nvSpPr>
          <p:cNvPr id="695" name="CustomShape 2"/>
          <p:cNvSpPr/>
          <p:nvPr/>
        </p:nvSpPr>
        <p:spPr>
          <a:xfrm>
            <a:off x="3884760" y="8685360"/>
            <a:ext cx="2969640" cy="455040"/>
          </a:xfrm>
          <a:prstGeom prst="rect">
            <a:avLst/>
          </a:prstGeom>
          <a:noFill/>
          <a:ln>
            <a:noFill/>
          </a:ln>
        </p:spPr>
        <p:txBody>
          <a:bodyPr lIns="86040" tIns="44640" rIns="86040" bIns="44640" anchor="b"/>
          <a:lstStyle/>
          <a:p>
            <a:pPr algn="r">
              <a:lnSpc>
                <a:spcPct val="100000"/>
              </a:lnSpc>
            </a:pPr>
            <a:fld id="{D393BC5D-223D-433A-9269-2BEE178FA9A0}" type="slidenum">
              <a:rPr lang="cs-CZ" sz="1100">
                <a:solidFill>
                  <a:srgbClr val="000000"/>
                </a:solidFill>
                <a:latin typeface="Arial"/>
                <a:ea typeface="Lucida Sans Unicode"/>
              </a:rPr>
              <a:pPr algn="r">
                <a:lnSpc>
                  <a:spcPct val="100000"/>
                </a:lnSpc>
              </a:pPr>
              <a:t>70</a:t>
            </a:fld>
            <a:endParaRPr/>
          </a:p>
        </p:txBody>
      </p:sp>
      <p:sp>
        <p:nvSpPr>
          <p:cNvPr id="696" name="CustomShape 3"/>
          <p:cNvSpPr/>
          <p:nvPr/>
        </p:nvSpPr>
        <p:spPr>
          <a:xfrm>
            <a:off x="3884760" y="8685360"/>
            <a:ext cx="2966400" cy="451800"/>
          </a:xfrm>
          <a:prstGeom prst="rect">
            <a:avLst/>
          </a:prstGeom>
          <a:noFill/>
          <a:ln>
            <a:noFill/>
          </a:ln>
        </p:spPr>
        <p:txBody>
          <a:bodyPr lIns="86040" tIns="44640" rIns="86040" bIns="44640" anchor="b"/>
          <a:lstStyle/>
          <a:p>
            <a:pPr algn="r">
              <a:lnSpc>
                <a:spcPct val="100000"/>
              </a:lnSpc>
            </a:pPr>
            <a:fld id="{1B71B92E-DC32-445B-AFDA-84FC31708998}" type="slidenum">
              <a:rPr lang="cs-CZ" sz="1100">
                <a:solidFill>
                  <a:srgbClr val="000000"/>
                </a:solidFill>
                <a:latin typeface="Tahoma"/>
                <a:ea typeface="Arial"/>
              </a:rPr>
              <a:pPr algn="r">
                <a:lnSpc>
                  <a:spcPct val="100000"/>
                </a:lnSpc>
              </a:pPr>
              <a:t>70</a:t>
            </a:fld>
            <a:endParaRPr/>
          </a:p>
        </p:txBody>
      </p:sp>
      <p:sp>
        <p:nvSpPr>
          <p:cNvPr id="697" name="CustomShape 4"/>
          <p:cNvSpPr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lIns="86040" tIns="44640" rIns="86040" bIns="44640" anchor="b"/>
          <a:lstStyle/>
          <a:p>
            <a:pPr algn="r">
              <a:lnSpc>
                <a:spcPct val="100000"/>
              </a:lnSpc>
            </a:pPr>
            <a:fld id="{FC4E12EC-E162-4B94-9A38-775AF954083A}" type="slidenum">
              <a:rPr lang="cs-CZ" sz="1100">
                <a:solidFill>
                  <a:srgbClr val="000000"/>
                </a:solidFill>
                <a:latin typeface="Tahoma"/>
                <a:ea typeface="Arial"/>
              </a:rPr>
              <a:pPr algn="r">
                <a:lnSpc>
                  <a:spcPct val="100000"/>
                </a:lnSpc>
              </a:pPr>
              <a:t>70</a:t>
            </a:fld>
            <a:endParaRPr/>
          </a:p>
        </p:txBody>
      </p:sp>
      <p:sp>
        <p:nvSpPr>
          <p:cNvPr id="698" name="CustomShape 5"/>
          <p:cNvSpPr/>
          <p:nvPr/>
        </p:nvSpPr>
        <p:spPr>
          <a:xfrm>
            <a:off x="1144440" y="685800"/>
            <a:ext cx="4568760" cy="34286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699" name="CustomShape 6"/>
          <p:cNvSpPr/>
          <p:nvPr/>
        </p:nvSpPr>
        <p:spPr>
          <a:xfrm>
            <a:off x="685440" y="4343040"/>
            <a:ext cx="5481360" cy="420336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39283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CustomShape 1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cs-CZ" sz="1200">
                <a:latin typeface="Arial"/>
              </a:rPr>
              <a:t>http://www.breastfeedinginc.ca/content.php?pagename=vid-reallygood-slvk  </a:t>
            </a:r>
            <a:endParaRPr/>
          </a:p>
        </p:txBody>
      </p:sp>
      <p:sp>
        <p:nvSpPr>
          <p:cNvPr id="701" name="CustomShape 2"/>
          <p:cNvSpPr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SzPct val="45000"/>
              <a:buFont typeface="StarSymbol"/>
              <a:buChar char="l"/>
            </a:pPr>
            <a:fld id="{40B85638-6DF9-47E1-A0A7-E7DAD93E673C}" type="slidenum">
              <a:rPr lang="cs-CZ" sz="1200">
                <a:latin typeface="Arial"/>
              </a:rPr>
              <a:pPr algn="r">
                <a:lnSpc>
                  <a:spcPct val="100000"/>
                </a:lnSpc>
                <a:buSzPct val="45000"/>
                <a:buFont typeface="StarSymbol"/>
                <a:buChar char="l"/>
              </a:pPr>
              <a:t>74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4303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cs-CZ" sz="2000">
                <a:latin typeface="Arial"/>
              </a:rPr>
              <a:t>Pauza v bradě = pití http://www.breastfeedinginc.ca/content.php?pagename=vid-reallygood-slvk</a:t>
            </a:r>
            <a:endParaRPr/>
          </a:p>
          <a:p>
            <a:pPr>
              <a:lnSpc>
                <a:spcPct val="100000"/>
              </a:lnSpc>
            </a:pPr>
            <a:r>
              <a:rPr lang="cs-CZ" sz="2000">
                <a:latin typeface="Arial"/>
              </a:rPr>
              <a:t>Ztráta hmotnosti po porodu </a:t>
            </a:r>
            <a:r>
              <a:rPr lang="cs-CZ" sz="2000" u="sng">
                <a:solidFill>
                  <a:srgbClr val="000000"/>
                </a:solidFill>
                <a:latin typeface="Arial"/>
              </a:rPr>
              <a:t>http://www.mamila.sk/pre-zdravotnikov/materialy/strata-hmotnosti/</a:t>
            </a:r>
            <a:r>
              <a:rPr lang="cs-CZ" sz="2000">
                <a:solidFill>
                  <a:srgbClr val="000000"/>
                </a:solidFill>
                <a:latin typeface="Arial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703" name="CustomShape 2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8E047289-019B-44BB-8FC8-6BEF034D5EF6}" type="slidenum">
              <a:rPr lang="cs-CZ" sz="1200">
                <a:solidFill>
                  <a:srgbClr val="000000"/>
                </a:solidFill>
                <a:latin typeface="Calibri"/>
              </a:rPr>
              <a:pPr>
                <a:lnSpc>
                  <a:spcPct val="100000"/>
                </a:lnSpc>
              </a:pPr>
              <a:t>75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5021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CustomShape 1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cs-CZ" sz="1200">
                <a:latin typeface="Arial"/>
              </a:rPr>
              <a:t>http://nbci.ca/index.php?option=com_content&amp;view=article&amp;id=412:4-day-old-after-tongue-tie-release-with-compressions-slvk&amp;catid=32:video-clips-slvk&amp;Itemid=69 </a:t>
            </a:r>
            <a:endParaRPr/>
          </a:p>
        </p:txBody>
      </p:sp>
      <p:sp>
        <p:nvSpPr>
          <p:cNvPr id="705" name="CustomShape 2"/>
          <p:cNvSpPr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SzPct val="45000"/>
              <a:buFont typeface="StarSymbol"/>
              <a:buChar char="l"/>
            </a:pPr>
            <a:fld id="{589D6A0D-B80B-47CA-9B9A-B869A41AC7CC}" type="slidenum">
              <a:rPr lang="cs-CZ" sz="1200">
                <a:latin typeface="Arial"/>
              </a:rPr>
              <a:pPr algn="r">
                <a:lnSpc>
                  <a:spcPct val="100000"/>
                </a:lnSpc>
                <a:buSzPct val="45000"/>
                <a:buFont typeface="StarSymbol"/>
                <a:buChar char="l"/>
              </a:pPr>
              <a:t>80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7922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CustomShape 1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cs-CZ" sz="1200">
                <a:latin typeface="Arial"/>
              </a:rPr>
              <a:t>https://www.youtube.com/watch?v=0alN_3V_qvI </a:t>
            </a:r>
            <a:endParaRPr/>
          </a:p>
        </p:txBody>
      </p:sp>
      <p:sp>
        <p:nvSpPr>
          <p:cNvPr id="707" name="CustomShape 2"/>
          <p:cNvSpPr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SzPct val="45000"/>
              <a:buFont typeface="StarSymbol"/>
              <a:buChar char="l"/>
            </a:pPr>
            <a:fld id="{8FC760AB-A920-42B4-BD2A-806D941A5ABF}" type="slidenum">
              <a:rPr lang="cs-CZ" sz="1200">
                <a:latin typeface="Arial"/>
              </a:rPr>
              <a:pPr algn="r">
                <a:lnSpc>
                  <a:spcPct val="100000"/>
                </a:lnSpc>
                <a:buSzPct val="45000"/>
                <a:buFont typeface="StarSymbol"/>
                <a:buChar char="l"/>
              </a:pPr>
              <a:t>83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6180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5" name="Obrázek 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3240" y="1604520"/>
            <a:ext cx="4984560" cy="3977280"/>
          </a:xfrm>
          <a:prstGeom prst="rect">
            <a:avLst/>
          </a:prstGeom>
          <a:ln>
            <a:noFill/>
          </a:ln>
        </p:spPr>
      </p:pic>
      <p:pic>
        <p:nvPicPr>
          <p:cNvPr id="36" name="Obrázek 3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3240" y="1604520"/>
            <a:ext cx="498456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1" name="Obrázek 7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3240" y="1604520"/>
            <a:ext cx="4984560" cy="3977280"/>
          </a:xfrm>
          <a:prstGeom prst="rect">
            <a:avLst/>
          </a:prstGeom>
          <a:ln>
            <a:noFill/>
          </a:ln>
        </p:spPr>
      </p:pic>
      <p:pic>
        <p:nvPicPr>
          <p:cNvPr id="72" name="Obrázek 7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3240" y="1604520"/>
            <a:ext cx="498456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07" name="Obrázek 10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3240" y="1604520"/>
            <a:ext cx="4984560" cy="3977280"/>
          </a:xfrm>
          <a:prstGeom prst="rect">
            <a:avLst/>
          </a:prstGeom>
          <a:ln>
            <a:noFill/>
          </a:ln>
        </p:spPr>
      </p:pic>
      <p:pic>
        <p:nvPicPr>
          <p:cNvPr id="108" name="Obrázek 10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3240" y="1604520"/>
            <a:ext cx="498456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43" name="Obrázek 14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3240" y="1604520"/>
            <a:ext cx="4984560" cy="3977280"/>
          </a:xfrm>
          <a:prstGeom prst="rect">
            <a:avLst/>
          </a:prstGeom>
          <a:ln>
            <a:noFill/>
          </a:ln>
        </p:spPr>
      </p:pic>
      <p:pic>
        <p:nvPicPr>
          <p:cNvPr id="144" name="Obrázek 14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3240" y="1604520"/>
            <a:ext cx="498456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B4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/>
          <p:cNvSpPr/>
          <p:nvPr/>
        </p:nvSpPr>
        <p:spPr>
          <a:xfrm>
            <a:off x="0" y="0"/>
            <a:ext cx="12191040" cy="6856920"/>
          </a:xfrm>
          <a:prstGeom prst="rect">
            <a:avLst/>
          </a:prstGeom>
          <a:solidFill>
            <a:srgbClr val="50B4C8"/>
          </a:solidFill>
          <a:ln w="12600">
            <a:noFill/>
          </a:ln>
        </p:spPr>
      </p:sp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cs-CZ">
                <a:latin typeface="Arial"/>
              </a:rPr>
              <a:t>Klikněte pro úpravu formátu textu nadpisu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cs-CZ">
                <a:latin typeface="Arial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s-CZ">
                <a:latin typeface="Arial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s-CZ">
                <a:latin typeface="Arial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s-CZ">
                <a:latin typeface="Arial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s-CZ">
                <a:latin typeface="Arial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s-CZ">
                <a:latin typeface="Arial"/>
              </a:rPr>
              <a:t>Šestá úroveň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cs-CZ">
                <a:latin typeface="Arial"/>
              </a:rPr>
              <a:t>Sedmá úroveň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400">
                <a:latin typeface="Arial"/>
              </a:rPr>
              <a:t>Klikněte pro úpravu formátu textu nadpisu</a:t>
            </a:r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cs-CZ" sz="3200">
                <a:latin typeface="Arial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s-CZ" sz="2800">
                <a:latin typeface="Arial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s-CZ" sz="2400">
                <a:latin typeface="Arial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s-CZ" sz="2000">
                <a:latin typeface="Arial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s-CZ" sz="2000">
                <a:latin typeface="Arial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s-CZ" sz="2000">
                <a:latin typeface="Arial"/>
              </a:rPr>
              <a:t>Šestá úroveň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cs-CZ" sz="2000">
                <a:latin typeface="Arial"/>
              </a:rPr>
              <a:t>Sedmá úroveň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400">
                <a:latin typeface="Arial"/>
              </a:rPr>
              <a:t>Klikněte pro úpravu formátu textu nadpisu</a:t>
            </a:r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cs-CZ" sz="3200">
                <a:latin typeface="Arial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s-CZ" sz="2800">
                <a:latin typeface="Arial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s-CZ" sz="2400">
                <a:latin typeface="Arial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s-CZ" sz="2000">
                <a:latin typeface="Arial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s-CZ" sz="2000">
                <a:latin typeface="Arial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s-CZ" sz="2000">
                <a:latin typeface="Arial"/>
              </a:rPr>
              <a:t>Šestá úroveň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cs-CZ" sz="2000">
                <a:latin typeface="Arial"/>
              </a:rPr>
              <a:t>Sedmá úroveň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400">
                <a:latin typeface="Arial"/>
              </a:rPr>
              <a:t>Klikněte pro úpravu formátu textu nadpisu</a:t>
            </a:r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cs-CZ" sz="3200">
                <a:latin typeface="Arial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s-CZ" sz="2800">
                <a:latin typeface="Arial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s-CZ" sz="2400">
                <a:latin typeface="Arial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s-CZ" sz="2000">
                <a:latin typeface="Arial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s-CZ" sz="2000">
                <a:latin typeface="Arial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s-CZ" sz="2000">
                <a:latin typeface="Arial"/>
              </a:rPr>
              <a:t>Šestá úroveň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cs-CZ" sz="2000">
                <a:latin typeface="Arial"/>
              </a:rPr>
              <a:t>Sedmá úroveň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3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://nbci.ca/index.php?option=com_content&amp;view=article&amp;id=424:squeezing-nipple-demonstrating-difference-between-poor-latch-slvk&amp;catid=32:video-clips-slvk&amp;Itemid=69" TargetMode="External"/><Relationship Id="rId1" Type="http://schemas.openxmlformats.org/officeDocument/2006/relationships/slideLayout" Target="../slideLayouts/slideLayout2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mila.sk/pre-matky/nemocnice-vysledky/" TargetMode="Externa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eastfeedinginc.ca/content.php?pagename=vid-reallygood-slv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4" Type="http://schemas.openxmlformats.org/officeDocument/2006/relationships/hyperlink" Target="http://www.nbci.ca/index.php?option=com_content&amp;view=article&amp;id=420:nibbling&amp;catid=6:video-clips&amp;Itemid=13" TargetMode="Externa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hyperlink" Target="http://nbci.ca/index.php?option=com_content&amp;view=article&amp;id=412:4-day-old-after-tongue-tie-release-with-compressions-slvk&amp;catid=32:video-clips-slvk&amp;Itemid=69" TargetMode="Externa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5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5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5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1751040" y="1317600"/>
            <a:ext cx="8688960" cy="2508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80000"/>
              </a:lnSpc>
            </a:pPr>
            <a:r>
              <a:rPr lang="cs-CZ" sz="8800">
                <a:solidFill>
                  <a:srgbClr val="FF0000"/>
                </a:solidFill>
                <a:latin typeface="Calibri Light"/>
              </a:rPr>
              <a:t>Základy kojení</a:t>
            </a:r>
            <a:endParaRPr/>
          </a:p>
        </p:txBody>
      </p:sp>
      <p:sp>
        <p:nvSpPr>
          <p:cNvPr id="234" name="CustomShape 2"/>
          <p:cNvSpPr/>
          <p:nvPr/>
        </p:nvSpPr>
        <p:spPr>
          <a:xfrm>
            <a:off x="815040" y="3660120"/>
            <a:ext cx="9227160" cy="1644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3200" dirty="0">
                <a:solidFill>
                  <a:srgbClr val="FFFFFF"/>
                </a:solidFill>
                <a:latin typeface="Calibri Light"/>
              </a:rPr>
              <a:t>Mgr. Sylva Šmídová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235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9160"/>
            <a:ext cx="3808800" cy="2541960"/>
          </a:xfrm>
          <a:prstGeom prst="rect">
            <a:avLst/>
          </a:prstGeom>
          <a:ln>
            <a:noFill/>
          </a:ln>
        </p:spPr>
      </p:pic>
      <p:pic>
        <p:nvPicPr>
          <p:cNvPr id="236" name="Picture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24160" y="4709520"/>
            <a:ext cx="4408920" cy="1942200"/>
          </a:xfrm>
          <a:prstGeom prst="rect">
            <a:avLst/>
          </a:prstGeom>
          <a:ln>
            <a:noFill/>
          </a:ln>
        </p:spPr>
      </p:pic>
      <p:pic>
        <p:nvPicPr>
          <p:cNvPr id="237" name="Picture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14720" y="126000"/>
            <a:ext cx="4437720" cy="1713600"/>
          </a:xfrm>
          <a:prstGeom prst="rect">
            <a:avLst/>
          </a:prstGeom>
          <a:ln>
            <a:noFill/>
          </a:ln>
        </p:spPr>
      </p:pic>
      <p:pic>
        <p:nvPicPr>
          <p:cNvPr id="238" name="Picture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600" y="4709520"/>
            <a:ext cx="3075480" cy="2046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ustomShape 1"/>
          <p:cNvSpPr/>
          <p:nvPr/>
        </p:nvSpPr>
        <p:spPr>
          <a:xfrm>
            <a:off x="1981080" y="620640"/>
            <a:ext cx="8228520" cy="1587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5400">
                <a:solidFill>
                  <a:srgbClr val="50B4C8"/>
                </a:solidFill>
                <a:latin typeface="Calibri Light"/>
              </a:rPr>
              <a:t>1) </a:t>
            </a:r>
            <a:r>
              <a:rPr lang="cs-CZ" sz="3600">
                <a:solidFill>
                  <a:srgbClr val="50B4C8"/>
                </a:solidFill>
                <a:latin typeface="Calibri Light"/>
              </a:rPr>
              <a:t>Písemně vypracovaná strategie přístupu ke kojení, praktikována všemi členy zdravotnického týmu</a:t>
            </a:r>
            <a:endParaRPr/>
          </a:p>
        </p:txBody>
      </p:sp>
      <p:sp>
        <p:nvSpPr>
          <p:cNvPr id="262" name="CustomShape 2"/>
          <p:cNvSpPr/>
          <p:nvPr/>
        </p:nvSpPr>
        <p:spPr>
          <a:xfrm>
            <a:off x="695400" y="270892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Nemocnice má písemně vypracované postupy, jak uvést těchto 10 bodů do praxe (vnitřní předpisy, ošetřovatelské standardy apod.)</a:t>
            </a:r>
            <a:endParaRPr dirty="0"/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Ty by měly být dostupné veškerému personálu (zdrav. i nezdrav.), který se stará o matky a děti</a:t>
            </a:r>
            <a:endParaRPr dirty="0"/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Shrnutí těchto 10 bodů, Mezinárodního kodexu marketingu náhrad mateřského mléka a následné rezolucí WHO by měla být vyvěšená </a:t>
            </a:r>
            <a:r>
              <a:rPr lang="cs-CZ" sz="2400" b="1" dirty="0">
                <a:solidFill>
                  <a:srgbClr val="262626"/>
                </a:solidFill>
                <a:latin typeface="Calibri Light"/>
              </a:rPr>
              <a:t>ve všech prostorách nemocnice.</a:t>
            </a:r>
            <a:endParaRPr dirty="0"/>
          </a:p>
        </p:txBody>
      </p:sp>
      <p:sp>
        <p:nvSpPr>
          <p:cNvPr id="263" name="CustomShape 3"/>
          <p:cNvSpPr/>
          <p:nvPr/>
        </p:nvSpPr>
        <p:spPr>
          <a:xfrm>
            <a:off x="8763840" y="5876280"/>
            <a:ext cx="2925000" cy="139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F5D83FC6-7CD7-43CA-8CCD-03782A0D7A71}" type="slidenum">
              <a:rPr lang="cs-CZ" sz="10300">
                <a:solidFill>
                  <a:srgbClr val="FFFFFF"/>
                </a:solidFill>
                <a:latin typeface="Georgia"/>
              </a:rPr>
              <a:pPr>
                <a:lnSpc>
                  <a:spcPct val="100000"/>
                </a:lnSpc>
              </a:pPr>
              <a:t>10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85000"/>
              </a:lnSpc>
            </a:pPr>
            <a:r>
              <a:rPr lang="cs-CZ" sz="3200">
                <a:solidFill>
                  <a:srgbClr val="50B4C8"/>
                </a:solidFill>
                <a:latin typeface="Calibri Light"/>
              </a:rPr>
              <a:t>9) Nedávat kojeným novorozencům dudlíky, šidítka, kloboučky</a:t>
            </a:r>
            <a:endParaRPr/>
          </a:p>
        </p:txBody>
      </p:sp>
      <p:sp>
        <p:nvSpPr>
          <p:cNvPr id="563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Nedávat dětem tyto náhrady</a:t>
            </a:r>
            <a:endParaRPr/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Pokud se dětem dávají, je nutno matku informovat o rizicích s nimi spojenými</a:t>
            </a:r>
            <a:endParaRPr/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„Děti se učí kojit kojením“</a:t>
            </a:r>
            <a:endParaRPr/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„Dávat dítěti do úst umělou náhradu prsu není fyziologické! Jedná se o intervenční techniku!“ </a:t>
            </a:r>
            <a:endParaRPr/>
          </a:p>
          <a:p>
            <a:pPr algn="r">
              <a:lnSpc>
                <a:spcPct val="100000"/>
              </a:lnSpc>
            </a:pPr>
            <a:r>
              <a:rPr lang="cs-CZ" sz="2000">
                <a:solidFill>
                  <a:srgbClr val="262626"/>
                </a:solidFill>
                <a:latin typeface="Calibri Light"/>
              </a:rPr>
              <a:t>(Dr. Jack Newman)</a:t>
            </a:r>
            <a:endParaRPr/>
          </a:p>
          <a:p>
            <a:pPr>
              <a:lnSpc>
                <a:spcPct val="85000"/>
              </a:lnSpc>
            </a:pPr>
            <a:endParaRPr/>
          </a:p>
        </p:txBody>
      </p:sp>
      <p:sp>
        <p:nvSpPr>
          <p:cNvPr id="564" name="CustomShape 3"/>
          <p:cNvSpPr/>
          <p:nvPr/>
        </p:nvSpPr>
        <p:spPr>
          <a:xfrm>
            <a:off x="8763840" y="5876280"/>
            <a:ext cx="2925000" cy="139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34AA0275-EB0C-4BE8-92DC-03BE36109170}" type="slidenum">
              <a:rPr lang="cs-CZ" sz="10300">
                <a:solidFill>
                  <a:srgbClr val="FFFFFF"/>
                </a:solidFill>
                <a:latin typeface="Georgia"/>
              </a:rPr>
              <a:pPr>
                <a:lnSpc>
                  <a:spcPct val="100000"/>
                </a:lnSpc>
              </a:pPr>
              <a:t>100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cs-CZ" sz="3200">
                <a:solidFill>
                  <a:srgbClr val="50B4C8"/>
                </a:solidFill>
                <a:latin typeface="Calibri Light"/>
              </a:rPr>
              <a:t>10) Povzbuzovat zakládání dobrovolných skupin matek pro podporu kojení a upozorňovat na ně matky při propouštění</a:t>
            </a:r>
            <a:endParaRPr/>
          </a:p>
          <a:p>
            <a:pPr>
              <a:lnSpc>
                <a:spcPct val="85000"/>
              </a:lnSpc>
            </a:pPr>
            <a:endParaRPr/>
          </a:p>
        </p:txBody>
      </p:sp>
      <p:sp>
        <p:nvSpPr>
          <p:cNvPr id="585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Matky před propuštěním z porodnice dostanou informace, kde hledat pomoc. I tištěné informace, kontakty na laktační poradkyně, podpůrné skupiny či podobné služby. 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Nemocnice podporuje zakládání takových skupin a koordinuje je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Personál podporuje matky, aby jejich dítě brzy po propuštění viděla osoba zkušená v podpoře kojení, která umí kojení vyhodnotit a poskytnout pomoc</a:t>
            </a:r>
            <a:endParaRPr/>
          </a:p>
        </p:txBody>
      </p:sp>
      <p:sp>
        <p:nvSpPr>
          <p:cNvPr id="586" name="CustomShape 3"/>
          <p:cNvSpPr/>
          <p:nvPr/>
        </p:nvSpPr>
        <p:spPr>
          <a:xfrm>
            <a:off x="8763840" y="5876280"/>
            <a:ext cx="2925000" cy="139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BC4C0DDE-9525-4A3F-88AA-3FDB4E6CF5FD}" type="slidenum">
              <a:rPr lang="cs-CZ" sz="10300">
                <a:solidFill>
                  <a:srgbClr val="FFFFFF"/>
                </a:solidFill>
                <a:latin typeface="Georgia"/>
              </a:rPr>
              <a:pPr>
                <a:lnSpc>
                  <a:spcPct val="100000"/>
                </a:lnSpc>
              </a:pPr>
              <a:t>101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85000"/>
              </a:lnSpc>
            </a:pPr>
            <a:r>
              <a:rPr lang="cs-CZ" sz="5400">
                <a:solidFill>
                  <a:srgbClr val="50B4C8"/>
                </a:solidFill>
                <a:latin typeface="Calibri Light"/>
              </a:rPr>
              <a:t>Shrnutí</a:t>
            </a:r>
            <a:endParaRPr/>
          </a:p>
        </p:txBody>
      </p:sp>
      <p:sp>
        <p:nvSpPr>
          <p:cNvPr id="588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Pro WHO je kojení důležité </a:t>
            </a:r>
            <a:endParaRPr/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Vyvíjí mnohé aktivity k jeho podpoře, ochraně a prosazování</a:t>
            </a:r>
            <a:endParaRPr/>
          </a:p>
          <a:p>
            <a:pPr>
              <a:lnSpc>
                <a:spcPct val="85000"/>
              </a:lnSpc>
            </a:pPr>
            <a:endParaRPr/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Jaký má tedy kojení význam?</a:t>
            </a:r>
            <a:endParaRPr/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Proč chceme, aby se děti kojily? Proč podporujeme matky v kojení?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85000"/>
              </a:lnSpc>
            </a:pPr>
            <a:r>
              <a:rPr lang="cs-CZ" sz="5400">
                <a:solidFill>
                  <a:srgbClr val="50B4C8"/>
                </a:solidFill>
                <a:latin typeface="Calibri Light"/>
              </a:rPr>
              <a:t>Význam kojení</a:t>
            </a:r>
            <a:endParaRPr/>
          </a:p>
        </p:txBody>
      </p:sp>
      <p:sp>
        <p:nvSpPr>
          <p:cNvPr id="591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„Kojení není jen pití mateřského mléka. Pro dítě i matku znamená o mnoho více“</a:t>
            </a:r>
            <a:endParaRPr/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Význam pro fyzické i duševní zdraví matky i dítěte</a:t>
            </a:r>
            <a:endParaRPr/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Nelze ho plně nahradit</a:t>
            </a:r>
            <a:endParaRPr/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Nekojení s sebou nese četná rizika, nepříznivě ovlivňuje mortalitu i morbiditu</a:t>
            </a:r>
            <a:endParaRPr/>
          </a:p>
          <a:p>
            <a:pPr>
              <a:lnSpc>
                <a:spcPct val="85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5400">
                <a:solidFill>
                  <a:srgbClr val="3891A7"/>
                </a:solidFill>
                <a:latin typeface="Trebuchet MS"/>
              </a:rPr>
              <a:t>Děkuji za pozornost!</a:t>
            </a:r>
            <a:endParaRPr/>
          </a:p>
        </p:txBody>
      </p:sp>
      <p:sp>
        <p:nvSpPr>
          <p:cNvPr id="675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</p:sp>
      <p:pic>
        <p:nvPicPr>
          <p:cNvPr id="677" name="Picture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8520" y="2286000"/>
            <a:ext cx="3837600" cy="3837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CustomShape 1"/>
          <p:cNvSpPr/>
          <p:nvPr/>
        </p:nvSpPr>
        <p:spPr>
          <a:xfrm>
            <a:off x="1981080" y="692280"/>
            <a:ext cx="8228520" cy="1516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85000"/>
              </a:lnSpc>
            </a:pPr>
            <a:r>
              <a:rPr lang="cs-CZ" sz="3200">
                <a:solidFill>
                  <a:srgbClr val="50B4C8"/>
                </a:solidFill>
                <a:latin typeface="Calibri Light"/>
              </a:rPr>
              <a:t>2) Školit veškerý personál v dovednostech nezbytných k provádění této strategie</a:t>
            </a:r>
            <a:endParaRPr/>
          </a:p>
        </p:txBody>
      </p:sp>
      <p:sp>
        <p:nvSpPr>
          <p:cNvPr id="265" name="CustomShape 2"/>
          <p:cNvSpPr/>
          <p:nvPr/>
        </p:nvSpPr>
        <p:spPr>
          <a:xfrm>
            <a:off x="695400" y="2276872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Veškerý personál (zdravotnický i nezdravotnický), který přichází do kontaktu s těhotnými, matkami a dětmi, </a:t>
            </a:r>
            <a:r>
              <a:rPr lang="cs-CZ" sz="2400" b="1" dirty="0">
                <a:solidFill>
                  <a:srgbClr val="262626"/>
                </a:solidFill>
                <a:latin typeface="Calibri Light"/>
              </a:rPr>
              <a:t>se má dostatečně orientovat v postupech týkajících se kojení a krmení kojenců</a:t>
            </a:r>
            <a:endParaRPr dirty="0"/>
          </a:p>
        </p:txBody>
      </p:sp>
      <p:sp>
        <p:nvSpPr>
          <p:cNvPr id="266" name="CustomShape 3"/>
          <p:cNvSpPr/>
          <p:nvPr/>
        </p:nvSpPr>
        <p:spPr>
          <a:xfrm>
            <a:off x="8763840" y="5876280"/>
            <a:ext cx="2925000" cy="139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2F427D1E-3F0E-4307-8032-3F1E5749B333}" type="slidenum">
              <a:rPr lang="cs-CZ" sz="10300">
                <a:solidFill>
                  <a:srgbClr val="FFFFFF"/>
                </a:solidFill>
                <a:latin typeface="Georgia"/>
              </a:rPr>
              <a:pPr>
                <a:lnSpc>
                  <a:spcPct val="100000"/>
                </a:lnSpc>
              </a:pPr>
              <a:t>11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CustomShape 1"/>
          <p:cNvSpPr/>
          <p:nvPr/>
        </p:nvSpPr>
        <p:spPr>
          <a:xfrm>
            <a:off x="1981080" y="907920"/>
            <a:ext cx="8228520" cy="1300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85000"/>
              </a:lnSpc>
            </a:pPr>
            <a:r>
              <a:rPr lang="cs-CZ" sz="3200">
                <a:solidFill>
                  <a:srgbClr val="50B4C8"/>
                </a:solidFill>
                <a:latin typeface="Calibri Light"/>
              </a:rPr>
              <a:t>3) Informovat všechny těhotné ženy o výhodách a způsobech kojení</a:t>
            </a:r>
            <a:endParaRPr/>
          </a:p>
        </p:txBody>
      </p:sp>
      <p:sp>
        <p:nvSpPr>
          <p:cNvPr id="268" name="CustomShape 2"/>
          <p:cNvSpPr/>
          <p:nvPr/>
        </p:nvSpPr>
        <p:spPr>
          <a:xfrm>
            <a:off x="695400" y="2276872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Předporodní příprava – poskytování informací o kojení těhotným spolu s tištěnými </a:t>
            </a:r>
            <a:r>
              <a:rPr lang="cs-CZ" sz="2400" dirty="0" smtClean="0">
                <a:solidFill>
                  <a:srgbClr val="262626"/>
                </a:solidFill>
                <a:latin typeface="Calibri Light"/>
              </a:rPr>
              <a:t>materiály.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Informace – význam kojení, okamžitého a nepřerušovaného kontaktu skin-to-skin, </a:t>
            </a:r>
            <a:r>
              <a:rPr lang="cs-CZ" sz="2400" dirty="0" err="1">
                <a:solidFill>
                  <a:srgbClr val="262626"/>
                </a:solidFill>
                <a:latin typeface="Calibri Light"/>
              </a:rPr>
              <a:t>rooming</a:t>
            </a:r>
            <a:r>
              <a:rPr lang="cs-CZ" sz="2400" dirty="0">
                <a:solidFill>
                  <a:srgbClr val="262626"/>
                </a:solidFill>
                <a:latin typeface="Calibri Light"/>
              </a:rPr>
              <a:t>-in, kojení podle potřeb dítěte, správná poloha a přisátí, rizika nekojení a podávání umělého mléka, výlučné kojení do 6. měsíce…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 "/>
            </a:pPr>
            <a:endParaRPr lang="cs-CZ" sz="2400" b="1" dirty="0" smtClean="0">
              <a:solidFill>
                <a:srgbClr val="262626"/>
              </a:solidFill>
              <a:latin typeface="Calibri Light"/>
            </a:endParaRPr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b="1" dirty="0" smtClean="0">
                <a:solidFill>
                  <a:srgbClr val="262626"/>
                </a:solidFill>
                <a:latin typeface="Calibri Light"/>
              </a:rPr>
              <a:t>Žena </a:t>
            </a:r>
            <a:r>
              <a:rPr lang="cs-CZ" sz="2400" b="1" dirty="0">
                <a:solidFill>
                  <a:srgbClr val="262626"/>
                </a:solidFill>
                <a:latin typeface="Calibri Light"/>
              </a:rPr>
              <a:t>přichází do porodnice s mlékem (kolostrem)</a:t>
            </a:r>
            <a:r>
              <a:rPr lang="cs-CZ" sz="2400" dirty="0">
                <a:solidFill>
                  <a:srgbClr val="262626"/>
                </a:solidFill>
                <a:latin typeface="Calibri Light"/>
              </a:rPr>
              <a:t> – to se tvoří od 16. </a:t>
            </a:r>
            <a:r>
              <a:rPr lang="cs-CZ" sz="2400" dirty="0" err="1">
                <a:solidFill>
                  <a:srgbClr val="262626"/>
                </a:solidFill>
                <a:latin typeface="Calibri Light"/>
              </a:rPr>
              <a:t>tt</a:t>
            </a:r>
            <a:r>
              <a:rPr lang="cs-CZ" sz="2400" dirty="0">
                <a:solidFill>
                  <a:srgbClr val="262626"/>
                </a:solidFill>
                <a:latin typeface="Calibri Light"/>
              </a:rPr>
              <a:t>!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Mléko se tvoří systémem – poptávka-nabídka (čím větší odběr, tím větší tvorba)</a:t>
            </a:r>
            <a:endParaRPr dirty="0"/>
          </a:p>
        </p:txBody>
      </p:sp>
      <p:sp>
        <p:nvSpPr>
          <p:cNvPr id="269" name="CustomShape 3"/>
          <p:cNvSpPr/>
          <p:nvPr/>
        </p:nvSpPr>
        <p:spPr>
          <a:xfrm>
            <a:off x="8763840" y="5876280"/>
            <a:ext cx="2925000" cy="139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12AE39F8-0596-4D5A-B68C-F821472D0C42}" type="slidenum">
              <a:rPr lang="cs-CZ" sz="10300">
                <a:solidFill>
                  <a:srgbClr val="FFFFFF"/>
                </a:solidFill>
                <a:latin typeface="Georgia"/>
              </a:rPr>
              <a:pPr>
                <a:lnSpc>
                  <a:spcPct val="100000"/>
                </a:lnSpc>
              </a:pPr>
              <a:t>12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CustomShape 1"/>
          <p:cNvSpPr/>
          <p:nvPr/>
        </p:nvSpPr>
        <p:spPr>
          <a:xfrm>
            <a:off x="1981080" y="907920"/>
            <a:ext cx="8228520" cy="1300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85000"/>
              </a:lnSpc>
            </a:pPr>
            <a:r>
              <a:rPr lang="cs-CZ" sz="3200" dirty="0">
                <a:solidFill>
                  <a:srgbClr val="50B4C8"/>
                </a:solidFill>
                <a:latin typeface="Calibri Light"/>
              </a:rPr>
              <a:t>4) Pomoct matkám zahájit kojení do půl hodiny po porodu</a:t>
            </a:r>
            <a:endParaRPr dirty="0"/>
          </a:p>
        </p:txBody>
      </p:sp>
      <p:sp>
        <p:nvSpPr>
          <p:cNvPr id="271" name="CustomShape 2"/>
          <p:cNvSpPr/>
          <p:nvPr/>
        </p:nvSpPr>
        <p:spPr>
          <a:xfrm>
            <a:off x="767408" y="23488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Umístit miminko ihned po narození do kontaktu kůže na kůži s matkou nejméně na </a:t>
            </a:r>
            <a:r>
              <a:rPr lang="cs-CZ" sz="2400" dirty="0" smtClean="0">
                <a:solidFill>
                  <a:srgbClr val="262626"/>
                </a:solidFill>
                <a:latin typeface="Calibri Light"/>
              </a:rPr>
              <a:t>hodinu.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Podporovat matky, aby se naučili poznat, že je jejich dítě připravené na kojení a případně jim nabídnout pomoc.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Všechny matky po vaginálním porodu nebo sekci bez celkové anestezie (výjimka – lékařsky zdůvodněné </a:t>
            </a:r>
            <a:r>
              <a:rPr lang="cs-CZ" sz="2400" dirty="0" smtClean="0">
                <a:solidFill>
                  <a:srgbClr val="262626"/>
                </a:solidFill>
                <a:latin typeface="Calibri Light"/>
              </a:rPr>
              <a:t>případy).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 "/>
            </a:pPr>
            <a:endParaRPr lang="cs-CZ" sz="2400" b="1" dirty="0" smtClean="0">
              <a:solidFill>
                <a:srgbClr val="262626"/>
              </a:solidFill>
              <a:latin typeface="Calibri Light"/>
            </a:endParaRPr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b="1" dirty="0" smtClean="0">
                <a:solidFill>
                  <a:srgbClr val="262626"/>
                </a:solidFill>
                <a:latin typeface="Calibri Light"/>
              </a:rPr>
              <a:t>Dát </a:t>
            </a:r>
            <a:r>
              <a:rPr lang="cs-CZ" sz="2400" b="1" dirty="0">
                <a:solidFill>
                  <a:srgbClr val="262626"/>
                </a:solidFill>
                <a:latin typeface="Calibri Light"/>
              </a:rPr>
              <a:t>matce a dítěti čas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b="1" dirty="0">
                <a:solidFill>
                  <a:srgbClr val="262626"/>
                </a:solidFill>
                <a:latin typeface="Calibri Light"/>
              </a:rPr>
              <a:t>Nenutit dítě na prs</a:t>
            </a:r>
            <a:r>
              <a:rPr lang="cs-CZ" sz="2400" dirty="0">
                <a:solidFill>
                  <a:srgbClr val="262626"/>
                </a:solidFill>
                <a:latin typeface="Calibri Light"/>
              </a:rPr>
              <a:t>, ale pomoct mu, až je připravené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72" name="CustomShape 3"/>
          <p:cNvSpPr/>
          <p:nvPr/>
        </p:nvSpPr>
        <p:spPr>
          <a:xfrm>
            <a:off x="8763840" y="5876280"/>
            <a:ext cx="2925000" cy="139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E1945C85-C947-4C98-B104-96929F5434DE}" type="slidenum">
              <a:rPr lang="cs-CZ" sz="10300">
                <a:solidFill>
                  <a:srgbClr val="FFFFFF"/>
                </a:solidFill>
                <a:latin typeface="Georgia"/>
              </a:rPr>
              <a:pPr>
                <a:lnSpc>
                  <a:spcPct val="100000"/>
                </a:lnSpc>
              </a:pPr>
              <a:t>13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</p:sp>
      <p:sp>
        <p:nvSpPr>
          <p:cNvPr id="274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Matky po sekci v celkové anestezii mohou být v kontaktu kůže na kůži s dítětem hned, jak se probudí- reagují. Dítě může být zatím např. skin-to-skin s otcem</a:t>
            </a:r>
            <a:endParaRPr/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I děti, které vyžadují mimořádnou péči by měli mít možnost kontaktu skin-to-skin. Pokud ne, nutno podat medicinské vysvětlení.</a:t>
            </a:r>
            <a:endParaRPr/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Matčino tělo je lepší než inkubátor</a:t>
            </a:r>
            <a:endParaRPr/>
          </a:p>
          <a:p>
            <a:pPr>
              <a:lnSpc>
                <a:spcPct val="85000"/>
              </a:lnSpc>
            </a:pPr>
            <a:endParaRPr/>
          </a:p>
        </p:txBody>
      </p:sp>
      <p:sp>
        <p:nvSpPr>
          <p:cNvPr id="275" name="CustomShape 3"/>
          <p:cNvSpPr/>
          <p:nvPr/>
        </p:nvSpPr>
        <p:spPr>
          <a:xfrm>
            <a:off x="8763840" y="5876280"/>
            <a:ext cx="2925000" cy="139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9223ECD0-8124-44D8-BD0C-0C77A798F266}" type="slidenum">
              <a:rPr lang="cs-CZ" sz="10300">
                <a:solidFill>
                  <a:srgbClr val="FFFFFF"/>
                </a:solidFill>
                <a:latin typeface="Georgia"/>
              </a:rPr>
              <a:pPr>
                <a:lnSpc>
                  <a:spcPct val="100000"/>
                </a:lnSpc>
              </a:pPr>
              <a:t>14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TextShape 1"/>
          <p:cNvSpPr txBox="1"/>
          <p:nvPr/>
        </p:nvSpPr>
        <p:spPr>
          <a:xfrm>
            <a:off x="407368" y="332656"/>
            <a:ext cx="9217024" cy="1008112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>
              <a:defRPr/>
            </a:pPr>
            <a:r>
              <a:rPr lang="cs-CZ" sz="4000" dirty="0">
                <a:solidFill>
                  <a:srgbClr val="933B05"/>
                </a:solidFill>
                <a:latin typeface="Arial"/>
              </a:rPr>
              <a:t>Pokud maminky spí společně s dětmi…</a:t>
            </a:r>
          </a:p>
        </p:txBody>
      </p:sp>
      <p:sp>
        <p:nvSpPr>
          <p:cNvPr id="277" name="TextShape 2"/>
          <p:cNvSpPr txBox="1"/>
          <p:nvPr/>
        </p:nvSpPr>
        <p:spPr>
          <a:xfrm>
            <a:off x="457200" y="1981080"/>
            <a:ext cx="4038480" cy="411480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cs-CZ" sz="2800">
                <a:solidFill>
                  <a:srgbClr val="006600"/>
                </a:solidFill>
                <a:latin typeface="Gill Sans MT"/>
              </a:rPr>
              <a:t>… regulují tělesnou teplotu dětí! </a:t>
            </a:r>
            <a:endParaRPr/>
          </a:p>
          <a:p>
            <a:pPr>
              <a:buSzPct val="76000"/>
              <a:buFont typeface="Wingdings 3" charset="2"/>
              <a:buChar char=""/>
            </a:pPr>
            <a:endParaRPr/>
          </a:p>
          <a:p>
            <a:pPr>
              <a:buSzPct val="76000"/>
              <a:buFont typeface="Wingdings 3" charset="2"/>
              <a:buChar char=""/>
            </a:pPr>
            <a:r>
              <a:rPr lang="cs-CZ" sz="2800">
                <a:solidFill>
                  <a:srgbClr val="000000"/>
                </a:solidFill>
                <a:latin typeface="Gill Sans MT"/>
              </a:rPr>
              <a:t>dítě si nedokáže udržet tělesnou teplotu – vždy to za dítě dělala matka!</a:t>
            </a:r>
            <a:endParaRPr/>
          </a:p>
          <a:p>
            <a:pPr>
              <a:buSzPct val="76000"/>
              <a:buFont typeface="Wingdings 3" charset="2"/>
              <a:buChar char=""/>
            </a:pPr>
            <a:endParaRPr/>
          </a:p>
        </p:txBody>
      </p:sp>
      <p:sp>
        <p:nvSpPr>
          <p:cNvPr id="278" name="CustomShape 3"/>
          <p:cNvSpPr/>
          <p:nvPr/>
        </p:nvSpPr>
        <p:spPr>
          <a:xfrm>
            <a:off x="6312024" y="5373216"/>
            <a:ext cx="4105440" cy="10594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>
              <a:buSzPct val="45000"/>
              <a:buFont typeface="StarSymbol"/>
              <a:buChar char=""/>
            </a:pPr>
            <a:r>
              <a:rPr lang="cs-CZ" dirty="0">
                <a:latin typeface="Arial"/>
              </a:rPr>
              <a:t>Autor fotografie: Peter Hartmann</a:t>
            </a:r>
            <a:endParaRPr dirty="0"/>
          </a:p>
          <a:p>
            <a:pPr>
              <a:buSzPct val="45000"/>
              <a:buFont typeface="StarSymbol"/>
              <a:buChar char=""/>
            </a:pPr>
            <a:endParaRPr dirty="0"/>
          </a:p>
          <a:p>
            <a:pPr>
              <a:buSzPct val="45000"/>
              <a:buFont typeface="StarSymbol"/>
              <a:buChar char=""/>
            </a:pPr>
            <a:endParaRPr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519936" y="1700808"/>
          <a:ext cx="5472608" cy="3494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hoto Editor Photo" r:id="rId3" imgW="6638095" imgH="4238095" progId="">
                  <p:embed/>
                </p:oleObj>
              </mc:Choice>
              <mc:Fallback>
                <p:oleObj name="Photo Editor Photo" r:id="rId3" imgW="6638095" imgH="4238095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7486" t="16139" r="3255" b="5096"/>
                      <a:stretch>
                        <a:fillRect/>
                      </a:stretch>
                    </p:blipFill>
                    <p:spPr bwMode="auto">
                      <a:xfrm>
                        <a:off x="5519936" y="1700808"/>
                        <a:ext cx="5472608" cy="34941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7" name="Rectangle 9"/>
          <p:cNvSpPr>
            <a:spLocks noChangeArrowheads="1"/>
          </p:cNvSpPr>
          <p:nvPr/>
        </p:nvSpPr>
        <p:spPr bwMode="auto">
          <a:xfrm>
            <a:off x="1007533" y="188913"/>
            <a:ext cx="103632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cs-CZ" sz="3600" dirty="0">
                <a:solidFill>
                  <a:srgbClr val="933B05"/>
                </a:solidFill>
                <a:latin typeface="Arial"/>
              </a:rPr>
              <a:t>Stabilizace a dosažení APGAR skóre dítěte na těle matky a v inkubátoru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6960096" y="1700808"/>
            <a:ext cx="4320116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cs-CZ" b="1" dirty="0">
                <a:solidFill>
                  <a:srgbClr val="006600"/>
                </a:solidFill>
                <a:latin typeface="Times New Roman" pitchFamily="18" charset="0"/>
              </a:rPr>
              <a:t>Autor: </a:t>
            </a:r>
            <a:r>
              <a:rPr lang="cs-CZ" b="1" dirty="0" err="1">
                <a:solidFill>
                  <a:srgbClr val="006600"/>
                </a:solidFill>
                <a:latin typeface="Times New Roman" pitchFamily="18" charset="0"/>
              </a:rPr>
              <a:t>Nils</a:t>
            </a:r>
            <a:r>
              <a:rPr lang="cs-CZ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cs-CZ" b="1" dirty="0" smtClean="0">
                <a:solidFill>
                  <a:srgbClr val="006600"/>
                </a:solidFill>
                <a:latin typeface="Times New Roman" pitchFamily="18" charset="0"/>
              </a:rPr>
              <a:t>Bergman</a:t>
            </a:r>
          </a:p>
          <a:p>
            <a:pPr algn="r" eaLnBrk="0" hangingPunct="0">
              <a:spcBef>
                <a:spcPct val="50000"/>
              </a:spcBef>
            </a:pPr>
            <a:r>
              <a:rPr lang="cs-CZ" b="1" dirty="0" smtClean="0">
                <a:solidFill>
                  <a:srgbClr val="006600"/>
                </a:solidFill>
                <a:latin typeface="Times New Roman" pitchFamily="18" charset="0"/>
              </a:rPr>
              <a:t>Stránky k prostudování: http://www.</a:t>
            </a:r>
            <a:r>
              <a:rPr lang="cs-CZ" b="1" dirty="0" err="1" smtClean="0">
                <a:solidFill>
                  <a:srgbClr val="006600"/>
                </a:solidFill>
                <a:latin typeface="Times New Roman" pitchFamily="18" charset="0"/>
              </a:rPr>
              <a:t>skintoskincontact.com</a:t>
            </a:r>
            <a:r>
              <a:rPr lang="cs-CZ" b="1" dirty="0" smtClean="0">
                <a:solidFill>
                  <a:srgbClr val="006600"/>
                </a:solidFill>
                <a:latin typeface="Times New Roman" pitchFamily="18" charset="0"/>
              </a:rPr>
              <a:t>/</a:t>
            </a:r>
            <a:r>
              <a:rPr lang="cs-CZ" b="1" dirty="0" err="1" smtClean="0">
                <a:solidFill>
                  <a:srgbClr val="006600"/>
                </a:solidFill>
                <a:latin typeface="Times New Roman" pitchFamily="18" charset="0"/>
              </a:rPr>
              <a:t>bergman</a:t>
            </a:r>
            <a:r>
              <a:rPr lang="cs-CZ" b="1" dirty="0" smtClean="0">
                <a:solidFill>
                  <a:srgbClr val="006600"/>
                </a:solidFill>
                <a:latin typeface="Times New Roman" pitchFamily="18" charset="0"/>
              </a:rPr>
              <a:t>-sample.</a:t>
            </a:r>
            <a:r>
              <a:rPr lang="cs-CZ" b="1" dirty="0" err="1" smtClean="0">
                <a:solidFill>
                  <a:srgbClr val="006600"/>
                </a:solidFill>
                <a:latin typeface="Times New Roman" pitchFamily="18" charset="0"/>
              </a:rPr>
              <a:t>aspx</a:t>
            </a:r>
            <a:endParaRPr lang="cs-CZ" b="1" dirty="0">
              <a:solidFill>
                <a:srgbClr val="006600"/>
              </a:solidFill>
              <a:latin typeface="Times New Roman" pitchFamily="18" charset="0"/>
            </a:endParaRPr>
          </a:p>
        </p:txBody>
      </p:sp>
      <p:pic>
        <p:nvPicPr>
          <p:cNvPr id="2050" name="Picture 2" descr="http://www.skintoskincontact.com/Data/Sites/1/kmcimages/talkslide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408" y="1484784"/>
            <a:ext cx="6152138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</p:sp>
      <p:sp>
        <p:nvSpPr>
          <p:cNvPr id="290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Neohrozím dítě, pokud se upřednostní vážení, aplikace vitaminu K, či ošetření očí a další procedury před možností naučit ho správně se kojit, zajistit mu dostatečný přísun mateřského mléka od prvních chvil po narození a bezproblémový začátek kojení?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 "/>
            </a:pPr>
            <a:endParaRPr lang="cs-CZ" sz="2400" dirty="0" smtClean="0">
              <a:solidFill>
                <a:srgbClr val="262626"/>
              </a:solidFill>
              <a:latin typeface="Calibri Light"/>
            </a:endParaRPr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b="1" dirty="0" smtClean="0">
                <a:solidFill>
                  <a:srgbClr val="262626"/>
                </a:solidFill>
                <a:latin typeface="Calibri Light"/>
              </a:rPr>
              <a:t>Vyšetření </a:t>
            </a:r>
            <a:r>
              <a:rPr lang="cs-CZ" sz="2400" b="1" dirty="0">
                <a:solidFill>
                  <a:srgbClr val="262626"/>
                </a:solidFill>
                <a:latin typeface="Calibri Light"/>
              </a:rPr>
              <a:t>lze provést na těle </a:t>
            </a:r>
            <a:r>
              <a:rPr lang="cs-CZ" sz="2400" b="1" dirty="0" smtClean="0">
                <a:solidFill>
                  <a:srgbClr val="262626"/>
                </a:solidFill>
                <a:latin typeface="Calibri Light"/>
              </a:rPr>
              <a:t>matky</a:t>
            </a:r>
          </a:p>
          <a:p>
            <a:pPr>
              <a:lnSpc>
                <a:spcPct val="100000"/>
              </a:lnSpc>
              <a:buFont typeface="Arial"/>
              <a:buChar char=" "/>
            </a:pPr>
            <a:endParaRPr b="1" dirty="0"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=&gt; dítě je schopné a mělo by dostat šanci najít prs a přisát se k němu. Toto velmi pomáhá kojení. Děti se takto většinou přisají správně a kojení se správně rozbíhá. Důležité pro vytváření vztahové vazby.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91" name="CustomShape 3"/>
          <p:cNvSpPr/>
          <p:nvPr/>
        </p:nvSpPr>
        <p:spPr>
          <a:xfrm>
            <a:off x="8763840" y="5876280"/>
            <a:ext cx="2925000" cy="139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2DC8B7FA-250A-48FA-9899-5AFF172C98A2}" type="slidenum">
              <a:rPr lang="cs-CZ" sz="10300">
                <a:solidFill>
                  <a:srgbClr val="FFFFFF"/>
                </a:solidFill>
                <a:latin typeface="Georgia"/>
              </a:rPr>
              <a:pPr>
                <a:lnSpc>
                  <a:spcPct val="100000"/>
                </a:lnSpc>
              </a:pPr>
              <a:t>17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CustomShape 1"/>
          <p:cNvSpPr/>
          <p:nvPr/>
        </p:nvSpPr>
        <p:spPr>
          <a:xfrm>
            <a:off x="609480" y="380880"/>
            <a:ext cx="10971720" cy="1370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85000"/>
              </a:lnSpc>
            </a:pPr>
            <a:r>
              <a:rPr lang="cs-CZ" sz="5400">
                <a:solidFill>
                  <a:srgbClr val="800000"/>
                </a:solidFill>
                <a:latin typeface="Calibri Light"/>
              </a:rPr>
              <a:t>Miminko se nejlépe dokáže přisát samo</a:t>
            </a:r>
            <a:endParaRPr/>
          </a:p>
        </p:txBody>
      </p:sp>
      <p:sp>
        <p:nvSpPr>
          <p:cNvPr id="293" name="CustomShape 2"/>
          <p:cNvSpPr/>
          <p:nvPr/>
        </p:nvSpPr>
        <p:spPr>
          <a:xfrm>
            <a:off x="609480" y="1981080"/>
            <a:ext cx="5383800" cy="4113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 b="1">
                <a:solidFill>
                  <a:srgbClr val="262626"/>
                </a:solidFill>
                <a:latin typeface="Calibri Light"/>
              </a:rPr>
              <a:t>Pokud na to má dostatek času</a:t>
            </a:r>
            <a:endParaRPr/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Miminko se </a:t>
            </a:r>
            <a:r>
              <a:rPr lang="cs-CZ" sz="2400" b="1">
                <a:solidFill>
                  <a:srgbClr val="262626"/>
                </a:solidFill>
                <a:latin typeface="Calibri Light"/>
              </a:rPr>
              <a:t>položí pouze osušené na břicho maminky</a:t>
            </a:r>
            <a:endParaRPr/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Neotírají se ručičky</a:t>
            </a:r>
            <a:endParaRPr/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Nedává se čepička</a:t>
            </a:r>
            <a:endParaRPr/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Průměrně se děti přisávají v 55 minutě po porodu</a:t>
            </a:r>
            <a:endParaRPr/>
          </a:p>
        </p:txBody>
      </p:sp>
      <p:pic>
        <p:nvPicPr>
          <p:cNvPr id="294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2697120"/>
            <a:ext cx="4037400" cy="2680200"/>
          </a:xfrm>
          <a:prstGeom prst="rect">
            <a:avLst/>
          </a:prstGeom>
          <a:ln>
            <a:noFill/>
          </a:ln>
        </p:spPr>
      </p:pic>
      <p:sp>
        <p:nvSpPr>
          <p:cNvPr id="295" name="CustomShape 3"/>
          <p:cNvSpPr/>
          <p:nvPr/>
        </p:nvSpPr>
        <p:spPr>
          <a:xfrm>
            <a:off x="2063880" y="5950080"/>
            <a:ext cx="8063280" cy="363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dirty="0">
                <a:solidFill>
                  <a:srgbClr val="000000"/>
                </a:solidFill>
                <a:latin typeface="Arial"/>
              </a:rPr>
              <a:t>Video kontakt kůže na kůži: </a:t>
            </a:r>
            <a:r>
              <a:rPr lang="cs-CZ" u="sng" dirty="0">
                <a:solidFill>
                  <a:srgbClr val="2370CD"/>
                </a:solidFill>
                <a:latin typeface="Arial"/>
              </a:rPr>
              <a:t>https://www.youtube.com/watch?v=0alN_3V_qvI</a:t>
            </a:r>
            <a:r>
              <a:rPr lang="cs-CZ" dirty="0">
                <a:solidFill>
                  <a:srgbClr val="000000"/>
                </a:solidFill>
                <a:latin typeface="Arial"/>
              </a:rPr>
              <a:t>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85000"/>
              </a:lnSpc>
            </a:pPr>
            <a:r>
              <a:rPr lang="cs-CZ" sz="5400" dirty="0">
                <a:solidFill>
                  <a:srgbClr val="800000"/>
                </a:solidFill>
                <a:latin typeface="Calibri Light"/>
              </a:rPr>
              <a:t>Děti po náročných porodech</a:t>
            </a:r>
            <a:endParaRPr dirty="0"/>
          </a:p>
        </p:txBody>
      </p:sp>
      <p:sp>
        <p:nvSpPr>
          <p:cNvPr id="297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… musí mít více času</a:t>
            </a:r>
            <a:endParaRPr/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Jestliže samopřisátí nemohlo proběhnout bezprostředně po porodu, může toto kompenzovat </a:t>
            </a:r>
            <a:r>
              <a:rPr lang="cs-CZ" sz="2400" b="1">
                <a:solidFill>
                  <a:srgbClr val="262626"/>
                </a:solidFill>
                <a:latin typeface="Calibri Light"/>
              </a:rPr>
              <a:t>kdykoliv po porodu.</a:t>
            </a:r>
            <a:endParaRPr/>
          </a:p>
          <a:p>
            <a:pPr>
              <a:lnSpc>
                <a:spcPct val="85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5400">
                <a:solidFill>
                  <a:srgbClr val="50B4C8"/>
                </a:solidFill>
                <a:latin typeface="Calibri Light"/>
              </a:rPr>
              <a:t>Co je kojení?</a:t>
            </a:r>
            <a:endParaRPr/>
          </a:p>
        </p:txBody>
      </p:sp>
      <p:sp>
        <p:nvSpPr>
          <p:cNvPr id="240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Přirození a nenahraditelný </a:t>
            </a:r>
            <a:r>
              <a:rPr lang="cs-CZ" sz="2400" b="1">
                <a:solidFill>
                  <a:srgbClr val="262626"/>
                </a:solidFill>
                <a:latin typeface="Calibri Light"/>
              </a:rPr>
              <a:t>způsob chování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Normální součást života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Dítě i matka se na něj připravují během těhotenství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Dítě saje na prsu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Mimo jiné znamená optimální výživu – mateřské mléko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b="1">
                <a:solidFill>
                  <a:srgbClr val="262626"/>
                </a:solidFill>
                <a:latin typeface="Calibri Light"/>
              </a:rPr>
              <a:t>Co kojení není: Pouze pití mléka,</a:t>
            </a:r>
            <a:r>
              <a:rPr lang="cs-CZ" sz="2400">
                <a:solidFill>
                  <a:srgbClr val="262626"/>
                </a:solidFill>
                <a:latin typeface="Calibri Light"/>
              </a:rPr>
              <a:t> pro matku i dítě znamená mnohem více!!!</a:t>
            </a:r>
            <a:endParaRPr/>
          </a:p>
        </p:txBody>
      </p:sp>
      <p:sp>
        <p:nvSpPr>
          <p:cNvPr id="241" name="CustomShape 3"/>
          <p:cNvSpPr/>
          <p:nvPr/>
        </p:nvSpPr>
        <p:spPr>
          <a:xfrm>
            <a:off x="8763840" y="5876280"/>
            <a:ext cx="2925000" cy="139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A4275DF7-2126-426F-A959-1CA502C59525}" type="slidenum">
              <a:rPr lang="cs-CZ" sz="10300">
                <a:solidFill>
                  <a:srgbClr val="FFFFFF"/>
                </a:solidFill>
                <a:latin typeface="Georgia"/>
              </a:rPr>
              <a:pPr>
                <a:lnSpc>
                  <a:spcPct val="100000"/>
                </a:lnSpc>
              </a:pPr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7" dur="500"/>
                                        <p:tgtEl>
                                          <p:spTgt spid="240">
                                            <p:txEl>
                                              <p:pRg st="0" end="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263" end="2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10" dur="500"/>
                                        <p:tgtEl>
                                          <p:spTgt spid="240">
                                            <p:txEl>
                                              <p:pRg st="263" end="2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263" end="2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13" dur="500"/>
                                        <p:tgtEl>
                                          <p:spTgt spid="240">
                                            <p:txEl>
                                              <p:pRg st="263" end="2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263" end="2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16" dur="500"/>
                                        <p:tgtEl>
                                          <p:spTgt spid="240">
                                            <p:txEl>
                                              <p:pRg st="263" end="2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263" end="2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19" dur="500"/>
                                        <p:tgtEl>
                                          <p:spTgt spid="240">
                                            <p:txEl>
                                              <p:pRg st="263" end="2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85000"/>
              </a:lnSpc>
            </a:pPr>
            <a:r>
              <a:rPr lang="cs-CZ" sz="5400">
                <a:solidFill>
                  <a:srgbClr val="800000"/>
                </a:solidFill>
                <a:latin typeface="Calibri Light"/>
              </a:rPr>
              <a:t>Už jen krátká separace miminka</a:t>
            </a:r>
            <a:endParaRPr/>
          </a:p>
        </p:txBody>
      </p:sp>
      <p:sp>
        <p:nvSpPr>
          <p:cNvPr id="299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…tento důležitý proces naruší, což může dalekosáhlé důsledky a způsobit potíže miminka při přisávání.</a:t>
            </a:r>
            <a:endParaRPr/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Miminko nemusí vypít tolik mléka, kolik by mohlo</a:t>
            </a:r>
            <a:endParaRPr/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Mamince může způsobovat bolest při přisátí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CustomShape 1"/>
          <p:cNvSpPr/>
          <p:nvPr/>
        </p:nvSpPr>
        <p:spPr>
          <a:xfrm>
            <a:off x="2095560" y="1857240"/>
            <a:ext cx="8285760" cy="4928040"/>
          </a:xfrm>
          <a:prstGeom prst="rect">
            <a:avLst/>
          </a:prstGeom>
          <a:noFill/>
          <a:ln>
            <a:noFill/>
          </a:ln>
        </p:spPr>
        <p:txBody>
          <a:bodyPr lIns="0" tIns="45000" rIns="18360" bIns="45000" anchor="ctr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cs-CZ" sz="5400" dirty="0">
                <a:solidFill>
                  <a:srgbClr val="933B05"/>
                </a:solidFill>
                <a:latin typeface="Arial Narrow" pitchFamily="34" charset="0"/>
              </a:rPr>
              <a:t>Studie </a:t>
            </a:r>
            <a:endParaRPr lang="cs-CZ" sz="5400" dirty="0" smtClean="0">
              <a:solidFill>
                <a:srgbClr val="933B05"/>
              </a:solidFill>
              <a:latin typeface="Arial Narrow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5400" dirty="0" err="1" smtClean="0">
                <a:solidFill>
                  <a:srgbClr val="933B05"/>
                </a:solidFill>
                <a:latin typeface="Arial Narrow" pitchFamily="34" charset="0"/>
              </a:rPr>
              <a:t>Harryho</a:t>
            </a:r>
            <a:endParaRPr lang="cs-CZ" sz="5400" dirty="0" smtClean="0">
              <a:solidFill>
                <a:srgbClr val="933B05"/>
              </a:solidFill>
              <a:latin typeface="Arial Narrow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5400" dirty="0" err="1" smtClean="0">
                <a:solidFill>
                  <a:srgbClr val="933B05"/>
                </a:solidFill>
                <a:latin typeface="Arial Narrow" pitchFamily="34" charset="0"/>
              </a:rPr>
              <a:t>Harlowa</a:t>
            </a:r>
            <a:endParaRPr lang="cs-CZ" sz="5400" dirty="0" smtClean="0">
              <a:solidFill>
                <a:srgbClr val="933B05"/>
              </a:solidFill>
              <a:latin typeface="Arial Narrow" pitchFamily="34" charset="0"/>
            </a:endParaRPr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305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48000" y="1050120"/>
            <a:ext cx="4356720" cy="5501160"/>
          </a:xfrm>
          <a:prstGeom prst="rect">
            <a:avLst/>
          </a:prstGeom>
          <a:ln>
            <a:noFill/>
          </a:ln>
        </p:spPr>
      </p:pic>
      <p:pic>
        <p:nvPicPr>
          <p:cNvPr id="306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3880" y="0"/>
            <a:ext cx="2170800" cy="3056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441676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cs-CZ" dirty="0" smtClean="0">
                <a:latin typeface="+mj-lt"/>
              </a:rPr>
              <a:t>Mláďata </a:t>
            </a:r>
            <a:r>
              <a:rPr lang="cs-CZ" dirty="0">
                <a:latin typeface="+mj-lt"/>
              </a:rPr>
              <a:t>makaků odebrána jejich matkám a umístěna do klece s dvěma opičími napodobeninami</a:t>
            </a:r>
            <a:r>
              <a:rPr lang="cs-CZ" dirty="0" smtClean="0">
                <a:latin typeface="+mj-lt"/>
              </a:rPr>
              <a:t>.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endParaRPr lang="cs-CZ" dirty="0" smtClean="0">
              <a:latin typeface="+mj-lt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cs-CZ" dirty="0">
                <a:latin typeface="+mj-lt"/>
              </a:rPr>
              <a:t>Po překonání období sklíčenosti, poté, co byla mláďata odloučena od matek, postupně mláďata přenesla svou náklonnost k látkovým napodobeninám. </a:t>
            </a:r>
            <a:endParaRPr lang="cs-CZ" dirty="0" smtClean="0">
              <a:latin typeface="+mj-lt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endParaRPr lang="cs-CZ" dirty="0" smtClean="0">
              <a:latin typeface="+mj-lt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cs-CZ" dirty="0" smtClean="0">
                <a:latin typeface="+mj-lt"/>
              </a:rPr>
              <a:t>Pokud byla </a:t>
            </a:r>
            <a:r>
              <a:rPr lang="cs-CZ" dirty="0">
                <a:latin typeface="+mj-lt"/>
              </a:rPr>
              <a:t>mláďata </a:t>
            </a:r>
            <a:r>
              <a:rPr lang="cs-CZ" dirty="0" smtClean="0">
                <a:latin typeface="+mj-lt"/>
              </a:rPr>
              <a:t>vystavena stresovému podnětu</a:t>
            </a:r>
            <a:r>
              <a:rPr lang="cs-CZ" dirty="0">
                <a:latin typeface="+mj-lt"/>
              </a:rPr>
              <a:t>, okamžitě se schoulila u látkové napodobeniny</a:t>
            </a:r>
            <a:r>
              <a:rPr lang="cs-CZ" dirty="0" smtClean="0">
                <a:latin typeface="+mj-lt"/>
              </a:rPr>
              <a:t>.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endParaRPr lang="cs-CZ" dirty="0" smtClean="0">
              <a:latin typeface="+mj-lt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cs-CZ" dirty="0">
                <a:latin typeface="+mj-lt"/>
              </a:rPr>
              <a:t>Mláďata, která vyrůstala zcela bez matky, pátrala ve svém okolí výrazně méně a jejich vývoj byl ještě </a:t>
            </a:r>
            <a:endParaRPr lang="cs-CZ" dirty="0" smtClean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cs-CZ" dirty="0" smtClean="0">
                <a:latin typeface="+mj-lt"/>
              </a:rPr>
              <a:t>výrazněji </a:t>
            </a:r>
            <a:r>
              <a:rPr lang="cs-CZ" dirty="0">
                <a:latin typeface="+mj-lt"/>
              </a:rPr>
              <a:t>narušen, než u mláďat vychovaných umělou matkou. Bylo přesvědčivě dokázáno, že si mláďata vytvořila pevnější pouto k měkkým matkám nehledě na zdroj potravy</a:t>
            </a:r>
            <a:r>
              <a:rPr lang="cs-CZ" dirty="0" smtClean="0">
                <a:latin typeface="+mj-lt"/>
              </a:rPr>
              <a:t>.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endParaRPr lang="cs-CZ" dirty="0" smtClean="0">
              <a:latin typeface="+mj-lt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cs-CZ" dirty="0">
                <a:latin typeface="+mj-lt"/>
              </a:rPr>
              <a:t>Mláďata odchovaná napodobeninou (ať už sebedokonalejší</a:t>
            </a:r>
            <a:r>
              <a:rPr lang="cs-CZ" dirty="0" smtClean="0">
                <a:latin typeface="+mj-lt"/>
              </a:rPr>
              <a:t>) </a:t>
            </a:r>
            <a:r>
              <a:rPr lang="cs-CZ" dirty="0">
                <a:latin typeface="+mj-lt"/>
              </a:rPr>
              <a:t>vůbec neprospívala. Chovala </a:t>
            </a:r>
            <a:r>
              <a:rPr lang="cs-CZ" dirty="0" smtClean="0">
                <a:latin typeface="+mj-lt"/>
              </a:rPr>
              <a:t>se agresivně</a:t>
            </a:r>
            <a:r>
              <a:rPr lang="cs-CZ" dirty="0">
                <a:latin typeface="+mj-lt"/>
              </a:rPr>
              <a:t> k </a:t>
            </a:r>
            <a:r>
              <a:rPr lang="cs-CZ" dirty="0" smtClean="0">
                <a:latin typeface="+mj-lt"/>
              </a:rPr>
              <a:t>ostatním makakům, </a:t>
            </a:r>
            <a:r>
              <a:rPr lang="cs-CZ" dirty="0">
                <a:latin typeface="+mj-lt"/>
              </a:rPr>
              <a:t>zřídkakdy s nimi navazovala běžné vztahy a postrádala většinou schopnost další reprodukce. Pokud byla oplodněna, pro svá prvorozená mláďata byla špatnou matkou s častými rysy zanedbávání a agrese. Po narození dalších potomků se však jejich chování zlepšilo.</a:t>
            </a:r>
            <a:endParaRPr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5400" dirty="0">
                <a:solidFill>
                  <a:srgbClr val="800000"/>
                </a:solidFill>
                <a:latin typeface="Calibri Light"/>
              </a:rPr>
              <a:t>Studie </a:t>
            </a:r>
            <a:r>
              <a:rPr lang="cs-CZ" sz="5400" dirty="0" err="1">
                <a:solidFill>
                  <a:srgbClr val="800000"/>
                </a:solidFill>
                <a:latin typeface="Calibri Light"/>
              </a:rPr>
              <a:t>Harryho</a:t>
            </a:r>
            <a:r>
              <a:rPr lang="cs-CZ" sz="5400" dirty="0">
                <a:solidFill>
                  <a:srgbClr val="800000"/>
                </a:solidFill>
                <a:latin typeface="Calibri Light"/>
              </a:rPr>
              <a:t> </a:t>
            </a:r>
            <a:r>
              <a:rPr lang="cs-CZ" sz="5400" dirty="0" err="1" smtClean="0">
                <a:solidFill>
                  <a:srgbClr val="800000"/>
                </a:solidFill>
                <a:latin typeface="Calibri Light"/>
              </a:rPr>
              <a:t>Harlowa</a:t>
            </a:r>
            <a:endParaRPr lang="cs-CZ" sz="5400" dirty="0">
              <a:solidFill>
                <a:srgbClr val="800000"/>
              </a:solidFill>
              <a:latin typeface="Calibri Light"/>
            </a:endParaRPr>
          </a:p>
        </p:txBody>
      </p:sp>
      <p:sp>
        <p:nvSpPr>
          <p:cNvPr id="312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cs-CZ" sz="2400" dirty="0">
                <a:solidFill>
                  <a:srgbClr val="990000"/>
                </a:solidFill>
                <a:latin typeface="Calibri Light"/>
              </a:rPr>
              <a:t>„ </a:t>
            </a:r>
            <a:r>
              <a:rPr lang="cs-CZ" sz="2400" dirty="0">
                <a:latin typeface="Calibri Light"/>
              </a:rPr>
              <a:t>Po tom, co mláďata </a:t>
            </a:r>
            <a:r>
              <a:rPr lang="cs-CZ" sz="2400" dirty="0" smtClean="0">
                <a:latin typeface="Calibri Light"/>
              </a:rPr>
              <a:t>přestala </a:t>
            </a:r>
            <a:r>
              <a:rPr lang="cs-CZ" sz="2400" dirty="0">
                <a:latin typeface="Calibri Light"/>
              </a:rPr>
              <a:t>matku volat,  vzdaly se. Vypadaly jako klidné, zvýšila se  jim ale hladina kortizolu, snížila se jim imunita, byly náchylnější na infekce a poruchy příjmu potravy 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cs-CZ" sz="2400" b="1" u="sng" dirty="0" smtClean="0">
                <a:solidFill>
                  <a:srgbClr val="FF0000"/>
                </a:solidFill>
                <a:latin typeface="Calibri Light"/>
              </a:rPr>
              <a:t>jedli </a:t>
            </a:r>
            <a:r>
              <a:rPr lang="cs-CZ" sz="2400" b="1" u="sng" dirty="0">
                <a:solidFill>
                  <a:srgbClr val="FF0000"/>
                </a:solidFill>
                <a:latin typeface="Calibri Light"/>
              </a:rPr>
              <a:t>příliš </a:t>
            </a:r>
            <a:r>
              <a:rPr lang="cs-CZ" sz="2400" b="1" u="sng" dirty="0" err="1" smtClean="0">
                <a:solidFill>
                  <a:srgbClr val="FF0000"/>
                </a:solidFill>
                <a:latin typeface="Calibri Light"/>
              </a:rPr>
              <a:t>mmnoho</a:t>
            </a:r>
            <a:r>
              <a:rPr lang="cs-CZ" sz="2400" b="1" u="sng" dirty="0" smtClean="0">
                <a:solidFill>
                  <a:srgbClr val="FF0000"/>
                </a:solidFill>
                <a:latin typeface="Calibri Light"/>
              </a:rPr>
              <a:t>, </a:t>
            </a:r>
            <a:r>
              <a:rPr lang="cs-CZ" sz="2400" b="1" u="sng" dirty="0">
                <a:solidFill>
                  <a:srgbClr val="FF0000"/>
                </a:solidFill>
                <a:latin typeface="Calibri Light"/>
              </a:rPr>
              <a:t>nebo hodně málo.</a:t>
            </a:r>
            <a:r>
              <a:rPr lang="cs-CZ" sz="240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cs-CZ" sz="2400" dirty="0">
                <a:solidFill>
                  <a:srgbClr val="990000"/>
                </a:solidFill>
                <a:latin typeface="Calibri Light"/>
              </a:rPr>
              <a:t>“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5400" dirty="0">
                <a:solidFill>
                  <a:srgbClr val="800000"/>
                </a:solidFill>
                <a:latin typeface="Calibri Light"/>
              </a:rPr>
              <a:t>Vztahová </a:t>
            </a:r>
            <a:r>
              <a:rPr lang="cs-CZ" sz="5400" dirty="0" smtClean="0">
                <a:solidFill>
                  <a:srgbClr val="800000"/>
                </a:solidFill>
                <a:latin typeface="Calibri Light"/>
              </a:rPr>
              <a:t>vazba</a:t>
            </a:r>
            <a:endParaRPr lang="cs-CZ" sz="5400" dirty="0">
              <a:solidFill>
                <a:srgbClr val="800000"/>
              </a:solidFill>
              <a:latin typeface="Calibri Light"/>
            </a:endParaRPr>
          </a:p>
        </p:txBody>
      </p:sp>
      <p:sp>
        <p:nvSpPr>
          <p:cNvPr id="301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b="1" dirty="0">
                <a:solidFill>
                  <a:srgbClr val="262626"/>
                </a:solidFill>
                <a:latin typeface="Calibri Light"/>
              </a:rPr>
              <a:t>není výsledek péče o dítě</a:t>
            </a:r>
            <a:r>
              <a:rPr lang="cs-CZ" sz="2400" dirty="0">
                <a:solidFill>
                  <a:srgbClr val="262626"/>
                </a:solidFill>
                <a:latin typeface="Calibri Light"/>
              </a:rPr>
              <a:t>,</a:t>
            </a:r>
            <a:r>
              <a:rPr lang="cs-CZ" sz="2400" dirty="0">
                <a:solidFill>
                  <a:srgbClr val="162F33"/>
                </a:solidFill>
                <a:latin typeface="Calibri Light"/>
              </a:rPr>
              <a:t> ale instinktivní systém chování, který dítě očekává. 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 "/>
            </a:pPr>
            <a:endParaRPr dirty="0"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162F33"/>
                </a:solidFill>
                <a:latin typeface="Calibri Light"/>
              </a:rPr>
              <a:t>Vyžaduje: </a:t>
            </a:r>
            <a:endParaRPr dirty="0"/>
          </a:p>
          <a:p>
            <a:pPr lvl="1"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162F33"/>
                </a:solidFill>
                <a:latin typeface="Calibri Light"/>
              </a:rPr>
              <a:t>blízkost matky</a:t>
            </a:r>
            <a:endParaRPr dirty="0"/>
          </a:p>
          <a:p>
            <a:pPr lvl="1"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162F33"/>
                </a:solidFill>
                <a:latin typeface="Calibri Light"/>
              </a:rPr>
              <a:t>nošení matkou</a:t>
            </a:r>
            <a:endParaRPr dirty="0"/>
          </a:p>
          <a:p>
            <a:pPr lvl="1"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162F33"/>
                </a:solidFill>
                <a:latin typeface="Calibri Light"/>
              </a:rPr>
              <a:t>kojení</a:t>
            </a:r>
            <a:endParaRPr dirty="0"/>
          </a:p>
          <a:p>
            <a:pPr lvl="1"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162F33"/>
                </a:solidFill>
                <a:latin typeface="Calibri Light"/>
              </a:rPr>
              <a:t>očekávanou reakci matky na pláč dítěte!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CustomShape 1"/>
          <p:cNvSpPr/>
          <p:nvPr/>
        </p:nvSpPr>
        <p:spPr>
          <a:xfrm>
            <a:off x="8737200" y="6356520"/>
            <a:ext cx="2845080" cy="3650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r"/>
            <a:fld id="{BAC591A3-0B82-42E6-8D32-9B36D1AAF3F5}" type="slidenum">
              <a:rPr lang="cs-CZ" sz="1200">
                <a:solidFill>
                  <a:srgbClr val="898989"/>
                </a:solidFill>
                <a:latin typeface="Arial"/>
              </a:rPr>
              <a:pPr algn="r"/>
              <a:t>25</a:t>
            </a:fld>
            <a:endParaRPr/>
          </a:p>
        </p:txBody>
      </p:sp>
      <p:sp>
        <p:nvSpPr>
          <p:cNvPr id="308" name="TextShape 2"/>
          <p:cNvSpPr txBox="1"/>
          <p:nvPr/>
        </p:nvSpPr>
        <p:spPr>
          <a:xfrm>
            <a:off x="0" y="380880"/>
            <a:ext cx="10972800" cy="1371600"/>
          </a:xfrm>
          <a:prstGeom prst="rect">
            <a:avLst/>
          </a:prstGeom>
        </p:spPr>
        <p:txBody>
          <a:bodyPr anchor="ctr"/>
          <a:lstStyle/>
          <a:p>
            <a:r>
              <a:rPr lang="cs-CZ" sz="5400" dirty="0">
                <a:solidFill>
                  <a:srgbClr val="800000"/>
                </a:solidFill>
                <a:latin typeface="Calibri Light"/>
              </a:rPr>
              <a:t>Nepřetržitý kontakt dítěte s matkou je tedy nesmírně důležitý…</a:t>
            </a:r>
          </a:p>
        </p:txBody>
      </p:sp>
      <p:sp>
        <p:nvSpPr>
          <p:cNvPr id="309" name="TextShape 3"/>
          <p:cNvSpPr txBox="1"/>
          <p:nvPr/>
        </p:nvSpPr>
        <p:spPr>
          <a:xfrm>
            <a:off x="551384" y="2204864"/>
            <a:ext cx="10972800" cy="4114800"/>
          </a:xfrm>
          <a:prstGeom prst="rect">
            <a:avLst/>
          </a:prstGeom>
        </p:spPr>
        <p:txBody>
          <a:bodyPr/>
          <a:lstStyle/>
          <a:p>
            <a:r>
              <a:rPr lang="cs-CZ" sz="2800" dirty="0">
                <a:solidFill>
                  <a:srgbClr val="800000"/>
                </a:solidFill>
                <a:latin typeface="Arial"/>
              </a:rPr>
              <a:t>… </a:t>
            </a:r>
            <a:r>
              <a:rPr lang="cs-CZ" sz="2800" dirty="0">
                <a:solidFill>
                  <a:srgbClr val="0070C0"/>
                </a:solidFill>
                <a:latin typeface="Arial"/>
              </a:rPr>
              <a:t>a je možný pokud matka…</a:t>
            </a:r>
            <a:endParaRPr dirty="0">
              <a:solidFill>
                <a:srgbClr val="0070C0"/>
              </a:solidFill>
            </a:endParaRPr>
          </a:p>
          <a:p>
            <a:r>
              <a:rPr lang="cs-CZ" sz="2800" dirty="0">
                <a:latin typeface="Arial"/>
              </a:rPr>
              <a:t>spí s dítětem v posteli,</a:t>
            </a:r>
            <a:endParaRPr dirty="0"/>
          </a:p>
          <a:p>
            <a:r>
              <a:rPr lang="cs-CZ" sz="2800" dirty="0">
                <a:latin typeface="Arial"/>
              </a:rPr>
              <a:t>dítě nosí v šátku.</a:t>
            </a:r>
            <a:endParaRPr dirty="0"/>
          </a:p>
        </p:txBody>
      </p:sp>
      <p:pic>
        <p:nvPicPr>
          <p:cNvPr id="310" name="Picture 8" descr="images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46760" y="2708280"/>
            <a:ext cx="2745000" cy="3083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cs-CZ" sz="5400" dirty="0">
                <a:solidFill>
                  <a:srgbClr val="800000"/>
                </a:solidFill>
                <a:latin typeface="Calibri Light"/>
              </a:rPr>
              <a:t>Studie, které si můžeme přečíst</a:t>
            </a:r>
            <a:r>
              <a:rPr lang="cs-CZ" sz="5400" dirty="0" smtClean="0">
                <a:solidFill>
                  <a:srgbClr val="800000"/>
                </a:solidFill>
                <a:latin typeface="Calibri Light"/>
              </a:rPr>
              <a:t>:</a:t>
            </a:r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314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80000"/>
              </a:lnSpc>
              <a:buFont typeface="Wingdings" charset="2"/>
              <a:buChar char=""/>
            </a:pPr>
            <a:r>
              <a:rPr lang="cs-CZ" sz="2200">
                <a:solidFill>
                  <a:srgbClr val="262626"/>
                </a:solidFill>
                <a:latin typeface="Calibri Light"/>
              </a:rPr>
              <a:t>Capitanio, J.P. &amp; Mason, W.A. "Cognitive style: problem solving by rhesus macaques (Macaca mulatta) reared with living or inanimate substitute mothers", California Regional Primate Research Center, University of California, Davis. 1: J Comp Psychol. 2000 Jun;114(2):115-25.</a:t>
            </a:r>
            <a:endParaRPr/>
          </a:p>
          <a:p>
            <a:pPr>
              <a:lnSpc>
                <a:spcPct val="80000"/>
              </a:lnSpc>
              <a:buFont typeface="Wingdings" charset="2"/>
              <a:buChar char=""/>
            </a:pPr>
            <a:r>
              <a:rPr lang="cs-CZ" sz="2200">
                <a:solidFill>
                  <a:srgbClr val="262626"/>
                </a:solidFill>
                <a:latin typeface="Calibri Light"/>
              </a:rPr>
              <a:t>Mason, W.A. Early social deprivation in the nonhuman primates: Implications for human behavior. 70-101; in D.C. Glass (ed.) </a:t>
            </a:r>
            <a:r>
              <a:rPr lang="cs-CZ" sz="2200" i="1">
                <a:solidFill>
                  <a:srgbClr val="262626"/>
                </a:solidFill>
                <a:latin typeface="Calibri Light"/>
              </a:rPr>
              <a:t>Environmental Influences</a:t>
            </a:r>
            <a:r>
              <a:rPr lang="cs-CZ" sz="2200">
                <a:solidFill>
                  <a:srgbClr val="262626"/>
                </a:solidFill>
                <a:latin typeface="Calibri Light"/>
              </a:rPr>
              <a:t>. New York: Rockefeller University and Russell Sage Foundation, 1968.</a:t>
            </a:r>
            <a:endParaRPr/>
          </a:p>
          <a:p>
            <a:pPr>
              <a:lnSpc>
                <a:spcPct val="80000"/>
              </a:lnSpc>
              <a:buFont typeface="Wingdings" charset="2"/>
              <a:buChar char=""/>
            </a:pPr>
            <a:r>
              <a:rPr lang="cs-CZ" sz="2200">
                <a:solidFill>
                  <a:srgbClr val="262626"/>
                </a:solidFill>
                <a:latin typeface="Calibri Light"/>
              </a:rPr>
              <a:t>Harlow, H.F. Early social deprivation and later behavior in the monkey. Pp. 154-173 in: Unfinished tasks in the behavioral sciences (A.Abrams, H.H. Gurner &amp; J.E.P. Tomal, eds.) Baltimore: Williams &amp; Wilkins. 1964.</a:t>
            </a:r>
            <a:endParaRPr/>
          </a:p>
          <a:p>
            <a:pPr>
              <a:lnSpc>
                <a:spcPct val="8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5400" dirty="0">
                <a:solidFill>
                  <a:srgbClr val="800000"/>
                </a:solidFill>
                <a:latin typeface="Calibri Light"/>
              </a:rPr>
              <a:t>Dr. William </a:t>
            </a:r>
            <a:r>
              <a:rPr lang="cs-CZ" sz="5400" dirty="0" err="1">
                <a:solidFill>
                  <a:srgbClr val="800000"/>
                </a:solidFill>
                <a:latin typeface="Calibri Light"/>
              </a:rPr>
              <a:t>Sears</a:t>
            </a:r>
            <a:r>
              <a:rPr lang="cs-CZ" sz="5400" dirty="0">
                <a:solidFill>
                  <a:srgbClr val="800000"/>
                </a:solidFill>
                <a:latin typeface="Calibri Light"/>
              </a:rPr>
              <a:t> tvrdí: </a:t>
            </a:r>
          </a:p>
        </p:txBody>
      </p:sp>
      <p:sp>
        <p:nvSpPr>
          <p:cNvPr id="316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80000"/>
              </a:lnSpc>
            </a:pPr>
            <a:r>
              <a:rPr lang="cs-CZ" sz="2400" dirty="0">
                <a:solidFill>
                  <a:srgbClr val="0070C0"/>
                </a:solidFill>
                <a:latin typeface="Calibri Light"/>
              </a:rPr>
              <a:t>„Pokud děti mají po porodu možnost vytvoření  vztahové vazby, pak tyto </a:t>
            </a:r>
            <a:r>
              <a:rPr lang="cs-CZ" sz="2400" dirty="0" smtClean="0">
                <a:solidFill>
                  <a:srgbClr val="0070C0"/>
                </a:solidFill>
                <a:latin typeface="Calibri Light"/>
              </a:rPr>
              <a:t>děti</a:t>
            </a:r>
          </a:p>
          <a:p>
            <a:pPr>
              <a:lnSpc>
                <a:spcPct val="80000"/>
              </a:lnSpc>
              <a:buFont typeface="Arial"/>
              <a:buChar char=" "/>
            </a:pPr>
            <a:r>
              <a:rPr lang="cs-CZ" sz="2400" dirty="0" smtClean="0">
                <a:solidFill>
                  <a:srgbClr val="262626"/>
                </a:solidFill>
                <a:latin typeface="Calibri Light"/>
              </a:rPr>
              <a:t>mají </a:t>
            </a:r>
            <a:r>
              <a:rPr lang="cs-CZ" sz="2400" dirty="0">
                <a:solidFill>
                  <a:srgbClr val="262626"/>
                </a:solidFill>
                <a:latin typeface="Calibri Light"/>
              </a:rPr>
              <a:t>nižší hladinu stresových hormonů,</a:t>
            </a:r>
            <a:endParaRPr dirty="0"/>
          </a:p>
          <a:p>
            <a:pPr>
              <a:lnSpc>
                <a:spcPct val="80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jsou zdravější a mají lepší imunitu,</a:t>
            </a:r>
            <a:endParaRPr dirty="0"/>
          </a:p>
          <a:p>
            <a:pPr>
              <a:lnSpc>
                <a:spcPct val="80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méně pláčou.</a:t>
            </a:r>
            <a:endParaRPr dirty="0"/>
          </a:p>
          <a:p>
            <a:pPr>
              <a:lnSpc>
                <a:spcPct val="80000"/>
              </a:lnSpc>
            </a:pPr>
            <a:endParaRPr lang="cs-CZ" sz="2400" dirty="0" smtClean="0">
              <a:solidFill>
                <a:srgbClr val="990000"/>
              </a:solidFill>
              <a:latin typeface="Calibri Light"/>
            </a:endParaRPr>
          </a:p>
          <a:p>
            <a:pPr>
              <a:lnSpc>
                <a:spcPct val="80000"/>
              </a:lnSpc>
            </a:pPr>
            <a:r>
              <a:rPr lang="cs-CZ" sz="2400" dirty="0" smtClean="0">
                <a:solidFill>
                  <a:srgbClr val="0070C0"/>
                </a:solidFill>
                <a:latin typeface="Calibri Light"/>
              </a:rPr>
              <a:t>Jejich </a:t>
            </a:r>
            <a:r>
              <a:rPr lang="cs-CZ" sz="2400" dirty="0">
                <a:solidFill>
                  <a:srgbClr val="0070C0"/>
                </a:solidFill>
                <a:latin typeface="Calibri Light"/>
              </a:rPr>
              <a:t>rodiče</a:t>
            </a:r>
            <a:endParaRPr dirty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 jim lépe rozumí,</a:t>
            </a:r>
            <a:endParaRPr dirty="0"/>
          </a:p>
          <a:p>
            <a:pPr>
              <a:lnSpc>
                <a:spcPct val="80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dokážou rychleji rozeznat </a:t>
            </a:r>
            <a:r>
              <a:rPr lang="cs-CZ" sz="2400" dirty="0">
                <a:solidFill>
                  <a:srgbClr val="162F33"/>
                </a:solidFill>
                <a:latin typeface="Calibri Light"/>
              </a:rPr>
              <a:t>nástup</a:t>
            </a:r>
            <a:r>
              <a:rPr lang="cs-CZ" sz="2400" dirty="0">
                <a:solidFill>
                  <a:srgbClr val="CC0000"/>
                </a:solidFill>
                <a:latin typeface="Calibri Light"/>
              </a:rPr>
              <a:t> </a:t>
            </a:r>
            <a:r>
              <a:rPr lang="cs-CZ" sz="2400" dirty="0">
                <a:solidFill>
                  <a:srgbClr val="262626"/>
                </a:solidFill>
                <a:latin typeface="Calibri Light"/>
              </a:rPr>
              <a:t>nemoci na základě změny chování dítěte,</a:t>
            </a:r>
            <a:endParaRPr dirty="0"/>
          </a:p>
          <a:p>
            <a:pPr>
              <a:lnSpc>
                <a:spcPct val="80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lépe snášejí náročnou péči o dítě a nepovažují ji za nezvladatelnou.“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5400" dirty="0">
                <a:solidFill>
                  <a:srgbClr val="800000"/>
                </a:solidFill>
                <a:latin typeface="Calibri Light"/>
              </a:rPr>
              <a:t>Co je tedy nutné dětem zajistit</a:t>
            </a:r>
            <a:r>
              <a:rPr lang="cs-CZ" sz="5400" dirty="0" smtClean="0">
                <a:solidFill>
                  <a:srgbClr val="800000"/>
                </a:solidFill>
                <a:latin typeface="Calibri Light"/>
              </a:rPr>
              <a:t>?</a:t>
            </a:r>
            <a:endParaRPr lang="cs-CZ" sz="5400" dirty="0">
              <a:solidFill>
                <a:srgbClr val="800000"/>
              </a:solidFill>
              <a:latin typeface="Calibri Light"/>
            </a:endParaRPr>
          </a:p>
        </p:txBody>
      </p:sp>
      <p:sp>
        <p:nvSpPr>
          <p:cNvPr id="318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neustálou přítomnost matky,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fyzický kontakt matky s dítětem „kůže na kůži“,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FF0000"/>
                </a:solidFill>
                <a:latin typeface="Calibri Light"/>
              </a:rPr>
              <a:t>možnost samopřisátí</a:t>
            </a:r>
            <a:r>
              <a:rPr lang="cs-CZ" sz="2400">
                <a:solidFill>
                  <a:srgbClr val="262626"/>
                </a:solidFill>
                <a:latin typeface="Calibri Light"/>
              </a:rPr>
              <a:t> a následného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kojení (kojení není jen příjmem potravy),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nošení – chování dítěte.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CustomShape 1"/>
          <p:cNvSpPr/>
          <p:nvPr/>
        </p:nvSpPr>
        <p:spPr>
          <a:xfrm>
            <a:off x="263352" y="1772816"/>
            <a:ext cx="6240016" cy="3744416"/>
          </a:xfrm>
          <a:prstGeom prst="rect">
            <a:avLst/>
          </a:prstGeom>
          <a:noFill/>
          <a:ln>
            <a:noFill/>
          </a:ln>
        </p:spPr>
        <p:txBody>
          <a:bodyPr lIns="0" tIns="45000" rIns="18360" bIns="45000" anchor="ctr"/>
          <a:lstStyle/>
          <a:p>
            <a:pPr>
              <a:lnSpc>
                <a:spcPct val="100000"/>
              </a:lnSpc>
            </a:pPr>
            <a:r>
              <a:rPr lang="cs-CZ" sz="2400" dirty="0" smtClean="0"/>
              <a:t>Amygdala: hraje </a:t>
            </a:r>
            <a:r>
              <a:rPr lang="cs-CZ" sz="2400" dirty="0"/>
              <a:t>hlavní roli při vytváření a ukládání vzpomínek spojených s emocionálními událostmi</a:t>
            </a:r>
            <a:r>
              <a:rPr lang="cs-CZ" sz="2400" dirty="0" smtClean="0"/>
              <a:t>.</a:t>
            </a:r>
          </a:p>
          <a:p>
            <a:pPr>
              <a:lnSpc>
                <a:spcPct val="100000"/>
              </a:lnSpc>
            </a:pPr>
            <a:endParaRPr lang="cs-CZ" sz="2400" dirty="0" smtClean="0"/>
          </a:p>
          <a:p>
            <a:pPr>
              <a:lnSpc>
                <a:spcPct val="100000"/>
              </a:lnSpc>
            </a:pPr>
            <a:r>
              <a:rPr lang="cs-CZ" sz="2400" dirty="0"/>
              <a:t>Poškození amygdaly naruší získání či vybavení </a:t>
            </a:r>
            <a:r>
              <a:rPr lang="cs-CZ" sz="2400" dirty="0" err="1"/>
              <a:t>Pavlovova</a:t>
            </a:r>
            <a:r>
              <a:rPr lang="cs-CZ" sz="2400" dirty="0"/>
              <a:t> reflexu i ostatních forem klasických reflexů či emocionálních reakcí.</a:t>
            </a:r>
            <a:endParaRPr sz="2400" dirty="0">
              <a:solidFill>
                <a:srgbClr val="FF0000"/>
              </a:solidFill>
            </a:endParaRPr>
          </a:p>
        </p:txBody>
      </p:sp>
      <p:pic>
        <p:nvPicPr>
          <p:cNvPr id="320" name="Picture 3"/>
          <p:cNvPicPr/>
          <p:nvPr/>
        </p:nvPicPr>
        <p:blipFill>
          <a:blip r:embed="rId2" cstate="print"/>
          <a:srcRect l="24036" t="24454" r="1246" b="7595"/>
          <a:stretch>
            <a:fillRect/>
          </a:stretch>
        </p:blipFill>
        <p:spPr>
          <a:xfrm>
            <a:off x="6472080" y="0"/>
            <a:ext cx="4194720" cy="5949000"/>
          </a:xfrm>
          <a:prstGeom prst="rect">
            <a:avLst/>
          </a:prstGeom>
          <a:ln>
            <a:noFill/>
          </a:ln>
        </p:spPr>
      </p:pic>
      <p:sp>
        <p:nvSpPr>
          <p:cNvPr id="323" name="CustomShape 4"/>
          <p:cNvSpPr/>
          <p:nvPr/>
        </p:nvSpPr>
        <p:spPr>
          <a:xfrm>
            <a:off x="191344" y="260280"/>
            <a:ext cx="6190736" cy="2100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3200" dirty="0">
                <a:solidFill>
                  <a:srgbClr val="000000"/>
                </a:solidFill>
                <a:latin typeface="Times New Roman"/>
              </a:rPr>
              <a:t>Po porodu má mozek dvě kritické senzorické </a:t>
            </a:r>
            <a:r>
              <a:rPr lang="cs-CZ" sz="3200" dirty="0" smtClean="0">
                <a:solidFill>
                  <a:srgbClr val="000000"/>
                </a:solidFill>
                <a:latin typeface="Times New Roman"/>
              </a:rPr>
              <a:t>potřeby: </a:t>
            </a:r>
            <a:r>
              <a:rPr lang="cs-CZ" sz="2400" b="1" dirty="0" smtClean="0">
                <a:solidFill>
                  <a:srgbClr val="FF0000"/>
                </a:solidFill>
                <a:latin typeface="Calibri Light"/>
              </a:rPr>
              <a:t>Čich a kontakt propojené přímo na amygdalu.</a:t>
            </a:r>
            <a:endParaRPr sz="2400" b="1" dirty="0"/>
          </a:p>
        </p:txBody>
      </p:sp>
      <p:sp>
        <p:nvSpPr>
          <p:cNvPr id="324" name="CustomShape 5"/>
          <p:cNvSpPr/>
          <p:nvPr/>
        </p:nvSpPr>
        <p:spPr>
          <a:xfrm>
            <a:off x="6167520" y="6093000"/>
            <a:ext cx="4248720" cy="363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cs-CZ" b="1">
                <a:solidFill>
                  <a:srgbClr val="A8B97F"/>
                </a:solidFill>
                <a:latin typeface="Times New Roman"/>
              </a:rPr>
              <a:t>Autor: Nils Bergman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1"/>
          <p:cNvSpPr/>
          <p:nvPr/>
        </p:nvSpPr>
        <p:spPr>
          <a:xfrm>
            <a:off x="1992240" y="1052640"/>
            <a:ext cx="8228520" cy="2662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endParaRPr/>
          </a:p>
          <a:p>
            <a:r>
              <a:rPr lang="cs-CZ" sz="5400">
                <a:solidFill>
                  <a:srgbClr val="50B4C8"/>
                </a:solidFill>
                <a:latin typeface="Calibri Light"/>
              </a:rPr>
              <a:t>Má smysl se kojením zbývat?</a:t>
            </a:r>
            <a:endParaRPr/>
          </a:p>
          <a:p>
            <a:r>
              <a:rPr lang="cs-CZ" sz="5400">
                <a:solidFill>
                  <a:srgbClr val="50B4C8"/>
                </a:solidFill>
                <a:latin typeface="Calibri Light"/>
              </a:rPr>
              <a:t>Měli bychom ho nějak podporovat?</a:t>
            </a:r>
            <a:endParaRPr/>
          </a:p>
          <a:p>
            <a:r>
              <a:rPr lang="cs-CZ" sz="5400">
                <a:solidFill>
                  <a:srgbClr val="50B4C8"/>
                </a:solidFill>
                <a:latin typeface="Calibri Light"/>
              </a:rPr>
              <a:t>Je důležité?</a:t>
            </a:r>
            <a:endParaRPr/>
          </a:p>
          <a:p>
            <a:pPr>
              <a:lnSpc>
                <a:spcPct val="85000"/>
              </a:lnSpc>
            </a:pPr>
            <a:r>
              <a:rPr lang="cs-CZ" sz="5400">
                <a:solidFill>
                  <a:srgbClr val="50B4C8"/>
                </a:solidFill>
                <a:latin typeface="Calibri Light"/>
              </a:rPr>
              <a:t>Má své místo?</a:t>
            </a:r>
            <a:endParaRPr/>
          </a:p>
        </p:txBody>
      </p:sp>
      <p:sp>
        <p:nvSpPr>
          <p:cNvPr id="243" name="CustomShape 2"/>
          <p:cNvSpPr/>
          <p:nvPr/>
        </p:nvSpPr>
        <p:spPr>
          <a:xfrm>
            <a:off x="8763840" y="5876280"/>
            <a:ext cx="2925000" cy="139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A1214FF0-6DD6-4314-9345-CDABD8B1649D}" type="slidenum">
              <a:rPr lang="cs-CZ" sz="10300">
                <a:solidFill>
                  <a:srgbClr val="FFFFFF"/>
                </a:solidFill>
                <a:latin typeface="Georgia"/>
              </a:rPr>
              <a:pPr>
                <a:lnSpc>
                  <a:spcPct val="100000"/>
                </a:lnSpc>
              </a:pPr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</p:sp>
      <p:sp>
        <p:nvSpPr>
          <p:cNvPr id="326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cs-CZ" sz="2400">
                <a:solidFill>
                  <a:srgbClr val="162F33"/>
                </a:solidFill>
                <a:latin typeface="Calibri Light"/>
              </a:rPr>
              <a:t>„…na začátku života je pro normální vyzrávaní mozku důležité udržení minimální úrovně taktilní stimulace!“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cs-CZ" sz="2400">
                <a:solidFill>
                  <a:srgbClr val="162F33"/>
                </a:solidFill>
                <a:latin typeface="Calibri Light"/>
              </a:rPr>
              <a:t>Pro oblast amygdaly jsou první dva měsíce života dítěte rozhodujícím obdobím pro její vyzrávání!</a:t>
            </a:r>
            <a:endParaRPr/>
          </a:p>
          <a:p>
            <a:pPr algn="r">
              <a:lnSpc>
                <a:spcPct val="100000"/>
              </a:lnSpc>
            </a:pPr>
            <a:r>
              <a:rPr lang="cs-CZ" sz="1600" b="1">
                <a:solidFill>
                  <a:srgbClr val="000000"/>
                </a:solidFill>
                <a:latin typeface="Calibri"/>
              </a:rPr>
              <a:t>(Schore – americký neuropsychoanalytik)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</p:sp>
      <p:sp>
        <p:nvSpPr>
          <p:cNvPr id="329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</a:pPr>
            <a:r>
              <a:rPr lang="cs-CZ" sz="2400">
                <a:solidFill>
                  <a:srgbClr val="162F33"/>
                </a:solidFill>
                <a:latin typeface="Calibri Light"/>
              </a:rPr>
              <a:t>Dítě, ještě v děloze matky má dobře rozvinuté vnímání dotyku a polohy (taktilní a kinetické vnímání).</a:t>
            </a:r>
            <a:endParaRPr/>
          </a:p>
          <a:p>
            <a:pPr algn="ctr">
              <a:lnSpc>
                <a:spcPct val="90000"/>
              </a:lnSpc>
            </a:pPr>
            <a:endParaRPr/>
          </a:p>
          <a:p>
            <a:pPr algn="ctr">
              <a:lnSpc>
                <a:spcPct val="90000"/>
              </a:lnSpc>
            </a:pPr>
            <a:r>
              <a:rPr lang="cs-CZ" sz="2400">
                <a:solidFill>
                  <a:srgbClr val="162F33"/>
                </a:solidFill>
                <a:latin typeface="Calibri Light"/>
              </a:rPr>
              <a:t>Děťátko se aktivně snaží přidržovat se co největší možné plochy kůže na matčině těle.</a:t>
            </a:r>
            <a:endParaRPr/>
          </a:p>
          <a:p>
            <a:pPr algn="ctr">
              <a:lnSpc>
                <a:spcPct val="90000"/>
              </a:lnSpc>
            </a:pPr>
            <a:endParaRPr/>
          </a:p>
          <a:p>
            <a:pPr algn="r">
              <a:lnSpc>
                <a:spcPct val="90000"/>
              </a:lnSpc>
            </a:pPr>
            <a:r>
              <a:rPr lang="cs-CZ" sz="1600" b="1">
                <a:solidFill>
                  <a:srgbClr val="262626"/>
                </a:solidFill>
                <a:latin typeface="Calibri"/>
              </a:rPr>
              <a:t>(Harlow 1958, In: Schore 2001)</a:t>
            </a:r>
            <a:endParaRPr/>
          </a:p>
          <a:p>
            <a:pPr>
              <a:lnSpc>
                <a:spcPct val="85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24440" y="2286000"/>
            <a:ext cx="3959640" cy="3172320"/>
          </a:xfrm>
          <a:prstGeom prst="rect">
            <a:avLst/>
          </a:prstGeom>
          <a:ln>
            <a:noFill/>
          </a:ln>
        </p:spPr>
      </p:pic>
      <p:sp>
        <p:nvSpPr>
          <p:cNvPr id="332" name="CustomShape 1"/>
          <p:cNvSpPr/>
          <p:nvPr/>
        </p:nvSpPr>
        <p:spPr>
          <a:xfrm rot="1399800">
            <a:off x="3677760" y="2774520"/>
            <a:ext cx="2138760" cy="133920"/>
          </a:xfrm>
          <a:prstGeom prst="leftRightArrow">
            <a:avLst>
              <a:gd name="adj1" fmla="val 50000"/>
              <a:gd name="adj2" fmla="val 317175"/>
            </a:avLst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333" name="CustomShape 2"/>
          <p:cNvSpPr/>
          <p:nvPr/>
        </p:nvSpPr>
        <p:spPr>
          <a:xfrm>
            <a:off x="3738600" y="3571920"/>
            <a:ext cx="1870560" cy="143280"/>
          </a:xfrm>
          <a:prstGeom prst="rightArrow">
            <a:avLst>
              <a:gd name="adj1" fmla="val 50000"/>
              <a:gd name="adj2" fmla="val 323900"/>
            </a:avLst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334" name="CustomShape 3"/>
          <p:cNvSpPr/>
          <p:nvPr/>
        </p:nvSpPr>
        <p:spPr>
          <a:xfrm rot="20545200">
            <a:off x="3495600" y="4322880"/>
            <a:ext cx="2157840" cy="143280"/>
          </a:xfrm>
          <a:prstGeom prst="rightArrow">
            <a:avLst>
              <a:gd name="adj1" fmla="val 50000"/>
              <a:gd name="adj2" fmla="val 373628"/>
            </a:avLst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335" name="CustomShape 4"/>
          <p:cNvSpPr/>
          <p:nvPr/>
        </p:nvSpPr>
        <p:spPr>
          <a:xfrm rot="19286400">
            <a:off x="3435840" y="5140440"/>
            <a:ext cx="1870560" cy="143280"/>
          </a:xfrm>
          <a:prstGeom prst="rightArrow">
            <a:avLst>
              <a:gd name="adj1" fmla="val 50000"/>
              <a:gd name="adj2" fmla="val 323900"/>
            </a:avLst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336" name="CustomShape 5"/>
          <p:cNvSpPr/>
          <p:nvPr/>
        </p:nvSpPr>
        <p:spPr>
          <a:xfrm rot="16200000">
            <a:off x="4768920" y="5400360"/>
            <a:ext cx="1654560" cy="143280"/>
          </a:xfrm>
          <a:prstGeom prst="rightArrow">
            <a:avLst>
              <a:gd name="adj1" fmla="val 50000"/>
              <a:gd name="adj2" fmla="val 286537"/>
            </a:avLst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337" name="CustomShape 6"/>
          <p:cNvSpPr/>
          <p:nvPr/>
        </p:nvSpPr>
        <p:spPr>
          <a:xfrm rot="13311000">
            <a:off x="6640560" y="5367600"/>
            <a:ext cx="1151280" cy="143280"/>
          </a:xfrm>
          <a:prstGeom prst="rightArrow">
            <a:avLst>
              <a:gd name="adj1" fmla="val 50000"/>
              <a:gd name="adj2" fmla="val 199451"/>
            </a:avLst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338" name="CustomShape 7"/>
          <p:cNvSpPr/>
          <p:nvPr/>
        </p:nvSpPr>
        <p:spPr>
          <a:xfrm rot="11103600">
            <a:off x="7243920" y="5185800"/>
            <a:ext cx="935640" cy="143280"/>
          </a:xfrm>
          <a:prstGeom prst="rightArrow">
            <a:avLst>
              <a:gd name="adj1" fmla="val 50000"/>
              <a:gd name="adj2" fmla="val 162087"/>
            </a:avLst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339" name="CustomShape 8"/>
          <p:cNvSpPr/>
          <p:nvPr/>
        </p:nvSpPr>
        <p:spPr>
          <a:xfrm rot="10800000">
            <a:off x="7954560" y="3930120"/>
            <a:ext cx="429120" cy="141840"/>
          </a:xfrm>
          <a:prstGeom prst="rightArrow">
            <a:avLst>
              <a:gd name="adj1" fmla="val 50000"/>
              <a:gd name="adj2" fmla="val 75278"/>
            </a:avLst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340" name="CustomShape 9"/>
          <p:cNvSpPr/>
          <p:nvPr/>
        </p:nvSpPr>
        <p:spPr>
          <a:xfrm rot="8072400">
            <a:off x="6725160" y="3432240"/>
            <a:ext cx="1870560" cy="143280"/>
          </a:xfrm>
          <a:prstGeom prst="rightArrow">
            <a:avLst>
              <a:gd name="adj1" fmla="val 50000"/>
              <a:gd name="adj2" fmla="val 323900"/>
            </a:avLst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341" name="CustomShape 10"/>
          <p:cNvSpPr/>
          <p:nvPr/>
        </p:nvSpPr>
        <p:spPr>
          <a:xfrm>
            <a:off x="1810080" y="2214720"/>
            <a:ext cx="2048760" cy="3639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cs-CZ" b="1">
                <a:solidFill>
                  <a:srgbClr val="000000"/>
                </a:solidFill>
                <a:latin typeface="Arial"/>
              </a:rPr>
              <a:t>Vzájemný pohled</a:t>
            </a:r>
            <a:endParaRPr/>
          </a:p>
        </p:txBody>
      </p:sp>
      <p:sp>
        <p:nvSpPr>
          <p:cNvPr id="342" name="CustomShape 11"/>
          <p:cNvSpPr/>
          <p:nvPr/>
        </p:nvSpPr>
        <p:spPr>
          <a:xfrm>
            <a:off x="1533600" y="3429000"/>
            <a:ext cx="2309400" cy="3639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cs-CZ" b="1">
                <a:solidFill>
                  <a:srgbClr val="FF0000"/>
                </a:solidFill>
                <a:latin typeface="Arial"/>
              </a:rPr>
              <a:t>Dítě cíti vůni</a:t>
            </a:r>
            <a:r>
              <a:rPr lang="cs-CZ" b="1">
                <a:solidFill>
                  <a:srgbClr val="000000"/>
                </a:solidFill>
                <a:latin typeface="Arial"/>
              </a:rPr>
              <a:t> matky,</a:t>
            </a:r>
            <a:endParaRPr/>
          </a:p>
        </p:txBody>
      </p:sp>
      <p:sp>
        <p:nvSpPr>
          <p:cNvPr id="343" name="CustomShape 12"/>
          <p:cNvSpPr/>
          <p:nvPr/>
        </p:nvSpPr>
        <p:spPr>
          <a:xfrm>
            <a:off x="1667160" y="4500720"/>
            <a:ext cx="1866240" cy="3639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cs-CZ" b="1">
                <a:solidFill>
                  <a:srgbClr val="FF0000"/>
                </a:solidFill>
                <a:latin typeface="Arial"/>
              </a:rPr>
              <a:t>cíti chuť</a:t>
            </a:r>
            <a:r>
              <a:rPr lang="cs-CZ" b="1">
                <a:solidFill>
                  <a:srgbClr val="000000"/>
                </a:solidFill>
                <a:latin typeface="Arial"/>
              </a:rPr>
              <a:t> mléka.</a:t>
            </a:r>
            <a:endParaRPr/>
          </a:p>
        </p:txBody>
      </p:sp>
      <p:sp>
        <p:nvSpPr>
          <p:cNvPr id="344" name="CustomShape 13"/>
          <p:cNvSpPr/>
          <p:nvPr/>
        </p:nvSpPr>
        <p:spPr>
          <a:xfrm>
            <a:off x="1534680" y="5857920"/>
            <a:ext cx="3272760" cy="3639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cs-CZ" b="1">
                <a:solidFill>
                  <a:srgbClr val="FF0000"/>
                </a:solidFill>
                <a:latin typeface="Arial"/>
              </a:rPr>
              <a:t>Dotýká se</a:t>
            </a:r>
            <a:r>
              <a:rPr lang="cs-CZ" b="1">
                <a:solidFill>
                  <a:srgbClr val="5EF0F7"/>
                </a:solidFill>
                <a:latin typeface="Arial"/>
              </a:rPr>
              <a:t> </a:t>
            </a:r>
            <a:r>
              <a:rPr lang="cs-CZ" b="1">
                <a:solidFill>
                  <a:srgbClr val="000000"/>
                </a:solidFill>
                <a:latin typeface="Arial"/>
              </a:rPr>
              <a:t>matčiné pokožky. </a:t>
            </a:r>
            <a:endParaRPr/>
          </a:p>
        </p:txBody>
      </p:sp>
      <p:sp>
        <p:nvSpPr>
          <p:cNvPr id="345" name="CustomShape 14"/>
          <p:cNvSpPr/>
          <p:nvPr/>
        </p:nvSpPr>
        <p:spPr>
          <a:xfrm>
            <a:off x="4310640" y="6357960"/>
            <a:ext cx="3115440" cy="3639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cs-CZ" b="1">
                <a:solidFill>
                  <a:srgbClr val="FF0000"/>
                </a:solidFill>
                <a:latin typeface="Arial"/>
              </a:rPr>
              <a:t>Je v kontaktu </a:t>
            </a:r>
            <a:r>
              <a:rPr lang="cs-CZ" b="1">
                <a:solidFill>
                  <a:srgbClr val="000000"/>
                </a:solidFill>
                <a:latin typeface="Arial"/>
              </a:rPr>
              <a:t>kůže na kůži.</a:t>
            </a:r>
            <a:endParaRPr/>
          </a:p>
        </p:txBody>
      </p:sp>
      <p:sp>
        <p:nvSpPr>
          <p:cNvPr id="346" name="CustomShape 15"/>
          <p:cNvSpPr/>
          <p:nvPr/>
        </p:nvSpPr>
        <p:spPr>
          <a:xfrm>
            <a:off x="6382080" y="5857920"/>
            <a:ext cx="2963160" cy="3639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cs-CZ" b="1">
                <a:solidFill>
                  <a:srgbClr val="000000"/>
                </a:solidFill>
                <a:latin typeface="Arial"/>
              </a:rPr>
              <a:t>Zepředu ho matka </a:t>
            </a:r>
            <a:r>
              <a:rPr lang="cs-CZ" b="1">
                <a:solidFill>
                  <a:srgbClr val="FF0000"/>
                </a:solidFill>
                <a:latin typeface="Arial"/>
              </a:rPr>
              <a:t>ohřívá.</a:t>
            </a:r>
            <a:endParaRPr/>
          </a:p>
        </p:txBody>
      </p:sp>
      <p:sp>
        <p:nvSpPr>
          <p:cNvPr id="347" name="CustomShape 16"/>
          <p:cNvSpPr/>
          <p:nvPr/>
        </p:nvSpPr>
        <p:spPr>
          <a:xfrm>
            <a:off x="8167680" y="5143680"/>
            <a:ext cx="2499120" cy="638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b="1">
                <a:solidFill>
                  <a:srgbClr val="000000"/>
                </a:solidFill>
                <a:latin typeface="Arial"/>
              </a:rPr>
              <a:t>Zezadu </a:t>
            </a:r>
            <a:r>
              <a:rPr lang="cs-CZ" b="1">
                <a:solidFill>
                  <a:srgbClr val="FF0000"/>
                </a:solidFill>
                <a:latin typeface="Arial"/>
              </a:rPr>
              <a:t>cíti</a:t>
            </a:r>
            <a:r>
              <a:rPr lang="cs-CZ" b="1">
                <a:solidFill>
                  <a:srgbClr val="000000"/>
                </a:solidFill>
                <a:latin typeface="Arial"/>
              </a:rPr>
              <a:t> matčin </a:t>
            </a:r>
            <a:r>
              <a:rPr lang="cs-CZ" b="1">
                <a:solidFill>
                  <a:srgbClr val="FF0000"/>
                </a:solidFill>
                <a:latin typeface="Arial"/>
              </a:rPr>
              <a:t>dotyk.</a:t>
            </a:r>
            <a:endParaRPr/>
          </a:p>
        </p:txBody>
      </p:sp>
      <p:sp>
        <p:nvSpPr>
          <p:cNvPr id="348" name="CustomShape 17"/>
          <p:cNvSpPr/>
          <p:nvPr/>
        </p:nvSpPr>
        <p:spPr>
          <a:xfrm>
            <a:off x="8381880" y="3786120"/>
            <a:ext cx="2202480" cy="6382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r>
              <a:rPr lang="cs-CZ" b="1">
                <a:solidFill>
                  <a:srgbClr val="FF0000"/>
                </a:solidFill>
                <a:latin typeface="Arial"/>
              </a:rPr>
              <a:t>Pohybuje se</a:t>
            </a:r>
            <a:r>
              <a:rPr lang="cs-CZ" b="1">
                <a:solidFill>
                  <a:srgbClr val="5EF0F7"/>
                </a:solidFill>
                <a:latin typeface="Arial"/>
              </a:rPr>
              <a:t> </a:t>
            </a:r>
            <a:r>
              <a:rPr lang="cs-CZ" b="1">
                <a:solidFill>
                  <a:srgbClr val="000000"/>
                </a:solidFill>
                <a:latin typeface="Arial"/>
              </a:rPr>
              <a:t>spolu</a:t>
            </a:r>
            <a:endParaRPr/>
          </a:p>
          <a:p>
            <a:pPr>
              <a:lnSpc>
                <a:spcPct val="100000"/>
              </a:lnSpc>
            </a:pPr>
            <a:r>
              <a:rPr lang="cs-CZ" b="1">
                <a:solidFill>
                  <a:srgbClr val="000000"/>
                </a:solidFill>
                <a:latin typeface="Arial"/>
              </a:rPr>
              <a:t>s matkou.</a:t>
            </a:r>
            <a:endParaRPr/>
          </a:p>
        </p:txBody>
      </p:sp>
      <p:sp>
        <p:nvSpPr>
          <p:cNvPr id="349" name="CustomShape 18"/>
          <p:cNvSpPr/>
          <p:nvPr/>
        </p:nvSpPr>
        <p:spPr>
          <a:xfrm>
            <a:off x="8382960" y="2500200"/>
            <a:ext cx="1501560" cy="6382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cs-CZ" b="1">
                <a:solidFill>
                  <a:srgbClr val="FF0000"/>
                </a:solidFill>
                <a:latin typeface="Arial"/>
              </a:rPr>
              <a:t>Poslouchá</a:t>
            </a:r>
            <a:r>
              <a:rPr lang="cs-CZ" b="1">
                <a:solidFill>
                  <a:srgbClr val="000000"/>
                </a:solidFill>
                <a:latin typeface="Arial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r>
              <a:rPr lang="cs-CZ" b="1">
                <a:solidFill>
                  <a:srgbClr val="000000"/>
                </a:solidFill>
                <a:latin typeface="Arial"/>
              </a:rPr>
              <a:t>matčin hlas.</a:t>
            </a:r>
            <a:endParaRPr/>
          </a:p>
        </p:txBody>
      </p:sp>
      <p:sp>
        <p:nvSpPr>
          <p:cNvPr id="350" name="CustomShape 19"/>
          <p:cNvSpPr/>
          <p:nvPr/>
        </p:nvSpPr>
        <p:spPr>
          <a:xfrm>
            <a:off x="1774800" y="333360"/>
            <a:ext cx="8892000" cy="1308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cs-CZ" sz="5400" dirty="0">
                <a:solidFill>
                  <a:srgbClr val="800000"/>
                </a:solidFill>
                <a:latin typeface="Calibri Light"/>
              </a:rPr>
              <a:t>Podněty, které vytváří mozkové </a:t>
            </a:r>
            <a:r>
              <a:rPr lang="cs-CZ" sz="5400" dirty="0" smtClean="0">
                <a:solidFill>
                  <a:srgbClr val="800000"/>
                </a:solidFill>
                <a:latin typeface="Calibri Light"/>
              </a:rPr>
              <a:t>propojení</a:t>
            </a:r>
            <a:endParaRPr lang="cs-CZ" sz="5400" dirty="0">
              <a:solidFill>
                <a:srgbClr val="800000"/>
              </a:solidFill>
              <a:latin typeface="Calibri Light"/>
            </a:endParaRPr>
          </a:p>
        </p:txBody>
      </p:sp>
      <p:sp>
        <p:nvSpPr>
          <p:cNvPr id="351" name="CustomShape 20"/>
          <p:cNvSpPr/>
          <p:nvPr/>
        </p:nvSpPr>
        <p:spPr>
          <a:xfrm>
            <a:off x="7896240" y="6308640"/>
            <a:ext cx="2591280" cy="363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cs-CZ" b="1">
                <a:solidFill>
                  <a:srgbClr val="A8B97F"/>
                </a:solidFill>
                <a:latin typeface="Times New Roman"/>
              </a:rPr>
              <a:t>Autor: Nils Bergman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Obrázek 35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1344" y="216000"/>
            <a:ext cx="11915816" cy="5445248"/>
          </a:xfrm>
          <a:prstGeom prst="rect">
            <a:avLst/>
          </a:prstGeom>
          <a:ln>
            <a:noFill/>
          </a:ln>
        </p:spPr>
      </p:pic>
      <p:sp>
        <p:nvSpPr>
          <p:cNvPr id="352" name="CustomShape 1"/>
          <p:cNvSpPr/>
          <p:nvPr/>
        </p:nvSpPr>
        <p:spPr>
          <a:xfrm>
            <a:off x="2023920" y="785880"/>
            <a:ext cx="8285760" cy="999000"/>
          </a:xfrm>
          <a:prstGeom prst="rect">
            <a:avLst/>
          </a:prstGeom>
          <a:noFill/>
          <a:ln>
            <a:noFill/>
          </a:ln>
        </p:spPr>
      </p:sp>
      <p:sp>
        <p:nvSpPr>
          <p:cNvPr id="353" name="CustomShape 2"/>
          <p:cNvSpPr/>
          <p:nvPr/>
        </p:nvSpPr>
        <p:spPr>
          <a:xfrm>
            <a:off x="2095560" y="2286000"/>
            <a:ext cx="8071200" cy="4499640"/>
          </a:xfrm>
          <a:prstGeom prst="rect">
            <a:avLst/>
          </a:prstGeom>
          <a:noFill/>
          <a:ln>
            <a:noFill/>
          </a:ln>
        </p:spPr>
        <p:txBody>
          <a:bodyPr lIns="0" tIns="45000" rIns="18360" bIns="45000" anchor="ctr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54" name="CustomShape 3"/>
          <p:cNvSpPr/>
          <p:nvPr/>
        </p:nvSpPr>
        <p:spPr>
          <a:xfrm>
            <a:off x="1343472" y="548680"/>
            <a:ext cx="9142920" cy="482453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cs-CZ" sz="4000" dirty="0" smtClean="0">
                <a:solidFill>
                  <a:srgbClr val="FF0000"/>
                </a:solidFill>
                <a:latin typeface="Calibri"/>
              </a:rPr>
              <a:t>Nevidite</a:t>
            </a:r>
            <a:r>
              <a:rPr lang="cs-CZ" sz="4000" dirty="0" smtClean="0">
                <a:solidFill>
                  <a:srgbClr val="FF0000"/>
                </a:solidFill>
                <a:latin typeface="Arial"/>
              </a:rPr>
              <a:t>l</a:t>
            </a:r>
            <a:r>
              <a:rPr lang="cs-CZ" sz="4000" dirty="0" smtClean="0">
                <a:solidFill>
                  <a:srgbClr val="FF0000"/>
                </a:solidFill>
                <a:latin typeface="Calibri"/>
              </a:rPr>
              <a:t>ný </a:t>
            </a:r>
            <a:r>
              <a:rPr lang="cs-CZ" sz="4000" dirty="0">
                <a:solidFill>
                  <a:srgbClr val="FF0000"/>
                </a:solidFill>
                <a:latin typeface="Calibri"/>
              </a:rPr>
              <a:t>urych</a:t>
            </a:r>
            <a:r>
              <a:rPr lang="cs-CZ" sz="4000" dirty="0">
                <a:solidFill>
                  <a:srgbClr val="FF0000"/>
                </a:solidFill>
                <a:latin typeface="Arial"/>
              </a:rPr>
              <a:t>l</a:t>
            </a:r>
            <a:r>
              <a:rPr lang="cs-CZ" sz="4000" dirty="0">
                <a:solidFill>
                  <a:srgbClr val="FF0000"/>
                </a:solidFill>
                <a:latin typeface="Calibri"/>
              </a:rPr>
              <a:t>ovač vývinu</a:t>
            </a:r>
            <a:endParaRPr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dirty="0">
              <a:solidFill>
                <a:srgbClr val="FF000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cs-CZ" sz="66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cs-CZ" sz="6600" b="1" dirty="0">
                <a:solidFill>
                  <a:srgbClr val="FF0000"/>
                </a:solidFill>
                <a:latin typeface="Arial"/>
              </a:rPr>
              <a:t>KOJENÍ - SÁNÍ</a:t>
            </a:r>
            <a:endParaRPr dirty="0">
              <a:solidFill>
                <a:srgbClr val="FF000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cs-CZ" sz="6600" b="1" dirty="0">
                <a:solidFill>
                  <a:srgbClr val="FF0000"/>
                </a:solidFill>
                <a:latin typeface="Calibri"/>
              </a:rPr>
              <a:t>=</a:t>
            </a:r>
            <a:endParaRPr dirty="0">
              <a:solidFill>
                <a:srgbClr val="FF000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cs-CZ" sz="6600" b="1" dirty="0">
                <a:solidFill>
                  <a:srgbClr val="FF0000"/>
                </a:solidFill>
                <a:latin typeface="Calibri"/>
              </a:rPr>
              <a:t> VZNIK MOZKOVÝCH PROPOJENÍ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55" name="CustomShape 4"/>
          <p:cNvSpPr/>
          <p:nvPr/>
        </p:nvSpPr>
        <p:spPr>
          <a:xfrm>
            <a:off x="1523880" y="6308640"/>
            <a:ext cx="3275640" cy="363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b="1">
                <a:solidFill>
                  <a:srgbClr val="A8B97F"/>
                </a:solidFill>
                <a:latin typeface="Times New Roman"/>
              </a:rPr>
              <a:t>Autor: Nils Bergman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5400" dirty="0" smtClean="0">
                <a:solidFill>
                  <a:srgbClr val="800000"/>
                </a:solidFill>
                <a:latin typeface="Calibri Light"/>
              </a:rPr>
              <a:t>Mozek</a:t>
            </a:r>
            <a:endParaRPr lang="cs-CZ" sz="5400" dirty="0">
              <a:solidFill>
                <a:srgbClr val="800000"/>
              </a:solidFill>
              <a:latin typeface="Calibri Light"/>
            </a:endParaRPr>
          </a:p>
        </p:txBody>
      </p:sp>
      <p:sp>
        <p:nvSpPr>
          <p:cNvPr id="358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cs-CZ" sz="2400" dirty="0">
                <a:latin typeface="Calibri Light"/>
              </a:rPr>
              <a:t>„Mozek je vytvořený tak, aby získával svoji finální konfiguraci díky vlivu zážitků z </a:t>
            </a:r>
            <a:r>
              <a:rPr lang="cs-CZ" sz="2400" dirty="0" smtClean="0">
                <a:latin typeface="Calibri Light"/>
              </a:rPr>
              <a:t>raného </a:t>
            </a:r>
            <a:r>
              <a:rPr lang="cs-CZ" sz="2400" dirty="0">
                <a:latin typeface="Calibri Light"/>
              </a:rPr>
              <a:t>období života.“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cs-CZ" sz="2400" dirty="0">
                <a:solidFill>
                  <a:srgbClr val="FF0000"/>
                </a:solidFill>
                <a:latin typeface="Calibri Light"/>
              </a:rPr>
              <a:t>Tyto zážitky pochází z vytváření vztahové vazby.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5400" dirty="0">
                <a:solidFill>
                  <a:srgbClr val="800000"/>
                </a:solidFill>
                <a:latin typeface="Calibri Light"/>
              </a:rPr>
              <a:t>Všichni savci</a:t>
            </a:r>
            <a:r>
              <a:rPr lang="cs-CZ" sz="5400" dirty="0" smtClean="0">
                <a:solidFill>
                  <a:srgbClr val="800000"/>
                </a:solidFill>
                <a:latin typeface="Calibri Light"/>
              </a:rPr>
              <a:t>..</a:t>
            </a:r>
            <a:endParaRPr lang="cs-CZ" sz="5400" dirty="0">
              <a:solidFill>
                <a:srgbClr val="800000"/>
              </a:solidFill>
              <a:latin typeface="Calibri Light"/>
            </a:endParaRPr>
          </a:p>
        </p:txBody>
      </p:sp>
      <p:sp>
        <p:nvSpPr>
          <p:cNvPr id="360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162F33"/>
                </a:solidFill>
                <a:latin typeface="Calibri Light"/>
              </a:rPr>
              <a:t>mají zakódované určité vzory chování po porodu.</a:t>
            </a:r>
            <a:endParaRPr dirty="0"/>
          </a:p>
          <a:p>
            <a:pPr algn="ctr"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162F33"/>
                </a:solidFill>
                <a:latin typeface="Calibri Light"/>
              </a:rPr>
              <a:t>Všechny vzory chování mají jediný cíl:</a:t>
            </a:r>
            <a:endParaRPr dirty="0"/>
          </a:p>
          <a:p>
            <a:pPr algn="ctr">
              <a:lnSpc>
                <a:spcPct val="100000"/>
              </a:lnSpc>
              <a:buFont typeface="Arial"/>
              <a:buChar char=" "/>
            </a:pPr>
            <a:endParaRPr lang="cs-CZ" sz="2400" b="1" dirty="0" smtClean="0">
              <a:solidFill>
                <a:srgbClr val="262626"/>
              </a:solidFill>
              <a:latin typeface="Calibri Light"/>
            </a:endParaRPr>
          </a:p>
          <a:p>
            <a:pPr algn="ctr">
              <a:lnSpc>
                <a:spcPct val="100000"/>
              </a:lnSpc>
              <a:buFont typeface="Arial"/>
              <a:buChar char=" "/>
            </a:pPr>
            <a:r>
              <a:rPr lang="cs-CZ" sz="2400" b="1" dirty="0" smtClean="0">
                <a:solidFill>
                  <a:srgbClr val="262626"/>
                </a:solidFill>
                <a:latin typeface="Calibri Light"/>
              </a:rPr>
              <a:t>Aby </a:t>
            </a:r>
            <a:r>
              <a:rPr lang="cs-CZ" sz="2400" b="1" dirty="0">
                <a:solidFill>
                  <a:srgbClr val="262626"/>
                </a:solidFill>
                <a:latin typeface="Calibri Light"/>
              </a:rPr>
              <a:t>se uskutečnilo sání – kojení!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cs-CZ" sz="5400" dirty="0">
                <a:solidFill>
                  <a:srgbClr val="800000"/>
                </a:solidFill>
                <a:latin typeface="Calibri Light"/>
              </a:rPr>
              <a:t>U všech savců</a:t>
            </a:r>
            <a:r>
              <a:rPr lang="cs-CZ" sz="5400" dirty="0" smtClean="0">
                <a:solidFill>
                  <a:srgbClr val="800000"/>
                </a:solidFill>
                <a:latin typeface="Calibri Light"/>
              </a:rPr>
              <a:t>..</a:t>
            </a:r>
            <a:endParaRPr lang="cs-CZ" sz="5400" dirty="0">
              <a:solidFill>
                <a:srgbClr val="800000"/>
              </a:solidFill>
              <a:latin typeface="Calibri Light"/>
            </a:endParaRPr>
          </a:p>
        </p:txBody>
      </p:sp>
      <p:sp>
        <p:nvSpPr>
          <p:cNvPr id="362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162F33"/>
                </a:solidFill>
                <a:latin typeface="Calibri Light"/>
              </a:rPr>
              <a:t>…je za sání zodpovědné mládě, stejně jako u člověka dítě – </a:t>
            </a:r>
            <a:r>
              <a:rPr lang="cs-CZ" sz="2400" b="1">
                <a:solidFill>
                  <a:srgbClr val="162F33"/>
                </a:solidFill>
                <a:latin typeface="Calibri Light"/>
              </a:rPr>
              <a:t>novorozenec</a:t>
            </a:r>
            <a:r>
              <a:rPr lang="cs-CZ" sz="2400">
                <a:solidFill>
                  <a:srgbClr val="162F33"/>
                </a:solidFill>
                <a:latin typeface="Calibri Light"/>
              </a:rPr>
              <a:t>, 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162F33"/>
                </a:solidFill>
                <a:latin typeface="Calibri Light"/>
              </a:rPr>
              <a:t>Nikoliv matka!!!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162F33"/>
                </a:solidFill>
                <a:latin typeface="Calibri Light"/>
              </a:rPr>
              <a:t>K sání – kojení, musí být ale </a:t>
            </a:r>
            <a:r>
              <a:rPr lang="cs-CZ" sz="2400" b="1" u="sng">
                <a:solidFill>
                  <a:srgbClr val="162F33"/>
                </a:solidFill>
                <a:latin typeface="Calibri Light"/>
              </a:rPr>
              <a:t>matka přítomna</a:t>
            </a:r>
            <a:r>
              <a:rPr lang="cs-CZ" sz="2400" u="sng">
                <a:solidFill>
                  <a:srgbClr val="162F33"/>
                </a:solidFill>
                <a:latin typeface="Calibri Light"/>
              </a:rPr>
              <a:t>!</a:t>
            </a:r>
            <a:endParaRPr/>
          </a:p>
        </p:txBody>
      </p:sp>
      <p:sp>
        <p:nvSpPr>
          <p:cNvPr id="363" name="CustomShape 3"/>
          <p:cNvSpPr/>
          <p:nvPr/>
        </p:nvSpPr>
        <p:spPr>
          <a:xfrm>
            <a:off x="3124080" y="5176800"/>
            <a:ext cx="183240" cy="3657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CustomShape 1"/>
          <p:cNvSpPr/>
          <p:nvPr/>
        </p:nvSpPr>
        <p:spPr>
          <a:xfrm>
            <a:off x="2469240" y="1265400"/>
            <a:ext cx="6125400" cy="42044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cs-CZ">
                <a:solidFill>
                  <a:srgbClr val="000000"/>
                </a:solidFill>
                <a:latin typeface="Comic Sans MS"/>
              </a:rPr>
              <a:t>				</a:t>
            </a:r>
            <a:endParaRPr/>
          </a:p>
          <a:p>
            <a:pPr>
              <a:lnSpc>
                <a:spcPct val="100000"/>
              </a:lnSpc>
            </a:pPr>
            <a:r>
              <a:rPr lang="cs-CZ">
                <a:solidFill>
                  <a:srgbClr val="000000"/>
                </a:solidFill>
                <a:latin typeface="Comic Sans MS"/>
              </a:rPr>
              <a:t>MATKA 	        KOJENÍ	      </a:t>
            </a:r>
            <a:r>
              <a:rPr lang="cs-CZ">
                <a:solidFill>
                  <a:srgbClr val="A8B97F"/>
                </a:solidFill>
                <a:latin typeface="Comic Sans MS"/>
              </a:rPr>
              <a:t> </a:t>
            </a:r>
            <a:r>
              <a:rPr lang="cs-CZ">
                <a:solidFill>
                  <a:srgbClr val="000000"/>
                </a:solidFill>
                <a:latin typeface="Comic Sans MS"/>
              </a:rPr>
              <a:t>VAGÁLNÍ</a:t>
            </a:r>
            <a:r>
              <a:rPr lang="cs-CZ">
                <a:solidFill>
                  <a:srgbClr val="A8B97F"/>
                </a:solidFill>
                <a:latin typeface="Comic Sans MS"/>
              </a:rPr>
              <a:t>  </a:t>
            </a:r>
            <a:r>
              <a:rPr lang="cs-CZ">
                <a:solidFill>
                  <a:srgbClr val="000000"/>
                </a:solidFill>
                <a:latin typeface="Comic Sans MS"/>
              </a:rPr>
              <a:t>       RŮST</a:t>
            </a:r>
            <a:endParaRPr/>
          </a:p>
          <a:p>
            <a:pPr>
              <a:lnSpc>
                <a:spcPct val="100000"/>
              </a:lnSpc>
            </a:pPr>
            <a:r>
              <a:rPr lang="cs-CZ">
                <a:solidFill>
                  <a:srgbClr val="000000"/>
                </a:solidFill>
                <a:latin typeface="Comic Sans MS"/>
              </a:rPr>
              <a:t>				</a:t>
            </a:r>
            <a:endParaRPr/>
          </a:p>
          <a:p>
            <a:pPr>
              <a:lnSpc>
                <a:spcPct val="100000"/>
              </a:lnSpc>
            </a:pPr>
            <a:r>
              <a:rPr lang="cs-CZ">
                <a:solidFill>
                  <a:srgbClr val="000000"/>
                </a:solidFill>
                <a:latin typeface="Comic Sans MS"/>
              </a:rPr>
              <a:t>			 STIMULACE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cs-CZ">
                <a:solidFill>
                  <a:srgbClr val="000000"/>
                </a:solidFill>
                <a:latin typeface="Comic Sans MS"/>
              </a:rPr>
              <a:t>JINÉ	      PROTEST-	   STRES	     PREŽITÍ</a:t>
            </a:r>
            <a:endParaRPr/>
          </a:p>
          <a:p>
            <a:pPr>
              <a:lnSpc>
                <a:spcPct val="100000"/>
              </a:lnSpc>
            </a:pPr>
            <a:r>
              <a:rPr lang="cs-CZ">
                <a:solidFill>
                  <a:srgbClr val="000000"/>
                </a:solidFill>
                <a:latin typeface="Comic Sans MS"/>
              </a:rPr>
              <a:t>	     ZOUFALSTVÍ			</a:t>
            </a:r>
            <a:endParaRPr/>
          </a:p>
        </p:txBody>
      </p:sp>
      <p:sp>
        <p:nvSpPr>
          <p:cNvPr id="365" name="CustomShape 2"/>
          <p:cNvSpPr/>
          <p:nvPr/>
        </p:nvSpPr>
        <p:spPr>
          <a:xfrm>
            <a:off x="2819520" y="3200400"/>
            <a:ext cx="608400" cy="989640"/>
          </a:xfrm>
          <a:prstGeom prst="upDownArrow">
            <a:avLst>
              <a:gd name="adj1" fmla="val 50000"/>
              <a:gd name="adj2" fmla="val 51263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</p:sp>
      <p:sp>
        <p:nvSpPr>
          <p:cNvPr id="366" name="CustomShape 3"/>
          <p:cNvSpPr/>
          <p:nvPr/>
        </p:nvSpPr>
        <p:spPr>
          <a:xfrm>
            <a:off x="3962520" y="4191120"/>
            <a:ext cx="379800" cy="379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</p:sp>
      <p:sp>
        <p:nvSpPr>
          <p:cNvPr id="367" name="CustomShape 4"/>
          <p:cNvSpPr/>
          <p:nvPr/>
        </p:nvSpPr>
        <p:spPr>
          <a:xfrm>
            <a:off x="4038480" y="2743200"/>
            <a:ext cx="379800" cy="379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</p:sp>
      <p:sp>
        <p:nvSpPr>
          <p:cNvPr id="368" name="CustomShape 5"/>
          <p:cNvSpPr/>
          <p:nvPr/>
        </p:nvSpPr>
        <p:spPr>
          <a:xfrm>
            <a:off x="5791320" y="4419720"/>
            <a:ext cx="379800" cy="379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</p:sp>
      <p:sp>
        <p:nvSpPr>
          <p:cNvPr id="369" name="CustomShape 6"/>
          <p:cNvSpPr/>
          <p:nvPr/>
        </p:nvSpPr>
        <p:spPr>
          <a:xfrm>
            <a:off x="5791320" y="2590920"/>
            <a:ext cx="379800" cy="379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</p:sp>
      <p:sp>
        <p:nvSpPr>
          <p:cNvPr id="370" name="CustomShape 7"/>
          <p:cNvSpPr/>
          <p:nvPr/>
        </p:nvSpPr>
        <p:spPr>
          <a:xfrm>
            <a:off x="7543800" y="4191120"/>
            <a:ext cx="379800" cy="379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</p:sp>
      <p:sp>
        <p:nvSpPr>
          <p:cNvPr id="371" name="CustomShape 8"/>
          <p:cNvSpPr/>
          <p:nvPr/>
        </p:nvSpPr>
        <p:spPr>
          <a:xfrm>
            <a:off x="7543800" y="2743200"/>
            <a:ext cx="379800" cy="379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</p:sp>
      <p:sp>
        <p:nvSpPr>
          <p:cNvPr id="372" name="Line 9"/>
          <p:cNvSpPr/>
          <p:nvPr/>
        </p:nvSpPr>
        <p:spPr>
          <a:xfrm>
            <a:off x="3886200" y="3276360"/>
            <a:ext cx="5867280" cy="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373" name="Line 10"/>
          <p:cNvSpPr/>
          <p:nvPr/>
        </p:nvSpPr>
        <p:spPr>
          <a:xfrm flipV="1">
            <a:off x="3886200" y="3276360"/>
            <a:ext cx="0" cy="76212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374" name="Line 11"/>
          <p:cNvSpPr/>
          <p:nvPr/>
        </p:nvSpPr>
        <p:spPr>
          <a:xfrm>
            <a:off x="3886200" y="4038480"/>
            <a:ext cx="5790960" cy="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375" name="Line 12"/>
          <p:cNvSpPr/>
          <p:nvPr/>
        </p:nvSpPr>
        <p:spPr>
          <a:xfrm>
            <a:off x="2361960" y="2286000"/>
            <a:ext cx="6858000" cy="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376" name="Line 13"/>
          <p:cNvSpPr/>
          <p:nvPr/>
        </p:nvSpPr>
        <p:spPr>
          <a:xfrm>
            <a:off x="2361960" y="2286000"/>
            <a:ext cx="0" cy="289548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377" name="Line 14"/>
          <p:cNvSpPr/>
          <p:nvPr/>
        </p:nvSpPr>
        <p:spPr>
          <a:xfrm>
            <a:off x="2361960" y="5181480"/>
            <a:ext cx="7010640" cy="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378" name="CustomShape 15"/>
          <p:cNvSpPr/>
          <p:nvPr/>
        </p:nvSpPr>
        <p:spPr>
          <a:xfrm>
            <a:off x="9191520" y="2286000"/>
            <a:ext cx="913320" cy="98964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</p:sp>
      <p:sp>
        <p:nvSpPr>
          <p:cNvPr id="379" name="CustomShape 16"/>
          <p:cNvSpPr/>
          <p:nvPr/>
        </p:nvSpPr>
        <p:spPr>
          <a:xfrm>
            <a:off x="9448920" y="4572000"/>
            <a:ext cx="151200" cy="106560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</p:sp>
      <p:sp>
        <p:nvSpPr>
          <p:cNvPr id="380" name="CustomShape 17"/>
          <p:cNvSpPr/>
          <p:nvPr/>
        </p:nvSpPr>
        <p:spPr>
          <a:xfrm>
            <a:off x="9144000" y="4876920"/>
            <a:ext cx="837000" cy="15120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</p:sp>
      <p:sp>
        <p:nvSpPr>
          <p:cNvPr id="381" name="CustomShape 18"/>
          <p:cNvSpPr/>
          <p:nvPr/>
        </p:nvSpPr>
        <p:spPr>
          <a:xfrm>
            <a:off x="1774800" y="1484280"/>
            <a:ext cx="8390520" cy="4386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cs-CZ" sz="4000" dirty="0">
                <a:solidFill>
                  <a:srgbClr val="000000"/>
                </a:solidFill>
                <a:latin typeface="Calibri"/>
              </a:rPr>
              <a:t>Kontakt k</a:t>
            </a:r>
            <a:r>
              <a:rPr lang="cs-CZ" sz="4000" dirty="0">
                <a:solidFill>
                  <a:srgbClr val="000000"/>
                </a:solidFill>
                <a:latin typeface="Arial"/>
              </a:rPr>
              <a:t>ů</a:t>
            </a:r>
            <a:r>
              <a:rPr lang="cs-CZ" sz="4000" dirty="0">
                <a:solidFill>
                  <a:srgbClr val="000000"/>
                </a:solidFill>
                <a:latin typeface="Calibri"/>
              </a:rPr>
              <a:t>ž</a:t>
            </a:r>
            <a:r>
              <a:rPr lang="cs-CZ" sz="4000" dirty="0">
                <a:solidFill>
                  <a:srgbClr val="000000"/>
                </a:solidFill>
                <a:latin typeface="Arial"/>
              </a:rPr>
              <a:t>e</a:t>
            </a:r>
            <a:r>
              <a:rPr lang="cs-CZ" sz="4000" dirty="0">
                <a:solidFill>
                  <a:srgbClr val="000000"/>
                </a:solidFill>
                <a:latin typeface="Calibri"/>
              </a:rPr>
              <a:t> na k</a:t>
            </a:r>
            <a:r>
              <a:rPr lang="cs-CZ" sz="4000" dirty="0">
                <a:solidFill>
                  <a:srgbClr val="000000"/>
                </a:solidFill>
                <a:latin typeface="Arial"/>
              </a:rPr>
              <a:t>ů</a:t>
            </a:r>
            <a:r>
              <a:rPr lang="cs-CZ" sz="4000" dirty="0">
                <a:solidFill>
                  <a:srgbClr val="000000"/>
                </a:solidFill>
                <a:latin typeface="Calibri"/>
              </a:rPr>
              <a:t>ž</a:t>
            </a:r>
            <a:r>
              <a:rPr lang="cs-CZ" sz="4000" dirty="0">
                <a:solidFill>
                  <a:srgbClr val="000000"/>
                </a:solidFill>
                <a:latin typeface="Arial"/>
              </a:rPr>
              <a:t>i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cs-CZ" sz="5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5400" dirty="0">
                <a:solidFill>
                  <a:srgbClr val="000000"/>
                </a:solidFill>
                <a:latin typeface="Arial"/>
              </a:rPr>
              <a:t>    </a:t>
            </a:r>
            <a:r>
              <a:rPr lang="cs-CZ" sz="4000" dirty="0">
                <a:solidFill>
                  <a:srgbClr val="000000"/>
                </a:solidFill>
                <a:latin typeface="Calibri"/>
              </a:rPr>
              <a:t>Separ</a:t>
            </a:r>
            <a:r>
              <a:rPr lang="cs-CZ" sz="4000" dirty="0">
                <a:solidFill>
                  <a:srgbClr val="000000"/>
                </a:solidFill>
                <a:latin typeface="Arial"/>
              </a:rPr>
              <a:t>a</a:t>
            </a:r>
            <a:r>
              <a:rPr lang="cs-CZ" sz="4000" dirty="0">
                <a:solidFill>
                  <a:srgbClr val="000000"/>
                </a:solidFill>
                <a:latin typeface="Calibri"/>
              </a:rPr>
              <a:t>c</a:t>
            </a:r>
            <a:r>
              <a:rPr lang="cs-CZ" sz="4000" dirty="0">
                <a:solidFill>
                  <a:srgbClr val="000000"/>
                </a:solidFill>
                <a:latin typeface="Arial"/>
              </a:rPr>
              <a:t>e</a:t>
            </a:r>
            <a:endParaRPr dirty="0"/>
          </a:p>
        </p:txBody>
      </p:sp>
      <p:sp>
        <p:nvSpPr>
          <p:cNvPr id="382" name="CustomShape 19"/>
          <p:cNvSpPr/>
          <p:nvPr/>
        </p:nvSpPr>
        <p:spPr>
          <a:xfrm>
            <a:off x="1666800" y="285840"/>
            <a:ext cx="8785800" cy="699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cs-CZ" sz="5400" dirty="0">
                <a:solidFill>
                  <a:srgbClr val="800000"/>
                </a:solidFill>
                <a:latin typeface="Calibri Light"/>
              </a:rPr>
              <a:t>Model správného </a:t>
            </a:r>
            <a:r>
              <a:rPr lang="cs-CZ" sz="5400" dirty="0" smtClean="0">
                <a:solidFill>
                  <a:srgbClr val="800000"/>
                </a:solidFill>
                <a:latin typeface="Calibri Light"/>
              </a:rPr>
              <a:t>místa</a:t>
            </a:r>
            <a:endParaRPr lang="cs-CZ" sz="5400" dirty="0">
              <a:solidFill>
                <a:srgbClr val="800000"/>
              </a:solidFill>
              <a:latin typeface="Calibri Light"/>
            </a:endParaRPr>
          </a:p>
        </p:txBody>
      </p:sp>
      <p:sp>
        <p:nvSpPr>
          <p:cNvPr id="383" name="CustomShape 20"/>
          <p:cNvSpPr/>
          <p:nvPr/>
        </p:nvSpPr>
        <p:spPr>
          <a:xfrm>
            <a:off x="7104240" y="6237360"/>
            <a:ext cx="3238920" cy="363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cs-CZ" b="1">
                <a:solidFill>
                  <a:srgbClr val="A8B97F"/>
                </a:solidFill>
                <a:latin typeface="Times New Roman"/>
              </a:rPr>
              <a:t>Autor: Nils Bergman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5400" dirty="0" smtClean="0">
                <a:solidFill>
                  <a:srgbClr val="800000"/>
                </a:solidFill>
                <a:latin typeface="Calibri Light"/>
              </a:rPr>
              <a:t>Pláč</a:t>
            </a:r>
            <a:endParaRPr lang="cs-CZ" sz="5400" dirty="0">
              <a:solidFill>
                <a:srgbClr val="800000"/>
              </a:solidFill>
              <a:latin typeface="Calibri Light"/>
            </a:endParaRPr>
          </a:p>
        </p:txBody>
      </p:sp>
      <p:sp>
        <p:nvSpPr>
          <p:cNvPr id="385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90000"/>
              </a:lnSpc>
              <a:buFont typeface="Arial"/>
              <a:buChar char=" "/>
            </a:pPr>
            <a:r>
              <a:rPr lang="cs-CZ" sz="2400" dirty="0">
                <a:latin typeface="Calibri Light"/>
              </a:rPr>
              <a:t>snižuje zásoby kyslíku,</a:t>
            </a:r>
            <a:endParaRPr dirty="0"/>
          </a:p>
          <a:p>
            <a:pPr>
              <a:lnSpc>
                <a:spcPct val="90000"/>
              </a:lnSpc>
              <a:buFont typeface="Arial"/>
              <a:buChar char=" "/>
            </a:pPr>
            <a:r>
              <a:rPr lang="cs-CZ" sz="2400" dirty="0">
                <a:latin typeface="Calibri Light"/>
              </a:rPr>
              <a:t>zvyšuje nitrolebeční tlak,</a:t>
            </a:r>
            <a:endParaRPr dirty="0"/>
          </a:p>
          <a:p>
            <a:pPr>
              <a:lnSpc>
                <a:spcPct val="90000"/>
              </a:lnSpc>
              <a:buFont typeface="Arial"/>
              <a:buChar char=" "/>
            </a:pPr>
            <a:r>
              <a:rPr lang="cs-CZ" sz="2400" dirty="0">
                <a:latin typeface="Calibri Light"/>
              </a:rPr>
              <a:t>zvyšuje počet bílých krvinek,</a:t>
            </a:r>
            <a:endParaRPr dirty="0"/>
          </a:p>
          <a:p>
            <a:pPr>
              <a:lnSpc>
                <a:spcPct val="90000"/>
              </a:lnSpc>
              <a:buFont typeface="Arial"/>
              <a:buChar char=" "/>
            </a:pPr>
            <a:r>
              <a:rPr lang="cs-CZ" sz="2400" dirty="0">
                <a:latin typeface="Calibri Light"/>
              </a:rPr>
              <a:t>zvyšuje zásaditost organismu (</a:t>
            </a:r>
            <a:r>
              <a:rPr lang="cs-CZ" sz="2400" dirty="0" err="1">
                <a:latin typeface="Calibri Light"/>
              </a:rPr>
              <a:t>Candida</a:t>
            </a:r>
            <a:r>
              <a:rPr lang="cs-CZ" sz="2400" dirty="0">
                <a:latin typeface="Calibri Light"/>
              </a:rPr>
              <a:t> </a:t>
            </a:r>
            <a:r>
              <a:rPr lang="cs-CZ" sz="2400" dirty="0" err="1">
                <a:latin typeface="Calibri Light"/>
              </a:rPr>
              <a:t>Albicans</a:t>
            </a:r>
            <a:r>
              <a:rPr lang="cs-CZ" sz="2400" dirty="0">
                <a:latin typeface="Calibri Light"/>
              </a:rPr>
              <a:t>),</a:t>
            </a:r>
            <a:endParaRPr dirty="0"/>
          </a:p>
          <a:p>
            <a:pPr>
              <a:lnSpc>
                <a:spcPct val="90000"/>
              </a:lnSpc>
              <a:buFont typeface="Arial"/>
              <a:buChar char=" "/>
            </a:pPr>
            <a:r>
              <a:rPr lang="cs-CZ" sz="2400" dirty="0">
                <a:latin typeface="Calibri Light"/>
              </a:rPr>
              <a:t>obnovuje se fetální cirkulace krve,</a:t>
            </a:r>
            <a:endParaRPr dirty="0"/>
          </a:p>
          <a:p>
            <a:pPr>
              <a:lnSpc>
                <a:spcPct val="90000"/>
              </a:lnSpc>
              <a:buFont typeface="Arial"/>
              <a:buChar char=" "/>
            </a:pPr>
            <a:r>
              <a:rPr lang="cs-CZ" sz="2400" dirty="0">
                <a:latin typeface="Calibri Light"/>
              </a:rPr>
              <a:t>zabraňuje schopnosti dítěte vytvořit si vztah s matkou. </a:t>
            </a:r>
            <a:r>
              <a:rPr lang="cs-CZ" sz="2400" dirty="0">
                <a:latin typeface="Wingdings"/>
              </a:rPr>
              <a:t></a:t>
            </a:r>
            <a:endParaRPr dirty="0"/>
          </a:p>
          <a:p>
            <a:pPr algn="r">
              <a:lnSpc>
                <a:spcPct val="90000"/>
              </a:lnSpc>
              <a:buFont typeface="Wingdings" charset="2"/>
              <a:buChar char=""/>
            </a:pPr>
            <a:r>
              <a:rPr lang="cs-CZ" sz="1600" b="1" dirty="0">
                <a:solidFill>
                  <a:srgbClr val="262626"/>
                </a:solidFill>
                <a:latin typeface="Calibri"/>
              </a:rPr>
              <a:t>Gene </a:t>
            </a:r>
            <a:r>
              <a:rPr lang="cs-CZ" sz="1600" b="1" dirty="0" err="1">
                <a:solidFill>
                  <a:srgbClr val="262626"/>
                </a:solidFill>
                <a:latin typeface="Calibri"/>
              </a:rPr>
              <a:t>Cranston</a:t>
            </a:r>
            <a:r>
              <a:rPr lang="cs-CZ" sz="1600" b="1" dirty="0">
                <a:solidFill>
                  <a:srgbClr val="262626"/>
                </a:solidFill>
                <a:latin typeface="Calibri"/>
              </a:rPr>
              <a:t> Anderson (1984)</a:t>
            </a:r>
            <a:endParaRPr dirty="0"/>
          </a:p>
          <a:p>
            <a:pPr>
              <a:lnSpc>
                <a:spcPct val="9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5400" dirty="0">
                <a:solidFill>
                  <a:srgbClr val="800000"/>
                </a:solidFill>
                <a:latin typeface="Calibri Light"/>
              </a:rPr>
              <a:t>Pláč pro dítě skutečně není dobrý, protože</a:t>
            </a:r>
            <a:r>
              <a:rPr lang="cs-CZ" sz="5400" dirty="0" smtClean="0">
                <a:solidFill>
                  <a:srgbClr val="800000"/>
                </a:solidFill>
                <a:latin typeface="Calibri Light"/>
              </a:rPr>
              <a:t>…</a:t>
            </a:r>
            <a:endParaRPr lang="cs-CZ" sz="5400" dirty="0">
              <a:solidFill>
                <a:srgbClr val="800000"/>
              </a:solidFill>
              <a:latin typeface="Calibri Light"/>
            </a:endParaRPr>
          </a:p>
        </p:txBody>
      </p:sp>
      <p:sp>
        <p:nvSpPr>
          <p:cNvPr id="387" name="CustomShape 2"/>
          <p:cNvSpPr/>
          <p:nvPr/>
        </p:nvSpPr>
        <p:spPr>
          <a:xfrm>
            <a:off x="695400" y="2564904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cs-CZ" sz="2400" dirty="0">
                <a:solidFill>
                  <a:srgbClr val="FF0000"/>
                </a:solidFill>
                <a:latin typeface="Calibri Light"/>
              </a:rPr>
              <a:t>…jeho účinky zvyšují  i u donošených dětí rizika:</a:t>
            </a:r>
            <a:endParaRPr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dechové tísně</a:t>
            </a:r>
            <a:endParaRPr dirty="0"/>
          </a:p>
          <a:p>
            <a:pPr>
              <a:lnSpc>
                <a:spcPct val="90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pneumotoraxu</a:t>
            </a:r>
            <a:endParaRPr dirty="0"/>
          </a:p>
          <a:p>
            <a:pPr>
              <a:lnSpc>
                <a:spcPct val="90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akutního, nebo </a:t>
            </a:r>
            <a:r>
              <a:rPr lang="cs-CZ" sz="2400" dirty="0" err="1">
                <a:solidFill>
                  <a:srgbClr val="262626"/>
                </a:solidFill>
                <a:latin typeface="Calibri Light"/>
              </a:rPr>
              <a:t>subklinického</a:t>
            </a:r>
            <a:r>
              <a:rPr lang="cs-CZ" sz="2400" dirty="0">
                <a:solidFill>
                  <a:srgbClr val="262626"/>
                </a:solidFill>
                <a:latin typeface="Calibri Light"/>
              </a:rPr>
              <a:t> nitrolebečního krvácení</a:t>
            </a:r>
            <a:r>
              <a:rPr lang="cs-CZ" sz="2400" dirty="0" smtClean="0">
                <a:solidFill>
                  <a:srgbClr val="262626"/>
                </a:solidFill>
                <a:latin typeface="Calibri Light"/>
              </a:rPr>
              <a:t>.</a:t>
            </a:r>
          </a:p>
          <a:p>
            <a:pPr>
              <a:lnSpc>
                <a:spcPct val="90000"/>
              </a:lnSpc>
              <a:buFont typeface="Arial"/>
              <a:buChar char=" "/>
            </a:pPr>
            <a:endParaRPr dirty="0"/>
          </a:p>
          <a:p>
            <a:pPr algn="ctr">
              <a:lnSpc>
                <a:spcPct val="90000"/>
              </a:lnSpc>
            </a:pPr>
            <a:r>
              <a:rPr lang="cs-CZ" sz="2400" dirty="0">
                <a:solidFill>
                  <a:srgbClr val="990000"/>
                </a:solidFill>
                <a:latin typeface="Calibri Light"/>
              </a:rPr>
              <a:t>…zvyšuje potřebu léčení </a:t>
            </a:r>
            <a:r>
              <a:rPr lang="cs-CZ" sz="2400" dirty="0" err="1">
                <a:solidFill>
                  <a:srgbClr val="990000"/>
                </a:solidFill>
                <a:latin typeface="Calibri Light"/>
              </a:rPr>
              <a:t>pseudosepse</a:t>
            </a:r>
            <a:endParaRPr dirty="0"/>
          </a:p>
          <a:p>
            <a:pPr algn="ctr">
              <a:lnSpc>
                <a:spcPct val="90000"/>
              </a:lnSpc>
            </a:pPr>
            <a:r>
              <a:rPr lang="cs-CZ" sz="2400" dirty="0">
                <a:solidFill>
                  <a:srgbClr val="990000"/>
                </a:solidFill>
                <a:latin typeface="Calibri Light"/>
              </a:rPr>
              <a:t> (zvýšení leukocytů</a:t>
            </a:r>
            <a:r>
              <a:rPr lang="cs-CZ" sz="2400" dirty="0" smtClean="0">
                <a:solidFill>
                  <a:srgbClr val="990000"/>
                </a:solidFill>
                <a:latin typeface="Calibri Light"/>
              </a:rPr>
              <a:t>)!!!</a:t>
            </a:r>
          </a:p>
          <a:p>
            <a:pPr algn="ctr">
              <a:lnSpc>
                <a:spcPct val="90000"/>
              </a:lnSpc>
            </a:pPr>
            <a:endParaRPr dirty="0"/>
          </a:p>
          <a:p>
            <a:pPr algn="ctr">
              <a:lnSpc>
                <a:spcPct val="90000"/>
              </a:lnSpc>
            </a:pPr>
            <a:r>
              <a:rPr lang="cs-CZ" sz="2400" dirty="0">
                <a:solidFill>
                  <a:srgbClr val="009900"/>
                </a:solidFill>
                <a:latin typeface="Calibri Light"/>
              </a:rPr>
              <a:t>…ztěžuje psychosociální adaptaci na život mimo dělohu matky. </a:t>
            </a:r>
            <a:endParaRPr dirty="0"/>
          </a:p>
          <a:p>
            <a:pPr algn="ctr">
              <a:lnSpc>
                <a:spcPct val="90000"/>
              </a:lnSpc>
            </a:pPr>
            <a:endParaRPr dirty="0"/>
          </a:p>
          <a:p>
            <a:pPr>
              <a:lnSpc>
                <a:spcPct val="9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ustomShape 1"/>
          <p:cNvSpPr/>
          <p:nvPr/>
        </p:nvSpPr>
        <p:spPr>
          <a:xfrm>
            <a:off x="1992240" y="2492280"/>
            <a:ext cx="8228520" cy="1997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cs-CZ" sz="2800">
                <a:solidFill>
                  <a:srgbClr val="50B4C8"/>
                </a:solidFill>
                <a:latin typeface="Calibri Light"/>
              </a:rPr>
              <a:t>Podívejme se…</a:t>
            </a:r>
            <a:endParaRPr/>
          </a:p>
          <a:p>
            <a:pPr>
              <a:lnSpc>
                <a:spcPct val="85000"/>
              </a:lnSpc>
            </a:pPr>
            <a:r>
              <a:rPr lang="cs-CZ" sz="5400">
                <a:solidFill>
                  <a:srgbClr val="50B4C8"/>
                </a:solidFill>
                <a:latin typeface="Calibri Light"/>
              </a:rPr>
              <a:t>Jak se ke kojení staví Světová zdravotnická organizace (WHO)</a:t>
            </a:r>
            <a:endParaRPr/>
          </a:p>
        </p:txBody>
      </p:sp>
      <p:sp>
        <p:nvSpPr>
          <p:cNvPr id="245" name="CustomShape 2"/>
          <p:cNvSpPr/>
          <p:nvPr/>
        </p:nvSpPr>
        <p:spPr>
          <a:xfrm>
            <a:off x="8763840" y="5876280"/>
            <a:ext cx="2925000" cy="139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9472697D-E9A3-4B87-BFB6-D169A79B12F1}" type="slidenum">
              <a:rPr lang="cs-CZ" sz="10300">
                <a:solidFill>
                  <a:srgbClr val="FFFFFF"/>
                </a:solidFill>
                <a:latin typeface="Georgia"/>
              </a:rPr>
              <a:pPr>
                <a:lnSpc>
                  <a:spcPct val="100000"/>
                </a:lnSpc>
              </a:pPr>
              <a:t>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5400" dirty="0">
                <a:solidFill>
                  <a:srgbClr val="50B4C8"/>
                </a:solidFill>
                <a:latin typeface="Calibri Light"/>
              </a:rPr>
              <a:t>Plynoucí fakt</a:t>
            </a:r>
            <a:endParaRPr dirty="0"/>
          </a:p>
        </p:txBody>
      </p:sp>
      <p:sp>
        <p:nvSpPr>
          <p:cNvPr id="389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2400" dirty="0">
                <a:solidFill>
                  <a:srgbClr val="162F33"/>
                </a:solidFill>
                <a:latin typeface="Calibri Light"/>
              </a:rPr>
              <a:t>To, co již nyní víme o vývinu mozku, dělá z </a:t>
            </a:r>
            <a:r>
              <a:rPr lang="cs-CZ" sz="2400" dirty="0" smtClean="0">
                <a:solidFill>
                  <a:srgbClr val="162F33"/>
                </a:solidFill>
                <a:latin typeface="Calibri Light"/>
              </a:rPr>
              <a:t>neoddělování </a:t>
            </a:r>
            <a:r>
              <a:rPr lang="cs-CZ" sz="2400" dirty="0">
                <a:solidFill>
                  <a:srgbClr val="162F33"/>
                </a:solidFill>
                <a:latin typeface="Calibri Light"/>
              </a:rPr>
              <a:t>matek od dětí</a:t>
            </a:r>
            <a:r>
              <a:rPr lang="cs-CZ" sz="2400" dirty="0" smtClean="0">
                <a:solidFill>
                  <a:srgbClr val="162F33"/>
                </a:solidFill>
                <a:latin typeface="Calibri Light"/>
              </a:rPr>
              <a:t>, kontaktu </a:t>
            </a:r>
            <a:r>
              <a:rPr lang="cs-CZ" sz="2400" dirty="0">
                <a:solidFill>
                  <a:srgbClr val="162F33"/>
                </a:solidFill>
                <a:latin typeface="Calibri Light"/>
              </a:rPr>
              <a:t>matky s dítětem (kůže na kůži), </a:t>
            </a:r>
            <a:r>
              <a:rPr lang="cs-CZ" sz="2400" dirty="0" err="1" smtClean="0">
                <a:solidFill>
                  <a:srgbClr val="162F33"/>
                </a:solidFill>
                <a:latin typeface="Calibri Light"/>
              </a:rPr>
              <a:t>samopřisátí</a:t>
            </a:r>
            <a:r>
              <a:rPr lang="cs-CZ" sz="2400" dirty="0" smtClean="0">
                <a:solidFill>
                  <a:srgbClr val="162F33"/>
                </a:solidFill>
                <a:latin typeface="Calibri Light"/>
              </a:rPr>
              <a:t> </a:t>
            </a:r>
            <a:r>
              <a:rPr lang="cs-CZ" sz="2400" dirty="0">
                <a:solidFill>
                  <a:srgbClr val="162F33"/>
                </a:solidFill>
                <a:latin typeface="Calibri Light"/>
              </a:rPr>
              <a:t>dítěte a následného kojení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cs-CZ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</a:rPr>
              <a:t>OTÁZKU  VEŘEJNÉHO ZDRAVÍ !!!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cs-CZ" sz="5400" dirty="0">
                <a:solidFill>
                  <a:srgbClr val="50B4C8"/>
                </a:solidFill>
                <a:latin typeface="Calibri Light"/>
              </a:rPr>
              <a:t>K úplnému vzbuzení dítěte a zájmu o kojení vedou</a:t>
            </a:r>
            <a:r>
              <a:rPr lang="cs-CZ" sz="5400" dirty="0" smtClean="0">
                <a:solidFill>
                  <a:srgbClr val="50B4C8"/>
                </a:solidFill>
                <a:latin typeface="Calibri Light"/>
              </a:rPr>
              <a:t>:</a:t>
            </a:r>
            <a:endParaRPr lang="cs-CZ" sz="5400" dirty="0">
              <a:solidFill>
                <a:srgbClr val="50B4C8"/>
              </a:solidFill>
              <a:latin typeface="Calibri Light"/>
            </a:endParaRPr>
          </a:p>
        </p:txBody>
      </p:sp>
      <p:sp>
        <p:nvSpPr>
          <p:cNvPr id="391" name="CustomShape 2"/>
          <p:cNvSpPr/>
          <p:nvPr/>
        </p:nvSpPr>
        <p:spPr>
          <a:xfrm>
            <a:off x="767408" y="2276872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AutoNum type="arabicPeriod"/>
            </a:pPr>
            <a:r>
              <a:rPr lang="cs-CZ" sz="2400" dirty="0">
                <a:solidFill>
                  <a:srgbClr val="262626"/>
                </a:solidFill>
                <a:latin typeface="+mj-lt"/>
              </a:rPr>
              <a:t>vůně matky </a:t>
            </a:r>
            <a:endParaRPr dirty="0">
              <a:latin typeface="+mj-lt"/>
            </a:endParaRPr>
          </a:p>
          <a:p>
            <a:pPr>
              <a:lnSpc>
                <a:spcPct val="100000"/>
              </a:lnSpc>
              <a:buFont typeface="Arial"/>
              <a:buAutoNum type="arabicPeriod"/>
            </a:pPr>
            <a:r>
              <a:rPr lang="cs-CZ" sz="2400" dirty="0">
                <a:solidFill>
                  <a:srgbClr val="262626"/>
                </a:solidFill>
                <a:latin typeface="+mj-lt"/>
              </a:rPr>
              <a:t>chuť mléka</a:t>
            </a:r>
            <a:endParaRPr dirty="0">
              <a:latin typeface="+mj-lt"/>
            </a:endParaRPr>
          </a:p>
          <a:p>
            <a:pPr>
              <a:lnSpc>
                <a:spcPct val="100000"/>
              </a:lnSpc>
              <a:buFont typeface="Arial"/>
              <a:buAutoNum type="arabicPeriod"/>
            </a:pPr>
            <a:r>
              <a:rPr lang="cs-CZ" sz="2400" dirty="0">
                <a:solidFill>
                  <a:srgbClr val="262626"/>
                </a:solidFill>
                <a:latin typeface="+mj-lt"/>
              </a:rPr>
              <a:t>přisání</a:t>
            </a:r>
            <a:endParaRPr dirty="0">
              <a:latin typeface="+mj-lt"/>
            </a:endParaRPr>
          </a:p>
          <a:p>
            <a:pPr>
              <a:lnSpc>
                <a:spcPct val="100000"/>
              </a:lnSpc>
              <a:buFont typeface="Arial"/>
              <a:buAutoNum type="arabicPeriod"/>
            </a:pPr>
            <a:r>
              <a:rPr lang="cs-CZ" sz="2400" dirty="0">
                <a:solidFill>
                  <a:srgbClr val="262626"/>
                </a:solidFill>
                <a:latin typeface="+mj-lt"/>
              </a:rPr>
              <a:t>sání dítěte z prsu matky</a:t>
            </a:r>
            <a:endParaRPr dirty="0">
              <a:latin typeface="+mj-lt"/>
            </a:endParaRPr>
          </a:p>
          <a:p>
            <a:pPr>
              <a:lnSpc>
                <a:spcPct val="100000"/>
              </a:lnSpc>
            </a:pPr>
            <a:endParaRPr dirty="0">
              <a:latin typeface="+mj-lt"/>
            </a:endParaRPr>
          </a:p>
          <a:p>
            <a:pPr>
              <a:lnSpc>
                <a:spcPct val="100000"/>
              </a:lnSpc>
            </a:pPr>
            <a:endParaRPr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cs-CZ" sz="3600" dirty="0">
                <a:solidFill>
                  <a:srgbClr val="50B4C8"/>
                </a:solidFill>
                <a:latin typeface="Calibri Light"/>
              </a:rPr>
              <a:t>5) Ukázat matkám jak kojit. Ukázat jim, jak si udržet tvorbu mléka, i pokud jsou odděleny od svých dětí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393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Věnovat zvláštní pozornost matkám, které již měly problémy s kojením v minulosti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Učit matky </a:t>
            </a:r>
            <a:endParaRPr/>
          </a:p>
          <a:p>
            <a:pPr lvl="1"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162F33"/>
                </a:solidFill>
                <a:latin typeface="Calibri Light"/>
              </a:rPr>
              <a:t>polohu při kojení </a:t>
            </a:r>
            <a:endParaRPr/>
          </a:p>
          <a:p>
            <a:pPr lvl="1"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162F33"/>
                </a:solidFill>
                <a:latin typeface="Calibri Light"/>
              </a:rPr>
              <a:t>jak dítě přisát (popsat, předvést)</a:t>
            </a:r>
            <a:endParaRPr/>
          </a:p>
          <a:p>
            <a:pPr lvl="1"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162F33"/>
                </a:solidFill>
                <a:latin typeface="Calibri Light"/>
              </a:rPr>
              <a:t>ruční odstříkávání 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Nabídnout matkám pomoc s kojením během 6 hodin po porodu (poloha, přisátí, pití…)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Říct matkám, že pro tvorbu mléka je třeba kojit či odstříkávat min. 8x/24 hodin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cs-CZ" sz="5400" dirty="0">
                <a:solidFill>
                  <a:srgbClr val="50B4C8"/>
                </a:solidFill>
                <a:latin typeface="Calibri Light"/>
              </a:rPr>
              <a:t>Každý, kdo pečuje o maminky měl umět posoudit </a:t>
            </a:r>
            <a:endParaRPr lang="cs-CZ" sz="5400" dirty="0" smtClean="0">
              <a:solidFill>
                <a:srgbClr val="50B4C8"/>
              </a:solidFill>
              <a:latin typeface="Calibri Light"/>
            </a:endParaRPr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396" name="CustomShape 2"/>
          <p:cNvSpPr/>
          <p:nvPr/>
        </p:nvSpPr>
        <p:spPr>
          <a:xfrm>
            <a:off x="623392" y="2276872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cs-CZ" sz="3600" dirty="0">
                <a:latin typeface="Calibri Light"/>
              </a:rPr>
              <a:t>zda-li je dítě správně přisáté k prsu, </a:t>
            </a:r>
            <a:endParaRPr dirty="0"/>
          </a:p>
          <a:p>
            <a:r>
              <a:rPr lang="cs-CZ" sz="3600" dirty="0">
                <a:latin typeface="Calibri Light"/>
              </a:rPr>
              <a:t>jestli dítě správně saje a pije mléko.</a:t>
            </a:r>
            <a:endParaRPr dirty="0"/>
          </a:p>
          <a:p>
            <a:endParaRPr dirty="0"/>
          </a:p>
          <a:p>
            <a:endParaRPr dirty="0"/>
          </a:p>
          <a:p>
            <a:pPr algn="ctr">
              <a:lnSpc>
                <a:spcPct val="100000"/>
              </a:lnSpc>
            </a:pPr>
            <a:r>
              <a:rPr lang="cs-CZ" sz="3600" b="1" dirty="0">
                <a:solidFill>
                  <a:srgbClr val="FF6666"/>
                </a:solidFill>
                <a:latin typeface="Calibri Light"/>
              </a:rPr>
              <a:t>Pomoc s opravou přisátí miminka přispívá k okamžité nápravě situace.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CustomShape 2"/>
          <p:cNvSpPr/>
          <p:nvPr/>
        </p:nvSpPr>
        <p:spPr>
          <a:xfrm>
            <a:off x="911424" y="620688"/>
            <a:ext cx="7619760" cy="11426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  <a:buSzPct val="45000"/>
            </a:pPr>
            <a:r>
              <a:rPr lang="cs-CZ" sz="5400" dirty="0">
                <a:solidFill>
                  <a:srgbClr val="50B4C8"/>
                </a:solidFill>
                <a:latin typeface="Calibri Light"/>
              </a:rPr>
              <a:t>Aby</a:t>
            </a:r>
            <a:r>
              <a:rPr lang="cs-CZ" sz="3600" dirty="0">
                <a:solidFill>
                  <a:srgbClr val="50B4C8"/>
                </a:solidFill>
                <a:latin typeface="Calibri Light"/>
              </a:rPr>
              <a:t> </a:t>
            </a:r>
            <a:r>
              <a:rPr lang="cs-CZ" sz="5400" dirty="0">
                <a:solidFill>
                  <a:srgbClr val="50B4C8"/>
                </a:solidFill>
                <a:latin typeface="Calibri Light"/>
              </a:rPr>
              <a:t>se miminko </a:t>
            </a:r>
            <a:r>
              <a:rPr lang="cs-CZ" sz="5400" dirty="0" smtClean="0">
                <a:solidFill>
                  <a:srgbClr val="50B4C8"/>
                </a:solidFill>
                <a:latin typeface="Calibri Light"/>
              </a:rPr>
              <a:t>mohlo správně přisát a kojit</a:t>
            </a:r>
            <a:endParaRPr lang="cs-CZ" sz="5400" dirty="0">
              <a:solidFill>
                <a:srgbClr val="50B4C8"/>
              </a:solidFill>
              <a:latin typeface="Calibri Light"/>
            </a:endParaRPr>
          </a:p>
        </p:txBody>
      </p:sp>
      <p:sp>
        <p:nvSpPr>
          <p:cNvPr id="400" name="CustomShape 3"/>
          <p:cNvSpPr/>
          <p:nvPr/>
        </p:nvSpPr>
        <p:spPr>
          <a:xfrm>
            <a:off x="539640" y="1773360"/>
            <a:ext cx="7919640" cy="44636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cs-CZ" sz="3200" dirty="0">
                <a:latin typeface="Arial"/>
              </a:rPr>
              <a:t>Musí být zajištěná správná:</a:t>
            </a:r>
            <a:endParaRPr dirty="0"/>
          </a:p>
          <a:p>
            <a:pPr lvl="1">
              <a:buSzPct val="100000"/>
              <a:buFont typeface="Wingdings" pitchFamily="2" charset="2"/>
              <a:buChar char="Ø"/>
            </a:pPr>
            <a:r>
              <a:rPr lang="cs-CZ" sz="3200" dirty="0">
                <a:solidFill>
                  <a:srgbClr val="FF0000"/>
                </a:solidFill>
                <a:latin typeface="Arial"/>
              </a:rPr>
              <a:t>poloha těla matky,</a:t>
            </a:r>
            <a:endParaRPr sz="3200" dirty="0">
              <a:solidFill>
                <a:srgbClr val="FF0000"/>
              </a:solidFill>
            </a:endParaRPr>
          </a:p>
          <a:p>
            <a:pPr lvl="1">
              <a:buSzPct val="100000"/>
              <a:buFont typeface="Wingdings" pitchFamily="2" charset="2"/>
              <a:buChar char="Ø"/>
            </a:pPr>
            <a:r>
              <a:rPr lang="cs-CZ" sz="3200" dirty="0">
                <a:solidFill>
                  <a:srgbClr val="FF0000"/>
                </a:solidFill>
                <a:latin typeface="Arial"/>
              </a:rPr>
              <a:t>poloha těla dítěte,</a:t>
            </a:r>
            <a:endParaRPr sz="3200" dirty="0">
              <a:solidFill>
                <a:srgbClr val="FF0000"/>
              </a:solidFill>
            </a:endParaRPr>
          </a:p>
          <a:p>
            <a:pPr lvl="1">
              <a:buSzPct val="100000"/>
              <a:buFont typeface="Wingdings" pitchFamily="2" charset="2"/>
              <a:buChar char="Ø"/>
            </a:pPr>
            <a:r>
              <a:rPr lang="cs-CZ" sz="3200" dirty="0">
                <a:solidFill>
                  <a:srgbClr val="FF0000"/>
                </a:solidFill>
                <a:latin typeface="Arial"/>
              </a:rPr>
              <a:t>vzájemná poloha matky a dítěte,</a:t>
            </a:r>
            <a:endParaRPr sz="3200" dirty="0">
              <a:solidFill>
                <a:srgbClr val="FF0000"/>
              </a:solidFill>
            </a:endParaRPr>
          </a:p>
          <a:p>
            <a:pPr lvl="1">
              <a:lnSpc>
                <a:spcPct val="100000"/>
              </a:lnSpc>
              <a:buSzPct val="100000"/>
              <a:buFont typeface="Wingdings" pitchFamily="2" charset="2"/>
              <a:buChar char="Ø"/>
            </a:pPr>
            <a:r>
              <a:rPr lang="cs-CZ" sz="3200" dirty="0">
                <a:solidFill>
                  <a:srgbClr val="FF0000"/>
                </a:solidFill>
                <a:latin typeface="Arial"/>
              </a:rPr>
              <a:t>způsob, jakým je dítě přisáto</a:t>
            </a:r>
            <a:r>
              <a:rPr lang="cs-CZ" sz="3200" dirty="0" smtClean="0">
                <a:solidFill>
                  <a:srgbClr val="FF0000"/>
                </a:solidFill>
                <a:latin typeface="Arial"/>
              </a:rPr>
              <a:t>.</a:t>
            </a:r>
            <a:endParaRPr lang="cs-CZ" sz="3200" dirty="0">
              <a:solidFill>
                <a:srgbClr val="FF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CustomShape 1"/>
          <p:cNvSpPr/>
          <p:nvPr/>
        </p:nvSpPr>
        <p:spPr>
          <a:xfrm>
            <a:off x="611280" y="380520"/>
            <a:ext cx="853236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400">
                <a:solidFill>
                  <a:srgbClr val="990000"/>
                </a:solidFill>
                <a:latin typeface="Arial"/>
              </a:rPr>
              <a:t>1.krok – SPRÁVNÁ POLOHA</a:t>
            </a:r>
            <a:endParaRPr/>
          </a:p>
        </p:txBody>
      </p:sp>
      <p:sp>
        <p:nvSpPr>
          <p:cNvPr id="402" name="CustomShape 2"/>
          <p:cNvSpPr/>
          <p:nvPr/>
        </p:nvSpPr>
        <p:spPr>
          <a:xfrm>
            <a:off x="539640" y="1752120"/>
            <a:ext cx="7919640" cy="4340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cs-CZ" sz="3200">
                <a:latin typeface="Arial"/>
              </a:rPr>
              <a:t>Matka přitahuje dítě k prsu celým předloktím!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CustomShape 1"/>
          <p:cNvSpPr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fld id="{C3AF0E5D-348D-4FD6-92BB-5E15EB39F052}" type="slidenum">
              <a:rPr lang="cs-CZ" sz="1200">
                <a:solidFill>
                  <a:srgbClr val="898989"/>
                </a:solidFill>
                <a:latin typeface="Arial"/>
              </a:rPr>
              <a:pPr algn="r">
                <a:lnSpc>
                  <a:spcPct val="100000"/>
                </a:lnSpc>
              </a:pPr>
              <a:t>46</a:t>
            </a:fld>
            <a:endParaRPr/>
          </a:p>
        </p:txBody>
      </p:sp>
      <p:sp>
        <p:nvSpPr>
          <p:cNvPr id="404" name="CustomShape 2"/>
          <p:cNvSpPr/>
          <p:nvPr/>
        </p:nvSpPr>
        <p:spPr>
          <a:xfrm>
            <a:off x="539280" y="333000"/>
            <a:ext cx="7619760" cy="11426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 algn="ctr">
              <a:lnSpc>
                <a:spcPct val="100000"/>
              </a:lnSpc>
            </a:pPr>
            <a:r>
              <a:rPr lang="cs-CZ" sz="4400">
                <a:solidFill>
                  <a:srgbClr val="800000"/>
                </a:solidFill>
                <a:latin typeface="Arial"/>
              </a:rPr>
              <a:t>Správná poloha těla maminky</a:t>
            </a:r>
            <a:endParaRPr/>
          </a:p>
        </p:txBody>
      </p:sp>
      <p:sp>
        <p:nvSpPr>
          <p:cNvPr id="405" name="CustomShape 3"/>
          <p:cNvSpPr/>
          <p:nvPr/>
        </p:nvSpPr>
        <p:spPr>
          <a:xfrm>
            <a:off x="539640" y="1628640"/>
            <a:ext cx="8135640" cy="48956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just">
              <a:lnSpc>
                <a:spcPct val="90000"/>
              </a:lnSpc>
            </a:pPr>
            <a:r>
              <a:rPr lang="cs-CZ" sz="2400" u="sng" dirty="0">
                <a:solidFill>
                  <a:srgbClr val="00B0F0"/>
                </a:solidFill>
                <a:latin typeface="Arial"/>
                <a:ea typeface="Arial"/>
              </a:rPr>
              <a:t>Poloha v sedě</a:t>
            </a:r>
            <a:r>
              <a:rPr lang="cs-CZ" sz="2400" dirty="0">
                <a:latin typeface="Arial"/>
                <a:ea typeface="Arial"/>
              </a:rPr>
              <a:t>:</a:t>
            </a:r>
            <a:endParaRPr dirty="0"/>
          </a:p>
          <a:p>
            <a:pPr lvl="1" algn="just">
              <a:lnSpc>
                <a:spcPct val="90000"/>
              </a:lnSpc>
              <a:buFont typeface="Wingdings" charset="2"/>
              <a:buChar char=""/>
            </a:pPr>
            <a:r>
              <a:rPr lang="cs-CZ" sz="2400" dirty="0" smtClean="0">
                <a:latin typeface="Arial"/>
                <a:ea typeface="Arial"/>
              </a:rPr>
              <a:t> matka </a:t>
            </a:r>
            <a:r>
              <a:rPr lang="cs-CZ" sz="2400" dirty="0">
                <a:latin typeface="Arial"/>
                <a:ea typeface="Arial"/>
              </a:rPr>
              <a:t>by měla být uvolněná,</a:t>
            </a:r>
            <a:endParaRPr dirty="0"/>
          </a:p>
          <a:p>
            <a:pPr lvl="1" algn="just">
              <a:lnSpc>
                <a:spcPct val="90000"/>
              </a:lnSpc>
              <a:buFont typeface="Wingdings" charset="2"/>
              <a:buChar char=""/>
            </a:pPr>
            <a:r>
              <a:rPr lang="cs-CZ" sz="2400" dirty="0" smtClean="0">
                <a:latin typeface="Arial"/>
                <a:ea typeface="Arial"/>
              </a:rPr>
              <a:t> neměla </a:t>
            </a:r>
            <a:r>
              <a:rPr lang="cs-CZ" sz="2400" dirty="0">
                <a:latin typeface="Arial"/>
                <a:ea typeface="Arial"/>
              </a:rPr>
              <a:t>by sedět na kraji nemocniční postele - je příliš vysoká a není možné si podepřít nohy, ruce ani záda</a:t>
            </a:r>
            <a:endParaRPr dirty="0"/>
          </a:p>
          <a:p>
            <a:pPr lvl="1" algn="just">
              <a:lnSpc>
                <a:spcPct val="90000"/>
              </a:lnSpc>
              <a:buFont typeface="Wingdings" charset="2"/>
              <a:buChar char=""/>
            </a:pPr>
            <a:r>
              <a:rPr lang="cs-CZ" sz="2400" dirty="0" smtClean="0">
                <a:latin typeface="Arial"/>
                <a:ea typeface="Arial"/>
              </a:rPr>
              <a:t> sed </a:t>
            </a:r>
            <a:r>
              <a:rPr lang="cs-CZ" sz="2400" dirty="0">
                <a:latin typeface="Arial"/>
                <a:ea typeface="Arial"/>
              </a:rPr>
              <a:t>s rovnými, dobře podepřenými zády,</a:t>
            </a:r>
            <a:endParaRPr dirty="0"/>
          </a:p>
          <a:p>
            <a:pPr lvl="1" algn="just">
              <a:lnSpc>
                <a:spcPct val="90000"/>
              </a:lnSpc>
              <a:buFont typeface="Wingdings" charset="2"/>
              <a:buChar char=""/>
            </a:pPr>
            <a:r>
              <a:rPr lang="cs-CZ" sz="2400" dirty="0">
                <a:latin typeface="Arial"/>
                <a:ea typeface="Arial"/>
              </a:rPr>
              <a:t>trup směřuje mírně dopředu, pánev je v rovině,</a:t>
            </a:r>
            <a:endParaRPr dirty="0"/>
          </a:p>
          <a:p>
            <a:pPr algn="just">
              <a:lnSpc>
                <a:spcPct val="90000"/>
              </a:lnSpc>
            </a:pPr>
            <a:endParaRPr dirty="0"/>
          </a:p>
          <a:p>
            <a:pPr algn="ctr">
              <a:lnSpc>
                <a:spcPct val="90000"/>
              </a:lnSpc>
            </a:pPr>
            <a:r>
              <a:rPr lang="cs-CZ" sz="2400" dirty="0">
                <a:solidFill>
                  <a:srgbClr val="FF0000"/>
                </a:solidFill>
                <a:latin typeface="Arial"/>
                <a:ea typeface="Arial"/>
              </a:rPr>
              <a:t>Důležité:</a:t>
            </a:r>
            <a:r>
              <a:rPr lang="cs-CZ" sz="2400" dirty="0">
                <a:latin typeface="Arial"/>
                <a:ea typeface="Arial"/>
              </a:rPr>
              <a:t> Matka se má cítit pohodlně - nebolí ji záda ani ramena!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CustomShape 1"/>
          <p:cNvSpPr/>
          <p:nvPr/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3600">
                <a:solidFill>
                  <a:srgbClr val="800000"/>
                </a:solidFill>
                <a:latin typeface="Arial"/>
              </a:rPr>
              <a:t>Že maminky nemohou po porodu sedět?</a:t>
            </a:r>
            <a:endParaRPr/>
          </a:p>
        </p:txBody>
      </p:sp>
      <p:sp>
        <p:nvSpPr>
          <p:cNvPr id="407" name="CustomShape 2"/>
          <p:cNvSpPr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80000"/>
              </a:lnSpc>
              <a:buSzPct val="100000"/>
              <a:buFont typeface="Wingdings" pitchFamily="2" charset="2"/>
              <a:buChar char="Ø"/>
            </a:pPr>
            <a:r>
              <a:rPr lang="cs-CZ" sz="3300" dirty="0" smtClean="0">
                <a:latin typeface="Arial"/>
              </a:rPr>
              <a:t>Jestliže matkám budeme říkat, že nemohou sedět, tak se o to ani nepokusí </a:t>
            </a:r>
            <a:r>
              <a:rPr lang="cs-CZ" sz="3300" dirty="0" smtClean="0">
                <a:latin typeface="Wingdings"/>
                <a:ea typeface="Wingdings"/>
              </a:rPr>
              <a:t></a:t>
            </a:r>
          </a:p>
          <a:p>
            <a:pPr>
              <a:lnSpc>
                <a:spcPct val="80000"/>
              </a:lnSpc>
              <a:buSzPct val="100000"/>
              <a:buFont typeface="Wingdings" pitchFamily="2" charset="2"/>
              <a:buChar char="Ø"/>
            </a:pPr>
            <a:endParaRPr lang="cs-CZ" dirty="0" smtClean="0"/>
          </a:p>
          <a:p>
            <a:pPr>
              <a:lnSpc>
                <a:spcPct val="80000"/>
              </a:lnSpc>
              <a:buSzPct val="100000"/>
              <a:buFont typeface="Wingdings" pitchFamily="2" charset="2"/>
              <a:buChar char="Ø"/>
            </a:pPr>
            <a:r>
              <a:rPr lang="cs-CZ" sz="3300" dirty="0" smtClean="0">
                <a:latin typeface="Arial"/>
                <a:ea typeface="Wingdings"/>
              </a:rPr>
              <a:t>Příčná poloha v sedě je pro matku i dítě skutečně nejlepší a nejefektivnější.</a:t>
            </a:r>
          </a:p>
          <a:p>
            <a:pPr>
              <a:lnSpc>
                <a:spcPct val="80000"/>
              </a:lnSpc>
              <a:buSzPct val="100000"/>
              <a:buFont typeface="Wingdings" pitchFamily="2" charset="2"/>
              <a:buChar char="Ø"/>
            </a:pPr>
            <a:endParaRPr lang="cs-CZ" dirty="0" smtClean="0"/>
          </a:p>
          <a:p>
            <a:pPr>
              <a:lnSpc>
                <a:spcPct val="80000"/>
              </a:lnSpc>
              <a:buSzPct val="100000"/>
              <a:buFont typeface="Wingdings" pitchFamily="2" charset="2"/>
              <a:buChar char="Ø"/>
            </a:pPr>
            <a:r>
              <a:rPr lang="cs-CZ" sz="3300" dirty="0" smtClean="0">
                <a:latin typeface="Arial"/>
                <a:ea typeface="Wingdings"/>
              </a:rPr>
              <a:t>Musíme věnovat čas tomu, naučit matky dobře si sednout a pohodlně sedět.</a:t>
            </a:r>
          </a:p>
          <a:p>
            <a:pPr>
              <a:lnSpc>
                <a:spcPct val="80000"/>
              </a:lnSpc>
              <a:buSzPct val="100000"/>
              <a:buFont typeface="Wingdings" pitchFamily="2" charset="2"/>
              <a:buChar char="Ø"/>
            </a:pPr>
            <a:endParaRPr lang="cs-CZ" dirty="0" smtClean="0"/>
          </a:p>
          <a:p>
            <a:pPr>
              <a:lnSpc>
                <a:spcPct val="80000"/>
              </a:lnSpc>
              <a:buSzPct val="100000"/>
              <a:buFont typeface="Wingdings" pitchFamily="2" charset="2"/>
              <a:buChar char="Ø"/>
            </a:pPr>
            <a:r>
              <a:rPr lang="cs-CZ" sz="3300" dirty="0" smtClean="0">
                <a:latin typeface="Arial"/>
                <a:ea typeface="Wingdings"/>
              </a:rPr>
              <a:t>Jakmile si ženy najdou pohodlnou polohu v sedě kojení již jde samo.</a:t>
            </a:r>
          </a:p>
          <a:p>
            <a:pPr>
              <a:lnSpc>
                <a:spcPct val="80000"/>
              </a:lnSpc>
              <a:buSzPct val="100000"/>
              <a:buFont typeface="Wingdings" pitchFamily="2" charset="2"/>
              <a:buChar char="Ø"/>
            </a:pPr>
            <a:endParaRPr lang="cs-CZ" dirty="0" smtClean="0"/>
          </a:p>
          <a:p>
            <a:pPr>
              <a:lnSpc>
                <a:spcPct val="80000"/>
              </a:lnSpc>
              <a:buSzPct val="100000"/>
              <a:buFont typeface="Wingdings" pitchFamily="2" charset="2"/>
              <a:buChar char="Ø"/>
            </a:pPr>
            <a:r>
              <a:rPr lang="cs-CZ" sz="3300" dirty="0" smtClean="0">
                <a:latin typeface="Arial"/>
                <a:ea typeface="Wingdings"/>
              </a:rPr>
              <a:t>Využíváme polštáře, plavací kruhy, stoličky pod nohy.</a:t>
            </a:r>
            <a:endParaRPr lang="cs-CZ" dirty="0" smtClean="0"/>
          </a:p>
          <a:p>
            <a:pPr>
              <a:lnSpc>
                <a:spcPct val="80000"/>
              </a:lnSpc>
              <a:buSzPct val="100000"/>
              <a:buFont typeface="Wingdings" pitchFamily="2" charset="2"/>
              <a:buChar char="Ø"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CustomShape 2"/>
          <p:cNvSpPr/>
          <p:nvPr/>
        </p:nvSpPr>
        <p:spPr>
          <a:xfrm>
            <a:off x="684360" y="475920"/>
            <a:ext cx="7619400" cy="11426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 algn="ctr">
              <a:lnSpc>
                <a:spcPct val="100000"/>
              </a:lnSpc>
            </a:pPr>
            <a:r>
              <a:rPr lang="cs-CZ" sz="4400">
                <a:solidFill>
                  <a:srgbClr val="800000"/>
                </a:solidFill>
                <a:latin typeface="Arial"/>
              </a:rPr>
              <a:t>Správná poloha těla dítěte  </a:t>
            </a:r>
            <a:endParaRPr/>
          </a:p>
        </p:txBody>
      </p:sp>
      <p:sp>
        <p:nvSpPr>
          <p:cNvPr id="411" name="CustomShape 3"/>
          <p:cNvSpPr/>
          <p:nvPr/>
        </p:nvSpPr>
        <p:spPr>
          <a:xfrm>
            <a:off x="304560" y="1699920"/>
            <a:ext cx="8838720" cy="48398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>
              <a:lnSpc>
                <a:spcPct val="80000"/>
              </a:lnSpc>
            </a:pPr>
            <a:endParaRPr dirty="0"/>
          </a:p>
          <a:p>
            <a:pPr>
              <a:lnSpc>
                <a:spcPct val="80000"/>
              </a:lnSpc>
            </a:pPr>
            <a:r>
              <a:rPr lang="cs-CZ" sz="2800" dirty="0">
                <a:latin typeface="Arial"/>
                <a:ea typeface="Arial"/>
              </a:rPr>
              <a:t>Příčná poloha (poloha tanečníka) je pro většinu matek nejjednodušší a dítěti zajistí nejvíce mléka :</a:t>
            </a:r>
            <a:endParaRPr dirty="0"/>
          </a:p>
          <a:p>
            <a:pPr algn="ctr">
              <a:lnSpc>
                <a:spcPct val="80000"/>
              </a:lnSpc>
            </a:pPr>
            <a:endParaRPr dirty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cs-CZ" sz="2400" dirty="0">
                <a:latin typeface="Arial"/>
                <a:ea typeface="Arial"/>
              </a:rPr>
              <a:t>matka tlačí svým předloktím zezadu na dítě (dítě je na předloktí),</a:t>
            </a:r>
            <a:endParaRPr dirty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cs-CZ" sz="2400" dirty="0">
                <a:latin typeface="Arial"/>
                <a:ea typeface="Arial"/>
              </a:rPr>
              <a:t>dlaň ruky je pod tváří dítěte,</a:t>
            </a:r>
            <a:endParaRPr dirty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cs-CZ" sz="2400" dirty="0">
                <a:latin typeface="Arial"/>
                <a:ea typeface="Arial"/>
              </a:rPr>
              <a:t>matka přejede bradavkou po horním rtu dítěte, od jednoho koutku úst ke druhému (a nebo přejede horním rtem dítěte po bradavce),</a:t>
            </a:r>
            <a:endParaRPr dirty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cs-CZ" sz="2400" dirty="0">
                <a:latin typeface="Arial"/>
                <a:ea typeface="Arial"/>
              </a:rPr>
              <a:t>počká na široké rozevření úst </a:t>
            </a:r>
            <a:r>
              <a:rPr lang="cs-CZ" sz="2400" dirty="0">
                <a:latin typeface="Wingdings"/>
                <a:ea typeface="Wingdings"/>
              </a:rPr>
              <a:t></a:t>
            </a:r>
            <a:r>
              <a:rPr lang="cs-CZ" sz="2400" dirty="0">
                <a:latin typeface="Arial"/>
                <a:ea typeface="Arial"/>
              </a:rPr>
              <a:t> přitáhne dítě přímo k prsu,</a:t>
            </a:r>
            <a:endParaRPr dirty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cs-CZ" sz="2400" dirty="0">
                <a:latin typeface="Arial"/>
                <a:ea typeface="Arial"/>
              </a:rPr>
              <a:t>dítě přikládá celou paží – jako na podnose,</a:t>
            </a:r>
            <a:endParaRPr dirty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cs-CZ" sz="2400" dirty="0">
                <a:latin typeface="Arial"/>
                <a:ea typeface="Arial"/>
              </a:rPr>
              <a:t>loktem tlačí na zadeček zápěstím tlačí mezi lopatky dítě, </a:t>
            </a:r>
            <a:r>
              <a:rPr lang="cs-CZ" sz="2400" dirty="0" err="1">
                <a:latin typeface="Arial"/>
                <a:ea typeface="Arial"/>
              </a:rPr>
              <a:t>dítě</a:t>
            </a:r>
            <a:r>
              <a:rPr lang="cs-CZ" sz="2400" dirty="0">
                <a:latin typeface="Arial"/>
                <a:ea typeface="Arial"/>
              </a:rPr>
              <a:t> tak provede mírný záklon hlavy (brada tlačí do prsu, nos se prsu nedotýká).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CustomShape 2"/>
          <p:cNvSpPr/>
          <p:nvPr/>
        </p:nvSpPr>
        <p:spPr>
          <a:xfrm>
            <a:off x="0" y="475920"/>
            <a:ext cx="8229240" cy="1368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 algn="ctr">
              <a:lnSpc>
                <a:spcPct val="100000"/>
              </a:lnSpc>
            </a:pPr>
            <a:r>
              <a:rPr lang="cs-CZ" sz="4300">
                <a:solidFill>
                  <a:srgbClr val="800000"/>
                </a:solidFill>
                <a:latin typeface="Arial"/>
              </a:rPr>
              <a:t>Správná vzájemná poloha matky a dítěte</a:t>
            </a:r>
            <a:endParaRPr/>
          </a:p>
        </p:txBody>
      </p:sp>
      <p:sp>
        <p:nvSpPr>
          <p:cNvPr id="414" name="CustomShape 3"/>
          <p:cNvSpPr/>
          <p:nvPr/>
        </p:nvSpPr>
        <p:spPr>
          <a:xfrm>
            <a:off x="623392" y="1988840"/>
            <a:ext cx="10729192" cy="43204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cs-CZ" sz="2400" dirty="0">
                <a:latin typeface="Arial"/>
                <a:ea typeface="Arial"/>
              </a:rPr>
              <a:t>Hlava a tělo dítěte je velmi těsně u matčina těla </a:t>
            </a:r>
            <a:endParaRPr dirty="0"/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cs-CZ" sz="2400" dirty="0">
                <a:latin typeface="Arial"/>
                <a:ea typeface="Arial"/>
              </a:rPr>
              <a:t>Celé tělo dítěte je podepřené a nohy dítěte by měly být obtočené kolem těla matky. </a:t>
            </a:r>
            <a:endParaRPr dirty="0"/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cs-CZ" sz="2400" dirty="0">
                <a:latin typeface="Arial"/>
                <a:ea typeface="Arial"/>
              </a:rPr>
              <a:t>Zadeček dítěte matka tlačí ke svému tělu předloktím - bradavka bude </a:t>
            </a:r>
            <a:r>
              <a:rPr lang="cs-CZ" sz="2400" i="1" dirty="0">
                <a:latin typeface="Arial"/>
                <a:ea typeface="Arial"/>
              </a:rPr>
              <a:t>automaticky</a:t>
            </a:r>
            <a:r>
              <a:rPr lang="cs-CZ" sz="2400" dirty="0">
                <a:latin typeface="Arial"/>
                <a:ea typeface="Arial"/>
              </a:rPr>
              <a:t> směřovat k hornímu rtu dítěte. </a:t>
            </a:r>
            <a:endParaRPr dirty="0"/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cs-CZ" sz="2400" dirty="0">
                <a:latin typeface="Arial"/>
                <a:ea typeface="Arial"/>
              </a:rPr>
              <a:t>Poloha není úplně jako bříško na bříško, ale tak aby dítě směřovalo k prsu zdola a byl zde oční kontakt mezi matkou a dítětem.</a:t>
            </a:r>
            <a:endParaRPr dirty="0"/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cs-CZ" sz="2400" dirty="0">
                <a:latin typeface="Arial"/>
                <a:ea typeface="Arial"/>
              </a:rPr>
              <a:t>Tělo dítěte je v jedné linii (ucho, rameno, kyčel)</a:t>
            </a:r>
            <a:endParaRPr dirty="0"/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cs-CZ" sz="2400" dirty="0">
                <a:latin typeface="Arial"/>
                <a:ea typeface="Arial"/>
              </a:rPr>
              <a:t> Mezi matkou a dítětem není žádná překážka.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85000"/>
              </a:lnSpc>
            </a:pPr>
            <a:r>
              <a:rPr lang="cs-CZ" sz="5400">
                <a:solidFill>
                  <a:srgbClr val="50B4C8"/>
                </a:solidFill>
                <a:latin typeface="Calibri Light"/>
              </a:rPr>
              <a:t>Globální strategie pro výživu kojenců a malých dětí</a:t>
            </a:r>
            <a:endParaRPr/>
          </a:p>
        </p:txBody>
      </p:sp>
      <p:sp>
        <p:nvSpPr>
          <p:cNvPr id="247" name="CustomShape 2"/>
          <p:cNvSpPr/>
          <p:nvPr/>
        </p:nvSpPr>
        <p:spPr>
          <a:xfrm>
            <a:off x="770400" y="2250720"/>
            <a:ext cx="5698080" cy="4323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b="1">
                <a:solidFill>
                  <a:srgbClr val="FF0000"/>
                </a:solidFill>
                <a:latin typeface="Calibri Light"/>
              </a:rPr>
              <a:t>Doporučení</a:t>
            </a:r>
            <a:endParaRPr/>
          </a:p>
          <a:p>
            <a:pPr lvl="1"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0070C0"/>
                </a:solidFill>
                <a:latin typeface="Calibri Light"/>
              </a:rPr>
              <a:t>Výlučné kojení prvních </a:t>
            </a:r>
            <a:r>
              <a:rPr lang="cs-CZ" sz="2400">
                <a:solidFill>
                  <a:srgbClr val="FF0000"/>
                </a:solidFill>
                <a:latin typeface="Calibri Light"/>
              </a:rPr>
              <a:t>6. měsíců</a:t>
            </a:r>
            <a:endParaRPr/>
          </a:p>
          <a:p>
            <a:pPr lvl="1"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0070C0"/>
                </a:solidFill>
                <a:latin typeface="Calibri Light"/>
              </a:rPr>
              <a:t>Pokračující kojení s příkrmy </a:t>
            </a:r>
            <a:r>
              <a:rPr lang="cs-CZ" sz="2400">
                <a:solidFill>
                  <a:srgbClr val="FF0000"/>
                </a:solidFill>
                <a:latin typeface="Calibri Light"/>
              </a:rPr>
              <a:t>do 2 let nebo déle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Právo  dítěte na vhodnou a bezpečnou výživu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Matka má právo rozhodovat o výživě svého dítěte a právo získat dostatek informací k tomuto rozhodnutí.</a:t>
            </a:r>
            <a:endParaRPr/>
          </a:p>
        </p:txBody>
      </p:sp>
      <p:sp>
        <p:nvSpPr>
          <p:cNvPr id="248" name="CustomShape 3"/>
          <p:cNvSpPr/>
          <p:nvPr/>
        </p:nvSpPr>
        <p:spPr>
          <a:xfrm>
            <a:off x="8763840" y="5876280"/>
            <a:ext cx="2925000" cy="139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4DD94458-E151-4289-83F1-761ED8DA30B4}" type="slidenum">
              <a:rPr lang="cs-CZ" sz="10300">
                <a:solidFill>
                  <a:srgbClr val="FFFFFF"/>
                </a:solidFill>
                <a:latin typeface="Georgia"/>
              </a:rPr>
              <a:pPr>
                <a:lnSpc>
                  <a:spcPct val="100000"/>
                </a:lnSpc>
              </a:pPr>
              <a:t>5</a:t>
            </a:fld>
            <a:endParaRPr/>
          </a:p>
        </p:txBody>
      </p:sp>
      <p:pic>
        <p:nvPicPr>
          <p:cNvPr id="249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44240" y="2157840"/>
            <a:ext cx="3081960" cy="4364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CustomShape 1"/>
          <p:cNvSpPr/>
          <p:nvPr/>
        </p:nvSpPr>
        <p:spPr>
          <a:xfrm>
            <a:off x="826560" y="333000"/>
            <a:ext cx="761976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  <a:buSzPct val="45000"/>
            </a:pPr>
            <a:r>
              <a:rPr lang="cs-CZ" sz="4400" dirty="0">
                <a:latin typeface="Arial"/>
              </a:rPr>
              <a:t>Správná poloha dítěte a matky</a:t>
            </a:r>
            <a:endParaRPr dirty="0"/>
          </a:p>
        </p:txBody>
      </p:sp>
      <p:pic>
        <p:nvPicPr>
          <p:cNvPr id="416" name="Picture 2"/>
          <p:cNvPicPr/>
          <p:nvPr/>
        </p:nvPicPr>
        <p:blipFill>
          <a:blip r:embed="rId2" cstate="print">
            <a:lum bright="6000"/>
          </a:blip>
          <a:stretch>
            <a:fillRect/>
          </a:stretch>
        </p:blipFill>
        <p:spPr>
          <a:xfrm>
            <a:off x="755640" y="1916280"/>
            <a:ext cx="7273440" cy="4044600"/>
          </a:xfrm>
          <a:prstGeom prst="rect">
            <a:avLst/>
          </a:prstGeom>
          <a:ln>
            <a:noFill/>
          </a:ln>
        </p:spPr>
      </p:pic>
      <p:sp>
        <p:nvSpPr>
          <p:cNvPr id="417" name="CustomShape 2"/>
          <p:cNvSpPr/>
          <p:nvPr/>
        </p:nvSpPr>
        <p:spPr>
          <a:xfrm>
            <a:off x="755640" y="1916280"/>
            <a:ext cx="7273440" cy="4044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CustomShape 1"/>
          <p:cNvSpPr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fld id="{A6A912A8-03DC-4748-8E24-C1FAED360274}" type="slidenum">
              <a:rPr lang="cs-CZ" sz="1200">
                <a:solidFill>
                  <a:srgbClr val="898989"/>
                </a:solidFill>
                <a:latin typeface="Arial"/>
              </a:rPr>
              <a:pPr algn="r">
                <a:lnSpc>
                  <a:spcPct val="100000"/>
                </a:lnSpc>
              </a:pPr>
              <a:t>51</a:t>
            </a:fld>
            <a:endParaRPr/>
          </a:p>
        </p:txBody>
      </p:sp>
      <p:sp>
        <p:nvSpPr>
          <p:cNvPr id="419" name="CustomShape 2"/>
          <p:cNvSpPr/>
          <p:nvPr/>
        </p:nvSpPr>
        <p:spPr>
          <a:xfrm>
            <a:off x="1523520" y="380520"/>
            <a:ext cx="7619760" cy="11426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 algn="ctr">
              <a:lnSpc>
                <a:spcPct val="100000"/>
              </a:lnSpc>
            </a:pPr>
            <a:r>
              <a:rPr lang="cs-CZ" sz="4400">
                <a:solidFill>
                  <a:srgbClr val="800000"/>
                </a:solidFill>
                <a:latin typeface="Arial"/>
              </a:rPr>
              <a:t>Dlaň ruky pod tváří dítěte</a:t>
            </a:r>
            <a:endParaRPr/>
          </a:p>
        </p:txBody>
      </p:sp>
      <p:pic>
        <p:nvPicPr>
          <p:cNvPr id="420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4480" y="2086920"/>
            <a:ext cx="7391160" cy="4536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CustomShape 1"/>
          <p:cNvSpPr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fld id="{B3157393-BB85-451B-9D82-F81F367650EC}" type="slidenum">
              <a:rPr lang="cs-CZ" sz="1200">
                <a:solidFill>
                  <a:srgbClr val="898989"/>
                </a:solidFill>
                <a:latin typeface="Arial"/>
              </a:rPr>
              <a:pPr algn="r">
                <a:lnSpc>
                  <a:spcPct val="100000"/>
                </a:lnSpc>
              </a:pPr>
              <a:t>52</a:t>
            </a:fld>
            <a:endParaRPr/>
          </a:p>
        </p:txBody>
      </p:sp>
      <p:sp>
        <p:nvSpPr>
          <p:cNvPr id="422" name="CustomShape 2"/>
          <p:cNvSpPr/>
          <p:nvPr/>
        </p:nvSpPr>
        <p:spPr>
          <a:xfrm>
            <a:off x="1523520" y="380520"/>
            <a:ext cx="7619760" cy="11426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 algn="ctr">
              <a:lnSpc>
                <a:spcPct val="100000"/>
              </a:lnSpc>
            </a:pPr>
            <a:r>
              <a:rPr lang="cs-CZ" sz="4400">
                <a:solidFill>
                  <a:srgbClr val="800000"/>
                </a:solidFill>
                <a:latin typeface="Arial"/>
              </a:rPr>
              <a:t>Nachýlení směrem nahoru</a:t>
            </a:r>
            <a:endParaRPr/>
          </a:p>
        </p:txBody>
      </p:sp>
      <p:pic>
        <p:nvPicPr>
          <p:cNvPr id="423" name="Picture 3"/>
          <p:cNvPicPr/>
          <p:nvPr/>
        </p:nvPicPr>
        <p:blipFill>
          <a:blip r:embed="rId2" cstate="print">
            <a:lum bright="12000"/>
          </a:blip>
          <a:srcRect l="4759" t="4740" r="8877" b="8858"/>
          <a:stretch>
            <a:fillRect/>
          </a:stretch>
        </p:blipFill>
        <p:spPr>
          <a:xfrm>
            <a:off x="2207568" y="1772816"/>
            <a:ext cx="7772040" cy="4420800"/>
          </a:xfrm>
          <a:prstGeom prst="rect">
            <a:avLst/>
          </a:prstGeom>
          <a:ln>
            <a:noFill/>
          </a:ln>
        </p:spPr>
      </p:pic>
      <p:sp>
        <p:nvSpPr>
          <p:cNvPr id="424" name="Line 3"/>
          <p:cNvSpPr/>
          <p:nvPr/>
        </p:nvSpPr>
        <p:spPr>
          <a:xfrm flipH="1">
            <a:off x="3045648" y="2171336"/>
            <a:ext cx="3353040" cy="1066680"/>
          </a:xfrm>
          <a:prstGeom prst="line">
            <a:avLst/>
          </a:prstGeom>
          <a:ln w="28440">
            <a:solidFill>
              <a:srgbClr val="403152"/>
            </a:solidFill>
            <a:miter/>
          </a:ln>
        </p:spPr>
      </p:sp>
      <p:sp>
        <p:nvSpPr>
          <p:cNvPr id="425" name="CustomShape 4"/>
          <p:cNvSpPr/>
          <p:nvPr/>
        </p:nvSpPr>
        <p:spPr>
          <a:xfrm>
            <a:off x="4042848" y="4538336"/>
            <a:ext cx="3312720" cy="1655280"/>
          </a:xfrm>
          <a:prstGeom prst="ellipse">
            <a:avLst/>
          </a:prstGeom>
          <a:noFill/>
          <a:ln w="28440">
            <a:solidFill>
              <a:srgbClr val="403152"/>
            </a:solidFill>
            <a:miter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arn(inHorizontal)">
                                      <p:cBhvr additive="repl">
                                        <p:cTn id="12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7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CustomShape 1"/>
          <p:cNvSpPr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fld id="{7F9E287E-633E-48E1-9922-6E29E273500F}" type="slidenum">
              <a:rPr lang="cs-CZ" sz="1200">
                <a:solidFill>
                  <a:srgbClr val="898989"/>
                </a:solidFill>
                <a:latin typeface="Arial"/>
              </a:rPr>
              <a:pPr algn="r">
                <a:lnSpc>
                  <a:spcPct val="100000"/>
                </a:lnSpc>
              </a:pPr>
              <a:t>53</a:t>
            </a:fld>
            <a:endParaRPr/>
          </a:p>
        </p:txBody>
      </p:sp>
      <p:sp>
        <p:nvSpPr>
          <p:cNvPr id="427" name="CustomShape 2"/>
          <p:cNvSpPr/>
          <p:nvPr/>
        </p:nvSpPr>
        <p:spPr>
          <a:xfrm>
            <a:off x="1523520" y="380520"/>
            <a:ext cx="7619760" cy="11426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 algn="ctr">
              <a:lnSpc>
                <a:spcPct val="100000"/>
              </a:lnSpc>
            </a:pPr>
            <a:r>
              <a:rPr lang="cs-CZ" sz="4400">
                <a:solidFill>
                  <a:srgbClr val="800000"/>
                </a:solidFill>
                <a:latin typeface="Arial"/>
              </a:rPr>
              <a:t>Tělo dítěte v jedné linii</a:t>
            </a:r>
            <a:endParaRPr/>
          </a:p>
        </p:txBody>
      </p:sp>
      <p:pic>
        <p:nvPicPr>
          <p:cNvPr id="428" name="Picture 2"/>
          <p:cNvPicPr/>
          <p:nvPr/>
        </p:nvPicPr>
        <p:blipFill>
          <a:blip r:embed="rId2" cstate="print">
            <a:lum bright="6000"/>
          </a:blip>
          <a:stretch>
            <a:fillRect/>
          </a:stretch>
        </p:blipFill>
        <p:spPr>
          <a:xfrm>
            <a:off x="2639616" y="1988840"/>
            <a:ext cx="7009920" cy="4579560"/>
          </a:xfrm>
          <a:prstGeom prst="rect">
            <a:avLst/>
          </a:prstGeom>
          <a:ln>
            <a:noFill/>
          </a:ln>
        </p:spPr>
      </p:pic>
      <p:sp>
        <p:nvSpPr>
          <p:cNvPr id="429" name="Line 3"/>
          <p:cNvSpPr/>
          <p:nvPr/>
        </p:nvSpPr>
        <p:spPr>
          <a:xfrm>
            <a:off x="4849296" y="4019240"/>
            <a:ext cx="3048120" cy="762120"/>
          </a:xfrm>
          <a:prstGeom prst="line">
            <a:avLst/>
          </a:prstGeom>
          <a:ln w="28440">
            <a:solidFill>
              <a:srgbClr val="403152"/>
            </a:solidFill>
            <a:miter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2" dur="500" fill="hold"/>
                                        <p:tgtEl>
                                          <p:spTgt spid="429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13" dur="500" fill="hold"/>
                                        <p:tgtEl>
                                          <p:spTgt spid="429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height"/>
                                          </p:val>
                                        </p:tav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CustomShape 1"/>
          <p:cNvSpPr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fld id="{8956330F-C536-4D63-8002-3132AFB93701}" type="slidenum">
              <a:rPr lang="cs-CZ" sz="1200">
                <a:solidFill>
                  <a:srgbClr val="898989"/>
                </a:solidFill>
                <a:latin typeface="Arial"/>
              </a:rPr>
              <a:pPr algn="r">
                <a:lnSpc>
                  <a:spcPct val="100000"/>
                </a:lnSpc>
              </a:pPr>
              <a:t>54</a:t>
            </a:fld>
            <a:endParaRPr/>
          </a:p>
        </p:txBody>
      </p:sp>
      <p:sp>
        <p:nvSpPr>
          <p:cNvPr id="431" name="CustomShape 2"/>
          <p:cNvSpPr/>
          <p:nvPr/>
        </p:nvSpPr>
        <p:spPr>
          <a:xfrm>
            <a:off x="1523520" y="380520"/>
            <a:ext cx="761976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400">
                <a:solidFill>
                  <a:srgbClr val="800000"/>
                </a:solidFill>
                <a:latin typeface="Arial"/>
              </a:rPr>
              <a:t>Správná příčná poloha</a:t>
            </a:r>
            <a:endParaRPr/>
          </a:p>
        </p:txBody>
      </p:sp>
      <p:sp>
        <p:nvSpPr>
          <p:cNvPr id="432" name="CustomShape 3"/>
          <p:cNvSpPr/>
          <p:nvPr/>
        </p:nvSpPr>
        <p:spPr>
          <a:xfrm>
            <a:off x="4859280" y="1844640"/>
            <a:ext cx="4038120" cy="4114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45000"/>
            </a:pPr>
            <a:r>
              <a:rPr lang="cs-CZ" sz="3200" dirty="0">
                <a:solidFill>
                  <a:srgbClr val="000000"/>
                </a:solidFill>
                <a:latin typeface="Arial"/>
              </a:rPr>
              <a:t>dítě na předloktí, </a:t>
            </a:r>
            <a:endParaRPr dirty="0"/>
          </a:p>
          <a:p>
            <a:pPr>
              <a:lnSpc>
                <a:spcPct val="100000"/>
              </a:lnSpc>
              <a:buSzPct val="45000"/>
            </a:pPr>
            <a:r>
              <a:rPr lang="cs-CZ" sz="3200" dirty="0">
                <a:solidFill>
                  <a:srgbClr val="000000"/>
                </a:solidFill>
                <a:latin typeface="Arial"/>
              </a:rPr>
              <a:t>nachýlené směrem nahoru, </a:t>
            </a:r>
            <a:endParaRPr dirty="0"/>
          </a:p>
          <a:p>
            <a:pPr>
              <a:lnSpc>
                <a:spcPct val="100000"/>
              </a:lnSpc>
              <a:buSzPct val="45000"/>
            </a:pPr>
            <a:r>
              <a:rPr lang="cs-CZ" sz="3200" dirty="0">
                <a:solidFill>
                  <a:srgbClr val="000000"/>
                </a:solidFill>
                <a:latin typeface="Arial"/>
              </a:rPr>
              <a:t>tělo v jedné linii,</a:t>
            </a:r>
            <a:endParaRPr dirty="0"/>
          </a:p>
          <a:p>
            <a:pPr>
              <a:lnSpc>
                <a:spcPct val="100000"/>
              </a:lnSpc>
              <a:buSzPct val="45000"/>
            </a:pPr>
            <a:r>
              <a:rPr lang="cs-CZ" sz="3200" dirty="0">
                <a:solidFill>
                  <a:srgbClr val="000000"/>
                </a:solidFill>
                <a:latin typeface="Arial"/>
              </a:rPr>
              <a:t>prsty matky pod tváří dítěte</a:t>
            </a:r>
            <a:endParaRPr dirty="0"/>
          </a:p>
        </p:txBody>
      </p:sp>
      <p:pic>
        <p:nvPicPr>
          <p:cNvPr id="433" name="Picture 3"/>
          <p:cNvPicPr/>
          <p:nvPr/>
        </p:nvPicPr>
        <p:blipFill>
          <a:blip r:embed="rId3" cstate="print">
            <a:lum bright="6000"/>
          </a:blip>
          <a:srcRect l="5421" r="5421"/>
          <a:stretch>
            <a:fillRect/>
          </a:stretch>
        </p:blipFill>
        <p:spPr>
          <a:xfrm>
            <a:off x="0" y="1844640"/>
            <a:ext cx="4355640" cy="3403440"/>
          </a:xfrm>
          <a:prstGeom prst="rect">
            <a:avLst/>
          </a:prstGeom>
          <a:ln>
            <a:noFill/>
          </a:ln>
        </p:spPr>
      </p:pic>
      <p:sp>
        <p:nvSpPr>
          <p:cNvPr id="434" name="CustomShape 4"/>
          <p:cNvSpPr/>
          <p:nvPr/>
        </p:nvSpPr>
        <p:spPr>
          <a:xfrm>
            <a:off x="533520" y="380880"/>
            <a:ext cx="8152920" cy="56664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CustomShape 1"/>
          <p:cNvSpPr/>
          <p:nvPr/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400">
                <a:solidFill>
                  <a:srgbClr val="800000"/>
                </a:solidFill>
                <a:latin typeface="Arial"/>
              </a:rPr>
              <a:t>Správná příčná poloha</a:t>
            </a:r>
            <a:endParaRPr/>
          </a:p>
        </p:txBody>
      </p:sp>
      <p:pic>
        <p:nvPicPr>
          <p:cNvPr id="436" name="Picture 2"/>
          <p:cNvPicPr/>
          <p:nvPr/>
        </p:nvPicPr>
        <p:blipFill>
          <a:blip r:embed="rId2" cstate="print">
            <a:lum bright="12000"/>
          </a:blip>
          <a:srcRect l="4267" t="4264" r="9395" b="9392"/>
          <a:stretch>
            <a:fillRect/>
          </a:stretch>
        </p:blipFill>
        <p:spPr>
          <a:xfrm>
            <a:off x="468360" y="1989000"/>
            <a:ext cx="4038120" cy="3468600"/>
          </a:xfrm>
          <a:prstGeom prst="rect">
            <a:avLst/>
          </a:prstGeom>
          <a:ln>
            <a:noFill/>
          </a:ln>
        </p:spPr>
      </p:pic>
      <p:sp>
        <p:nvSpPr>
          <p:cNvPr id="437" name="CustomShape 2"/>
          <p:cNvSpPr/>
          <p:nvPr/>
        </p:nvSpPr>
        <p:spPr>
          <a:xfrm>
            <a:off x="464832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cs-CZ" sz="3200">
                <a:solidFill>
                  <a:srgbClr val="000000"/>
                </a:solidFill>
                <a:latin typeface="Arial"/>
              </a:rPr>
              <a:t>Matka tlačí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3200">
                <a:solidFill>
                  <a:srgbClr val="000000"/>
                </a:solidFill>
                <a:latin typeface="Arial"/>
              </a:rPr>
              <a:t>loktem na zadeček,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3200">
                <a:solidFill>
                  <a:srgbClr val="000000"/>
                </a:solidFill>
                <a:latin typeface="Arial"/>
              </a:rPr>
              <a:t>zápěstím mezi lopatky.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438" name="CustomShape 3"/>
          <p:cNvSpPr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fld id="{9DB0E393-E165-488B-84BA-B3DDD2C2AE24}" type="slidenum">
              <a:rPr lang="cs-CZ" sz="1200">
                <a:solidFill>
                  <a:srgbClr val="898989"/>
                </a:solidFill>
                <a:latin typeface="Arial"/>
              </a:rPr>
              <a:pPr algn="r">
                <a:lnSpc>
                  <a:spcPct val="100000"/>
                </a:lnSpc>
              </a:pPr>
              <a:t>55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CustomShape 1"/>
          <p:cNvSpPr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fld id="{D36EB7AA-588F-42FE-B589-AA7ECCB53C66}" type="slidenum">
              <a:rPr lang="cs-CZ" sz="1200">
                <a:solidFill>
                  <a:srgbClr val="898989"/>
                </a:solidFill>
                <a:latin typeface="Arial"/>
              </a:rPr>
              <a:pPr algn="r">
                <a:lnSpc>
                  <a:spcPct val="100000"/>
                </a:lnSpc>
              </a:pPr>
              <a:t>56</a:t>
            </a:fld>
            <a:endParaRPr/>
          </a:p>
        </p:txBody>
      </p:sp>
      <p:sp>
        <p:nvSpPr>
          <p:cNvPr id="440" name="CustomShape 2"/>
          <p:cNvSpPr/>
          <p:nvPr/>
        </p:nvSpPr>
        <p:spPr>
          <a:xfrm>
            <a:off x="0" y="981000"/>
            <a:ext cx="8229240" cy="13712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 algn="ctr">
              <a:lnSpc>
                <a:spcPct val="100000"/>
              </a:lnSpc>
            </a:pPr>
            <a:r>
              <a:rPr lang="cs-CZ" sz="4500">
                <a:solidFill>
                  <a:srgbClr val="800000"/>
                </a:solidFill>
                <a:latin typeface="Arial"/>
              </a:rPr>
              <a:t>Chybné držení prsu a vzájemná poloha matky a dítěte </a:t>
            </a:r>
            <a:endParaRPr/>
          </a:p>
        </p:txBody>
      </p:sp>
      <p:pic>
        <p:nvPicPr>
          <p:cNvPr id="441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1400" y="2232000"/>
            <a:ext cx="4386240" cy="2517480"/>
          </a:xfrm>
          <a:prstGeom prst="rect">
            <a:avLst/>
          </a:prstGeom>
          <a:ln>
            <a:noFill/>
          </a:ln>
        </p:spPr>
      </p:pic>
      <p:sp>
        <p:nvSpPr>
          <p:cNvPr id="442" name="CustomShape 3"/>
          <p:cNvSpPr/>
          <p:nvPr/>
        </p:nvSpPr>
        <p:spPr>
          <a:xfrm>
            <a:off x="826920" y="5950080"/>
            <a:ext cx="7543440" cy="10155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443" name="Obrázek 44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72000" y="1421280"/>
            <a:ext cx="4671720" cy="3114360"/>
          </a:xfrm>
          <a:prstGeom prst="rect">
            <a:avLst/>
          </a:prstGeom>
          <a:ln>
            <a:noFill/>
          </a:ln>
        </p:spPr>
      </p:pic>
      <p:pic>
        <p:nvPicPr>
          <p:cNvPr id="444" name="Obrázek 44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40000" y="3744000"/>
            <a:ext cx="4520880" cy="3013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CustomShape 1"/>
          <p:cNvSpPr/>
          <p:nvPr/>
        </p:nvSpPr>
        <p:spPr>
          <a:xfrm>
            <a:off x="899640" y="404280"/>
            <a:ext cx="761976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400">
                <a:solidFill>
                  <a:srgbClr val="990000"/>
                </a:solidFill>
                <a:latin typeface="Arial"/>
              </a:rPr>
              <a:t>2.krok – SPRÁVNÉ PŘISÁTÍ </a:t>
            </a:r>
            <a:endParaRPr/>
          </a:p>
        </p:txBody>
      </p:sp>
      <p:sp>
        <p:nvSpPr>
          <p:cNvPr id="446" name="CustomShape 2"/>
          <p:cNvSpPr/>
          <p:nvPr/>
        </p:nvSpPr>
        <p:spPr>
          <a:xfrm>
            <a:off x="394920" y="1773000"/>
            <a:ext cx="8316720" cy="4268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cs-CZ" sz="3200" dirty="0" smtClean="0">
                <a:latin typeface="Arial"/>
              </a:rPr>
              <a:t>Čím </a:t>
            </a:r>
            <a:r>
              <a:rPr lang="cs-CZ" sz="3200" dirty="0">
                <a:latin typeface="Arial"/>
              </a:rPr>
              <a:t>lepší je přisátí, tím více mléka dítě dostane</a:t>
            </a:r>
            <a:r>
              <a:rPr lang="cs-CZ" sz="3200" dirty="0" smtClean="0">
                <a:latin typeface="Arial"/>
              </a:rPr>
              <a:t>!</a:t>
            </a:r>
          </a:p>
          <a:p>
            <a:pPr algn="ctr"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cs-CZ" sz="2400" dirty="0">
                <a:latin typeface="Arial"/>
              </a:rPr>
              <a:t>Rozdíl mezi správným a nesprávným přisátím:</a:t>
            </a:r>
            <a:endParaRPr sz="1400" dirty="0"/>
          </a:p>
          <a:p>
            <a:pPr>
              <a:lnSpc>
                <a:spcPct val="100000"/>
              </a:lnSpc>
            </a:pPr>
            <a:r>
              <a:rPr lang="cs-CZ" sz="2400" dirty="0">
                <a:latin typeface="Arial"/>
                <a:hlinkClick r:id="rId2"/>
              </a:rPr>
              <a:t>http://</a:t>
            </a:r>
            <a:r>
              <a:rPr lang="cs-CZ" sz="2400" dirty="0" smtClean="0">
                <a:latin typeface="Arial"/>
                <a:hlinkClick r:id="rId2"/>
              </a:rPr>
              <a:t>nbci.ca/index.php?option=com_content&amp;view=article&amp;id=424:squeezing-nipple-demonstrating-difference-between-poor-latch-slvk&amp;catid=32:video-clips-slvk&amp;Itemid=69</a:t>
            </a:r>
            <a:endParaRPr lang="cs-CZ" sz="2400" dirty="0" smtClean="0">
              <a:latin typeface="Arial"/>
            </a:endParaRPr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cs-CZ" sz="3200" dirty="0">
                <a:latin typeface="Arial"/>
              </a:rPr>
              <a:t>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CustomShape 1"/>
          <p:cNvSpPr/>
          <p:nvPr/>
        </p:nvSpPr>
        <p:spPr>
          <a:xfrm>
            <a:off x="1523520" y="380520"/>
            <a:ext cx="761976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cs-CZ" sz="4000">
                <a:latin typeface="Arial"/>
              </a:rPr>
              <a:t>Když dítě uchopí pouze bradavku</a:t>
            </a:r>
            <a:endParaRPr/>
          </a:p>
        </p:txBody>
      </p:sp>
      <p:pic>
        <p:nvPicPr>
          <p:cNvPr id="448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7640" y="2060640"/>
            <a:ext cx="6238800" cy="4209480"/>
          </a:xfrm>
          <a:prstGeom prst="rect">
            <a:avLst/>
          </a:prstGeom>
          <a:ln>
            <a:noFill/>
          </a:ln>
        </p:spPr>
      </p:pic>
      <p:sp>
        <p:nvSpPr>
          <p:cNvPr id="449" name="CustomShape 2"/>
          <p:cNvSpPr/>
          <p:nvPr/>
        </p:nvSpPr>
        <p:spPr>
          <a:xfrm>
            <a:off x="1547640" y="2060640"/>
            <a:ext cx="6238800" cy="42094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CustomShape 1"/>
          <p:cNvSpPr/>
          <p:nvPr/>
        </p:nvSpPr>
        <p:spPr>
          <a:xfrm>
            <a:off x="1523520" y="380520"/>
            <a:ext cx="761976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cs-CZ" sz="4400">
                <a:latin typeface="Arial"/>
              </a:rPr>
              <a:t>Když se dítě správně přisaje</a:t>
            </a:r>
            <a:endParaRPr/>
          </a:p>
        </p:txBody>
      </p:sp>
      <p:pic>
        <p:nvPicPr>
          <p:cNvPr id="451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2000" y="1916280"/>
            <a:ext cx="6393960" cy="4209480"/>
          </a:xfrm>
          <a:prstGeom prst="rect">
            <a:avLst/>
          </a:prstGeom>
          <a:ln>
            <a:noFill/>
          </a:ln>
        </p:spPr>
      </p:pic>
      <p:sp>
        <p:nvSpPr>
          <p:cNvPr id="452" name="CustomShape 2"/>
          <p:cNvSpPr/>
          <p:nvPr/>
        </p:nvSpPr>
        <p:spPr>
          <a:xfrm>
            <a:off x="1332000" y="1916280"/>
            <a:ext cx="6393960" cy="42094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85000"/>
              </a:lnSpc>
            </a:pPr>
            <a:r>
              <a:rPr lang="cs-CZ" sz="5400">
                <a:solidFill>
                  <a:srgbClr val="50B4C8"/>
                </a:solidFill>
                <a:latin typeface="Calibri Light"/>
              </a:rPr>
              <a:t>Globální strategie pro výživu kojenců a malých dětí (2)</a:t>
            </a:r>
            <a:endParaRPr/>
          </a:p>
        </p:txBody>
      </p:sp>
      <p:sp>
        <p:nvSpPr>
          <p:cNvPr id="251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85000"/>
              </a:lnSpc>
            </a:pPr>
            <a:endParaRPr dirty="0"/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Prakticky </a:t>
            </a:r>
            <a:r>
              <a:rPr lang="cs-CZ" sz="2400" b="1" dirty="0">
                <a:solidFill>
                  <a:srgbClr val="262626"/>
                </a:solidFill>
                <a:latin typeface="Calibri Light"/>
              </a:rPr>
              <a:t>všechny matky mohou kojit</a:t>
            </a:r>
            <a:r>
              <a:rPr lang="cs-CZ" sz="2400" dirty="0">
                <a:solidFill>
                  <a:srgbClr val="262626"/>
                </a:solidFill>
                <a:latin typeface="Calibri Light"/>
              </a:rPr>
              <a:t> – potřebují však správné informace, podporu okolí, zdravotnického systému a praktickou pomoc.</a:t>
            </a:r>
            <a:endParaRPr dirty="0"/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Kojení je třeba podporovat, </a:t>
            </a:r>
            <a:r>
              <a:rPr lang="cs-CZ" sz="2400" b="1" dirty="0">
                <a:solidFill>
                  <a:srgbClr val="262626"/>
                </a:solidFill>
                <a:latin typeface="Calibri Light"/>
              </a:rPr>
              <a:t>konkrétními postupy</a:t>
            </a:r>
            <a:endParaRPr dirty="0"/>
          </a:p>
          <a:p>
            <a:pPr>
              <a:lnSpc>
                <a:spcPct val="85000"/>
              </a:lnSpc>
            </a:pPr>
            <a:endParaRPr dirty="0"/>
          </a:p>
        </p:txBody>
      </p:sp>
      <p:sp>
        <p:nvSpPr>
          <p:cNvPr id="252" name="CustomShape 3"/>
          <p:cNvSpPr/>
          <p:nvPr/>
        </p:nvSpPr>
        <p:spPr>
          <a:xfrm>
            <a:off x="8763840" y="5876280"/>
            <a:ext cx="2925000" cy="139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CF56FC16-78DA-477F-BBB7-FFB7A527EA81}" type="slidenum">
              <a:rPr lang="cs-CZ" sz="10300">
                <a:solidFill>
                  <a:srgbClr val="FFFFFF"/>
                </a:solidFill>
                <a:latin typeface="Georgia"/>
              </a:rPr>
              <a:pPr>
                <a:lnSpc>
                  <a:spcPct val="100000"/>
                </a:lnSpc>
              </a:pPr>
              <a:t>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CustomShape 1"/>
          <p:cNvSpPr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fld id="{48E27F13-DE3B-4667-8BD5-B17A2EFC22E2}" type="slidenum">
              <a:rPr lang="cs-CZ" sz="1200">
                <a:solidFill>
                  <a:srgbClr val="898989"/>
                </a:solidFill>
                <a:latin typeface="Arial"/>
              </a:rPr>
              <a:pPr algn="r">
                <a:lnSpc>
                  <a:spcPct val="100000"/>
                </a:lnSpc>
              </a:pPr>
              <a:t>60</a:t>
            </a:fld>
            <a:endParaRPr/>
          </a:p>
        </p:txBody>
      </p:sp>
      <p:sp>
        <p:nvSpPr>
          <p:cNvPr id="454" name="CustomShape 2"/>
          <p:cNvSpPr/>
          <p:nvPr/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 algn="ctr">
              <a:lnSpc>
                <a:spcPct val="100000"/>
              </a:lnSpc>
            </a:pPr>
            <a:r>
              <a:rPr lang="cs-CZ" sz="4400">
                <a:solidFill>
                  <a:srgbClr val="800000"/>
                </a:solidFill>
                <a:latin typeface="Arial"/>
              </a:rPr>
              <a:t>Co je správné přisátí</a:t>
            </a:r>
            <a:endParaRPr/>
          </a:p>
        </p:txBody>
      </p:sp>
      <p:sp>
        <p:nvSpPr>
          <p:cNvPr id="455" name="CustomShape 3"/>
          <p:cNvSpPr/>
          <p:nvPr/>
        </p:nvSpPr>
        <p:spPr>
          <a:xfrm>
            <a:off x="394920" y="1773000"/>
            <a:ext cx="8559360" cy="47793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400" dirty="0">
                <a:latin typeface="Arial"/>
              </a:rPr>
              <a:t>ústa dítěte jsou otevřená doširoka,</a:t>
            </a:r>
            <a:endParaRPr dirty="0"/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400" dirty="0">
                <a:latin typeface="Arial"/>
              </a:rPr>
              <a:t>vrchní a spodní ret je vyhrnut ven,</a:t>
            </a:r>
            <a:endParaRPr dirty="0"/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400" dirty="0">
                <a:latin typeface="Arial"/>
              </a:rPr>
              <a:t>jazyk dosahuje alespoň ke spodnímu rtu,</a:t>
            </a:r>
            <a:endParaRPr dirty="0"/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400" dirty="0">
                <a:latin typeface="Arial"/>
              </a:rPr>
              <a:t>brada dítěte se dotýká prsu,</a:t>
            </a:r>
            <a:endParaRPr dirty="0"/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400" dirty="0">
                <a:latin typeface="Arial"/>
              </a:rPr>
              <a:t>nos dítěte se prsu nedotýká,</a:t>
            </a:r>
            <a:endParaRPr dirty="0"/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400" dirty="0">
                <a:latin typeface="Arial"/>
              </a:rPr>
              <a:t>dítě pokrývá víc dvorce spodním rtem než vrchním, proto je více dvorce vidět nad horním rtem,</a:t>
            </a:r>
            <a:endParaRPr dirty="0"/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400" dirty="0">
                <a:latin typeface="Arial"/>
              </a:rPr>
              <a:t>tváře při sání nevpadávají.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CustomShape 1"/>
          <p:cNvSpPr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fld id="{DE8C2D80-B2F6-492B-9BF4-8629B8DB2ACB}" type="slidenum">
              <a:rPr lang="cs-CZ" sz="1200">
                <a:solidFill>
                  <a:srgbClr val="898989"/>
                </a:solidFill>
                <a:latin typeface="Arial"/>
              </a:rPr>
              <a:pPr algn="r">
                <a:lnSpc>
                  <a:spcPct val="100000"/>
                </a:lnSpc>
              </a:pPr>
              <a:t>61</a:t>
            </a:fld>
            <a:endParaRPr/>
          </a:p>
        </p:txBody>
      </p:sp>
      <p:sp>
        <p:nvSpPr>
          <p:cNvPr id="457" name="CustomShape 2"/>
          <p:cNvSpPr/>
          <p:nvPr/>
        </p:nvSpPr>
        <p:spPr>
          <a:xfrm>
            <a:off x="1150560" y="213840"/>
            <a:ext cx="7792560" cy="11570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 algn="ctr">
              <a:lnSpc>
                <a:spcPct val="100000"/>
              </a:lnSpc>
            </a:pPr>
            <a:r>
              <a:rPr lang="cs-CZ" sz="4400">
                <a:solidFill>
                  <a:srgbClr val="800000"/>
                </a:solidFill>
                <a:latin typeface="Arial"/>
              </a:rPr>
              <a:t>Asymetrické</a:t>
            </a:r>
            <a:endParaRPr/>
          </a:p>
        </p:txBody>
      </p:sp>
      <p:pic>
        <p:nvPicPr>
          <p:cNvPr id="458" name="Picture 3"/>
          <p:cNvPicPr/>
          <p:nvPr/>
        </p:nvPicPr>
        <p:blipFill>
          <a:blip r:embed="rId2" cstate="print">
            <a:lum contrast="12000"/>
          </a:blip>
          <a:srcRect l="18305" t="18319" r="16646" b="16620"/>
          <a:stretch>
            <a:fillRect/>
          </a:stretch>
        </p:blipFill>
        <p:spPr>
          <a:xfrm>
            <a:off x="1850624" y="1988840"/>
            <a:ext cx="5257440" cy="3352320"/>
          </a:xfrm>
          <a:prstGeom prst="rect">
            <a:avLst/>
          </a:prstGeom>
          <a:ln>
            <a:noFill/>
          </a:ln>
        </p:spPr>
      </p:pic>
      <p:pic>
        <p:nvPicPr>
          <p:cNvPr id="459" name="Picture 3"/>
          <p:cNvPicPr/>
          <p:nvPr/>
        </p:nvPicPr>
        <p:blipFill>
          <a:blip r:embed="rId3" cstate="print">
            <a:lum bright="6000"/>
          </a:blip>
          <a:srcRect l="17389" t="17371" r="11947" b="11959"/>
          <a:stretch>
            <a:fillRect/>
          </a:stretch>
        </p:blipFill>
        <p:spPr>
          <a:xfrm>
            <a:off x="7032104" y="1988840"/>
            <a:ext cx="3962160" cy="3352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CustomShape 1"/>
          <p:cNvSpPr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fld id="{4AF920A0-DAED-40B2-A1D4-5E5A3614B1A7}" type="slidenum">
              <a:rPr lang="cs-CZ" sz="1200">
                <a:solidFill>
                  <a:srgbClr val="898989"/>
                </a:solidFill>
                <a:latin typeface="Arial"/>
              </a:rPr>
              <a:pPr algn="r">
                <a:lnSpc>
                  <a:spcPct val="100000"/>
                </a:lnSpc>
              </a:pPr>
              <a:t>62</a:t>
            </a:fld>
            <a:endParaRPr/>
          </a:p>
        </p:txBody>
      </p:sp>
      <p:sp>
        <p:nvSpPr>
          <p:cNvPr id="461" name="CustomShape 2"/>
          <p:cNvSpPr/>
          <p:nvPr/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 algn="ctr">
              <a:lnSpc>
                <a:spcPct val="100000"/>
              </a:lnSpc>
            </a:pPr>
            <a:r>
              <a:rPr lang="cs-CZ" sz="4400">
                <a:solidFill>
                  <a:srgbClr val="800000"/>
                </a:solidFill>
                <a:latin typeface="Arial"/>
              </a:rPr>
              <a:t>Tradičnější</a:t>
            </a:r>
            <a:endParaRPr/>
          </a:p>
        </p:txBody>
      </p:sp>
      <p:pic>
        <p:nvPicPr>
          <p:cNvPr id="462" name="Picture 3"/>
          <p:cNvPicPr/>
          <p:nvPr/>
        </p:nvPicPr>
        <p:blipFill>
          <a:blip r:embed="rId2" cstate="print"/>
          <a:srcRect l="12353" t="12378" r="9505" b="9457"/>
          <a:stretch>
            <a:fillRect/>
          </a:stretch>
        </p:blipFill>
        <p:spPr>
          <a:xfrm>
            <a:off x="4876920" y="2057400"/>
            <a:ext cx="4266720" cy="3428640"/>
          </a:xfrm>
          <a:prstGeom prst="rect">
            <a:avLst/>
          </a:prstGeom>
          <a:ln>
            <a:noFill/>
          </a:ln>
        </p:spPr>
      </p:pic>
      <p:pic>
        <p:nvPicPr>
          <p:cNvPr id="6" name="Picture 3"/>
          <p:cNvPicPr/>
          <p:nvPr/>
        </p:nvPicPr>
        <p:blipFill>
          <a:blip r:embed="rId2" cstate="print"/>
          <a:srcRect l="12353" t="12378" r="9505" b="9457"/>
          <a:stretch>
            <a:fillRect/>
          </a:stretch>
        </p:blipFill>
        <p:spPr>
          <a:xfrm>
            <a:off x="6600056" y="2060848"/>
            <a:ext cx="4266720" cy="3428640"/>
          </a:xfrm>
          <a:prstGeom prst="rect">
            <a:avLst/>
          </a:prstGeom>
          <a:ln>
            <a:noFill/>
          </a:ln>
        </p:spPr>
      </p:pic>
      <p:pic>
        <p:nvPicPr>
          <p:cNvPr id="7" name="Picture 3"/>
          <p:cNvPicPr/>
          <p:nvPr/>
        </p:nvPicPr>
        <p:blipFill>
          <a:blip r:embed="rId3" cstate="print">
            <a:lum bright="12000"/>
          </a:blip>
          <a:srcRect l="22097" t="22084" r="10011" b="10009"/>
          <a:stretch>
            <a:fillRect/>
          </a:stretch>
        </p:blipFill>
        <p:spPr>
          <a:xfrm>
            <a:off x="1723136" y="2060848"/>
            <a:ext cx="4914720" cy="3428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CustomShape 1"/>
          <p:cNvSpPr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fld id="{FC694675-3EC5-4B1C-8E38-B9A0DB62707D}" type="slidenum">
              <a:rPr lang="cs-CZ" sz="1200">
                <a:solidFill>
                  <a:srgbClr val="898989"/>
                </a:solidFill>
                <a:latin typeface="Arial"/>
              </a:rPr>
              <a:pPr algn="r">
                <a:lnSpc>
                  <a:spcPct val="100000"/>
                </a:lnSpc>
              </a:pPr>
              <a:t>63</a:t>
            </a:fld>
            <a:endParaRPr/>
          </a:p>
        </p:txBody>
      </p:sp>
      <p:sp>
        <p:nvSpPr>
          <p:cNvPr id="465" name="CustomShape 2"/>
          <p:cNvSpPr/>
          <p:nvPr/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 algn="ctr">
              <a:lnSpc>
                <a:spcPct val="100000"/>
              </a:lnSpc>
            </a:pPr>
            <a:r>
              <a:rPr lang="cs-CZ" sz="4400">
                <a:solidFill>
                  <a:srgbClr val="800000"/>
                </a:solidFill>
                <a:latin typeface="Arial"/>
              </a:rPr>
              <a:t>Hledejte rozdíly</a:t>
            </a:r>
            <a:r>
              <a:rPr lang="cs-CZ" sz="4400">
                <a:solidFill>
                  <a:srgbClr val="800000"/>
                </a:solidFill>
                <a:latin typeface="Wingdings"/>
                <a:ea typeface="Wingdings"/>
              </a:rPr>
              <a:t></a:t>
            </a:r>
            <a:endParaRPr/>
          </a:p>
        </p:txBody>
      </p:sp>
      <p:pic>
        <p:nvPicPr>
          <p:cNvPr id="466" name="Picture 3"/>
          <p:cNvPicPr/>
          <p:nvPr/>
        </p:nvPicPr>
        <p:blipFill>
          <a:blip r:embed="rId2" cstate="print"/>
          <a:srcRect l="12594" t="12580" r="14532" b="14508"/>
          <a:stretch>
            <a:fillRect/>
          </a:stretch>
        </p:blipFill>
        <p:spPr>
          <a:xfrm>
            <a:off x="6042600" y="1821064"/>
            <a:ext cx="4576320" cy="3504960"/>
          </a:xfrm>
          <a:prstGeom prst="rect">
            <a:avLst/>
          </a:prstGeom>
          <a:ln>
            <a:noFill/>
          </a:ln>
        </p:spPr>
      </p:pic>
      <p:pic>
        <p:nvPicPr>
          <p:cNvPr id="467" name="Picture 3"/>
          <p:cNvPicPr/>
          <p:nvPr/>
        </p:nvPicPr>
        <p:blipFill>
          <a:blip r:embed="rId3" cstate="print"/>
          <a:srcRect l="12353" t="12378" r="9505" b="9457"/>
          <a:stretch>
            <a:fillRect/>
          </a:stretch>
        </p:blipFill>
        <p:spPr>
          <a:xfrm>
            <a:off x="1775520" y="1844824"/>
            <a:ext cx="4266720" cy="3504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CustomShape 1"/>
          <p:cNvSpPr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fld id="{479560F1-8D18-4A94-8FB3-2A803AAF03C6}" type="slidenum">
              <a:rPr lang="cs-CZ" sz="1200">
                <a:solidFill>
                  <a:srgbClr val="898989"/>
                </a:solidFill>
                <a:latin typeface="Arial"/>
              </a:rPr>
              <a:pPr algn="r">
                <a:lnSpc>
                  <a:spcPct val="100000"/>
                </a:lnSpc>
              </a:pPr>
              <a:t>64</a:t>
            </a:fld>
            <a:endParaRPr/>
          </a:p>
        </p:txBody>
      </p:sp>
      <p:sp>
        <p:nvSpPr>
          <p:cNvPr id="469" name="CustomShape 2"/>
          <p:cNvSpPr/>
          <p:nvPr/>
        </p:nvSpPr>
        <p:spPr>
          <a:xfrm>
            <a:off x="404640" y="-100080"/>
            <a:ext cx="8334360" cy="14619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 algn="ctr">
              <a:lnSpc>
                <a:spcPct val="100000"/>
              </a:lnSpc>
            </a:pPr>
            <a:r>
              <a:rPr lang="cs-CZ" sz="4400">
                <a:solidFill>
                  <a:srgbClr val="800000"/>
                </a:solidFill>
                <a:latin typeface="Arial"/>
              </a:rPr>
              <a:t>Srovnání asymetrické a tradiční</a:t>
            </a:r>
            <a:endParaRPr/>
          </a:p>
        </p:txBody>
      </p:sp>
      <p:pic>
        <p:nvPicPr>
          <p:cNvPr id="470" name="Picture 3"/>
          <p:cNvPicPr/>
          <p:nvPr/>
        </p:nvPicPr>
        <p:blipFill>
          <a:blip r:embed="rId2" cstate="print">
            <a:lum contrast="48000"/>
          </a:blip>
          <a:srcRect l="32049" t="32047" r="32997" b="33011"/>
          <a:stretch>
            <a:fillRect/>
          </a:stretch>
        </p:blipFill>
        <p:spPr>
          <a:xfrm>
            <a:off x="0" y="1928880"/>
            <a:ext cx="4647960" cy="2999880"/>
          </a:xfrm>
          <a:prstGeom prst="rect">
            <a:avLst/>
          </a:prstGeom>
          <a:ln>
            <a:noFill/>
          </a:ln>
        </p:spPr>
      </p:pic>
      <p:pic>
        <p:nvPicPr>
          <p:cNvPr id="471" name="Picture 4"/>
          <p:cNvPicPr/>
          <p:nvPr/>
        </p:nvPicPr>
        <p:blipFill>
          <a:blip r:embed="rId3" cstate="print">
            <a:lum bright="12000"/>
          </a:blip>
          <a:srcRect l="32434" t="22084" r="33471" b="53259"/>
          <a:stretch>
            <a:fillRect/>
          </a:stretch>
        </p:blipFill>
        <p:spPr>
          <a:xfrm>
            <a:off x="4572000" y="1928880"/>
            <a:ext cx="4571640" cy="2971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CustomShape 1"/>
          <p:cNvSpPr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fld id="{031B11B1-9D47-410D-9611-E5E68E9123C2}" type="slidenum">
              <a:rPr lang="cs-CZ" sz="1200">
                <a:solidFill>
                  <a:srgbClr val="898989"/>
                </a:solidFill>
                <a:latin typeface="Arial"/>
              </a:rPr>
              <a:pPr algn="r">
                <a:lnSpc>
                  <a:spcPct val="100000"/>
                </a:lnSpc>
              </a:pPr>
              <a:t>65</a:t>
            </a:fld>
            <a:endParaRPr/>
          </a:p>
        </p:txBody>
      </p:sp>
      <p:sp>
        <p:nvSpPr>
          <p:cNvPr id="474" name="CustomShape 2"/>
          <p:cNvSpPr/>
          <p:nvPr/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 algn="ctr">
              <a:lnSpc>
                <a:spcPct val="100000"/>
              </a:lnSpc>
            </a:pPr>
            <a:r>
              <a:rPr lang="cs-CZ" sz="4000" dirty="0">
                <a:solidFill>
                  <a:srgbClr val="800000"/>
                </a:solidFill>
                <a:latin typeface="Arial"/>
              </a:rPr>
              <a:t>V čem je asymetrické přisátí výhodnější?</a:t>
            </a:r>
            <a:endParaRPr dirty="0"/>
          </a:p>
        </p:txBody>
      </p:sp>
      <p:sp>
        <p:nvSpPr>
          <p:cNvPr id="475" name="CustomShape 3"/>
          <p:cNvSpPr/>
          <p:nvPr/>
        </p:nvSpPr>
        <p:spPr>
          <a:xfrm>
            <a:off x="762120" y="1728000"/>
            <a:ext cx="10973520" cy="48236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cs-CZ" sz="3200" dirty="0">
                <a:latin typeface="Arial"/>
                <a:ea typeface="Arial"/>
              </a:rPr>
              <a:t>bradavka je správně umístněna – sání nebolí,</a:t>
            </a:r>
            <a:endParaRPr dirty="0"/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cs-CZ" sz="3200" dirty="0">
                <a:latin typeface="Arial"/>
                <a:ea typeface="Arial"/>
              </a:rPr>
              <a:t>dítě lépe získává mléko – lépe se vyprazdňuje prs,</a:t>
            </a:r>
            <a:endParaRPr dirty="0"/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cs-CZ" sz="3200" dirty="0">
                <a:latin typeface="Arial"/>
                <a:ea typeface="Arial"/>
              </a:rPr>
              <a:t>dítě se tak může lépe vyrovnat s tokem mléka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CustomShape 1"/>
          <p:cNvSpPr/>
          <p:nvPr/>
        </p:nvSpPr>
        <p:spPr>
          <a:xfrm>
            <a:off x="1523520" y="380520"/>
            <a:ext cx="761976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  <a:buSzPct val="45000"/>
            </a:pPr>
            <a:r>
              <a:rPr lang="cs-CZ" sz="4000" dirty="0">
                <a:solidFill>
                  <a:srgbClr val="800000"/>
                </a:solidFill>
                <a:latin typeface="Arial"/>
              </a:rPr>
              <a:t>Správné </a:t>
            </a:r>
            <a:r>
              <a:rPr lang="cs-CZ" sz="4000" dirty="0" smtClean="0">
                <a:solidFill>
                  <a:srgbClr val="800000"/>
                </a:solidFill>
                <a:latin typeface="Arial"/>
              </a:rPr>
              <a:t>přisávání</a:t>
            </a:r>
            <a:endParaRPr lang="cs-CZ" sz="4000" dirty="0">
              <a:solidFill>
                <a:srgbClr val="800000"/>
              </a:solidFill>
              <a:latin typeface="Arial"/>
            </a:endParaRPr>
          </a:p>
        </p:txBody>
      </p:sp>
      <p:pic>
        <p:nvPicPr>
          <p:cNvPr id="477" name="Picture 3"/>
          <p:cNvPicPr/>
          <p:nvPr/>
        </p:nvPicPr>
        <p:blipFill>
          <a:blip r:embed="rId2" cstate="print">
            <a:lum bright="6000"/>
          </a:blip>
          <a:srcRect l="11358" b="11360"/>
          <a:stretch>
            <a:fillRect/>
          </a:stretch>
        </p:blipFill>
        <p:spPr>
          <a:xfrm>
            <a:off x="4944960" y="1968480"/>
            <a:ext cx="4198680" cy="3681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CustomShape 1"/>
          <p:cNvSpPr/>
          <p:nvPr/>
        </p:nvSpPr>
        <p:spPr>
          <a:xfrm>
            <a:off x="1523520" y="380520"/>
            <a:ext cx="761976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  <a:buSzPct val="45000"/>
            </a:pPr>
            <a:r>
              <a:rPr lang="cs-CZ" sz="4000" dirty="0" smtClean="0">
                <a:solidFill>
                  <a:srgbClr val="800000"/>
                </a:solidFill>
                <a:latin typeface="Arial"/>
              </a:rPr>
              <a:t>Správné přisávání</a:t>
            </a:r>
            <a:endParaRPr lang="cs-CZ" sz="4000" dirty="0">
              <a:solidFill>
                <a:srgbClr val="800000"/>
              </a:solidFill>
              <a:latin typeface="Arial"/>
            </a:endParaRPr>
          </a:p>
        </p:txBody>
      </p:sp>
      <p:pic>
        <p:nvPicPr>
          <p:cNvPr id="479" name="Picture 1"/>
          <p:cNvPicPr/>
          <p:nvPr/>
        </p:nvPicPr>
        <p:blipFill>
          <a:blip r:embed="rId2" cstate="print">
            <a:lum bright="-6000"/>
          </a:blip>
          <a:srcRect l="15352" b="15345"/>
          <a:stretch>
            <a:fillRect/>
          </a:stretch>
        </p:blipFill>
        <p:spPr>
          <a:xfrm>
            <a:off x="3678120" y="1760400"/>
            <a:ext cx="5465520" cy="3822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CustomShape 1"/>
          <p:cNvSpPr/>
          <p:nvPr/>
        </p:nvSpPr>
        <p:spPr>
          <a:xfrm>
            <a:off x="1523520" y="380520"/>
            <a:ext cx="761976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  <a:buSzPct val="45000"/>
            </a:pPr>
            <a:r>
              <a:rPr lang="cs-CZ" sz="4000" dirty="0">
                <a:solidFill>
                  <a:srgbClr val="800000"/>
                </a:solidFill>
                <a:latin typeface="Arial"/>
              </a:rPr>
              <a:t>Správné </a:t>
            </a:r>
            <a:r>
              <a:rPr lang="cs-CZ" sz="4000" dirty="0" smtClean="0">
                <a:solidFill>
                  <a:srgbClr val="800000"/>
                </a:solidFill>
                <a:latin typeface="Arial"/>
              </a:rPr>
              <a:t>přisávání</a:t>
            </a:r>
            <a:endParaRPr lang="cs-CZ" sz="4000" dirty="0">
              <a:solidFill>
                <a:srgbClr val="800000"/>
              </a:solidFill>
              <a:latin typeface="Arial"/>
            </a:endParaRPr>
          </a:p>
        </p:txBody>
      </p:sp>
      <p:pic>
        <p:nvPicPr>
          <p:cNvPr id="481" name="Picture 1"/>
          <p:cNvPicPr/>
          <p:nvPr/>
        </p:nvPicPr>
        <p:blipFill>
          <a:blip r:embed="rId2" cstate="print"/>
          <a:srcRect l="15290" t="3509" r="2344" b="14108"/>
          <a:stretch>
            <a:fillRect/>
          </a:stretch>
        </p:blipFill>
        <p:spPr>
          <a:xfrm>
            <a:off x="4649760" y="1968480"/>
            <a:ext cx="4493880" cy="3681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CustomShape 1"/>
          <p:cNvSpPr/>
          <p:nvPr/>
        </p:nvSpPr>
        <p:spPr>
          <a:xfrm>
            <a:off x="1523520" y="380520"/>
            <a:ext cx="761976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  <a:buSzPct val="45000"/>
            </a:pPr>
            <a:r>
              <a:rPr lang="cs-CZ" sz="4000" dirty="0">
                <a:solidFill>
                  <a:srgbClr val="800000"/>
                </a:solidFill>
                <a:latin typeface="Arial"/>
              </a:rPr>
              <a:t>Správně přisáté </a:t>
            </a:r>
            <a:r>
              <a:rPr lang="cs-CZ" sz="4000" dirty="0" smtClean="0">
                <a:solidFill>
                  <a:srgbClr val="800000"/>
                </a:solidFill>
                <a:latin typeface="Arial"/>
              </a:rPr>
              <a:t>dítě</a:t>
            </a:r>
            <a:endParaRPr lang="cs-CZ" sz="4000" dirty="0">
              <a:solidFill>
                <a:srgbClr val="800000"/>
              </a:solidFill>
              <a:latin typeface="Arial"/>
            </a:endParaRPr>
          </a:p>
        </p:txBody>
      </p:sp>
      <p:pic>
        <p:nvPicPr>
          <p:cNvPr id="483" name="Picture 1"/>
          <p:cNvPicPr/>
          <p:nvPr/>
        </p:nvPicPr>
        <p:blipFill>
          <a:blip r:embed="rId2" cstate="print">
            <a:lum bright="6000"/>
          </a:blip>
          <a:srcRect l="17389" t="17371" r="11947" b="11959"/>
          <a:stretch>
            <a:fillRect/>
          </a:stretch>
        </p:blipFill>
        <p:spPr>
          <a:xfrm>
            <a:off x="3192480" y="2133720"/>
            <a:ext cx="5951160" cy="4109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85000"/>
              </a:lnSpc>
            </a:pPr>
            <a:r>
              <a:rPr lang="cs-CZ" sz="5400">
                <a:solidFill>
                  <a:srgbClr val="50B4C8"/>
                </a:solidFill>
                <a:latin typeface="Calibri Light"/>
              </a:rPr>
              <a:t>Baby-friendly hospital iniciative</a:t>
            </a:r>
            <a:endParaRPr/>
          </a:p>
        </p:txBody>
      </p:sp>
      <p:sp>
        <p:nvSpPr>
          <p:cNvPr id="254" name="CustomShape 2"/>
          <p:cNvSpPr/>
          <p:nvPr/>
        </p:nvSpPr>
        <p:spPr>
          <a:xfrm>
            <a:off x="676800" y="1700808"/>
            <a:ext cx="10752480" cy="475252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„Nemocnice přátelské dětem“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Iniciativa WHO a UNICEF (*1991)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Celosvětová snaha k ochraně, podpoře a propagování kojení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K získání certifikátu musí splnit kritéria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V ČR má plaketu BFHI 65 z 96 porodnic</a:t>
            </a:r>
            <a:endParaRPr dirty="0"/>
          </a:p>
          <a:p>
            <a:pPr lvl="1"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191F0F"/>
                </a:solidFill>
                <a:latin typeface="Calibri Light"/>
              </a:rPr>
              <a:t>Dodržují všechny všechno? </a:t>
            </a:r>
            <a:endParaRPr lang="cs-CZ" sz="2400" dirty="0" smtClean="0">
              <a:solidFill>
                <a:srgbClr val="191F0F"/>
              </a:solidFill>
              <a:latin typeface="Calibri Light"/>
            </a:endParaRPr>
          </a:p>
          <a:p>
            <a:pPr lvl="1">
              <a:lnSpc>
                <a:spcPct val="100000"/>
              </a:lnSpc>
              <a:buFont typeface="Arial"/>
              <a:buChar char=" "/>
            </a:pPr>
            <a:r>
              <a:rPr lang="cs-CZ" sz="2400" dirty="0" smtClean="0">
                <a:solidFill>
                  <a:srgbClr val="191F0F"/>
                </a:solidFill>
                <a:latin typeface="Calibri Light"/>
              </a:rPr>
              <a:t>- Studie ve všech nemocnicích SR, 2010-2015, 3200 matek </a:t>
            </a:r>
            <a:r>
              <a:rPr lang="cs-CZ" b="1" dirty="0"/>
              <a:t>Ani v jednom </a:t>
            </a:r>
            <a:r>
              <a:rPr lang="cs-CZ" b="1" dirty="0" err="1"/>
              <a:t>zo</a:t>
            </a:r>
            <a:r>
              <a:rPr lang="cs-CZ" b="1" dirty="0"/>
              <a:t> 7 </a:t>
            </a:r>
            <a:r>
              <a:rPr lang="cs-CZ" b="1" dirty="0" err="1"/>
              <a:t>skúmaných</a:t>
            </a:r>
            <a:r>
              <a:rPr lang="cs-CZ" b="1" dirty="0"/>
              <a:t> </a:t>
            </a:r>
            <a:r>
              <a:rPr lang="cs-CZ" b="1" dirty="0" err="1"/>
              <a:t>bodov</a:t>
            </a:r>
            <a:r>
              <a:rPr lang="cs-CZ" b="1" dirty="0"/>
              <a:t> slovenské nemocnice BFHI nesplnili </a:t>
            </a:r>
            <a:r>
              <a:rPr lang="cs-CZ" b="1" dirty="0" err="1"/>
              <a:t>kritériá</a:t>
            </a:r>
            <a:r>
              <a:rPr lang="cs-CZ" b="1" dirty="0"/>
              <a:t> ani na 50 </a:t>
            </a:r>
            <a:r>
              <a:rPr lang="cs-CZ" b="1" dirty="0" smtClean="0"/>
              <a:t>%. </a:t>
            </a:r>
            <a:r>
              <a:rPr lang="cs-CZ" dirty="0" err="1"/>
              <a:t>Podľa</a:t>
            </a:r>
            <a:r>
              <a:rPr lang="cs-CZ" dirty="0"/>
              <a:t> </a:t>
            </a:r>
            <a:r>
              <a:rPr lang="cs-CZ" dirty="0" err="1"/>
              <a:t>prieskumu</a:t>
            </a:r>
            <a:r>
              <a:rPr lang="cs-CZ" dirty="0"/>
              <a:t>  bolo v </a:t>
            </a:r>
            <a:r>
              <a:rPr lang="cs-CZ" dirty="0" err="1"/>
              <a:t>nemocniciach</a:t>
            </a:r>
            <a:r>
              <a:rPr lang="cs-CZ" dirty="0"/>
              <a:t> BFHI </a:t>
            </a:r>
            <a:r>
              <a:rPr lang="cs-CZ" dirty="0" err="1"/>
              <a:t>viac</a:t>
            </a:r>
            <a:r>
              <a:rPr lang="cs-CZ" dirty="0"/>
              <a:t> </a:t>
            </a:r>
            <a:r>
              <a:rPr lang="cs-CZ" dirty="0" err="1"/>
              <a:t>ako</a:t>
            </a:r>
            <a:r>
              <a:rPr lang="cs-CZ" dirty="0"/>
              <a:t> 40 % </a:t>
            </a:r>
            <a:r>
              <a:rPr lang="cs-CZ" dirty="0" err="1"/>
              <a:t>detí</a:t>
            </a:r>
            <a:r>
              <a:rPr lang="cs-CZ" dirty="0"/>
              <a:t> </a:t>
            </a:r>
            <a:r>
              <a:rPr lang="cs-CZ" dirty="0" err="1"/>
              <a:t>kŕmených</a:t>
            </a:r>
            <a:r>
              <a:rPr lang="cs-CZ" dirty="0"/>
              <a:t> </a:t>
            </a:r>
            <a:r>
              <a:rPr lang="cs-CZ" dirty="0" err="1"/>
              <a:t>umelým</a:t>
            </a:r>
            <a:r>
              <a:rPr lang="cs-CZ" dirty="0"/>
              <a:t> </a:t>
            </a:r>
            <a:r>
              <a:rPr lang="cs-CZ" dirty="0" err="1"/>
              <a:t>mliekom</a:t>
            </a:r>
            <a:r>
              <a:rPr lang="cs-CZ" dirty="0"/>
              <a:t> a </a:t>
            </a:r>
            <a:r>
              <a:rPr lang="cs-CZ" dirty="0" err="1"/>
              <a:t>viac</a:t>
            </a:r>
            <a:r>
              <a:rPr lang="cs-CZ" dirty="0"/>
              <a:t> </a:t>
            </a:r>
            <a:r>
              <a:rPr lang="cs-CZ" dirty="0" err="1"/>
              <a:t>ako</a:t>
            </a:r>
            <a:r>
              <a:rPr lang="cs-CZ" dirty="0"/>
              <a:t> 60 % </a:t>
            </a:r>
            <a:r>
              <a:rPr lang="cs-CZ" dirty="0" err="1"/>
              <a:t>matiek</a:t>
            </a:r>
            <a:r>
              <a:rPr lang="cs-CZ" dirty="0"/>
              <a:t> </a:t>
            </a:r>
            <a:r>
              <a:rPr lang="cs-CZ" dirty="0" err="1"/>
              <a:t>nemalo</a:t>
            </a:r>
            <a:r>
              <a:rPr lang="cs-CZ" dirty="0"/>
              <a:t> </a:t>
            </a:r>
            <a:r>
              <a:rPr lang="cs-CZ" dirty="0" err="1"/>
              <a:t>možnosť</a:t>
            </a:r>
            <a:r>
              <a:rPr lang="cs-CZ" dirty="0"/>
              <a:t> byť </a:t>
            </a:r>
            <a:r>
              <a:rPr lang="cs-CZ" dirty="0" err="1"/>
              <a:t>nepretržite</a:t>
            </a:r>
            <a:r>
              <a:rPr lang="cs-CZ" dirty="0"/>
              <a:t> v </a:t>
            </a:r>
            <a:r>
              <a:rPr lang="cs-CZ" dirty="0" err="1"/>
              <a:t>spoločnej</a:t>
            </a:r>
            <a:r>
              <a:rPr lang="cs-CZ" dirty="0"/>
              <a:t> </a:t>
            </a:r>
            <a:r>
              <a:rPr lang="cs-CZ" dirty="0" err="1"/>
              <a:t>izbe</a:t>
            </a:r>
            <a:r>
              <a:rPr lang="cs-CZ" dirty="0"/>
              <a:t> spolu s </a:t>
            </a:r>
            <a:r>
              <a:rPr lang="cs-CZ" dirty="0" err="1"/>
              <a:t>dieťaťom</a:t>
            </a:r>
            <a:r>
              <a:rPr lang="cs-CZ" dirty="0"/>
              <a:t>. </a:t>
            </a:r>
            <a:r>
              <a:rPr lang="cs-CZ" dirty="0" err="1"/>
              <a:t>Informáciu</a:t>
            </a:r>
            <a:r>
              <a:rPr lang="cs-CZ" dirty="0"/>
              <a:t>, kam </a:t>
            </a:r>
            <a:r>
              <a:rPr lang="cs-CZ" dirty="0" err="1"/>
              <a:t>sa</a:t>
            </a:r>
            <a:r>
              <a:rPr lang="cs-CZ" dirty="0"/>
              <a:t> </a:t>
            </a:r>
            <a:r>
              <a:rPr lang="cs-CZ" dirty="0" err="1"/>
              <a:t>majú</a:t>
            </a:r>
            <a:r>
              <a:rPr lang="cs-CZ" dirty="0"/>
              <a:t> </a:t>
            </a:r>
            <a:r>
              <a:rPr lang="cs-CZ" dirty="0" err="1"/>
              <a:t>ohľadne</a:t>
            </a:r>
            <a:r>
              <a:rPr lang="cs-CZ" dirty="0"/>
              <a:t> </a:t>
            </a:r>
            <a:r>
              <a:rPr lang="cs-CZ" dirty="0" err="1"/>
              <a:t>otázok</a:t>
            </a:r>
            <a:r>
              <a:rPr lang="cs-CZ" dirty="0"/>
              <a:t> s </a:t>
            </a:r>
            <a:r>
              <a:rPr lang="cs-CZ" dirty="0" err="1"/>
              <a:t>dojčením</a:t>
            </a:r>
            <a:r>
              <a:rPr lang="cs-CZ" dirty="0"/>
              <a:t> matky </a:t>
            </a:r>
            <a:r>
              <a:rPr lang="cs-CZ" dirty="0" err="1"/>
              <a:t>obrátiť</a:t>
            </a:r>
            <a:r>
              <a:rPr lang="cs-CZ" dirty="0"/>
              <a:t> po odchode z </a:t>
            </a:r>
            <a:r>
              <a:rPr lang="cs-CZ" dirty="0" err="1"/>
              <a:t>pôrodnice</a:t>
            </a:r>
            <a:r>
              <a:rPr lang="cs-CZ" dirty="0"/>
              <a:t>, nedostalo </a:t>
            </a:r>
            <a:r>
              <a:rPr lang="cs-CZ" dirty="0" err="1"/>
              <a:t>viac</a:t>
            </a:r>
            <a:r>
              <a:rPr lang="cs-CZ" dirty="0"/>
              <a:t> </a:t>
            </a:r>
            <a:r>
              <a:rPr lang="cs-CZ" dirty="0" err="1"/>
              <a:t>ako</a:t>
            </a:r>
            <a:r>
              <a:rPr lang="cs-CZ" dirty="0"/>
              <a:t> 70 % </a:t>
            </a:r>
            <a:r>
              <a:rPr lang="cs-CZ" dirty="0" err="1"/>
              <a:t>matiek</a:t>
            </a:r>
            <a:r>
              <a:rPr lang="cs-CZ" dirty="0" smtClean="0"/>
              <a:t>. </a:t>
            </a:r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mamila.sk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pre</a:t>
            </a:r>
            <a:r>
              <a:rPr lang="cs-CZ" dirty="0" smtClean="0">
                <a:hlinkClick r:id="rId2"/>
              </a:rPr>
              <a:t>-matky/nemocnice-</a:t>
            </a:r>
            <a:r>
              <a:rPr lang="cs-CZ" dirty="0" err="1" smtClean="0">
                <a:hlinkClick r:id="rId2"/>
              </a:rPr>
              <a:t>vysledky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dirty="0" err="1" smtClean="0">
                <a:solidFill>
                  <a:srgbClr val="262626"/>
                </a:solidFill>
                <a:latin typeface="Calibri Light"/>
              </a:rPr>
              <a:t>Recertifikace</a:t>
            </a:r>
            <a:r>
              <a:rPr lang="cs-CZ" sz="2400" dirty="0" smtClean="0">
                <a:solidFill>
                  <a:srgbClr val="262626"/>
                </a:solidFill>
                <a:latin typeface="Calibri Light"/>
              </a:rPr>
              <a:t> </a:t>
            </a:r>
            <a:r>
              <a:rPr lang="cs-CZ" sz="2400" dirty="0">
                <a:solidFill>
                  <a:srgbClr val="262626"/>
                </a:solidFill>
                <a:latin typeface="Calibri Light"/>
              </a:rPr>
              <a:t>se má provádět po 5 letech </a:t>
            </a:r>
            <a:endParaRPr dirty="0"/>
          </a:p>
        </p:txBody>
      </p:sp>
      <p:sp>
        <p:nvSpPr>
          <p:cNvPr id="255" name="CustomShape 3"/>
          <p:cNvSpPr/>
          <p:nvPr/>
        </p:nvSpPr>
        <p:spPr>
          <a:xfrm>
            <a:off x="8763840" y="5876280"/>
            <a:ext cx="2925000" cy="139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7103A674-4B39-47CE-8A39-4482A8BF211F}" type="slidenum">
              <a:rPr lang="cs-CZ" sz="10300">
                <a:solidFill>
                  <a:srgbClr val="FFFFFF"/>
                </a:solidFill>
                <a:latin typeface="Georgia"/>
              </a:rPr>
              <a:pPr>
                <a:lnSpc>
                  <a:spcPct val="100000"/>
                </a:lnSpc>
              </a:pPr>
              <a:t>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CustomShape 1"/>
          <p:cNvSpPr/>
          <p:nvPr/>
        </p:nvSpPr>
        <p:spPr>
          <a:xfrm>
            <a:off x="1523520" y="380520"/>
            <a:ext cx="761976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  <a:buSzPct val="45000"/>
            </a:pPr>
            <a:r>
              <a:rPr lang="cs-CZ" sz="4000" dirty="0">
                <a:solidFill>
                  <a:srgbClr val="800000"/>
                </a:solidFill>
                <a:latin typeface="Arial"/>
              </a:rPr>
              <a:t>Doširoka otevřená </a:t>
            </a:r>
            <a:r>
              <a:rPr lang="cs-CZ" sz="4000" dirty="0" smtClean="0">
                <a:solidFill>
                  <a:srgbClr val="800000"/>
                </a:solidFill>
                <a:latin typeface="Arial"/>
              </a:rPr>
              <a:t>ústa</a:t>
            </a:r>
            <a:endParaRPr lang="cs-CZ" sz="4000" dirty="0">
              <a:solidFill>
                <a:srgbClr val="800000"/>
              </a:solidFill>
              <a:latin typeface="Arial"/>
            </a:endParaRPr>
          </a:p>
        </p:txBody>
      </p:sp>
      <p:pic>
        <p:nvPicPr>
          <p:cNvPr id="485" name="Picture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54560" y="2060640"/>
            <a:ext cx="5689080" cy="4373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CustomShape 1"/>
          <p:cNvSpPr/>
          <p:nvPr/>
        </p:nvSpPr>
        <p:spPr>
          <a:xfrm>
            <a:off x="1523520" y="380520"/>
            <a:ext cx="761976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  <a:buSzPct val="45000"/>
            </a:pPr>
            <a:r>
              <a:rPr lang="cs-CZ" sz="4000" dirty="0">
                <a:solidFill>
                  <a:srgbClr val="800000"/>
                </a:solidFill>
                <a:latin typeface="Arial"/>
              </a:rPr>
              <a:t>Asymetrické </a:t>
            </a:r>
            <a:r>
              <a:rPr lang="cs-CZ" sz="4000" dirty="0" smtClean="0">
                <a:solidFill>
                  <a:srgbClr val="800000"/>
                </a:solidFill>
                <a:latin typeface="Arial"/>
              </a:rPr>
              <a:t>přisátí</a:t>
            </a:r>
            <a:endParaRPr lang="cs-CZ" sz="4000" dirty="0">
              <a:solidFill>
                <a:srgbClr val="800000"/>
              </a:solidFill>
              <a:latin typeface="Arial"/>
            </a:endParaRPr>
          </a:p>
        </p:txBody>
      </p:sp>
      <p:pic>
        <p:nvPicPr>
          <p:cNvPr id="487" name="Picture 1"/>
          <p:cNvPicPr/>
          <p:nvPr/>
        </p:nvPicPr>
        <p:blipFill>
          <a:blip r:embed="rId2" cstate="print">
            <a:lum bright="12000"/>
          </a:blip>
          <a:stretch>
            <a:fillRect/>
          </a:stretch>
        </p:blipFill>
        <p:spPr>
          <a:xfrm>
            <a:off x="3567240" y="1989000"/>
            <a:ext cx="5576400" cy="4286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CustomShape 1"/>
          <p:cNvSpPr/>
          <p:nvPr/>
        </p:nvSpPr>
        <p:spPr>
          <a:xfrm>
            <a:off x="539280" y="333000"/>
            <a:ext cx="761976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  <a:buSzPct val="45000"/>
            </a:pPr>
            <a:r>
              <a:rPr lang="cs-CZ" sz="4000" dirty="0">
                <a:solidFill>
                  <a:srgbClr val="800000"/>
                </a:solidFill>
                <a:latin typeface="Arial"/>
              </a:rPr>
              <a:t>Nesprávně přisáté dítě</a:t>
            </a:r>
            <a:r>
              <a:rPr lang="cs-CZ" sz="4000" dirty="0" smtClean="0">
                <a:solidFill>
                  <a:srgbClr val="800000"/>
                </a:solidFill>
                <a:latin typeface="Arial"/>
              </a:rPr>
              <a:t>…</a:t>
            </a:r>
            <a:endParaRPr lang="cs-CZ" sz="4000" dirty="0">
              <a:solidFill>
                <a:srgbClr val="800000"/>
              </a:solidFill>
              <a:latin typeface="Arial"/>
            </a:endParaRPr>
          </a:p>
        </p:txBody>
      </p:sp>
      <p:sp>
        <p:nvSpPr>
          <p:cNvPr id="489" name="CustomShape 2"/>
          <p:cNvSpPr/>
          <p:nvPr/>
        </p:nvSpPr>
        <p:spPr>
          <a:xfrm>
            <a:off x="539640" y="1699920"/>
            <a:ext cx="8064360" cy="4536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cs-CZ" sz="3200" dirty="0">
                <a:latin typeface="Arial"/>
              </a:rPr>
              <a:t>… získává mléko jen tehdy, 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cs-CZ" sz="3200" dirty="0">
                <a:latin typeface="Arial"/>
              </a:rPr>
              <a:t>je-li jeho tok rychlý!</a:t>
            </a:r>
            <a:endParaRPr dirty="0"/>
          </a:p>
          <a:p>
            <a:pPr>
              <a:lnSpc>
                <a:spcPct val="100000"/>
              </a:lnSpc>
            </a:pPr>
            <a:endParaRPr lang="cs-CZ" sz="3200" dirty="0" smtClean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3200" dirty="0" smtClean="0">
                <a:latin typeface="Arial"/>
              </a:rPr>
              <a:t>Maminkám </a:t>
            </a:r>
            <a:r>
              <a:rPr lang="cs-CZ" sz="3200" dirty="0">
                <a:latin typeface="Arial"/>
              </a:rPr>
              <a:t>a dětem se daří kojení i přes nesprávné přisátí, protože </a:t>
            </a:r>
            <a:r>
              <a:rPr lang="cs-CZ" sz="3200" dirty="0">
                <a:solidFill>
                  <a:srgbClr val="FF0000"/>
                </a:solidFill>
                <a:latin typeface="Arial"/>
              </a:rPr>
              <a:t>většina matek má více než dost mléka!</a:t>
            </a:r>
            <a:endParaRPr dirty="0">
              <a:solidFill>
                <a:srgbClr val="FF0000"/>
              </a:solidFill>
            </a:endParaRPr>
          </a:p>
          <a:p>
            <a:pPr algn="ctr"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CustomShape 1"/>
          <p:cNvSpPr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fld id="{056D89BB-CB24-4D6B-B431-2D11B6CC001C}" type="slidenum">
              <a:rPr lang="cs-CZ" sz="1200">
                <a:solidFill>
                  <a:srgbClr val="898989"/>
                </a:solidFill>
                <a:latin typeface="Arial"/>
              </a:rPr>
              <a:pPr algn="r">
                <a:lnSpc>
                  <a:spcPct val="100000"/>
                </a:lnSpc>
              </a:pPr>
              <a:t>73</a:t>
            </a:fld>
            <a:endParaRPr/>
          </a:p>
        </p:txBody>
      </p:sp>
      <p:sp>
        <p:nvSpPr>
          <p:cNvPr id="491" name="CustomShape 2"/>
          <p:cNvSpPr/>
          <p:nvPr/>
        </p:nvSpPr>
        <p:spPr>
          <a:xfrm>
            <a:off x="404640" y="-100080"/>
            <a:ext cx="8334360" cy="14619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 algn="ctr">
              <a:lnSpc>
                <a:spcPct val="100000"/>
              </a:lnSpc>
            </a:pPr>
            <a:r>
              <a:rPr lang="cs-CZ" sz="4400">
                <a:solidFill>
                  <a:srgbClr val="800000"/>
                </a:solidFill>
                <a:latin typeface="Arial"/>
              </a:rPr>
              <a:t>Nevhodné přisátí</a:t>
            </a:r>
            <a:endParaRPr/>
          </a:p>
        </p:txBody>
      </p:sp>
      <p:pic>
        <p:nvPicPr>
          <p:cNvPr id="492" name="Obrázek 49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87240" y="291240"/>
            <a:ext cx="3164400" cy="3164400"/>
          </a:xfrm>
          <a:prstGeom prst="rect">
            <a:avLst/>
          </a:prstGeom>
          <a:ln>
            <a:noFill/>
          </a:ln>
        </p:spPr>
      </p:pic>
      <p:pic>
        <p:nvPicPr>
          <p:cNvPr id="493" name="Obrázek 49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0640" y="1598760"/>
            <a:ext cx="3717000" cy="2792880"/>
          </a:xfrm>
          <a:prstGeom prst="rect">
            <a:avLst/>
          </a:prstGeom>
          <a:ln>
            <a:noFill/>
          </a:ln>
        </p:spPr>
      </p:pic>
      <p:pic>
        <p:nvPicPr>
          <p:cNvPr id="494" name="Obrázek 49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92000" y="3672000"/>
            <a:ext cx="5710320" cy="2638800"/>
          </a:xfrm>
          <a:prstGeom prst="rect">
            <a:avLst/>
          </a:prstGeom>
          <a:ln>
            <a:noFill/>
          </a:ln>
        </p:spPr>
      </p:pic>
      <p:pic>
        <p:nvPicPr>
          <p:cNvPr id="495" name="Obrázek 49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96000" y="1443240"/>
            <a:ext cx="2812680" cy="1868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CustomShape 1"/>
          <p:cNvSpPr/>
          <p:nvPr/>
        </p:nvSpPr>
        <p:spPr>
          <a:xfrm>
            <a:off x="684360" y="404280"/>
            <a:ext cx="761940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400" dirty="0">
                <a:solidFill>
                  <a:srgbClr val="990000"/>
                </a:solidFill>
                <a:latin typeface="Arial"/>
              </a:rPr>
              <a:t>3.krok – Pozorování sání dítěte</a:t>
            </a:r>
            <a:endParaRPr dirty="0"/>
          </a:p>
        </p:txBody>
      </p:sp>
      <p:sp>
        <p:nvSpPr>
          <p:cNvPr id="497" name="CustomShape 2"/>
          <p:cNvSpPr/>
          <p:nvPr/>
        </p:nvSpPr>
        <p:spPr>
          <a:xfrm>
            <a:off x="611280" y="1752120"/>
            <a:ext cx="11196360" cy="4295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3200" dirty="0">
                <a:latin typeface="Arial"/>
              </a:rPr>
              <a:t>Ověření, zda-li dítě získává mléko</a:t>
            </a:r>
            <a:endParaRPr dirty="0"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cs-CZ" sz="3200" dirty="0">
                <a:latin typeface="Arial"/>
              </a:rPr>
              <a:t>Doširoka otevřená ústa</a:t>
            </a:r>
            <a:endParaRPr dirty="0"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cs-CZ" sz="3200" dirty="0">
                <a:latin typeface="Arial"/>
              </a:rPr>
              <a:t>Zastavení poklesu brady - brada zůstává v poklesu, dokud se ústa plní mlékem</a:t>
            </a:r>
            <a:endParaRPr dirty="0"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cs-CZ" sz="3200" dirty="0">
                <a:latin typeface="Arial"/>
              </a:rPr>
              <a:t>Zavřená ústa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cs-CZ" dirty="0">
                <a:latin typeface="Arial"/>
              </a:rPr>
              <a:t>Pití:</a:t>
            </a:r>
            <a:r>
              <a:rPr lang="cs-CZ" sz="1600" dirty="0">
                <a:latin typeface="Arial"/>
              </a:rPr>
              <a:t> </a:t>
            </a:r>
            <a:r>
              <a:rPr lang="cs-CZ" sz="1600" dirty="0">
                <a:latin typeface="Arial"/>
                <a:hlinkClick r:id="rId3"/>
              </a:rPr>
              <a:t>http://</a:t>
            </a:r>
            <a:r>
              <a:rPr lang="cs-CZ" sz="1600" dirty="0" smtClean="0">
                <a:latin typeface="Arial"/>
                <a:hlinkClick r:id="rId3"/>
              </a:rPr>
              <a:t>www.</a:t>
            </a:r>
            <a:r>
              <a:rPr lang="cs-CZ" sz="1600" dirty="0" err="1" smtClean="0">
                <a:latin typeface="Arial"/>
                <a:hlinkClick r:id="rId3"/>
              </a:rPr>
              <a:t>breastfeedinginc.ca</a:t>
            </a:r>
            <a:r>
              <a:rPr lang="cs-CZ" sz="1600" dirty="0" smtClean="0">
                <a:latin typeface="Arial"/>
                <a:hlinkClick r:id="rId3"/>
              </a:rPr>
              <a:t>/</a:t>
            </a:r>
            <a:r>
              <a:rPr lang="cs-CZ" sz="1600" dirty="0" err="1" smtClean="0">
                <a:latin typeface="Arial"/>
                <a:hlinkClick r:id="rId3"/>
              </a:rPr>
              <a:t>content.php</a:t>
            </a:r>
            <a:r>
              <a:rPr lang="cs-CZ" sz="1600" dirty="0" smtClean="0">
                <a:latin typeface="Arial"/>
                <a:hlinkClick r:id="rId3"/>
              </a:rPr>
              <a:t>?</a:t>
            </a:r>
            <a:r>
              <a:rPr lang="cs-CZ" sz="1600" dirty="0" err="1" smtClean="0">
                <a:latin typeface="Arial"/>
                <a:hlinkClick r:id="rId3"/>
              </a:rPr>
              <a:t>pagename</a:t>
            </a:r>
            <a:r>
              <a:rPr lang="cs-CZ" sz="1600" dirty="0" smtClean="0">
                <a:latin typeface="Arial"/>
                <a:hlinkClick r:id="rId3"/>
              </a:rPr>
              <a:t>=vid-</a:t>
            </a:r>
            <a:r>
              <a:rPr lang="cs-CZ" sz="1600" dirty="0" err="1" smtClean="0">
                <a:latin typeface="Arial"/>
                <a:hlinkClick r:id="rId3"/>
              </a:rPr>
              <a:t>reallygood</a:t>
            </a:r>
            <a:r>
              <a:rPr lang="cs-CZ" sz="1600" dirty="0" smtClean="0">
                <a:latin typeface="Arial"/>
                <a:hlinkClick r:id="rId3"/>
              </a:rPr>
              <a:t>-</a:t>
            </a:r>
            <a:r>
              <a:rPr lang="cs-CZ" sz="1600" dirty="0" err="1" smtClean="0">
                <a:latin typeface="Arial"/>
                <a:hlinkClick r:id="rId3"/>
              </a:rPr>
              <a:t>slvk</a:t>
            </a:r>
            <a:endParaRPr lang="cs-CZ" sz="1600" dirty="0" smtClean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dirty="0" smtClean="0">
                <a:latin typeface="Arial"/>
              </a:rPr>
              <a:t>Sání </a:t>
            </a:r>
            <a:r>
              <a:rPr lang="cs-CZ" dirty="0">
                <a:latin typeface="Arial"/>
              </a:rPr>
              <a:t>bez pití: </a:t>
            </a:r>
            <a:r>
              <a:rPr lang="cs-CZ" sz="1600" dirty="0">
                <a:latin typeface="Arial"/>
                <a:hlinkClick r:id="rId4"/>
              </a:rPr>
              <a:t>http://</a:t>
            </a:r>
            <a:r>
              <a:rPr lang="cs-CZ" sz="1600" dirty="0" smtClean="0">
                <a:latin typeface="Arial"/>
                <a:hlinkClick r:id="rId4"/>
              </a:rPr>
              <a:t>www.</a:t>
            </a:r>
            <a:r>
              <a:rPr lang="cs-CZ" sz="1600" dirty="0" err="1" smtClean="0">
                <a:latin typeface="Arial"/>
                <a:hlinkClick r:id="rId4"/>
              </a:rPr>
              <a:t>nbci.ca</a:t>
            </a:r>
            <a:r>
              <a:rPr lang="cs-CZ" sz="1600" dirty="0" smtClean="0">
                <a:latin typeface="Arial"/>
                <a:hlinkClick r:id="rId4"/>
              </a:rPr>
              <a:t>/index.</a:t>
            </a:r>
            <a:r>
              <a:rPr lang="cs-CZ" sz="1600" dirty="0" err="1" smtClean="0">
                <a:latin typeface="Arial"/>
                <a:hlinkClick r:id="rId4"/>
              </a:rPr>
              <a:t>php</a:t>
            </a:r>
            <a:r>
              <a:rPr lang="cs-CZ" sz="1600" dirty="0" smtClean="0">
                <a:latin typeface="Arial"/>
                <a:hlinkClick r:id="rId4"/>
              </a:rPr>
              <a:t>?</a:t>
            </a:r>
            <a:r>
              <a:rPr lang="cs-CZ" sz="1600" dirty="0" err="1" smtClean="0">
                <a:latin typeface="Arial"/>
                <a:hlinkClick r:id="rId4"/>
              </a:rPr>
              <a:t>option</a:t>
            </a:r>
            <a:r>
              <a:rPr lang="cs-CZ" sz="1600" dirty="0" smtClean="0">
                <a:latin typeface="Arial"/>
                <a:hlinkClick r:id="rId4"/>
              </a:rPr>
              <a:t>=</a:t>
            </a:r>
            <a:r>
              <a:rPr lang="cs-CZ" sz="1600" dirty="0" err="1" smtClean="0">
                <a:latin typeface="Arial"/>
                <a:hlinkClick r:id="rId4"/>
              </a:rPr>
              <a:t>com</a:t>
            </a:r>
            <a:r>
              <a:rPr lang="cs-CZ" sz="1600" dirty="0" smtClean="0">
                <a:latin typeface="Arial"/>
                <a:hlinkClick r:id="rId4"/>
              </a:rPr>
              <a:t>_</a:t>
            </a:r>
            <a:r>
              <a:rPr lang="cs-CZ" sz="1600" dirty="0" err="1" smtClean="0">
                <a:latin typeface="Arial"/>
                <a:hlinkClick r:id="rId4"/>
              </a:rPr>
              <a:t>content</a:t>
            </a:r>
            <a:r>
              <a:rPr lang="cs-CZ" sz="1600" dirty="0" smtClean="0">
                <a:latin typeface="Arial"/>
                <a:hlinkClick r:id="rId4"/>
              </a:rPr>
              <a:t>&amp;</a:t>
            </a:r>
            <a:r>
              <a:rPr lang="cs-CZ" sz="1600" dirty="0" err="1" smtClean="0">
                <a:latin typeface="Arial"/>
                <a:hlinkClick r:id="rId4"/>
              </a:rPr>
              <a:t>view</a:t>
            </a:r>
            <a:r>
              <a:rPr lang="cs-CZ" sz="1600" dirty="0" smtClean="0">
                <a:latin typeface="Arial"/>
                <a:hlinkClick r:id="rId4"/>
              </a:rPr>
              <a:t>=</a:t>
            </a:r>
            <a:r>
              <a:rPr lang="cs-CZ" sz="1600" dirty="0" err="1" smtClean="0">
                <a:latin typeface="Arial"/>
                <a:hlinkClick r:id="rId4"/>
              </a:rPr>
              <a:t>article</a:t>
            </a:r>
            <a:r>
              <a:rPr lang="cs-CZ" sz="1600" dirty="0" smtClean="0">
                <a:latin typeface="Arial"/>
                <a:hlinkClick r:id="rId4"/>
              </a:rPr>
              <a:t>&amp;id=420:</a:t>
            </a:r>
            <a:r>
              <a:rPr lang="cs-CZ" sz="1600" dirty="0" err="1" smtClean="0">
                <a:latin typeface="Arial"/>
                <a:hlinkClick r:id="rId4"/>
              </a:rPr>
              <a:t>nibbling</a:t>
            </a:r>
            <a:r>
              <a:rPr lang="cs-CZ" sz="1600" dirty="0" smtClean="0">
                <a:latin typeface="Arial"/>
                <a:hlinkClick r:id="rId4"/>
              </a:rPr>
              <a:t>&amp;</a:t>
            </a:r>
            <a:r>
              <a:rPr lang="cs-CZ" sz="1600" dirty="0" err="1" smtClean="0">
                <a:latin typeface="Arial"/>
                <a:hlinkClick r:id="rId4"/>
              </a:rPr>
              <a:t>catid</a:t>
            </a:r>
            <a:r>
              <a:rPr lang="cs-CZ" sz="1600" dirty="0" smtClean="0">
                <a:latin typeface="Arial"/>
                <a:hlinkClick r:id="rId4"/>
              </a:rPr>
              <a:t>=6:video-</a:t>
            </a:r>
            <a:r>
              <a:rPr lang="cs-CZ" sz="1600" dirty="0" err="1" smtClean="0">
                <a:latin typeface="Arial"/>
                <a:hlinkClick r:id="rId4"/>
              </a:rPr>
              <a:t>clips</a:t>
            </a:r>
            <a:r>
              <a:rPr lang="cs-CZ" sz="1600" dirty="0" smtClean="0">
                <a:latin typeface="Arial"/>
                <a:hlinkClick r:id="rId4"/>
              </a:rPr>
              <a:t>&amp;</a:t>
            </a:r>
            <a:r>
              <a:rPr lang="cs-CZ" sz="1600" dirty="0" err="1" smtClean="0">
                <a:latin typeface="Arial"/>
                <a:hlinkClick r:id="rId4"/>
              </a:rPr>
              <a:t>Itemid</a:t>
            </a:r>
            <a:r>
              <a:rPr lang="cs-CZ" sz="1600" dirty="0" smtClean="0">
                <a:latin typeface="Arial"/>
                <a:hlinkClick r:id="rId4"/>
              </a:rPr>
              <a:t>=13</a:t>
            </a:r>
            <a:endParaRPr lang="cs-CZ" sz="1600" dirty="0" smtClean="0">
              <a:latin typeface="Arial"/>
            </a:endParaRPr>
          </a:p>
          <a:p>
            <a:pPr>
              <a:lnSpc>
                <a:spcPct val="100000"/>
              </a:lnSpc>
            </a:pPr>
            <a:endParaRPr sz="1600"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85000"/>
              </a:lnSpc>
            </a:pPr>
            <a:r>
              <a:rPr lang="cs-CZ" sz="4400" dirty="0">
                <a:solidFill>
                  <a:srgbClr val="990000"/>
                </a:solidFill>
                <a:latin typeface="Arial"/>
              </a:rPr>
              <a:t>Jak poznáme, že dítě získává dostatek mléka</a:t>
            </a:r>
            <a:r>
              <a:rPr lang="cs-CZ" sz="4400" dirty="0" smtClean="0">
                <a:solidFill>
                  <a:srgbClr val="990000"/>
                </a:solidFill>
                <a:latin typeface="Arial"/>
              </a:rPr>
              <a:t>?</a:t>
            </a:r>
            <a:endParaRPr lang="cs-CZ" sz="4400" dirty="0">
              <a:solidFill>
                <a:srgbClr val="990000"/>
              </a:solidFill>
              <a:latin typeface="Arial"/>
            </a:endParaRPr>
          </a:p>
        </p:txBody>
      </p:sp>
      <p:sp>
        <p:nvSpPr>
          <p:cNvPr id="499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Vážení není nejvhodnější způsob</a:t>
            </a:r>
            <a:endParaRPr/>
          </a:p>
          <a:p>
            <a:pPr lvl="1"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162F33"/>
                </a:solidFill>
                <a:latin typeface="Calibri Light"/>
              </a:rPr>
              <a:t>Stresuje matku, blokuje spouštěcí reflex</a:t>
            </a:r>
            <a:endParaRPr/>
          </a:p>
          <a:p>
            <a:pPr lvl="1"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162F33"/>
                </a:solidFill>
                <a:latin typeface="Calibri Light"/>
              </a:rPr>
              <a:t>Odchylka váhy – může vést ke klamným výsledkům</a:t>
            </a:r>
            <a:endParaRPr/>
          </a:p>
          <a:p>
            <a:pPr lvl="1"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162F33"/>
                </a:solidFill>
                <a:latin typeface="Calibri Light"/>
              </a:rPr>
              <a:t>Na jaké váze vážíme!</a:t>
            </a:r>
            <a:endParaRPr/>
          </a:p>
          <a:p>
            <a:pPr lvl="1"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162F33"/>
                </a:solidFill>
                <a:latin typeface="Calibri Light"/>
              </a:rPr>
              <a:t>Jak určíme, kolik má dítě vypít?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CustomShape 1"/>
          <p:cNvSpPr/>
          <p:nvPr/>
        </p:nvSpPr>
        <p:spPr>
          <a:xfrm>
            <a:off x="684360" y="404280"/>
            <a:ext cx="761940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  <a:buSzPct val="45000"/>
            </a:pPr>
            <a:r>
              <a:rPr lang="cs-CZ" sz="4400" dirty="0">
                <a:solidFill>
                  <a:srgbClr val="990000"/>
                </a:solidFill>
                <a:latin typeface="Arial"/>
              </a:rPr>
              <a:t>Pokud umíme zhodnotit kojení</a:t>
            </a:r>
            <a:r>
              <a:rPr lang="cs-CZ" sz="4400" dirty="0">
                <a:latin typeface="Arial"/>
              </a:rPr>
              <a:t>…</a:t>
            </a:r>
            <a:endParaRPr dirty="0"/>
          </a:p>
        </p:txBody>
      </p:sp>
      <p:sp>
        <p:nvSpPr>
          <p:cNvPr id="502" name="CustomShape 2"/>
          <p:cNvSpPr/>
          <p:nvPr/>
        </p:nvSpPr>
        <p:spPr>
          <a:xfrm>
            <a:off x="899640" y="1773360"/>
            <a:ext cx="7619760" cy="4114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3200" dirty="0">
                <a:latin typeface="Arial"/>
              </a:rPr>
              <a:t>…nemusíme se zabývat tím:</a:t>
            </a:r>
            <a:endParaRPr dirty="0"/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cs-CZ" sz="3200" dirty="0">
                <a:latin typeface="Arial"/>
              </a:rPr>
              <a:t>jak dlouho dítě pije z jednoho, či z druhého prsu,</a:t>
            </a:r>
            <a:endParaRPr dirty="0"/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cs-CZ" sz="3200" dirty="0">
                <a:latin typeface="Arial"/>
              </a:rPr>
              <a:t>zda dítě pije jednoho prsu, či z obou prsů,</a:t>
            </a:r>
            <a:endParaRPr dirty="0"/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cs-CZ" sz="3200" dirty="0">
                <a:latin typeface="Arial"/>
              </a:rPr>
              <a:t>kolik dítě vypije mléka při jednom kojení,</a:t>
            </a:r>
            <a:endParaRPr dirty="0"/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cs-CZ" sz="3200" dirty="0">
                <a:latin typeface="Arial"/>
              </a:rPr>
              <a:t>jak často se kojení dítě dožaduje,</a:t>
            </a:r>
            <a:endParaRPr dirty="0"/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cs-CZ" sz="3200" dirty="0">
                <a:latin typeface="Arial"/>
              </a:rPr>
              <a:t>jaký tvar mají bradavky maminky.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CustomShape 1"/>
          <p:cNvSpPr/>
          <p:nvPr/>
        </p:nvSpPr>
        <p:spPr>
          <a:xfrm>
            <a:off x="755280" y="404280"/>
            <a:ext cx="761976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400">
                <a:solidFill>
                  <a:srgbClr val="990000"/>
                </a:solidFill>
                <a:latin typeface="Arial"/>
              </a:rPr>
              <a:t>4.krok – Stlačování prsu</a:t>
            </a:r>
            <a:endParaRPr/>
          </a:p>
        </p:txBody>
      </p:sp>
      <p:sp>
        <p:nvSpPr>
          <p:cNvPr id="504" name="CustomShape 2"/>
          <p:cNvSpPr/>
          <p:nvPr/>
        </p:nvSpPr>
        <p:spPr>
          <a:xfrm>
            <a:off x="684360" y="1773360"/>
            <a:ext cx="7619400" cy="4114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cs-CZ" sz="3200">
                <a:latin typeface="Arial"/>
              </a:rPr>
              <a:t>Velká pomoc pro matky v prvních dnech po porodu.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cs-CZ" sz="3200">
                <a:latin typeface="Arial"/>
              </a:rPr>
              <a:t>Pomáhá dítěti vypít více mléka.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CustomShape 1"/>
          <p:cNvSpPr/>
          <p:nvPr/>
        </p:nvSpPr>
        <p:spPr>
          <a:xfrm>
            <a:off x="684360" y="404280"/>
            <a:ext cx="761940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  <a:buSzPct val="45000"/>
            </a:pPr>
            <a:r>
              <a:rPr lang="cs-CZ" sz="4400" dirty="0">
                <a:solidFill>
                  <a:srgbClr val="990000"/>
                </a:solidFill>
                <a:latin typeface="Arial"/>
              </a:rPr>
              <a:t>Důvody pro stlačování </a:t>
            </a:r>
            <a:r>
              <a:rPr lang="cs-CZ" sz="4400" dirty="0" smtClean="0">
                <a:solidFill>
                  <a:srgbClr val="990000"/>
                </a:solidFill>
                <a:latin typeface="Arial"/>
              </a:rPr>
              <a:t>prsu</a:t>
            </a:r>
            <a:endParaRPr lang="cs-CZ" sz="4400" dirty="0">
              <a:solidFill>
                <a:srgbClr val="990000"/>
              </a:solidFill>
              <a:latin typeface="Arial"/>
            </a:endParaRPr>
          </a:p>
        </p:txBody>
      </p:sp>
      <p:sp>
        <p:nvSpPr>
          <p:cNvPr id="506" name="CustomShape 2"/>
          <p:cNvSpPr/>
          <p:nvPr/>
        </p:nvSpPr>
        <p:spPr>
          <a:xfrm>
            <a:off x="1523520" y="1752480"/>
            <a:ext cx="7619760" cy="4114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cs-CZ" sz="3200">
                <a:latin typeface="Arial"/>
              </a:rPr>
              <a:t>Kojení v prvních dnech po porodu 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cs-CZ" sz="3200">
                <a:latin typeface="Arial"/>
              </a:rPr>
              <a:t>Nízký přírůstek hmotnosti dítěte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cs-CZ" sz="3200">
                <a:latin typeface="Arial"/>
              </a:rPr>
              <a:t>Časté a dlouhé krmení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cs-CZ" sz="3200">
                <a:latin typeface="Arial"/>
              </a:rPr>
              <a:t>Bolestivé bradavky maminky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cs-CZ" sz="3200">
                <a:latin typeface="Arial"/>
              </a:rPr>
              <a:t>Opakující se ucpané mlékovody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cs-CZ" sz="3200">
                <a:latin typeface="Arial"/>
              </a:rPr>
              <a:t>Stláčení prsu pomůže dítěti, které reaguje na nízký tok mléka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CustomShape 1"/>
          <p:cNvSpPr/>
          <p:nvPr/>
        </p:nvSpPr>
        <p:spPr>
          <a:xfrm>
            <a:off x="755280" y="404280"/>
            <a:ext cx="761976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  <a:buSzPct val="45000"/>
            </a:pPr>
            <a:r>
              <a:rPr lang="cs-CZ" sz="4400" dirty="0" smtClean="0">
                <a:solidFill>
                  <a:srgbClr val="990000"/>
                </a:solidFill>
                <a:latin typeface="Arial"/>
              </a:rPr>
              <a:t>Stlačování prsu</a:t>
            </a:r>
            <a:endParaRPr lang="cs-CZ" sz="4400" dirty="0">
              <a:solidFill>
                <a:srgbClr val="990000"/>
              </a:solidFill>
              <a:latin typeface="Arial"/>
            </a:endParaRPr>
          </a:p>
        </p:txBody>
      </p:sp>
      <p:sp>
        <p:nvSpPr>
          <p:cNvPr id="508" name="CustomShape 2"/>
          <p:cNvSpPr/>
          <p:nvPr/>
        </p:nvSpPr>
        <p:spPr>
          <a:xfrm>
            <a:off x="755280" y="1700280"/>
            <a:ext cx="7619760" cy="4114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cs-CZ" sz="3200" dirty="0">
                <a:latin typeface="Arial"/>
              </a:rPr>
              <a:t>…zabezpečuje, aby dítě dostávalo mléko a tím zabraňuje tomu, aby dítě usnulo – tok mléka je rychlý.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cs-CZ" sz="3200" dirty="0">
                <a:latin typeface="Arial"/>
              </a:rPr>
              <a:t>Není to nic špatného nebo nezdravého!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cs-CZ" sz="3200" dirty="0">
                <a:latin typeface="Arial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r>
              <a:rPr lang="cs-CZ" dirty="0">
                <a:latin typeface="Arial"/>
              </a:rPr>
              <a:t>Video: </a:t>
            </a:r>
            <a:r>
              <a:rPr lang="cs-CZ" dirty="0">
                <a:latin typeface="Arial"/>
                <a:hlinkClick r:id="rId2"/>
              </a:rPr>
              <a:t>http://</a:t>
            </a:r>
            <a:r>
              <a:rPr lang="cs-CZ" dirty="0" smtClean="0">
                <a:latin typeface="Arial"/>
                <a:hlinkClick r:id="rId2"/>
              </a:rPr>
              <a:t>nbci.ca/index.php?option=com_content&amp;view=article&amp;id=412:4-day-old-after-tongue-tie-release-with-compressions-slvk&amp;catid=32:video</a:t>
            </a:r>
            <a:r>
              <a:rPr lang="cs-CZ" sz="3200" dirty="0" smtClean="0">
                <a:latin typeface="Arial"/>
                <a:hlinkClick r:id="rId2"/>
              </a:rPr>
              <a:t>-</a:t>
            </a:r>
            <a:r>
              <a:rPr lang="cs-CZ" dirty="0" smtClean="0">
                <a:latin typeface="Arial"/>
                <a:hlinkClick r:id="rId2"/>
              </a:rPr>
              <a:t>clips-slvk&amp;Itemid=69</a:t>
            </a:r>
            <a:endParaRPr lang="cs-CZ" dirty="0" smtClean="0">
              <a:latin typeface="Arial"/>
            </a:endParaRPr>
          </a:p>
          <a:p>
            <a:pPr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85000"/>
              </a:lnSpc>
            </a:pPr>
            <a:r>
              <a:rPr lang="cs-CZ" sz="5400">
                <a:solidFill>
                  <a:srgbClr val="50B4C8"/>
                </a:solidFill>
                <a:latin typeface="Calibri Light"/>
              </a:rPr>
              <a:t>10 kroků k úspěšnému kojení </a:t>
            </a:r>
            <a:r>
              <a:rPr lang="cs-CZ" sz="3600">
                <a:solidFill>
                  <a:srgbClr val="50B4C8"/>
                </a:solidFill>
                <a:latin typeface="Calibri Light"/>
              </a:rPr>
              <a:t>(BFHI)</a:t>
            </a:r>
            <a:endParaRPr/>
          </a:p>
        </p:txBody>
      </p:sp>
      <p:sp>
        <p:nvSpPr>
          <p:cNvPr id="257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Základní nástroj podpory kojení pro zdravotnická zařízení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Zařízení poskytující péči o matku a dítě by mělo:</a:t>
            </a:r>
            <a:endParaRPr/>
          </a:p>
        </p:txBody>
      </p:sp>
      <p:sp>
        <p:nvSpPr>
          <p:cNvPr id="258" name="CustomShape 3"/>
          <p:cNvSpPr/>
          <p:nvPr/>
        </p:nvSpPr>
        <p:spPr>
          <a:xfrm>
            <a:off x="8763840" y="5876280"/>
            <a:ext cx="2925000" cy="139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A42242B5-26AA-4BEA-A9B4-5258530E0A0D}" type="slidenum">
              <a:rPr lang="cs-CZ" sz="10300">
                <a:solidFill>
                  <a:srgbClr val="FFFFFF"/>
                </a:solidFill>
                <a:latin typeface="Georgia"/>
              </a:rPr>
              <a:pPr>
                <a:lnSpc>
                  <a:spcPct val="100000"/>
                </a:lnSpc>
              </a:pPr>
              <a:t>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CustomShape 1"/>
          <p:cNvSpPr/>
          <p:nvPr/>
        </p:nvSpPr>
        <p:spPr>
          <a:xfrm>
            <a:off x="611280" y="404280"/>
            <a:ext cx="761940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buSzPct val="45000"/>
            </a:pPr>
            <a:r>
              <a:rPr lang="cs-CZ" sz="4400" dirty="0">
                <a:solidFill>
                  <a:srgbClr val="990000"/>
                </a:solidFill>
                <a:latin typeface="Arial"/>
              </a:rPr>
              <a:t>Stlačování </a:t>
            </a:r>
            <a:r>
              <a:rPr lang="cs-CZ" sz="4400" dirty="0" smtClean="0">
                <a:solidFill>
                  <a:srgbClr val="990000"/>
                </a:solidFill>
                <a:latin typeface="Arial"/>
              </a:rPr>
              <a:t>prsu</a:t>
            </a:r>
            <a:endParaRPr lang="cs-CZ" sz="4400" dirty="0">
              <a:solidFill>
                <a:srgbClr val="990000"/>
              </a:solidFill>
              <a:latin typeface="Arial"/>
            </a:endParaRPr>
          </a:p>
        </p:txBody>
      </p:sp>
      <p:pic>
        <p:nvPicPr>
          <p:cNvPr id="510" name="Picture 2"/>
          <p:cNvPicPr/>
          <p:nvPr/>
        </p:nvPicPr>
        <p:blipFill>
          <a:blip r:embed="rId3" cstate="print">
            <a:lum bright="6000"/>
          </a:blip>
          <a:stretch>
            <a:fillRect/>
          </a:stretch>
        </p:blipFill>
        <p:spPr>
          <a:xfrm>
            <a:off x="1332000" y="2060640"/>
            <a:ext cx="6486120" cy="3790440"/>
          </a:xfrm>
          <a:prstGeom prst="rect">
            <a:avLst/>
          </a:prstGeom>
          <a:ln>
            <a:noFill/>
          </a:ln>
        </p:spPr>
      </p:pic>
      <p:sp>
        <p:nvSpPr>
          <p:cNvPr id="511" name="CustomShape 2"/>
          <p:cNvSpPr/>
          <p:nvPr/>
        </p:nvSpPr>
        <p:spPr>
          <a:xfrm>
            <a:off x="1332000" y="2060640"/>
            <a:ext cx="6486120" cy="379044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CustomShape 1"/>
          <p:cNvSpPr/>
          <p:nvPr/>
        </p:nvSpPr>
        <p:spPr>
          <a:xfrm>
            <a:off x="611280" y="404280"/>
            <a:ext cx="761940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400" dirty="0">
                <a:solidFill>
                  <a:srgbClr val="990000"/>
                </a:solidFill>
                <a:latin typeface="Arial"/>
              </a:rPr>
              <a:t>4 kroky - shrnutí</a:t>
            </a:r>
            <a:endParaRPr dirty="0"/>
          </a:p>
        </p:txBody>
      </p:sp>
      <p:sp>
        <p:nvSpPr>
          <p:cNvPr id="514" name="CustomShape 2"/>
          <p:cNvSpPr/>
          <p:nvPr/>
        </p:nvSpPr>
        <p:spPr>
          <a:xfrm>
            <a:off x="1523520" y="1752480"/>
            <a:ext cx="7619760" cy="4114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cs-CZ" sz="3200">
                <a:latin typeface="Arial"/>
              </a:rPr>
              <a:t>Správné přisátí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cs-CZ" sz="3200">
                <a:latin typeface="Arial"/>
              </a:rPr>
              <a:t>Správná poloha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cs-CZ" sz="3200">
                <a:latin typeface="Arial"/>
              </a:rPr>
              <a:t>Skutečné pití mléka – zastavení poklesu brady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cs-CZ" sz="3200">
                <a:latin typeface="Arial"/>
              </a:rPr>
              <a:t>Stlačení prsu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CustomShape 1"/>
          <p:cNvSpPr/>
          <p:nvPr/>
        </p:nvSpPr>
        <p:spPr>
          <a:xfrm>
            <a:off x="826560" y="404640"/>
            <a:ext cx="7543440" cy="2438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cs-CZ" sz="4400" dirty="0">
                <a:solidFill>
                  <a:srgbClr val="990000"/>
                </a:solidFill>
                <a:latin typeface="Arial"/>
              </a:rPr>
              <a:t>Dítě už nepije </a:t>
            </a:r>
            <a:endParaRPr lang="cs-CZ" sz="4400" dirty="0" smtClean="0">
              <a:solidFill>
                <a:srgbClr val="990000"/>
              </a:solidFill>
              <a:latin typeface="Arial"/>
            </a:endParaRPr>
          </a:p>
          <a:p>
            <a:r>
              <a:rPr lang="cs-CZ" sz="4400" dirty="0">
                <a:solidFill>
                  <a:srgbClr val="990000"/>
                </a:solidFill>
                <a:latin typeface="Arial"/>
              </a:rPr>
              <a:t>ani když matka stlačuje </a:t>
            </a:r>
            <a:r>
              <a:rPr lang="cs-CZ" sz="4400" dirty="0" smtClean="0">
                <a:solidFill>
                  <a:srgbClr val="990000"/>
                </a:solidFill>
                <a:latin typeface="Arial"/>
              </a:rPr>
              <a:t>prs</a:t>
            </a:r>
          </a:p>
          <a:p>
            <a:pPr algn="ctr">
              <a:lnSpc>
                <a:spcPct val="100000"/>
              </a:lnSpc>
              <a:buSzPct val="45000"/>
            </a:pPr>
            <a:r>
              <a:rPr lang="cs-CZ" sz="4400" dirty="0">
                <a:solidFill>
                  <a:srgbClr val="990000"/>
                </a:solidFill>
                <a:latin typeface="Arial"/>
              </a:rPr>
              <a:t>- Co uděláme</a:t>
            </a:r>
            <a:r>
              <a:rPr lang="cs-CZ" sz="4400" dirty="0" smtClean="0">
                <a:solidFill>
                  <a:srgbClr val="990000"/>
                </a:solidFill>
                <a:latin typeface="Arial"/>
              </a:rPr>
              <a:t>?</a:t>
            </a:r>
            <a:endParaRPr lang="cs-CZ" sz="4400" dirty="0">
              <a:solidFill>
                <a:srgbClr val="990000"/>
              </a:solidFill>
              <a:latin typeface="Arial"/>
            </a:endParaRPr>
          </a:p>
        </p:txBody>
      </p:sp>
      <p:sp>
        <p:nvSpPr>
          <p:cNvPr id="516" name="CustomShape 2"/>
          <p:cNvSpPr/>
          <p:nvPr/>
        </p:nvSpPr>
        <p:spPr>
          <a:xfrm>
            <a:off x="1066320" y="3047760"/>
            <a:ext cx="7619760" cy="2818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45000"/>
              <a:buFont typeface="Wingdings" pitchFamily="2" charset="2"/>
              <a:buChar char="Ø"/>
            </a:pPr>
            <a:r>
              <a:rPr lang="cs-CZ" sz="3200" dirty="0">
                <a:latin typeface="Arial"/>
              </a:rPr>
              <a:t>Umožníme dítěti kojit se z druhého prsu</a:t>
            </a:r>
            <a:endParaRPr dirty="0"/>
          </a:p>
          <a:p>
            <a:pPr lvl="1">
              <a:lnSpc>
                <a:spcPct val="100000"/>
              </a:lnSpc>
              <a:buSzPct val="75000"/>
              <a:buFont typeface="Wingdings" pitchFamily="2" charset="2"/>
              <a:buChar char="Ø"/>
            </a:pPr>
            <a:r>
              <a:rPr lang="cs-CZ" sz="2800" dirty="0">
                <a:latin typeface="Arial"/>
              </a:rPr>
              <a:t>Správná poloha</a:t>
            </a:r>
            <a:endParaRPr dirty="0"/>
          </a:p>
          <a:p>
            <a:pPr lvl="1">
              <a:lnSpc>
                <a:spcPct val="100000"/>
              </a:lnSpc>
              <a:buSzPct val="75000"/>
              <a:buFont typeface="Wingdings" pitchFamily="2" charset="2"/>
              <a:buChar char="Ø"/>
            </a:pPr>
            <a:r>
              <a:rPr lang="cs-CZ" sz="2800" dirty="0">
                <a:latin typeface="Arial"/>
              </a:rPr>
              <a:t>Správné přisátí</a:t>
            </a:r>
            <a:endParaRPr dirty="0"/>
          </a:p>
          <a:p>
            <a:pPr lvl="1">
              <a:lnSpc>
                <a:spcPct val="100000"/>
              </a:lnSpc>
              <a:buSzPct val="75000"/>
              <a:buFont typeface="Wingdings" pitchFamily="2" charset="2"/>
              <a:buChar char="Ø"/>
            </a:pPr>
            <a:r>
              <a:rPr lang="cs-CZ" sz="2800" dirty="0">
                <a:latin typeface="Arial"/>
              </a:rPr>
              <a:t>Pokud nepije, stlačování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>
                                            <p:txEl>
                                              <p:pRg st="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7" dur="500"/>
                                        <p:tgtEl>
                                          <p:spTgt spid="516">
                                            <p:txEl>
                                              <p:pRg st="0" end="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>
                                            <p:txEl>
                                              <p:pRg st="96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0" dur="500"/>
                                        <p:tgtEl>
                                          <p:spTgt spid="516">
                                            <p:txEl>
                                              <p:pRg st="96" end="9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>
                                            <p:txEl>
                                              <p:pRg st="96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3" dur="500"/>
                                        <p:tgtEl>
                                          <p:spTgt spid="516">
                                            <p:txEl>
                                              <p:pRg st="96" end="9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>
                                            <p:txEl>
                                              <p:pRg st="96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6" dur="500"/>
                                        <p:tgtEl>
                                          <p:spTgt spid="516">
                                            <p:txEl>
                                              <p:pRg st="96" end="9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CustomShape 1"/>
          <p:cNvSpPr/>
          <p:nvPr/>
        </p:nvSpPr>
        <p:spPr>
          <a:xfrm>
            <a:off x="611280" y="404280"/>
            <a:ext cx="761940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  <a:buSzPct val="45000"/>
            </a:pPr>
            <a:r>
              <a:rPr lang="cs-CZ" sz="4400" dirty="0" smtClean="0">
                <a:solidFill>
                  <a:srgbClr val="990000"/>
                </a:solidFill>
                <a:latin typeface="Arial"/>
              </a:rPr>
              <a:t>Nezapomínejme </a:t>
            </a:r>
            <a:r>
              <a:rPr lang="cs-CZ" sz="4400" dirty="0">
                <a:solidFill>
                  <a:srgbClr val="990000"/>
                </a:solidFill>
                <a:latin typeface="Arial"/>
              </a:rPr>
              <a:t>také </a:t>
            </a:r>
            <a:r>
              <a:rPr lang="cs-CZ" sz="4400" dirty="0" smtClean="0">
                <a:solidFill>
                  <a:srgbClr val="990000"/>
                </a:solidFill>
                <a:latin typeface="Arial"/>
              </a:rPr>
              <a:t>na</a:t>
            </a:r>
            <a:endParaRPr lang="cs-CZ" sz="4400" dirty="0">
              <a:solidFill>
                <a:srgbClr val="990000"/>
              </a:solidFill>
              <a:latin typeface="Arial"/>
            </a:endParaRPr>
          </a:p>
        </p:txBody>
      </p:sp>
      <p:sp>
        <p:nvSpPr>
          <p:cNvPr id="518" name="CustomShape 2"/>
          <p:cNvSpPr/>
          <p:nvPr/>
        </p:nvSpPr>
        <p:spPr>
          <a:xfrm>
            <a:off x="826560" y="1700280"/>
            <a:ext cx="7619760" cy="4114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90000"/>
              </a:lnSpc>
              <a:buSzPct val="45000"/>
              <a:buFont typeface="Wingdings" pitchFamily="2" charset="2"/>
              <a:buChar char="Ø"/>
            </a:pPr>
            <a:r>
              <a:rPr lang="cs-CZ" sz="3200" dirty="0" smtClean="0">
                <a:latin typeface="Arial"/>
              </a:rPr>
              <a:t> kontakt </a:t>
            </a:r>
            <a:r>
              <a:rPr lang="cs-CZ" sz="3200" dirty="0">
                <a:latin typeface="Arial"/>
              </a:rPr>
              <a:t>matky s dítětem kůže na kůži, </a:t>
            </a:r>
            <a:endParaRPr dirty="0"/>
          </a:p>
          <a:p>
            <a:pPr>
              <a:lnSpc>
                <a:spcPct val="90000"/>
              </a:lnSpc>
              <a:buSzPct val="45000"/>
              <a:buFont typeface="Wingdings" pitchFamily="2" charset="2"/>
              <a:buChar char="Ø"/>
            </a:pPr>
            <a:r>
              <a:rPr lang="cs-CZ" sz="3200" dirty="0" smtClean="0">
                <a:latin typeface="Arial"/>
              </a:rPr>
              <a:t> dostatek </a:t>
            </a:r>
            <a:r>
              <a:rPr lang="cs-CZ" sz="3200" dirty="0">
                <a:latin typeface="Arial"/>
              </a:rPr>
              <a:t>času na </a:t>
            </a:r>
            <a:r>
              <a:rPr lang="cs-CZ" sz="3200" dirty="0" err="1">
                <a:latin typeface="Arial"/>
              </a:rPr>
              <a:t>samopřisátí</a:t>
            </a:r>
            <a:r>
              <a:rPr lang="cs-CZ" sz="3200" dirty="0">
                <a:latin typeface="Arial"/>
              </a:rPr>
              <a:t>,</a:t>
            </a:r>
            <a:endParaRPr dirty="0"/>
          </a:p>
          <a:p>
            <a:pPr>
              <a:lnSpc>
                <a:spcPct val="90000"/>
              </a:lnSpc>
              <a:buSzPct val="45000"/>
              <a:buFont typeface="Wingdings" pitchFamily="2" charset="2"/>
              <a:buChar char="Ø"/>
            </a:pPr>
            <a:r>
              <a:rPr lang="cs-CZ" sz="3200" dirty="0" smtClean="0">
                <a:latin typeface="Arial"/>
              </a:rPr>
              <a:t> využití </a:t>
            </a:r>
            <a:r>
              <a:rPr lang="cs-CZ" sz="3200" dirty="0">
                <a:latin typeface="Arial"/>
              </a:rPr>
              <a:t>času k relaxaci maminky společně s dítětem </a:t>
            </a:r>
            <a:r>
              <a:rPr lang="cs-CZ" sz="3200" dirty="0">
                <a:latin typeface="Wingdings"/>
                <a:ea typeface="Wingdings"/>
              </a:rPr>
              <a:t></a:t>
            </a:r>
            <a:r>
              <a:rPr lang="cs-CZ" sz="3200" dirty="0">
                <a:latin typeface="Arial"/>
                <a:ea typeface="Wingdings"/>
              </a:rPr>
              <a:t>! </a:t>
            </a:r>
            <a:endParaRPr dirty="0"/>
          </a:p>
          <a:p>
            <a:pPr>
              <a:lnSpc>
                <a:spcPct val="90000"/>
              </a:lnSpc>
            </a:pPr>
            <a:endParaRPr dirty="0"/>
          </a:p>
          <a:p>
            <a:pPr>
              <a:lnSpc>
                <a:spcPct val="9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CustomShape 1"/>
          <p:cNvSpPr/>
          <p:nvPr/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  <a:buSzPct val="45000"/>
            </a:pPr>
            <a:r>
              <a:rPr lang="cs-CZ" sz="4400" dirty="0" smtClean="0">
                <a:solidFill>
                  <a:srgbClr val="990000"/>
                </a:solidFill>
                <a:latin typeface="Arial"/>
              </a:rPr>
              <a:t>Pokud </a:t>
            </a:r>
            <a:r>
              <a:rPr lang="cs-CZ" sz="4400" dirty="0">
                <a:solidFill>
                  <a:srgbClr val="990000"/>
                </a:solidFill>
                <a:latin typeface="Arial"/>
              </a:rPr>
              <a:t>všechno tohle děláme</a:t>
            </a:r>
            <a:r>
              <a:rPr lang="cs-CZ" sz="4400" dirty="0" smtClean="0">
                <a:solidFill>
                  <a:srgbClr val="990000"/>
                </a:solidFill>
                <a:latin typeface="Arial"/>
              </a:rPr>
              <a:t>…</a:t>
            </a:r>
            <a:endParaRPr lang="cs-CZ" sz="4400" dirty="0">
              <a:solidFill>
                <a:srgbClr val="990000"/>
              </a:solidFill>
              <a:latin typeface="Arial"/>
            </a:endParaRPr>
          </a:p>
        </p:txBody>
      </p:sp>
      <p:sp>
        <p:nvSpPr>
          <p:cNvPr id="520" name="CustomShape 2"/>
          <p:cNvSpPr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45000"/>
            </a:pPr>
            <a:r>
              <a:rPr lang="cs-CZ" sz="3200" dirty="0">
                <a:latin typeface="Arial"/>
              </a:rPr>
              <a:t>…a stále to nepomáhá</a:t>
            </a:r>
            <a:endParaRPr dirty="0"/>
          </a:p>
          <a:p>
            <a:pPr>
              <a:lnSpc>
                <a:spcPct val="100000"/>
              </a:lnSpc>
              <a:buSzPct val="45000"/>
            </a:pPr>
            <a:r>
              <a:rPr lang="cs-CZ" sz="3200" dirty="0">
                <a:latin typeface="Arial"/>
              </a:rPr>
              <a:t>Má smysl zvyšovat tvorbu mléka.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CustomShape 1"/>
          <p:cNvSpPr/>
          <p:nvPr/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  <a:buSzPct val="45000"/>
            </a:pPr>
            <a:r>
              <a:rPr lang="cs-CZ" sz="4400" dirty="0">
                <a:solidFill>
                  <a:srgbClr val="990000"/>
                </a:solidFill>
                <a:latin typeface="Arial"/>
              </a:rPr>
              <a:t>Proč ještě je důležitá správná poloha, přisátí, pití</a:t>
            </a:r>
            <a:r>
              <a:rPr lang="cs-CZ" sz="4400" dirty="0" smtClean="0">
                <a:solidFill>
                  <a:srgbClr val="990000"/>
                </a:solidFill>
                <a:latin typeface="Arial"/>
              </a:rPr>
              <a:t>…</a:t>
            </a:r>
            <a:endParaRPr lang="cs-CZ" sz="4400" dirty="0">
              <a:solidFill>
                <a:srgbClr val="990000"/>
              </a:solidFill>
              <a:latin typeface="Arial"/>
            </a:endParaRPr>
          </a:p>
        </p:txBody>
      </p:sp>
      <p:sp>
        <p:nvSpPr>
          <p:cNvPr id="522" name="CustomShape 2"/>
          <p:cNvSpPr/>
          <p:nvPr/>
        </p:nvSpPr>
        <p:spPr>
          <a:xfrm>
            <a:off x="457200" y="1600200"/>
            <a:ext cx="8229240" cy="4997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90000"/>
              </a:lnSpc>
              <a:buSzPct val="45000"/>
              <a:buFont typeface="Wingdings" pitchFamily="2" charset="2"/>
              <a:buChar char="Ø"/>
            </a:pPr>
            <a:r>
              <a:rPr lang="cs-CZ" sz="3000" dirty="0">
                <a:latin typeface="Arial"/>
              </a:rPr>
              <a:t>Pro matku jako prevence bolavých bradavek</a:t>
            </a:r>
            <a:endParaRPr dirty="0"/>
          </a:p>
          <a:p>
            <a:pPr>
              <a:lnSpc>
                <a:spcPct val="90000"/>
              </a:lnSpc>
              <a:buSzPct val="45000"/>
              <a:buFont typeface="Wingdings" pitchFamily="2" charset="2"/>
              <a:buChar char="Ø"/>
            </a:pPr>
            <a:r>
              <a:rPr lang="cs-CZ" sz="3000" b="1" dirty="0">
                <a:latin typeface="Arial"/>
              </a:rPr>
              <a:t>Kojení nebolí! </a:t>
            </a:r>
            <a:r>
              <a:rPr lang="cs-CZ" sz="3000" dirty="0">
                <a:latin typeface="Arial"/>
              </a:rPr>
              <a:t>Bolest=problém =&gt; </a:t>
            </a:r>
            <a:r>
              <a:rPr lang="cs-CZ" sz="3000" dirty="0" smtClean="0">
                <a:latin typeface="Arial"/>
              </a:rPr>
              <a:t>řešíme</a:t>
            </a:r>
          </a:p>
          <a:p>
            <a:pPr>
              <a:lnSpc>
                <a:spcPct val="90000"/>
              </a:lnSpc>
              <a:buSzPct val="45000"/>
              <a:buFont typeface="Wingdings" pitchFamily="2" charset="2"/>
              <a:buChar char="Ø"/>
            </a:pPr>
            <a:endParaRPr dirty="0"/>
          </a:p>
          <a:p>
            <a:pPr>
              <a:lnSpc>
                <a:spcPct val="90000"/>
              </a:lnSpc>
              <a:buSzPct val="45000"/>
              <a:buFont typeface="Wingdings" pitchFamily="2" charset="2"/>
              <a:buChar char="Ø"/>
            </a:pPr>
            <a:r>
              <a:rPr lang="cs-CZ" sz="3000" dirty="0">
                <a:latin typeface="Arial"/>
              </a:rPr>
              <a:t>Co udělat:</a:t>
            </a:r>
            <a:endParaRPr dirty="0"/>
          </a:p>
          <a:p>
            <a:pPr lvl="1">
              <a:lnSpc>
                <a:spcPct val="90000"/>
              </a:lnSpc>
              <a:buSzPct val="75000"/>
            </a:pPr>
            <a:r>
              <a:rPr lang="cs-CZ" sz="2600" dirty="0">
                <a:latin typeface="Arial"/>
              </a:rPr>
              <a:t>Správné přisátí!!!</a:t>
            </a:r>
            <a:endParaRPr dirty="0"/>
          </a:p>
          <a:p>
            <a:pPr lvl="1">
              <a:lnSpc>
                <a:spcPct val="90000"/>
              </a:lnSpc>
              <a:buSzPct val="75000"/>
            </a:pPr>
            <a:r>
              <a:rPr lang="cs-CZ" sz="2600" dirty="0">
                <a:latin typeface="Arial"/>
              </a:rPr>
              <a:t>Suché teplo po kojení</a:t>
            </a:r>
            <a:endParaRPr dirty="0"/>
          </a:p>
          <a:p>
            <a:pPr lvl="1">
              <a:lnSpc>
                <a:spcPct val="90000"/>
              </a:lnSpc>
              <a:buSzPct val="75000"/>
            </a:pPr>
            <a:r>
              <a:rPr lang="cs-CZ" sz="2600" dirty="0">
                <a:latin typeface="Arial"/>
              </a:rPr>
              <a:t>Vzduch, </a:t>
            </a:r>
            <a:r>
              <a:rPr lang="cs-CZ" sz="2600" dirty="0" err="1">
                <a:latin typeface="Arial"/>
              </a:rPr>
              <a:t>ev</a:t>
            </a:r>
            <a:r>
              <a:rPr lang="cs-CZ" sz="2600" dirty="0">
                <a:latin typeface="Arial"/>
              </a:rPr>
              <a:t>. sběrné misky</a:t>
            </a:r>
            <a:endParaRPr dirty="0"/>
          </a:p>
          <a:p>
            <a:pPr lvl="1">
              <a:lnSpc>
                <a:spcPct val="90000"/>
              </a:lnSpc>
              <a:buSzPct val="75000"/>
            </a:pPr>
            <a:r>
              <a:rPr lang="cs-CZ" sz="2600" dirty="0">
                <a:latin typeface="Arial"/>
              </a:rPr>
              <a:t>Mast (lanolin)</a:t>
            </a:r>
            <a:endParaRPr dirty="0"/>
          </a:p>
          <a:p>
            <a:pPr lvl="1">
              <a:lnSpc>
                <a:spcPct val="90000"/>
              </a:lnSpc>
              <a:buSzPct val="75000"/>
            </a:pPr>
            <a:r>
              <a:rPr lang="cs-CZ" sz="2600" dirty="0">
                <a:latin typeface="Arial"/>
              </a:rPr>
              <a:t>Neumývat často</a:t>
            </a:r>
            <a:endParaRPr dirty="0"/>
          </a:p>
          <a:p>
            <a:pPr lvl="1">
              <a:lnSpc>
                <a:spcPct val="90000"/>
              </a:lnSpc>
              <a:buSzPct val="75000"/>
            </a:pPr>
            <a:r>
              <a:rPr lang="cs-CZ" sz="2600" dirty="0">
                <a:latin typeface="Arial"/>
              </a:rPr>
              <a:t>Stlačovat prs</a:t>
            </a:r>
            <a:endParaRPr dirty="0"/>
          </a:p>
          <a:p>
            <a:pPr lvl="1">
              <a:lnSpc>
                <a:spcPct val="90000"/>
              </a:lnSpc>
              <a:buSzPct val="75000"/>
            </a:pPr>
            <a:r>
              <a:rPr lang="cs-CZ" sz="2600" dirty="0">
                <a:latin typeface="Arial"/>
              </a:rPr>
              <a:t>Zkontrolovat uzdičku</a:t>
            </a:r>
            <a:endParaRPr dirty="0"/>
          </a:p>
          <a:p>
            <a:pPr lvl="1">
              <a:lnSpc>
                <a:spcPct val="90000"/>
              </a:lnSpc>
              <a:buSzPct val="75000"/>
            </a:pPr>
            <a:r>
              <a:rPr lang="cs-CZ" sz="2600" dirty="0">
                <a:latin typeface="Arial"/>
              </a:rPr>
              <a:t>NEDÁVAT kloboučky</a:t>
            </a:r>
            <a:endParaRPr dirty="0"/>
          </a:p>
        </p:txBody>
      </p:sp>
      <p:pic>
        <p:nvPicPr>
          <p:cNvPr id="52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1680" y="3573360"/>
            <a:ext cx="4161960" cy="3284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CustomShape 1"/>
          <p:cNvSpPr/>
          <p:nvPr/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  <a:buSzPct val="45000"/>
            </a:pPr>
            <a:r>
              <a:rPr lang="cs-CZ" sz="4400" dirty="0">
                <a:latin typeface="Arial"/>
              </a:rPr>
              <a:t>Video</a:t>
            </a:r>
            <a:endParaRPr dirty="0"/>
          </a:p>
        </p:txBody>
      </p:sp>
      <p:sp>
        <p:nvSpPr>
          <p:cNvPr id="525" name="CustomShape 2"/>
          <p:cNvSpPr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45000"/>
            </a:pPr>
            <a:r>
              <a:rPr lang="cs-CZ" sz="3200" dirty="0">
                <a:latin typeface="Arial"/>
              </a:rPr>
              <a:t>Které  vše shrnuje: https://www.youtube.com/watch?v=ofEI-n36WQ8 (18 minut</a:t>
            </a:r>
            <a:r>
              <a:rPr lang="cs-CZ" sz="3200" dirty="0" smtClean="0">
                <a:latin typeface="Arial"/>
              </a:rPr>
              <a:t>)</a:t>
            </a:r>
          </a:p>
          <a:p>
            <a:pPr>
              <a:lnSpc>
                <a:spcPct val="100000"/>
              </a:lnSpc>
              <a:buSzPct val="45000"/>
            </a:pPr>
            <a:endParaRPr dirty="0"/>
          </a:p>
          <a:p>
            <a:pPr>
              <a:lnSpc>
                <a:spcPct val="100000"/>
              </a:lnSpc>
              <a:buSzPct val="45000"/>
            </a:pPr>
            <a:r>
              <a:rPr lang="cs-CZ" sz="3200" dirty="0">
                <a:latin typeface="Arial"/>
              </a:rPr>
              <a:t>Pusťte si doma </a:t>
            </a:r>
            <a:r>
              <a:rPr lang="cs-CZ" sz="3200" dirty="0">
                <a:latin typeface="Wingdings"/>
                <a:ea typeface="Wingdings"/>
              </a:rPr>
              <a:t>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85000"/>
              </a:lnSpc>
            </a:pPr>
            <a:r>
              <a:rPr lang="cs-CZ" sz="3200">
                <a:solidFill>
                  <a:srgbClr val="50B4C8"/>
                </a:solidFill>
                <a:latin typeface="Calibri Light"/>
              </a:rPr>
              <a:t>6) Nepodávat novorozencům jinou výživu než MM (vyjma lékařské indikace)</a:t>
            </a:r>
            <a:endParaRPr/>
          </a:p>
        </p:txBody>
      </p:sp>
      <p:sp>
        <p:nvSpPr>
          <p:cNvPr id="527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Výlučné kojení či krmení MM (matky nebo z banky) od porodu do propuštění (není-li lékařský důvod)</a:t>
            </a:r>
            <a:endParaRPr/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Nedistribuovat matkám materiály, které podporují krmení náhradami MM</a:t>
            </a:r>
            <a:endParaRPr/>
          </a:p>
          <a:p>
            <a:pPr>
              <a:lnSpc>
                <a:spcPct val="85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5400">
                <a:solidFill>
                  <a:srgbClr val="933B05"/>
                </a:solidFill>
                <a:latin typeface="Calibri Light"/>
              </a:rPr>
              <a:t>Některé děti potřebují dokrmování</a:t>
            </a:r>
            <a:endParaRPr/>
          </a:p>
        </p:txBody>
      </p:sp>
      <p:sp>
        <p:nvSpPr>
          <p:cNvPr id="566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Ano, ale příležitostně!</a:t>
            </a:r>
            <a:endParaRPr/>
          </a:p>
          <a:p>
            <a:pPr>
              <a:lnSpc>
                <a:spcPct val="90000"/>
              </a:lnSpc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Většina dětí by ho však nepotřebovala, kdyby:</a:t>
            </a:r>
            <a:endParaRPr/>
          </a:p>
          <a:p>
            <a:pPr>
              <a:lnSpc>
                <a:spcPct val="9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kojení začalo ihned po porodu bez omezení,</a:t>
            </a:r>
            <a:endParaRPr/>
          </a:p>
          <a:p>
            <a:pPr>
              <a:lnSpc>
                <a:spcPct val="9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byl dostatečně  zabezpečen kontakt dítěte s matkou „kůže na kůži“, </a:t>
            </a:r>
            <a:endParaRPr/>
          </a:p>
          <a:p>
            <a:pPr>
              <a:lnSpc>
                <a:spcPct val="9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se děti nekojily podle hodinek,</a:t>
            </a:r>
            <a:endParaRPr/>
          </a:p>
          <a:p>
            <a:pPr>
              <a:lnSpc>
                <a:spcPct val="9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se matce pomohlo dosáhnout co nejlepšího přisátí,</a:t>
            </a:r>
            <a:endParaRPr/>
          </a:p>
          <a:p>
            <a:pPr>
              <a:lnSpc>
                <a:spcPct val="9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se používalo stlačování prsu,</a:t>
            </a:r>
            <a:endParaRPr/>
          </a:p>
          <a:p>
            <a:pPr>
              <a:lnSpc>
                <a:spcPct val="9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se dítě přiložilo na druhý prs, když z prvního již nepije.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  <a:buFont typeface="Arial"/>
              <a:buChar char=" "/>
            </a:pPr>
            <a:r>
              <a:rPr lang="cs-CZ" sz="2400" b="1">
                <a:solidFill>
                  <a:srgbClr val="262626"/>
                </a:solidFill>
                <a:latin typeface="Calibri Light"/>
              </a:rPr>
              <a:t>Je-li dokrmování skutečně nevyhnutelné, použijte jiný způsob než lahev! (laktační pomůcka, lžička, pohárek)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CustomShape 1"/>
          <p:cNvSpPr/>
          <p:nvPr/>
        </p:nvSpPr>
        <p:spPr>
          <a:xfrm>
            <a:off x="685800" y="6091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000">
                <a:solidFill>
                  <a:srgbClr val="933B05"/>
                </a:solidFill>
                <a:latin typeface="Arial"/>
              </a:rPr>
              <a:t>Pohárek a lžička se používá o mnoho déle než láhev</a:t>
            </a:r>
            <a:endParaRPr/>
          </a:p>
        </p:txBody>
      </p:sp>
      <p:pic>
        <p:nvPicPr>
          <p:cNvPr id="568" name="Picture 3"/>
          <p:cNvPicPr/>
          <p:nvPr/>
        </p:nvPicPr>
        <p:blipFill>
          <a:blip r:embed="rId2" cstate="print">
            <a:lum bright="-6000"/>
          </a:blip>
          <a:srcRect l="6283" r="5766" b="12061"/>
          <a:stretch>
            <a:fillRect/>
          </a:stretch>
        </p:blipFill>
        <p:spPr>
          <a:xfrm>
            <a:off x="1228680" y="1981080"/>
            <a:ext cx="2728440" cy="4114440"/>
          </a:xfrm>
          <a:prstGeom prst="rect">
            <a:avLst/>
          </a:prstGeom>
          <a:ln>
            <a:noFill/>
          </a:ln>
        </p:spPr>
      </p:pic>
      <p:pic>
        <p:nvPicPr>
          <p:cNvPr id="569" name="Picture 3"/>
          <p:cNvPicPr/>
          <p:nvPr/>
        </p:nvPicPr>
        <p:blipFill>
          <a:blip r:embed="rId3" cstate="print">
            <a:lum bright="6000"/>
          </a:blip>
          <a:srcRect l="5424" t="5426"/>
          <a:stretch>
            <a:fillRect/>
          </a:stretch>
        </p:blipFill>
        <p:spPr>
          <a:xfrm>
            <a:off x="4716360" y="2060640"/>
            <a:ext cx="4038480" cy="2706120"/>
          </a:xfrm>
          <a:prstGeom prst="rect">
            <a:avLst/>
          </a:prstGeom>
          <a:ln>
            <a:noFill/>
          </a:ln>
        </p:spPr>
      </p:pic>
      <p:sp>
        <p:nvSpPr>
          <p:cNvPr id="570" name="CustomShape 2"/>
          <p:cNvSpPr/>
          <p:nvPr/>
        </p:nvSpPr>
        <p:spPr>
          <a:xfrm>
            <a:off x="4284720" y="5229360"/>
            <a:ext cx="4534920" cy="8251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cs-CZ" sz="2400">
                <a:latin typeface="Tahoma"/>
              </a:rPr>
              <a:t>Lžičky a pohárky ze středověku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ustomShape 1"/>
          <p:cNvSpPr/>
          <p:nvPr/>
        </p:nvSpPr>
        <p:spPr>
          <a:xfrm>
            <a:off x="144000" y="432000"/>
            <a:ext cx="11736000" cy="5616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Calibri Light"/>
              <a:buAutoNum type="arabicPeriod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Mít písemně vypracovanou </a:t>
            </a:r>
            <a:r>
              <a:rPr lang="cs-CZ" sz="2400" b="1" dirty="0">
                <a:solidFill>
                  <a:srgbClr val="262626"/>
                </a:solidFill>
                <a:latin typeface="Calibri Light"/>
              </a:rPr>
              <a:t>strategii přístupu ke kojení</a:t>
            </a:r>
            <a:r>
              <a:rPr lang="cs-CZ" sz="2400" dirty="0">
                <a:solidFill>
                  <a:srgbClr val="262626"/>
                </a:solidFill>
                <a:latin typeface="Calibri Light"/>
              </a:rPr>
              <a:t>, která je praktikována </a:t>
            </a:r>
            <a:r>
              <a:rPr lang="cs-CZ" sz="2400" b="1" dirty="0">
                <a:solidFill>
                  <a:srgbClr val="262626"/>
                </a:solidFill>
                <a:latin typeface="Calibri Light"/>
              </a:rPr>
              <a:t>všemi členy zdravotnického týmu</a:t>
            </a:r>
            <a:endParaRPr dirty="0"/>
          </a:p>
          <a:p>
            <a:pPr>
              <a:lnSpc>
                <a:spcPct val="100000"/>
              </a:lnSpc>
              <a:buFont typeface="Calibri Light"/>
              <a:buAutoNum type="arabicPeriod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Školit </a:t>
            </a:r>
            <a:r>
              <a:rPr lang="cs-CZ" sz="2400" b="1" dirty="0">
                <a:solidFill>
                  <a:srgbClr val="262626"/>
                </a:solidFill>
                <a:latin typeface="Calibri Light"/>
              </a:rPr>
              <a:t>veškerý</a:t>
            </a:r>
            <a:r>
              <a:rPr lang="cs-CZ" sz="2400" dirty="0">
                <a:solidFill>
                  <a:srgbClr val="262626"/>
                </a:solidFill>
                <a:latin typeface="Calibri Light"/>
              </a:rPr>
              <a:t> personál v dovednostech nezbytných k provádění této strategie</a:t>
            </a:r>
            <a:endParaRPr dirty="0"/>
          </a:p>
          <a:p>
            <a:pPr>
              <a:lnSpc>
                <a:spcPct val="100000"/>
              </a:lnSpc>
              <a:buFont typeface="Calibri Light"/>
              <a:buAutoNum type="arabicPeriod"/>
            </a:pPr>
            <a:r>
              <a:rPr lang="cs-CZ" sz="2400" b="1" dirty="0">
                <a:solidFill>
                  <a:srgbClr val="262626"/>
                </a:solidFill>
                <a:latin typeface="Calibri Light"/>
              </a:rPr>
              <a:t>Informovat všechny těhotné ženy o výhodách a způsobech kojení</a:t>
            </a:r>
            <a:endParaRPr dirty="0"/>
          </a:p>
          <a:p>
            <a:pPr>
              <a:lnSpc>
                <a:spcPct val="100000"/>
              </a:lnSpc>
              <a:buFont typeface="Calibri Light"/>
              <a:buAutoNum type="arabicPeriod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Umožnit matkám zahájit </a:t>
            </a:r>
            <a:r>
              <a:rPr lang="cs-CZ" sz="2400" b="1" dirty="0">
                <a:solidFill>
                  <a:srgbClr val="262626"/>
                </a:solidFill>
                <a:latin typeface="Calibri Light"/>
              </a:rPr>
              <a:t>kojení do půl hodiny po porodu</a:t>
            </a:r>
            <a:endParaRPr dirty="0"/>
          </a:p>
          <a:p>
            <a:pPr>
              <a:lnSpc>
                <a:spcPct val="100000"/>
              </a:lnSpc>
              <a:buFont typeface="Calibri Light"/>
              <a:buAutoNum type="arabicPeriod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Ukázat matkám způsob </a:t>
            </a:r>
            <a:r>
              <a:rPr lang="cs-CZ" sz="2400" b="1" dirty="0">
                <a:solidFill>
                  <a:srgbClr val="262626"/>
                </a:solidFill>
                <a:latin typeface="Calibri Light"/>
              </a:rPr>
              <a:t>kojení a udržení laktace</a:t>
            </a:r>
            <a:r>
              <a:rPr lang="cs-CZ" sz="2400" dirty="0">
                <a:solidFill>
                  <a:srgbClr val="262626"/>
                </a:solidFill>
                <a:latin typeface="Calibri Light"/>
              </a:rPr>
              <a:t> i v případě, kdy jsou odděleny od svých dětí</a:t>
            </a:r>
            <a:endParaRPr dirty="0"/>
          </a:p>
          <a:p>
            <a:pPr>
              <a:lnSpc>
                <a:spcPct val="100000"/>
              </a:lnSpc>
              <a:buFont typeface="Calibri Light"/>
              <a:buAutoNum type="arabicPeriod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Nepodávat novorozencům</a:t>
            </a:r>
            <a:r>
              <a:rPr lang="cs-CZ" sz="2400" b="1" dirty="0">
                <a:solidFill>
                  <a:srgbClr val="262626"/>
                </a:solidFill>
                <a:latin typeface="Calibri Light"/>
              </a:rPr>
              <a:t> jinou výživu kromě mateřského mléka</a:t>
            </a:r>
            <a:r>
              <a:rPr lang="cs-CZ" sz="2400" dirty="0">
                <a:solidFill>
                  <a:srgbClr val="262626"/>
                </a:solidFill>
                <a:latin typeface="Calibri Light"/>
              </a:rPr>
              <a:t>, s výjimkou lékařsky indikovaných případů</a:t>
            </a:r>
            <a:endParaRPr dirty="0"/>
          </a:p>
          <a:p>
            <a:pPr>
              <a:lnSpc>
                <a:spcPct val="100000"/>
              </a:lnSpc>
              <a:buFont typeface="Calibri Light"/>
              <a:buAutoNum type="arabicPeriod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 Praktikovat</a:t>
            </a:r>
            <a:r>
              <a:rPr lang="cs-CZ" sz="2400" i="1" dirty="0">
                <a:solidFill>
                  <a:srgbClr val="262626"/>
                </a:solidFill>
                <a:latin typeface="Calibri Light"/>
              </a:rPr>
              <a:t> </a:t>
            </a:r>
            <a:r>
              <a:rPr lang="cs-CZ" sz="2400" b="1" dirty="0" err="1">
                <a:solidFill>
                  <a:srgbClr val="262626"/>
                </a:solidFill>
                <a:latin typeface="Calibri Light"/>
              </a:rPr>
              <a:t>rooming</a:t>
            </a:r>
            <a:r>
              <a:rPr lang="cs-CZ" sz="2400" b="1" dirty="0">
                <a:solidFill>
                  <a:srgbClr val="262626"/>
                </a:solidFill>
                <a:latin typeface="Calibri Light"/>
              </a:rPr>
              <a:t>-in</a:t>
            </a:r>
            <a:r>
              <a:rPr lang="cs-CZ" sz="2400" i="1" dirty="0">
                <a:solidFill>
                  <a:srgbClr val="262626"/>
                </a:solidFill>
                <a:latin typeface="Calibri Light"/>
              </a:rPr>
              <a:t> -</a:t>
            </a:r>
            <a:r>
              <a:rPr lang="cs-CZ" sz="2400" dirty="0">
                <a:solidFill>
                  <a:srgbClr val="262626"/>
                </a:solidFill>
                <a:latin typeface="Calibri Light"/>
              </a:rPr>
              <a:t> umožnit matkám a dětem zůstat spolu 24 hodin denně</a:t>
            </a:r>
            <a:endParaRPr dirty="0"/>
          </a:p>
          <a:p>
            <a:pPr>
              <a:lnSpc>
                <a:spcPct val="100000"/>
              </a:lnSpc>
              <a:buFont typeface="Calibri Light"/>
              <a:buAutoNum type="arabicPeriod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 Podporovat kojení </a:t>
            </a:r>
            <a:r>
              <a:rPr lang="cs-CZ" sz="2400" b="1" dirty="0">
                <a:solidFill>
                  <a:srgbClr val="262626"/>
                </a:solidFill>
                <a:latin typeface="Calibri Light"/>
              </a:rPr>
              <a:t>podle potřeb dítěte,</a:t>
            </a:r>
            <a:r>
              <a:rPr lang="cs-CZ" sz="2400" dirty="0">
                <a:solidFill>
                  <a:srgbClr val="262626"/>
                </a:solidFill>
                <a:latin typeface="Calibri Light"/>
              </a:rPr>
              <a:t> nikoli podle předem stanoveného časového harmonogramu</a:t>
            </a:r>
            <a:endParaRPr dirty="0"/>
          </a:p>
          <a:p>
            <a:pPr>
              <a:lnSpc>
                <a:spcPct val="100000"/>
              </a:lnSpc>
              <a:buFont typeface="Calibri Light"/>
              <a:buAutoNum type="arabicPeriod"/>
            </a:pPr>
            <a:r>
              <a:rPr lang="cs-CZ" sz="2400" b="1" dirty="0">
                <a:solidFill>
                  <a:srgbClr val="262626"/>
                </a:solidFill>
                <a:latin typeface="Calibri Light"/>
              </a:rPr>
              <a:t>Nedávat </a:t>
            </a:r>
            <a:r>
              <a:rPr lang="cs-CZ" sz="2400" dirty="0">
                <a:solidFill>
                  <a:srgbClr val="262626"/>
                </a:solidFill>
                <a:latin typeface="Calibri Light"/>
              </a:rPr>
              <a:t>kojeným novorozencům </a:t>
            </a:r>
            <a:r>
              <a:rPr lang="cs-CZ" sz="2400" b="1" dirty="0">
                <a:solidFill>
                  <a:srgbClr val="262626"/>
                </a:solidFill>
                <a:latin typeface="Calibri Light"/>
              </a:rPr>
              <a:t>dudlíky a šidítka</a:t>
            </a:r>
            <a:endParaRPr dirty="0"/>
          </a:p>
          <a:p>
            <a:pPr>
              <a:lnSpc>
                <a:spcPct val="100000"/>
              </a:lnSpc>
              <a:buFont typeface="Calibri Light"/>
              <a:buAutoNum type="arabicPeriod"/>
            </a:pPr>
            <a:r>
              <a:rPr lang="cs-CZ" sz="2400" b="1" dirty="0" smtClean="0">
                <a:solidFill>
                  <a:srgbClr val="262626"/>
                </a:solidFill>
                <a:latin typeface="Calibri Light"/>
              </a:rPr>
              <a:t> Povzbuzovat </a:t>
            </a:r>
            <a:r>
              <a:rPr lang="cs-CZ" sz="2400" b="1" dirty="0">
                <a:solidFill>
                  <a:srgbClr val="262626"/>
                </a:solidFill>
                <a:latin typeface="Calibri Light"/>
              </a:rPr>
              <a:t>zakládání dobrovolných skupin matek pro podporu kojení</a:t>
            </a:r>
            <a:r>
              <a:rPr lang="cs-CZ" sz="2400" dirty="0">
                <a:solidFill>
                  <a:srgbClr val="262626"/>
                </a:solidFill>
                <a:latin typeface="Calibri Light"/>
              </a:rPr>
              <a:t> a upozorňovat na ně matky při propouštění z porodnice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60" name="CustomShape 2"/>
          <p:cNvSpPr/>
          <p:nvPr/>
        </p:nvSpPr>
        <p:spPr>
          <a:xfrm>
            <a:off x="8763840" y="5876280"/>
            <a:ext cx="2925000" cy="139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1EF93292-8FD3-46E3-8928-CC09464298FF}" type="slidenum">
              <a:rPr lang="cs-CZ" sz="10300">
                <a:solidFill>
                  <a:srgbClr val="FFFFFF"/>
                </a:solidFill>
                <a:latin typeface="Georgia"/>
              </a:rPr>
              <a:pPr>
                <a:lnSpc>
                  <a:spcPct val="100000"/>
                </a:lnSpc>
              </a:pPr>
              <a:t>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CustomShape 1"/>
          <p:cNvSpPr/>
          <p:nvPr/>
        </p:nvSpPr>
        <p:spPr>
          <a:xfrm>
            <a:off x="685800" y="6091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000" dirty="0">
                <a:solidFill>
                  <a:srgbClr val="933B05"/>
                </a:solidFill>
                <a:latin typeface="Arial"/>
              </a:rPr>
              <a:t>Ale co když dítě musí být dokrmované?</a:t>
            </a:r>
            <a:endParaRPr dirty="0"/>
          </a:p>
        </p:txBody>
      </p:sp>
      <p:sp>
        <p:nvSpPr>
          <p:cNvPr id="572" name="CustomShape 2"/>
          <p:cNvSpPr/>
          <p:nvPr/>
        </p:nvSpPr>
        <p:spPr>
          <a:xfrm>
            <a:off x="685440" y="1981080"/>
            <a:ext cx="3814560" cy="4114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45000"/>
            </a:pPr>
            <a:r>
              <a:rPr lang="cs-CZ" sz="2800" dirty="0">
                <a:solidFill>
                  <a:srgbClr val="000000"/>
                </a:solidFill>
                <a:latin typeface="Arial"/>
              </a:rPr>
              <a:t>Téměř nikdy není nutné použít láhev!</a:t>
            </a:r>
            <a:endParaRPr dirty="0"/>
          </a:p>
        </p:txBody>
      </p:sp>
      <p:pic>
        <p:nvPicPr>
          <p:cNvPr id="573" name="Picture 3"/>
          <p:cNvPicPr/>
          <p:nvPr/>
        </p:nvPicPr>
        <p:blipFill>
          <a:blip r:embed="rId2" cstate="print">
            <a:lum bright="18000"/>
          </a:blip>
          <a:srcRect l="5229" t="5248" r="3959" b="3974"/>
          <a:stretch>
            <a:fillRect/>
          </a:stretch>
        </p:blipFill>
        <p:spPr>
          <a:xfrm>
            <a:off x="1035000" y="3141720"/>
            <a:ext cx="3265200" cy="2775960"/>
          </a:xfrm>
          <a:prstGeom prst="rect">
            <a:avLst/>
          </a:prstGeom>
          <a:ln>
            <a:noFill/>
          </a:ln>
        </p:spPr>
      </p:pic>
      <p:pic>
        <p:nvPicPr>
          <p:cNvPr id="574" name="Picture 4"/>
          <p:cNvPicPr/>
          <p:nvPr/>
        </p:nvPicPr>
        <p:blipFill>
          <a:blip r:embed="rId3" cstate="print">
            <a:lum bright="6000"/>
          </a:blip>
          <a:srcRect l="8883" t="2793" r="2783" b="8897"/>
          <a:stretch>
            <a:fillRect/>
          </a:stretch>
        </p:blipFill>
        <p:spPr>
          <a:xfrm>
            <a:off x="5710320" y="2276640"/>
            <a:ext cx="2606400" cy="4031640"/>
          </a:xfrm>
          <a:prstGeom prst="rect">
            <a:avLst/>
          </a:prstGeom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8904312" y="2492896"/>
            <a:ext cx="28083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nbci.ca</a:t>
            </a:r>
            <a:r>
              <a:rPr lang="cs-CZ" dirty="0" smtClean="0"/>
              <a:t>/index.</a:t>
            </a:r>
            <a:r>
              <a:rPr lang="cs-CZ" dirty="0" err="1" smtClean="0"/>
              <a:t>php</a:t>
            </a:r>
            <a:r>
              <a:rPr lang="cs-CZ" dirty="0" smtClean="0"/>
              <a:t>?</a:t>
            </a:r>
            <a:r>
              <a:rPr lang="cs-CZ" dirty="0" err="1" smtClean="0"/>
              <a:t>option</a:t>
            </a:r>
            <a:r>
              <a:rPr lang="cs-CZ" dirty="0" smtClean="0"/>
              <a:t>=</a:t>
            </a:r>
            <a:r>
              <a:rPr lang="cs-CZ" dirty="0" err="1" smtClean="0"/>
              <a:t>com</a:t>
            </a:r>
            <a:r>
              <a:rPr lang="cs-CZ" dirty="0" smtClean="0"/>
              <a:t>_</a:t>
            </a:r>
            <a:r>
              <a:rPr lang="cs-CZ" dirty="0" err="1" smtClean="0"/>
              <a:t>content</a:t>
            </a:r>
            <a:r>
              <a:rPr lang="cs-CZ" dirty="0" smtClean="0"/>
              <a:t>&amp;</a:t>
            </a:r>
            <a:r>
              <a:rPr lang="cs-CZ" dirty="0" err="1" smtClean="0"/>
              <a:t>view</a:t>
            </a:r>
            <a:r>
              <a:rPr lang="cs-CZ" dirty="0" smtClean="0"/>
              <a:t>=</a:t>
            </a:r>
            <a:r>
              <a:rPr lang="cs-CZ" dirty="0" err="1" smtClean="0"/>
              <a:t>article</a:t>
            </a:r>
            <a:r>
              <a:rPr lang="cs-CZ" dirty="0" smtClean="0"/>
              <a:t>&amp;id=128:</a:t>
            </a:r>
            <a:r>
              <a:rPr lang="cs-CZ" dirty="0" err="1" smtClean="0"/>
              <a:t>inserting</a:t>
            </a:r>
            <a:r>
              <a:rPr lang="cs-CZ" dirty="0" smtClean="0"/>
              <a:t>-a-</a:t>
            </a:r>
            <a:r>
              <a:rPr lang="cs-CZ" dirty="0" err="1" smtClean="0"/>
              <a:t>lactation</a:t>
            </a:r>
            <a:r>
              <a:rPr lang="cs-CZ" dirty="0" smtClean="0"/>
              <a:t>-</a:t>
            </a:r>
            <a:r>
              <a:rPr lang="cs-CZ" dirty="0" err="1" smtClean="0"/>
              <a:t>aid</a:t>
            </a:r>
            <a:r>
              <a:rPr lang="cs-CZ" dirty="0" smtClean="0"/>
              <a:t>&amp;</a:t>
            </a:r>
            <a:r>
              <a:rPr lang="cs-CZ" dirty="0" err="1" smtClean="0"/>
              <a:t>catid</a:t>
            </a:r>
            <a:r>
              <a:rPr lang="cs-CZ" dirty="0" smtClean="0"/>
              <a:t>=6:video-</a:t>
            </a:r>
            <a:r>
              <a:rPr lang="cs-CZ" dirty="0" err="1" smtClean="0"/>
              <a:t>clips</a:t>
            </a:r>
            <a:r>
              <a:rPr lang="cs-CZ" dirty="0" smtClean="0"/>
              <a:t>&amp;</a:t>
            </a:r>
            <a:r>
              <a:rPr lang="cs-CZ" dirty="0" err="1" smtClean="0"/>
              <a:t>Itemid</a:t>
            </a:r>
            <a:r>
              <a:rPr lang="cs-CZ" dirty="0" smtClean="0"/>
              <a:t>=13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CustomShape 1"/>
          <p:cNvSpPr/>
          <p:nvPr/>
        </p:nvSpPr>
        <p:spPr>
          <a:xfrm>
            <a:off x="685800" y="6091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400">
                <a:solidFill>
                  <a:srgbClr val="933B05"/>
                </a:solidFill>
                <a:latin typeface="Arial"/>
              </a:rPr>
              <a:t>Proč je tento způsob lepší?</a:t>
            </a:r>
            <a:endParaRPr/>
          </a:p>
        </p:txBody>
      </p:sp>
      <p:sp>
        <p:nvSpPr>
          <p:cNvPr id="576" name="CustomShape 2"/>
          <p:cNvSpPr/>
          <p:nvPr/>
        </p:nvSpPr>
        <p:spPr>
          <a:xfrm>
            <a:off x="685440" y="1981080"/>
            <a:ext cx="3814560" cy="4114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90000"/>
              </a:lnSpc>
              <a:buSzPct val="45000"/>
            </a:pPr>
            <a:r>
              <a:rPr lang="cs-CZ" sz="2800" dirty="0">
                <a:solidFill>
                  <a:srgbClr val="000000"/>
                </a:solidFill>
                <a:latin typeface="Arial"/>
              </a:rPr>
              <a:t>Dítě se stále kojí.</a:t>
            </a:r>
            <a:endParaRPr dirty="0"/>
          </a:p>
          <a:p>
            <a:pPr>
              <a:lnSpc>
                <a:spcPct val="90000"/>
              </a:lnSpc>
              <a:buSzPct val="45000"/>
            </a:pPr>
            <a:r>
              <a:rPr lang="cs-CZ" sz="2800" dirty="0">
                <a:solidFill>
                  <a:srgbClr val="000000"/>
                </a:solidFill>
                <a:latin typeface="Arial"/>
              </a:rPr>
              <a:t>Děti se učí kojit kojením.</a:t>
            </a:r>
            <a:endParaRPr dirty="0"/>
          </a:p>
          <a:p>
            <a:pPr>
              <a:lnSpc>
                <a:spcPct val="90000"/>
              </a:lnSpc>
              <a:buSzPct val="45000"/>
            </a:pPr>
            <a:r>
              <a:rPr lang="cs-CZ" sz="2800" dirty="0">
                <a:solidFill>
                  <a:srgbClr val="000000"/>
                </a:solidFill>
                <a:latin typeface="Arial"/>
              </a:rPr>
              <a:t>Matky se učí kojit kojením.</a:t>
            </a:r>
            <a:endParaRPr dirty="0"/>
          </a:p>
          <a:p>
            <a:pPr>
              <a:lnSpc>
                <a:spcPct val="90000"/>
              </a:lnSpc>
              <a:buSzPct val="45000"/>
            </a:pPr>
            <a:r>
              <a:rPr lang="cs-CZ" sz="2800" dirty="0">
                <a:solidFill>
                  <a:srgbClr val="000000"/>
                </a:solidFill>
                <a:latin typeface="Arial"/>
              </a:rPr>
              <a:t>Dítě neodmítne prs.</a:t>
            </a:r>
            <a:endParaRPr dirty="0"/>
          </a:p>
          <a:p>
            <a:pPr>
              <a:lnSpc>
                <a:spcPct val="90000"/>
              </a:lnSpc>
              <a:buSzPct val="45000"/>
            </a:pPr>
            <a:r>
              <a:rPr lang="cs-CZ" sz="2800" dirty="0">
                <a:solidFill>
                  <a:srgbClr val="000000"/>
                </a:solidFill>
                <a:latin typeface="Arial"/>
              </a:rPr>
              <a:t>Kojení je pro dítě více, než jen příjem mléka!!! </a:t>
            </a:r>
            <a:endParaRPr dirty="0"/>
          </a:p>
        </p:txBody>
      </p:sp>
      <p:pic>
        <p:nvPicPr>
          <p:cNvPr id="577" name="Picture 3"/>
          <p:cNvPicPr/>
          <p:nvPr/>
        </p:nvPicPr>
        <p:blipFill>
          <a:blip r:embed="rId2" cstate="print">
            <a:lum bright="6000"/>
          </a:blip>
          <a:srcRect l="3185" t="3169" r="7437" b="7434"/>
          <a:stretch>
            <a:fillRect/>
          </a:stretch>
        </p:blipFill>
        <p:spPr>
          <a:xfrm>
            <a:off x="4643280" y="1981080"/>
            <a:ext cx="3814560" cy="2895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CustomShape 1"/>
          <p:cNvSpPr/>
          <p:nvPr/>
        </p:nvSpPr>
        <p:spPr>
          <a:xfrm>
            <a:off x="685800" y="6091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000">
                <a:solidFill>
                  <a:srgbClr val="933B05"/>
                </a:solidFill>
                <a:latin typeface="Arial"/>
              </a:rPr>
              <a:t>Pokud se dítě nepřisává na prs, krmíme ho pohárkem</a:t>
            </a:r>
            <a:endParaRPr/>
          </a:p>
        </p:txBody>
      </p:sp>
      <p:pic>
        <p:nvPicPr>
          <p:cNvPr id="579" name="Picture 3"/>
          <p:cNvPicPr/>
          <p:nvPr/>
        </p:nvPicPr>
        <p:blipFill>
          <a:blip r:embed="rId2" cstate="print">
            <a:lum bright="6000"/>
          </a:blip>
          <a:srcRect l="6243" t="6237" r="4990" b="4993"/>
          <a:stretch>
            <a:fillRect/>
          </a:stretch>
        </p:blipFill>
        <p:spPr>
          <a:xfrm>
            <a:off x="2124000" y="1989000"/>
            <a:ext cx="5276520" cy="4201920"/>
          </a:xfrm>
          <a:prstGeom prst="rect">
            <a:avLst/>
          </a:prstGeom>
          <a:ln>
            <a:noFill/>
          </a:ln>
        </p:spPr>
      </p:pic>
      <p:sp>
        <p:nvSpPr>
          <p:cNvPr id="580" name="CustomShape 2"/>
          <p:cNvSpPr/>
          <p:nvPr/>
        </p:nvSpPr>
        <p:spPr>
          <a:xfrm>
            <a:off x="7320136" y="2060848"/>
            <a:ext cx="4871864" cy="10081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cs-CZ" sz="2400" dirty="0">
                <a:latin typeface="Tahoma"/>
              </a:rPr>
              <a:t>Stačí obyčejná léková odměrka nebo malá sklenička!</a:t>
            </a:r>
            <a:endParaRPr dirty="0"/>
          </a:p>
        </p:txBody>
      </p:sp>
      <p:sp>
        <p:nvSpPr>
          <p:cNvPr id="5" name="TextovéPole 4"/>
          <p:cNvSpPr txBox="1"/>
          <p:nvPr/>
        </p:nvSpPr>
        <p:spPr>
          <a:xfrm>
            <a:off x="7752184" y="3429000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http://nbci.ca/index.php?option=com_content&amp;view=article&amp;id=37:cup-feeding&amp;catid=6:video-clips&amp;Itemid=13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85000"/>
              </a:lnSpc>
            </a:pPr>
            <a:r>
              <a:rPr lang="cs-CZ" sz="3200">
                <a:solidFill>
                  <a:srgbClr val="50B4C8"/>
                </a:solidFill>
                <a:latin typeface="Calibri Light"/>
              </a:rPr>
              <a:t>7) Praktikovat rooming-in - umožnit matkám a dětem zůstat spolu 24 h denně</a:t>
            </a:r>
            <a:endParaRPr/>
          </a:p>
        </p:txBody>
      </p:sp>
      <p:sp>
        <p:nvSpPr>
          <p:cNvPr id="530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Dítě je s matkou na pokoji, v posteli</a:t>
            </a:r>
            <a:endParaRPr/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Žádné oddělování (jinak musí být omluvitelný důvod)</a:t>
            </a:r>
            <a:endParaRPr/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Matka potřebuje po porodu odpočívat – ano! Může odpočívat s dítětem = lépe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3600">
                <a:solidFill>
                  <a:srgbClr val="50B4C8"/>
                </a:solidFill>
                <a:latin typeface="Calibri Light"/>
              </a:rPr>
              <a:t>8) Podporovat kojení podle potřeb dítěte</a:t>
            </a:r>
            <a:endParaRPr/>
          </a:p>
        </p:txBody>
      </p:sp>
      <p:sp>
        <p:nvSpPr>
          <p:cNvPr id="533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Učit matky, jak poznat, že se dítě chce kojit. Matky znají alespoň 2 signály (otáčení hlavičky, otevírání úst, snaha sát ručičku, prst atp., sací pohyby, nespokojenost, grimasy směřující k pláči</a:t>
            </a:r>
            <a:r>
              <a:rPr lang="cs-CZ" sz="2400" dirty="0" smtClean="0">
                <a:solidFill>
                  <a:srgbClr val="262626"/>
                </a:solidFill>
                <a:latin typeface="Calibri Light"/>
              </a:rPr>
              <a:t>…)</a:t>
            </a:r>
          </a:p>
          <a:p>
            <a:pPr>
              <a:lnSpc>
                <a:spcPct val="85000"/>
              </a:lnSpc>
              <a:buFont typeface="Arial"/>
              <a:buChar char=" "/>
            </a:pPr>
            <a:endParaRPr dirty="0"/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 b="1" dirty="0">
                <a:solidFill>
                  <a:srgbClr val="FF0000"/>
                </a:solidFill>
                <a:latin typeface="Calibri Light"/>
              </a:rPr>
              <a:t>Radit matkám, aby </a:t>
            </a:r>
            <a:r>
              <a:rPr lang="cs-CZ" sz="2400" b="1" dirty="0" smtClean="0">
                <a:solidFill>
                  <a:srgbClr val="FF0000"/>
                </a:solidFill>
                <a:latin typeface="Calibri Light"/>
              </a:rPr>
              <a:t>kojily dítě </a:t>
            </a:r>
            <a:r>
              <a:rPr lang="cs-CZ" sz="2400" b="1" dirty="0">
                <a:solidFill>
                  <a:srgbClr val="FF0000"/>
                </a:solidFill>
                <a:latin typeface="Calibri Light"/>
              </a:rPr>
              <a:t>tak často a tak dlouho, jak ono chce</a:t>
            </a:r>
            <a:endParaRPr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/>
            <a:r>
              <a:rPr lang="cs-CZ" sz="4000" dirty="0">
                <a:solidFill>
                  <a:srgbClr val="933B05"/>
                </a:solidFill>
                <a:latin typeface="Arial"/>
              </a:rPr>
              <a:t>Fyziologie laktace  - Mléčná </a:t>
            </a:r>
            <a:r>
              <a:rPr lang="cs-CZ" sz="4000" dirty="0" smtClean="0">
                <a:solidFill>
                  <a:srgbClr val="933B05"/>
                </a:solidFill>
                <a:latin typeface="Arial"/>
              </a:rPr>
              <a:t>žláza</a:t>
            </a:r>
            <a:endParaRPr lang="cs-CZ" sz="4000" dirty="0">
              <a:solidFill>
                <a:srgbClr val="933B05"/>
              </a:solidFill>
              <a:latin typeface="Arial"/>
            </a:endParaRPr>
          </a:p>
        </p:txBody>
      </p:sp>
      <p:sp>
        <p:nvSpPr>
          <p:cNvPr id="536" name="CustomShape 2"/>
          <p:cNvSpPr/>
          <p:nvPr/>
        </p:nvSpPr>
        <p:spPr>
          <a:xfrm>
            <a:off x="1847880" y="1484280"/>
            <a:ext cx="8818920" cy="530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537" name="CustomShape 3"/>
          <p:cNvSpPr/>
          <p:nvPr/>
        </p:nvSpPr>
        <p:spPr>
          <a:xfrm>
            <a:off x="695400" y="2205000"/>
            <a:ext cx="11017224" cy="4391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80000"/>
              </a:lnSpc>
              <a:buFont typeface="Arial"/>
              <a:buChar char=" "/>
            </a:pPr>
            <a:r>
              <a:rPr lang="cs-CZ" sz="2800" dirty="0">
                <a:solidFill>
                  <a:srgbClr val="262626"/>
                </a:solidFill>
                <a:latin typeface="Calibri Light"/>
              </a:rPr>
              <a:t>Základní jednotkou žlázové tkáně je </a:t>
            </a:r>
            <a:r>
              <a:rPr lang="cs-CZ" sz="2800" b="1" dirty="0">
                <a:solidFill>
                  <a:srgbClr val="262626"/>
                </a:solidFill>
                <a:latin typeface="Calibri Light"/>
              </a:rPr>
              <a:t>alveoly tvořený lalůček </a:t>
            </a:r>
            <a:r>
              <a:rPr lang="cs-CZ" sz="2800" dirty="0">
                <a:solidFill>
                  <a:srgbClr val="262626"/>
                </a:solidFill>
                <a:latin typeface="Calibri Light"/>
              </a:rPr>
              <a:t>(</a:t>
            </a:r>
            <a:r>
              <a:rPr lang="cs-CZ" sz="2800" b="1" dirty="0" err="1">
                <a:solidFill>
                  <a:srgbClr val="262626"/>
                </a:solidFill>
                <a:latin typeface="Calibri Light"/>
              </a:rPr>
              <a:t>lobulus</a:t>
            </a:r>
            <a:r>
              <a:rPr lang="cs-CZ" sz="2800" b="1" dirty="0">
                <a:solidFill>
                  <a:srgbClr val="262626"/>
                </a:solidFill>
                <a:latin typeface="Calibri Light"/>
              </a:rPr>
              <a:t>). </a:t>
            </a:r>
            <a:r>
              <a:rPr lang="cs-CZ" sz="2800" dirty="0">
                <a:solidFill>
                  <a:srgbClr val="262626"/>
                </a:solidFill>
                <a:latin typeface="Calibri Light"/>
              </a:rPr>
              <a:t>Je to hroznovitá struktura, tvořená vlastními </a:t>
            </a:r>
            <a:r>
              <a:rPr lang="cs-CZ" sz="2800" b="1" dirty="0">
                <a:solidFill>
                  <a:srgbClr val="262626"/>
                </a:solidFill>
                <a:latin typeface="Calibri Light"/>
              </a:rPr>
              <a:t>sekrečními buňkami (alveoly) a mléčnými dukty. </a:t>
            </a:r>
            <a:r>
              <a:rPr lang="cs-CZ" sz="2800" dirty="0">
                <a:solidFill>
                  <a:srgbClr val="262626"/>
                </a:solidFill>
                <a:latin typeface="Calibri Light"/>
              </a:rPr>
              <a:t>Alveoly vytváří mléko z živin, přitékajících k nim v krvi matky. Jeden prs obsahuje cca 7-10 </a:t>
            </a:r>
            <a:r>
              <a:rPr lang="cs-CZ" sz="2800" dirty="0" err="1">
                <a:solidFill>
                  <a:srgbClr val="262626"/>
                </a:solidFill>
                <a:latin typeface="Calibri Light"/>
              </a:rPr>
              <a:t>lobulů</a:t>
            </a:r>
            <a:r>
              <a:rPr lang="cs-CZ" sz="2800" dirty="0">
                <a:solidFill>
                  <a:srgbClr val="262626"/>
                </a:solidFill>
                <a:latin typeface="Calibri Light"/>
              </a:rPr>
              <a:t>.</a:t>
            </a:r>
            <a:endParaRPr sz="1600" dirty="0"/>
          </a:p>
          <a:p>
            <a:pPr>
              <a:lnSpc>
                <a:spcPct val="80000"/>
              </a:lnSpc>
              <a:buFont typeface="Arial"/>
              <a:buChar char=" "/>
            </a:pPr>
            <a:r>
              <a:rPr lang="cs-CZ" sz="2800" dirty="0">
                <a:solidFill>
                  <a:srgbClr val="262626"/>
                </a:solidFill>
                <a:latin typeface="Calibri Light"/>
              </a:rPr>
              <a:t> </a:t>
            </a:r>
            <a:endParaRPr sz="1600" dirty="0"/>
          </a:p>
          <a:p>
            <a:pPr>
              <a:lnSpc>
                <a:spcPct val="80000"/>
              </a:lnSpc>
              <a:buFont typeface="Arial"/>
              <a:buChar char=" "/>
            </a:pPr>
            <a:r>
              <a:rPr lang="cs-CZ" sz="2800" dirty="0">
                <a:solidFill>
                  <a:srgbClr val="262626"/>
                </a:solidFill>
                <a:latin typeface="Calibri Light"/>
              </a:rPr>
              <a:t>Sekreční buňky jsou opleteny zvláštními buňkami </a:t>
            </a:r>
            <a:r>
              <a:rPr lang="cs-CZ" sz="2800" b="1" dirty="0" err="1">
                <a:solidFill>
                  <a:srgbClr val="262626"/>
                </a:solidFill>
                <a:latin typeface="Calibri Light"/>
              </a:rPr>
              <a:t>myoepiteliálními</a:t>
            </a:r>
            <a:r>
              <a:rPr lang="cs-CZ" sz="2800" dirty="0">
                <a:solidFill>
                  <a:srgbClr val="262626"/>
                </a:solidFill>
                <a:latin typeface="Calibri Light"/>
              </a:rPr>
              <a:t>. Tyto buňky svojí schopností kontrahovat se, umožňují pohyb mléka z místa tvorby, z alveolu do stromovitě rozvětveného vývodního systému směrem k bradavce, odkud je může dítě sát. </a:t>
            </a:r>
            <a:r>
              <a:rPr lang="cs-CZ" sz="2800" dirty="0" err="1">
                <a:solidFill>
                  <a:srgbClr val="262626"/>
                </a:solidFill>
                <a:latin typeface="Calibri Light"/>
              </a:rPr>
              <a:t>Myoepiteliální</a:t>
            </a:r>
            <a:r>
              <a:rPr lang="cs-CZ" sz="2800" dirty="0">
                <a:solidFill>
                  <a:srgbClr val="262626"/>
                </a:solidFill>
                <a:latin typeface="Calibri Light"/>
              </a:rPr>
              <a:t> buňky jsou přítomny i ve stěnách vývodů. </a:t>
            </a:r>
            <a:endParaRPr sz="1600" dirty="0"/>
          </a:p>
          <a:p>
            <a:pPr>
              <a:lnSpc>
                <a:spcPct val="80000"/>
              </a:lnSpc>
            </a:pPr>
            <a:endParaRPr sz="1600" dirty="0"/>
          </a:p>
          <a:p>
            <a:pPr>
              <a:lnSpc>
                <a:spcPct val="80000"/>
              </a:lnSpc>
            </a:pPr>
            <a:endParaRPr sz="1600" dirty="0"/>
          </a:p>
          <a:p>
            <a:pPr>
              <a:lnSpc>
                <a:spcPct val="80000"/>
              </a:lnSpc>
            </a:pPr>
            <a:endParaRPr sz="1600" dirty="0"/>
          </a:p>
          <a:p>
            <a:pPr>
              <a:lnSpc>
                <a:spcPct val="80000"/>
              </a:lnSpc>
            </a:pPr>
            <a:endParaRPr sz="1600" dirty="0"/>
          </a:p>
          <a:p>
            <a:pPr>
              <a:lnSpc>
                <a:spcPct val="80000"/>
              </a:lnSpc>
            </a:pPr>
            <a:endParaRPr sz="1600" dirty="0"/>
          </a:p>
          <a:p>
            <a:pPr>
              <a:lnSpc>
                <a:spcPct val="80000"/>
              </a:lnSpc>
            </a:pPr>
            <a:endParaRPr sz="1600" dirty="0"/>
          </a:p>
          <a:p>
            <a:pPr>
              <a:lnSpc>
                <a:spcPct val="80000"/>
              </a:lnSpc>
            </a:pPr>
            <a:endParaRPr sz="1600" dirty="0"/>
          </a:p>
          <a:p>
            <a:pPr>
              <a:lnSpc>
                <a:spcPct val="80000"/>
              </a:lnSpc>
            </a:pPr>
            <a:endParaRPr sz="1600" dirty="0"/>
          </a:p>
          <a:p>
            <a:pPr>
              <a:lnSpc>
                <a:spcPct val="80000"/>
              </a:lnSpc>
            </a:pPr>
            <a:endParaRPr sz="1600" dirty="0"/>
          </a:p>
          <a:p>
            <a:pPr>
              <a:lnSpc>
                <a:spcPct val="80000"/>
              </a:lnSpc>
            </a:pPr>
            <a:endParaRPr sz="1600" dirty="0"/>
          </a:p>
          <a:p>
            <a:pPr>
              <a:lnSpc>
                <a:spcPct val="80000"/>
              </a:lnSpc>
            </a:pPr>
            <a:endParaRPr sz="1600" dirty="0"/>
          </a:p>
          <a:p>
            <a:pPr>
              <a:lnSpc>
                <a:spcPct val="80000"/>
              </a:lnSpc>
            </a:pPr>
            <a:endParaRPr sz="1600" dirty="0"/>
          </a:p>
          <a:p>
            <a:pPr>
              <a:lnSpc>
                <a:spcPct val="80000"/>
              </a:lnSpc>
            </a:pPr>
            <a:endParaRPr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71880" y="1482840"/>
            <a:ext cx="5902920" cy="537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CustomShape 1"/>
          <p:cNvSpPr/>
          <p:nvPr/>
        </p:nvSpPr>
        <p:spPr>
          <a:xfrm>
            <a:off x="1847880" y="476280"/>
            <a:ext cx="8228520" cy="1065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000" dirty="0">
                <a:solidFill>
                  <a:srgbClr val="933B05"/>
                </a:solidFill>
                <a:latin typeface="Arial"/>
              </a:rPr>
              <a:t>Fyziologie </a:t>
            </a:r>
            <a:r>
              <a:rPr lang="cs-CZ" sz="4000" dirty="0" smtClean="0">
                <a:solidFill>
                  <a:srgbClr val="933B05"/>
                </a:solidFill>
                <a:latin typeface="Arial"/>
              </a:rPr>
              <a:t>laktace</a:t>
            </a:r>
            <a:endParaRPr lang="cs-CZ" sz="4000" dirty="0">
              <a:solidFill>
                <a:srgbClr val="933B05"/>
              </a:solidFill>
              <a:latin typeface="Arial"/>
            </a:endParaRPr>
          </a:p>
        </p:txBody>
      </p:sp>
      <p:sp>
        <p:nvSpPr>
          <p:cNvPr id="540" name="CustomShape 2"/>
          <p:cNvSpPr/>
          <p:nvPr/>
        </p:nvSpPr>
        <p:spPr>
          <a:xfrm>
            <a:off x="3287880" y="2349360"/>
            <a:ext cx="1511640" cy="365760"/>
          </a:xfrm>
          <a:prstGeom prst="rect">
            <a:avLst/>
          </a:prstGeom>
          <a:noFill/>
          <a:ln>
            <a:noFill/>
          </a:ln>
        </p:spPr>
      </p:sp>
      <p:sp>
        <p:nvSpPr>
          <p:cNvPr id="541" name="CustomShape 3"/>
          <p:cNvSpPr/>
          <p:nvPr/>
        </p:nvSpPr>
        <p:spPr>
          <a:xfrm>
            <a:off x="6959520" y="1413000"/>
            <a:ext cx="3023280" cy="1186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>
                <a:solidFill>
                  <a:srgbClr val="000000"/>
                </a:solidFill>
                <a:latin typeface="Calibri"/>
              </a:rPr>
              <a:t>Dráždění  nervových zakončení  v bradavce  a dvorci,  efektivním sáním dítěte</a:t>
            </a:r>
            <a:endParaRPr/>
          </a:p>
        </p:txBody>
      </p:sp>
      <p:sp>
        <p:nvSpPr>
          <p:cNvPr id="542" name="Line 4"/>
          <p:cNvSpPr/>
          <p:nvPr/>
        </p:nvSpPr>
        <p:spPr>
          <a:xfrm>
            <a:off x="4224240" y="3716280"/>
            <a:ext cx="0" cy="576000"/>
          </a:xfrm>
          <a:prstGeom prst="line">
            <a:avLst/>
          </a:prstGeom>
          <a:ln w="936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543" name="Line 5"/>
          <p:cNvSpPr/>
          <p:nvPr/>
        </p:nvSpPr>
        <p:spPr>
          <a:xfrm flipH="1">
            <a:off x="6167160" y="1915920"/>
            <a:ext cx="719280" cy="0"/>
          </a:xfrm>
          <a:prstGeom prst="line">
            <a:avLst/>
          </a:prstGeom>
          <a:ln w="936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544" name="CustomShape 6"/>
          <p:cNvSpPr/>
          <p:nvPr/>
        </p:nvSpPr>
        <p:spPr>
          <a:xfrm>
            <a:off x="4727520" y="1628640"/>
            <a:ext cx="1511640" cy="638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>
                <a:solidFill>
                  <a:srgbClr val="000000"/>
                </a:solidFill>
                <a:latin typeface="Calibri"/>
              </a:rPr>
              <a:t>Stimulace hypofýzy</a:t>
            </a:r>
            <a:endParaRPr/>
          </a:p>
        </p:txBody>
      </p:sp>
      <p:sp>
        <p:nvSpPr>
          <p:cNvPr id="545" name="Line 7"/>
          <p:cNvSpPr/>
          <p:nvPr/>
        </p:nvSpPr>
        <p:spPr>
          <a:xfrm flipH="1">
            <a:off x="3792240" y="2492280"/>
            <a:ext cx="790560" cy="431640"/>
          </a:xfrm>
          <a:prstGeom prst="line">
            <a:avLst/>
          </a:prstGeom>
          <a:ln w="936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546" name="CustomShape 8"/>
          <p:cNvSpPr/>
          <p:nvPr/>
        </p:nvSpPr>
        <p:spPr>
          <a:xfrm>
            <a:off x="3000240" y="2997360"/>
            <a:ext cx="2520000" cy="911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>
                <a:solidFill>
                  <a:srgbClr val="000000"/>
                </a:solidFill>
                <a:latin typeface="Calibri"/>
              </a:rPr>
              <a:t>Zadní  lalok hypofýzy → </a:t>
            </a:r>
            <a:r>
              <a:rPr lang="cs-CZ" b="1">
                <a:solidFill>
                  <a:srgbClr val="000000"/>
                </a:solidFill>
                <a:latin typeface="Calibri"/>
              </a:rPr>
              <a:t>Oxytocin</a:t>
            </a:r>
            <a:endParaRPr/>
          </a:p>
        </p:txBody>
      </p:sp>
      <p:sp>
        <p:nvSpPr>
          <p:cNvPr id="547" name="CustomShape 9"/>
          <p:cNvSpPr/>
          <p:nvPr/>
        </p:nvSpPr>
        <p:spPr>
          <a:xfrm>
            <a:off x="3287880" y="4292640"/>
            <a:ext cx="1872000" cy="1186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>
                <a:solidFill>
                  <a:srgbClr val="000000"/>
                </a:solidFill>
                <a:latin typeface="Calibri"/>
              </a:rPr>
              <a:t>Myoepitelilání buňky → uvolnění mléka</a:t>
            </a:r>
            <a:endParaRPr/>
          </a:p>
        </p:txBody>
      </p:sp>
      <p:sp>
        <p:nvSpPr>
          <p:cNvPr id="548" name="Line 10"/>
          <p:cNvSpPr/>
          <p:nvPr/>
        </p:nvSpPr>
        <p:spPr>
          <a:xfrm>
            <a:off x="5951520" y="2420640"/>
            <a:ext cx="647640" cy="505080"/>
          </a:xfrm>
          <a:prstGeom prst="line">
            <a:avLst/>
          </a:prstGeom>
          <a:ln w="936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549" name="CustomShape 11"/>
          <p:cNvSpPr/>
          <p:nvPr/>
        </p:nvSpPr>
        <p:spPr>
          <a:xfrm>
            <a:off x="7824960" y="3789360"/>
            <a:ext cx="1870560" cy="365760"/>
          </a:xfrm>
          <a:prstGeom prst="rect">
            <a:avLst/>
          </a:prstGeom>
          <a:noFill/>
          <a:ln>
            <a:noFill/>
          </a:ln>
        </p:spPr>
      </p:sp>
      <p:sp>
        <p:nvSpPr>
          <p:cNvPr id="550" name="CustomShape 12"/>
          <p:cNvSpPr/>
          <p:nvPr/>
        </p:nvSpPr>
        <p:spPr>
          <a:xfrm>
            <a:off x="6240600" y="3068640"/>
            <a:ext cx="2375280" cy="911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>
                <a:solidFill>
                  <a:srgbClr val="000000"/>
                </a:solidFill>
                <a:latin typeface="Calibri"/>
              </a:rPr>
              <a:t>Přední lalok hypofýzy → </a:t>
            </a:r>
            <a:r>
              <a:rPr lang="cs-CZ" b="1">
                <a:solidFill>
                  <a:srgbClr val="000000"/>
                </a:solidFill>
                <a:latin typeface="Calibri"/>
              </a:rPr>
              <a:t>Prolaktin</a:t>
            </a:r>
            <a:endParaRPr/>
          </a:p>
        </p:txBody>
      </p:sp>
      <p:sp>
        <p:nvSpPr>
          <p:cNvPr id="551" name="Line 13"/>
          <p:cNvSpPr/>
          <p:nvPr/>
        </p:nvSpPr>
        <p:spPr>
          <a:xfrm>
            <a:off x="6887880" y="3644640"/>
            <a:ext cx="0" cy="505080"/>
          </a:xfrm>
          <a:prstGeom prst="line">
            <a:avLst/>
          </a:prstGeom>
          <a:ln w="936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552" name="CustomShape 14"/>
          <p:cNvSpPr/>
          <p:nvPr/>
        </p:nvSpPr>
        <p:spPr>
          <a:xfrm>
            <a:off x="6383160" y="4221000"/>
            <a:ext cx="1727640" cy="912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>
                <a:solidFill>
                  <a:srgbClr val="000000"/>
                </a:solidFill>
                <a:latin typeface="Calibri"/>
              </a:rPr>
              <a:t>Alveolární buňky → tvorba mléka</a:t>
            </a:r>
            <a:endParaRPr/>
          </a:p>
        </p:txBody>
      </p:sp>
      <p:sp>
        <p:nvSpPr>
          <p:cNvPr id="553" name="CustomShape 15"/>
          <p:cNvSpPr/>
          <p:nvPr/>
        </p:nvSpPr>
        <p:spPr>
          <a:xfrm>
            <a:off x="2208240" y="5589720"/>
            <a:ext cx="1367280" cy="637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>
                <a:solidFill>
                  <a:srgbClr val="000000"/>
                </a:solidFill>
                <a:latin typeface="Calibri"/>
              </a:rPr>
              <a:t>Nalitá prsa</a:t>
            </a:r>
            <a:endParaRPr/>
          </a:p>
        </p:txBody>
      </p:sp>
      <p:sp>
        <p:nvSpPr>
          <p:cNvPr id="554" name="Line 16"/>
          <p:cNvSpPr/>
          <p:nvPr/>
        </p:nvSpPr>
        <p:spPr>
          <a:xfrm>
            <a:off x="3574800" y="5733720"/>
            <a:ext cx="647640" cy="0"/>
          </a:xfrm>
          <a:prstGeom prst="line">
            <a:avLst/>
          </a:prstGeom>
          <a:ln w="936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555" name="CustomShape 17"/>
          <p:cNvSpPr/>
          <p:nvPr/>
        </p:nvSpPr>
        <p:spPr>
          <a:xfrm>
            <a:off x="4367160" y="5445000"/>
            <a:ext cx="2880360" cy="1186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>
                <a:solidFill>
                  <a:srgbClr val="000000"/>
                </a:solidFill>
                <a:latin typeface="Calibri"/>
              </a:rPr>
              <a:t>Hypotalamus →</a:t>
            </a:r>
            <a:r>
              <a:rPr lang="cs-CZ" b="1">
                <a:solidFill>
                  <a:srgbClr val="000000"/>
                </a:solidFill>
                <a:latin typeface="Calibri"/>
              </a:rPr>
              <a:t>prolaktin inhibitující hormon (PIH)</a:t>
            </a:r>
            <a:endParaRPr/>
          </a:p>
        </p:txBody>
      </p:sp>
      <p:sp>
        <p:nvSpPr>
          <p:cNvPr id="556" name="Line 18"/>
          <p:cNvSpPr/>
          <p:nvPr/>
        </p:nvSpPr>
        <p:spPr>
          <a:xfrm>
            <a:off x="7175160" y="5805360"/>
            <a:ext cx="1079640" cy="0"/>
          </a:xfrm>
          <a:prstGeom prst="line">
            <a:avLst/>
          </a:prstGeom>
          <a:ln w="936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557" name="CustomShape 19"/>
          <p:cNvSpPr/>
          <p:nvPr/>
        </p:nvSpPr>
        <p:spPr>
          <a:xfrm>
            <a:off x="8400960" y="5589720"/>
            <a:ext cx="2086560" cy="363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>
                <a:solidFill>
                  <a:srgbClr val="000000"/>
                </a:solidFill>
                <a:latin typeface="Calibri"/>
              </a:rPr>
              <a:t>Inhibice laktace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CustomShape 1"/>
          <p:cNvSpPr/>
          <p:nvPr/>
        </p:nvSpPr>
        <p:spPr>
          <a:xfrm>
            <a:off x="695400" y="260648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/>
            <a:r>
              <a:rPr lang="cs-CZ" sz="4000" dirty="0">
                <a:solidFill>
                  <a:srgbClr val="933B05"/>
                </a:solidFill>
                <a:latin typeface="Arial"/>
              </a:rPr>
              <a:t>Co vyplývá z předchozí informace</a:t>
            </a:r>
            <a:r>
              <a:rPr lang="cs-CZ" sz="4000" dirty="0" smtClean="0">
                <a:solidFill>
                  <a:srgbClr val="933B05"/>
                </a:solidFill>
                <a:latin typeface="Arial"/>
              </a:rPr>
              <a:t>?</a:t>
            </a:r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559" name="CustomShape 2"/>
          <p:cNvSpPr/>
          <p:nvPr/>
        </p:nvSpPr>
        <p:spPr>
          <a:xfrm>
            <a:off x="407368" y="1628800"/>
            <a:ext cx="11593288" cy="5067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Tvorba mléka je ovlivněna tím, kolik mléka dítě z prsu odebírá! 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Pokud není mléko z prsu odebíráno → pokles tvorby mléka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Potřebuji zajistit:</a:t>
            </a:r>
            <a:endParaRPr dirty="0"/>
          </a:p>
          <a:p>
            <a:pPr>
              <a:lnSpc>
                <a:spcPct val="100000"/>
              </a:lnSpc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1.  </a:t>
            </a:r>
            <a:r>
              <a:rPr lang="cs-CZ" sz="2400" b="1" dirty="0">
                <a:solidFill>
                  <a:srgbClr val="262626"/>
                </a:solidFill>
                <a:latin typeface="Calibri Light"/>
              </a:rPr>
              <a:t>Efektivní sání </a:t>
            </a:r>
            <a:r>
              <a:rPr lang="cs-CZ" sz="2400" dirty="0">
                <a:solidFill>
                  <a:srgbClr val="262626"/>
                </a:solidFill>
                <a:latin typeface="Calibri Light"/>
              </a:rPr>
              <a:t>(kontrola a úprava přisátí /poloha a polykání tzn. pauza v bradě/)</a:t>
            </a:r>
            <a:endParaRPr dirty="0"/>
          </a:p>
          <a:p>
            <a:pPr>
              <a:lnSpc>
                <a:spcPct val="100000"/>
              </a:lnSpc>
              <a:buFont typeface="Arial"/>
              <a:buAutoNum type="arabicPeriod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Neomezený přístup dítěte k prsu (neomezovat délku ani frekvenci kojení= </a:t>
            </a:r>
            <a:r>
              <a:rPr lang="cs-CZ" sz="2400" b="1" dirty="0" err="1">
                <a:solidFill>
                  <a:srgbClr val="262626"/>
                </a:solidFill>
                <a:latin typeface="Calibri Light"/>
              </a:rPr>
              <a:t>kojení</a:t>
            </a:r>
            <a:r>
              <a:rPr lang="cs-CZ" sz="2400" b="1" dirty="0">
                <a:solidFill>
                  <a:srgbClr val="262626"/>
                </a:solidFill>
                <a:latin typeface="Calibri Light"/>
              </a:rPr>
              <a:t> dle potřeb dítěte</a:t>
            </a:r>
            <a:r>
              <a:rPr lang="cs-CZ" sz="2400" dirty="0">
                <a:solidFill>
                  <a:srgbClr val="262626"/>
                </a:solidFill>
                <a:latin typeface="Calibri Light"/>
              </a:rPr>
              <a:t>)</a:t>
            </a:r>
            <a:endParaRPr dirty="0"/>
          </a:p>
          <a:p>
            <a:pPr>
              <a:lnSpc>
                <a:spcPct val="100000"/>
              </a:lnSpc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  → Zabezpečím tak efektivní stimulaci  a vyprázdnění prsu → tvorbu mléka</a:t>
            </a:r>
            <a:endParaRPr dirty="0"/>
          </a:p>
          <a:p>
            <a:pPr>
              <a:lnSpc>
                <a:spcPct val="100000"/>
              </a:lnSpc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→ Čím více mléka z prsu odebírám tím více mléka se v něm tvoří!!!</a:t>
            </a:r>
            <a:endParaRPr dirty="0"/>
          </a:p>
          <a:p>
            <a:pPr>
              <a:lnSpc>
                <a:spcPct val="100000"/>
              </a:lnSpc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→ Mějte na paměti, že každé dítě a </a:t>
            </a:r>
            <a:r>
              <a:rPr lang="cs-CZ" sz="2400" b="1" dirty="0">
                <a:solidFill>
                  <a:srgbClr val="262626"/>
                </a:solidFill>
                <a:latin typeface="Calibri Light"/>
              </a:rPr>
              <a:t>matka jsou individuální dvojice</a:t>
            </a:r>
            <a:r>
              <a:rPr lang="cs-CZ" sz="2400" dirty="0">
                <a:solidFill>
                  <a:srgbClr val="262626"/>
                </a:solidFill>
                <a:latin typeface="Calibri Light"/>
              </a:rPr>
              <a:t>, tzn. každé dítě má jinou schopnost efektivního sání mléka a každá matka uvolňuje a produkuje mléko odlišně. Každá dvojice tedy potřebuje i jinou délku a frekvenci kojení!!!!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CustomShape 1"/>
          <p:cNvSpPr/>
          <p:nvPr/>
        </p:nvSpPr>
        <p:spPr>
          <a:xfrm>
            <a:off x="1992240" y="692280"/>
            <a:ext cx="8228520" cy="1065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000" dirty="0">
                <a:solidFill>
                  <a:srgbClr val="933B05"/>
                </a:solidFill>
                <a:latin typeface="Arial"/>
              </a:rPr>
              <a:t>Čeho se vyvarovat a na co si dávat pozor</a:t>
            </a:r>
            <a:r>
              <a:rPr lang="cs-CZ" sz="4000" dirty="0" smtClean="0">
                <a:solidFill>
                  <a:srgbClr val="933B05"/>
                </a:solidFill>
                <a:latin typeface="Arial"/>
              </a:rPr>
              <a:t>?!</a:t>
            </a:r>
            <a:endParaRPr lang="cs-CZ" sz="4000" dirty="0">
              <a:solidFill>
                <a:srgbClr val="933B05"/>
              </a:solidFill>
              <a:latin typeface="Arial"/>
            </a:endParaRPr>
          </a:p>
        </p:txBody>
      </p:sp>
      <p:sp>
        <p:nvSpPr>
          <p:cNvPr id="561" name="CustomShape 2"/>
          <p:cNvSpPr/>
          <p:nvPr/>
        </p:nvSpPr>
        <p:spPr>
          <a:xfrm>
            <a:off x="1055440" y="2322000"/>
            <a:ext cx="9937104" cy="4536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Špatná technika sání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Omezování kontaktu matky a </a:t>
            </a:r>
            <a:r>
              <a:rPr lang="cs-CZ" sz="2400" dirty="0" err="1">
                <a:solidFill>
                  <a:srgbClr val="262626"/>
                </a:solidFill>
                <a:latin typeface="Calibri Light"/>
              </a:rPr>
              <a:t>dítěte</a:t>
            </a:r>
            <a:r>
              <a:rPr lang="cs-CZ" sz="2400" dirty="0">
                <a:solidFill>
                  <a:srgbClr val="262626"/>
                </a:solidFill>
                <a:latin typeface="Calibri Light"/>
              </a:rPr>
              <a:t>→ omezování délky a frekvence kojení (dítě by mělo být kojeno dle jeho potřeb). </a:t>
            </a:r>
            <a:endParaRPr lang="cs-CZ" sz="2400" dirty="0" smtClean="0">
              <a:solidFill>
                <a:srgbClr val="262626"/>
              </a:solidFill>
              <a:latin typeface="Calibri Light"/>
            </a:endParaRPr>
          </a:p>
          <a:p>
            <a:pPr>
              <a:lnSpc>
                <a:spcPct val="100000"/>
              </a:lnSpc>
              <a:buFont typeface="Arial"/>
              <a:buChar char=" "/>
            </a:pPr>
            <a:endParaRPr lang="cs-CZ" sz="2400" dirty="0" smtClean="0">
              <a:solidFill>
                <a:srgbClr val="262626"/>
              </a:solidFill>
              <a:latin typeface="Calibri Light"/>
            </a:endParaRPr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b="1" dirty="0" smtClean="0">
                <a:solidFill>
                  <a:srgbClr val="FF0000"/>
                </a:solidFill>
                <a:latin typeface="Calibri Light"/>
              </a:rPr>
              <a:t>Neexistuje </a:t>
            </a:r>
            <a:r>
              <a:rPr lang="cs-CZ" sz="2400" b="1" dirty="0">
                <a:solidFill>
                  <a:srgbClr val="FF0000"/>
                </a:solidFill>
                <a:latin typeface="Calibri Light"/>
              </a:rPr>
              <a:t>nic jako doporučená délka či </a:t>
            </a:r>
            <a:r>
              <a:rPr lang="cs-CZ" sz="2400" b="1" dirty="0" smtClean="0">
                <a:solidFill>
                  <a:srgbClr val="FF0000"/>
                </a:solidFill>
                <a:latin typeface="Calibri Light"/>
              </a:rPr>
              <a:t>frekvence kojení</a:t>
            </a:r>
            <a:r>
              <a:rPr lang="cs-CZ" sz="2400" dirty="0" smtClean="0">
                <a:solidFill>
                  <a:srgbClr val="FF0000"/>
                </a:solidFill>
                <a:latin typeface="Calibri Light"/>
              </a:rPr>
              <a:t>!!!</a:t>
            </a:r>
          </a:p>
          <a:p>
            <a:pPr>
              <a:lnSpc>
                <a:spcPct val="100000"/>
              </a:lnSpc>
              <a:buFont typeface="Arial"/>
              <a:buChar char=" "/>
            </a:pPr>
            <a:endParaRPr dirty="0"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V neindikovaných případech krmení dítěte jiným mlékem (ale i glukózou, čaji…) než mlékem vlastní matky 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Náhražky bradavky (hl. dudlíky)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Na jakékoliv neopodstatněné rady, které omezují matku a dítě v jejich vzájemném kontaktu a kojení.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3994</Words>
  <Application>Microsoft Office PowerPoint</Application>
  <PresentationFormat>Širokoúhlá obrazovka</PresentationFormat>
  <Paragraphs>606</Paragraphs>
  <Slides>104</Slides>
  <Notes>9</Notes>
  <HiddenSlides>0</HiddenSlides>
  <MMClips>0</MMClips>
  <ScaleCrop>false</ScaleCrop>
  <HeadingPairs>
    <vt:vector size="8" baseType="variant">
      <vt:variant>
        <vt:lpstr>Použitá písma</vt:lpstr>
      </vt:variant>
      <vt:variant>
        <vt:i4>15</vt:i4>
      </vt:variant>
      <vt:variant>
        <vt:lpstr>Motiv</vt:lpstr>
      </vt:variant>
      <vt:variant>
        <vt:i4>4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104</vt:i4>
      </vt:variant>
    </vt:vector>
  </HeadingPairs>
  <TitlesOfParts>
    <vt:vector size="124" baseType="lpstr">
      <vt:lpstr>Arial</vt:lpstr>
      <vt:lpstr>Arial Narrow</vt:lpstr>
      <vt:lpstr>Calibri</vt:lpstr>
      <vt:lpstr>Calibri Light</vt:lpstr>
      <vt:lpstr>Comic Sans MS</vt:lpstr>
      <vt:lpstr>DejaVu Sans</vt:lpstr>
      <vt:lpstr>Georgia</vt:lpstr>
      <vt:lpstr>Gill Sans MT</vt:lpstr>
      <vt:lpstr>Lucida Sans Unicode</vt:lpstr>
      <vt:lpstr>StarSymbol</vt:lpstr>
      <vt:lpstr>Tahoma</vt:lpstr>
      <vt:lpstr>Times New Roman</vt:lpstr>
      <vt:lpstr>Trebuchet MS</vt:lpstr>
      <vt:lpstr>Wingdings</vt:lpstr>
      <vt:lpstr>Wingdings 3</vt:lpstr>
      <vt:lpstr>Office Theme</vt:lpstr>
      <vt:lpstr>Office Theme</vt:lpstr>
      <vt:lpstr>Office Theme</vt:lpstr>
      <vt:lpstr>Office Theme</vt:lpstr>
      <vt:lpstr>Photo Editor Photo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Sylva</dc:creator>
  <cp:lastModifiedBy>Veronika Březková</cp:lastModifiedBy>
  <cp:revision>32</cp:revision>
  <dcterms:modified xsi:type="dcterms:W3CDTF">2017-04-04T09:12:00Z</dcterms:modified>
</cp:coreProperties>
</file>