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2" r:id="rId6"/>
    <p:sldId id="264" r:id="rId7"/>
    <p:sldId id="266" r:id="rId8"/>
    <p:sldId id="265" r:id="rId9"/>
    <p:sldId id="267" r:id="rId10"/>
    <p:sldId id="268" r:id="rId11"/>
    <p:sldId id="270" r:id="rId12"/>
    <p:sldId id="283" r:id="rId13"/>
    <p:sldId id="284" r:id="rId14"/>
    <p:sldId id="286" r:id="rId15"/>
    <p:sldId id="275" r:id="rId16"/>
    <p:sldId id="277" r:id="rId17"/>
    <p:sldId id="276" r:id="rId18"/>
    <p:sldId id="278" r:id="rId19"/>
    <p:sldId id="279" r:id="rId20"/>
    <p:sldId id="280" r:id="rId21"/>
    <p:sldId id="281" r:id="rId22"/>
    <p:sldId id="271" r:id="rId23"/>
    <p:sldId id="272" r:id="rId24"/>
    <p:sldId id="273" r:id="rId25"/>
    <p:sldId id="274" r:id="rId26"/>
    <p:sldId id="297" r:id="rId27"/>
    <p:sldId id="298" r:id="rId28"/>
    <p:sldId id="299" r:id="rId29"/>
    <p:sldId id="288" r:id="rId30"/>
    <p:sldId id="289" r:id="rId31"/>
    <p:sldId id="290" r:id="rId32"/>
    <p:sldId id="291" r:id="rId33"/>
    <p:sldId id="292" r:id="rId34"/>
    <p:sldId id="293" r:id="rId35"/>
    <p:sldId id="295" r:id="rId36"/>
    <p:sldId id="294" r:id="rId37"/>
    <p:sldId id="287" r:id="rId38"/>
    <p:sldId id="282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16.2.2017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i="1" dirty="0" err="1" smtClean="0"/>
              <a:t>M.Beňovská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88924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196752"/>
            <a:ext cx="6858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</a:t>
            </a:r>
            <a:r>
              <a:rPr lang="cs-CZ" sz="2000" b="1" i="1" dirty="0" err="1" smtClean="0"/>
              <a:t>vyjímečně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720840"/>
            <a:ext cx="8460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97839"/>
            <a:ext cx="7308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r>
              <a:rPr lang="cs-CZ" sz="2000" dirty="0" smtClean="0"/>
              <a:t>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65882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err="1"/>
              <a:t>pankreasu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16832"/>
            <a:ext cx="759633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2274838"/>
            <a:ext cx="685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859340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1844824"/>
            <a:ext cx="87129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2060848"/>
            <a:ext cx="68945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Referenční </a:t>
            </a:r>
            <a:r>
              <a:rPr lang="cs-CZ" b="1" dirty="0" smtClean="0"/>
              <a:t>rozmezí:</a:t>
            </a: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b="1" dirty="0" smtClean="0">
                <a:solidFill>
                  <a:srgbClr val="C00000"/>
                </a:solidFill>
              </a:rPr>
              <a:t>0,22 </a:t>
            </a:r>
            <a:r>
              <a:rPr lang="cs-CZ" b="1" dirty="0">
                <a:solidFill>
                  <a:srgbClr val="C00000"/>
                </a:solidFill>
              </a:rPr>
              <a:t>- 1,00 µkat/l </a:t>
            </a:r>
            <a:r>
              <a:rPr lang="cs-CZ" dirty="0"/>
              <a:t>(platí pro metodu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r>
              <a:rPr lang="cs-CZ" dirty="0"/>
              <a:t>		</a:t>
            </a:r>
            <a:r>
              <a:rPr lang="cs-CZ" dirty="0" smtClean="0"/>
              <a:t>      do </a:t>
            </a:r>
            <a:r>
              <a:rPr lang="cs-CZ" dirty="0"/>
              <a:t>3,3 µkat/l (turbidimetrie)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dirty="0" smtClean="0"/>
              <a:t>Klinický </a:t>
            </a:r>
            <a:r>
              <a:rPr lang="cs-CZ" b="1" dirty="0"/>
              <a:t>význam: </a:t>
            </a:r>
          </a:p>
          <a:p>
            <a:r>
              <a:rPr lang="cs-CZ" dirty="0"/>
              <a:t>• detekce a vyloučení akutní pankreatitidy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chronická pankreatitida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836712"/>
            <a:ext cx="9324528" cy="6094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Metody stanovení katalytické koncentrace aktivity enzymu 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467544" y="1166843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sz="2000" b="1" dirty="0" smtClean="0"/>
              <a:t>Kinetické </a:t>
            </a:r>
            <a:endParaRPr lang="cs-CZ" sz="2000" dirty="0"/>
          </a:p>
          <a:p>
            <a:r>
              <a:rPr lang="cs-CZ" sz="2000" dirty="0" smtClean="0"/>
              <a:t>• Spektrofotometrické </a:t>
            </a:r>
            <a:r>
              <a:rPr lang="cs-CZ" sz="2000" dirty="0"/>
              <a:t>stanovení </a:t>
            </a:r>
            <a:r>
              <a:rPr lang="cs-CZ" sz="2000" b="1" dirty="0"/>
              <a:t>rychlosti enzymové reakce kontinuálním měřením absorbance v závislosti na čase </a:t>
            </a:r>
            <a:r>
              <a:rPr lang="cs-CZ" sz="2000" b="1" dirty="0" smtClean="0"/>
              <a:t>(</a:t>
            </a:r>
            <a:r>
              <a:rPr lang="cs-CZ" sz="2000" b="1" dirty="0" smtClean="0">
                <a:solidFill>
                  <a:srgbClr val="C00000"/>
                </a:solidFill>
              </a:rPr>
              <a:t>změna absorbance za časovou jednotku</a:t>
            </a:r>
            <a:r>
              <a:rPr lang="cs-CZ" sz="2000" b="1" dirty="0" smtClean="0"/>
              <a:t>)</a:t>
            </a:r>
            <a:endParaRPr lang="cs-CZ" sz="2000" dirty="0"/>
          </a:p>
          <a:p>
            <a:r>
              <a:rPr lang="cs-CZ" sz="2000" dirty="0" smtClean="0"/>
              <a:t>• Průběžně </a:t>
            </a:r>
            <a:r>
              <a:rPr lang="cs-CZ" sz="2000" dirty="0"/>
              <a:t>se měří [S] nebo [P] </a:t>
            </a:r>
          </a:p>
          <a:p>
            <a:r>
              <a:rPr lang="cs-CZ" sz="2000" dirty="0" smtClean="0"/>
              <a:t>• Řada </a:t>
            </a:r>
            <a:r>
              <a:rPr lang="cs-CZ" sz="2000" dirty="0"/>
              <a:t>měření </a:t>
            </a:r>
          </a:p>
          <a:p>
            <a:endParaRPr lang="cs-CZ" sz="2000" dirty="0"/>
          </a:p>
          <a:p>
            <a:r>
              <a:rPr lang="cs-CZ" sz="2000" dirty="0"/>
              <a:t>Konstantního času </a:t>
            </a:r>
          </a:p>
          <a:p>
            <a:r>
              <a:rPr lang="cs-CZ" sz="2000" dirty="0" smtClean="0"/>
              <a:t>-„</a:t>
            </a:r>
            <a:r>
              <a:rPr lang="cs-CZ" sz="2000" dirty="0"/>
              <a:t>end-point“ </a:t>
            </a:r>
          </a:p>
          <a:p>
            <a:r>
              <a:rPr lang="cs-CZ" sz="2000" dirty="0" smtClean="0"/>
              <a:t>• Měří se [P] po proběhnutí reakce – reakci necháme doběhnout do konce</a:t>
            </a:r>
          </a:p>
          <a:p>
            <a:r>
              <a:rPr lang="cs-CZ" sz="2000" dirty="0" smtClean="0"/>
              <a:t>• Jedno měření  - zjistí se průměrná rychlost – méně přesné</a:t>
            </a:r>
          </a:p>
          <a:p>
            <a:r>
              <a:rPr lang="cs-CZ" sz="2000" dirty="0" smtClean="0"/>
              <a:t>• </a:t>
            </a:r>
            <a:r>
              <a:rPr lang="cs-CZ" sz="2000" b="1" dirty="0" smtClean="0"/>
              <a:t>nedoporučené, v klinických laboratořích se neprovádí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4406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908720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IMUNOCHEMICKY  - CK-MB </a:t>
            </a:r>
            <a:r>
              <a:rPr lang="cs-CZ" sz="1800" b="1" dirty="0" err="1"/>
              <a:t>mass</a:t>
            </a:r>
            <a:r>
              <a:rPr lang="cs-CZ" sz="1800" b="1" dirty="0"/>
              <a:t> </a:t>
            </a:r>
            <a:r>
              <a:rPr lang="cs-CZ" sz="1800" dirty="0"/>
              <a:t>(hmotnostní koncentrace) </a:t>
            </a:r>
          </a:p>
          <a:p>
            <a:r>
              <a:rPr lang="cs-CZ" sz="1800" dirty="0" smtClean="0"/>
              <a:t>je </a:t>
            </a:r>
            <a:r>
              <a:rPr lang="cs-CZ" sz="1800" dirty="0" err="1" smtClean="0"/>
              <a:t>kardiospecifická</a:t>
            </a: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dirty="0"/>
              <a:t>vyšší analytická citlivost </a:t>
            </a:r>
            <a:r>
              <a:rPr lang="cs-CZ" sz="1800" dirty="0" smtClean="0"/>
              <a:t>stanovení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IMUNOINHIBIČNĚ  - aktivita CK-MB (</a:t>
            </a:r>
            <a:r>
              <a:rPr lang="cs-CZ" sz="1800" dirty="0" smtClean="0">
                <a:solidFill>
                  <a:srgbClr val="C00000"/>
                </a:solidFill>
              </a:rPr>
              <a:t>neprovádí </a:t>
            </a:r>
            <a:r>
              <a:rPr lang="cs-CZ" sz="1800" dirty="0">
                <a:solidFill>
                  <a:srgbClr val="C00000"/>
                </a:solidFill>
              </a:rPr>
              <a:t>se</a:t>
            </a:r>
            <a:r>
              <a:rPr lang="cs-CZ" sz="1800" dirty="0"/>
              <a:t>) </a:t>
            </a:r>
          </a:p>
          <a:p>
            <a:r>
              <a:rPr lang="cs-CZ" sz="1800" dirty="0" smtClean="0"/>
              <a:t>založeno na inhibici M-podjednotek protilátkou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Cholinesterázy</a:t>
            </a:r>
            <a:r>
              <a:rPr lang="cs-CZ" sz="3200" b="1" dirty="0" smtClean="0"/>
              <a:t> </a:t>
            </a:r>
            <a:r>
              <a:rPr lang="cs-CZ" sz="3200" b="1" dirty="0"/>
              <a:t>(CHE)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200" dirty="0" smtClean="0"/>
              <a:t>estery </a:t>
            </a:r>
            <a:r>
              <a:rPr lang="cs-CZ" sz="2200" dirty="0"/>
              <a:t>CHOLINU + H</a:t>
            </a:r>
            <a:r>
              <a:rPr lang="cs-CZ" sz="2200" baseline="-25000" dirty="0"/>
              <a:t>2</a:t>
            </a:r>
            <a:r>
              <a:rPr lang="cs-CZ" sz="2200" dirty="0"/>
              <a:t>O → CHOLIN + příslušná kyselina </a:t>
            </a:r>
            <a:r>
              <a:rPr lang="cs-CZ" sz="2200" dirty="0" smtClean="0"/>
              <a:t>    </a:t>
            </a:r>
            <a:r>
              <a:rPr lang="cs-CZ" sz="2200" i="1" dirty="0" smtClean="0"/>
              <a:t>(CHE)</a:t>
            </a:r>
          </a:p>
          <a:p>
            <a:pPr marL="0" indent="0">
              <a:buNone/>
            </a:pPr>
            <a:r>
              <a:rPr lang="cs-CZ" sz="1800" i="1" dirty="0"/>
              <a:t> </a:t>
            </a:r>
            <a:r>
              <a:rPr lang="cs-CZ" sz="1800" i="1" dirty="0" smtClean="0"/>
              <a:t>                                           hydrolýza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Acetylcholinesterázy</a:t>
            </a:r>
            <a:r>
              <a:rPr lang="cs-CZ" sz="2200" dirty="0"/>
              <a:t>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acetylcholin </a:t>
            </a:r>
            <a:r>
              <a:rPr lang="cs-CZ" sz="2200" dirty="0"/>
              <a:t>+ H</a:t>
            </a:r>
            <a:r>
              <a:rPr lang="cs-CZ" sz="2200" baseline="-25000" dirty="0"/>
              <a:t>2</a:t>
            </a:r>
            <a:r>
              <a:rPr lang="cs-CZ" sz="2200" dirty="0"/>
              <a:t>O → CHOLIN + CH3COOH </a:t>
            </a:r>
            <a:r>
              <a:rPr lang="cs-CZ" sz="2200" dirty="0" smtClean="0"/>
              <a:t>               </a:t>
            </a:r>
            <a:r>
              <a:rPr lang="cs-CZ" sz="2200" i="1" dirty="0"/>
              <a:t>(CHE</a:t>
            </a:r>
            <a:r>
              <a:rPr lang="cs-CZ" sz="2200" i="1" dirty="0" smtClean="0"/>
              <a:t>)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- </a:t>
            </a:r>
            <a:r>
              <a:rPr lang="cs-CZ" sz="2200" dirty="0"/>
              <a:t>obsaženy v erytrocytech, mozku, </a:t>
            </a:r>
            <a:r>
              <a:rPr lang="cs-CZ" sz="2200" dirty="0" smtClean="0"/>
              <a:t>plících; </a:t>
            </a:r>
            <a:r>
              <a:rPr lang="cs-CZ" sz="2200" dirty="0"/>
              <a:t>štěpí </a:t>
            </a:r>
            <a:r>
              <a:rPr lang="cs-CZ" sz="2200" dirty="0" smtClean="0"/>
              <a:t>acetylcholin </a:t>
            </a:r>
            <a:r>
              <a:rPr lang="cs-CZ" sz="2200" dirty="0"/>
              <a:t>(nervová zakončení) </a:t>
            </a:r>
            <a:endParaRPr lang="cs-CZ" sz="2200" dirty="0" smtClean="0"/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Pseudocholinesterázy</a:t>
            </a:r>
            <a:r>
              <a:rPr lang="cs-CZ" sz="2200" dirty="0"/>
              <a:t> (</a:t>
            </a:r>
            <a:r>
              <a:rPr lang="cs-CZ" sz="2200" dirty="0" err="1"/>
              <a:t>butyrylcholinesterázy</a:t>
            </a:r>
            <a:r>
              <a:rPr lang="cs-CZ" sz="2200" dirty="0"/>
              <a:t>) pocházejí z </a:t>
            </a:r>
            <a:r>
              <a:rPr lang="cs-CZ" sz="2200" dirty="0" err="1"/>
              <a:t>ribosomů</a:t>
            </a:r>
            <a:r>
              <a:rPr lang="cs-CZ" sz="2200" dirty="0"/>
              <a:t> jaterních buněk → krev → </a:t>
            </a:r>
            <a:r>
              <a:rPr lang="cs-CZ" sz="2200" dirty="0" smtClean="0"/>
              <a:t>sérum, </a:t>
            </a:r>
            <a:r>
              <a:rPr lang="cs-CZ" sz="2200" dirty="0"/>
              <a:t>plazma </a:t>
            </a:r>
            <a:r>
              <a:rPr lang="cs-CZ" sz="2200" dirty="0" smtClean="0"/>
              <a:t> - stanovuje se na biochemii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54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400" b="1" dirty="0"/>
              <a:t>Referenční rozmezí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(40-110r)    89-215 </a:t>
            </a:r>
            <a:r>
              <a:rPr lang="cs-CZ" sz="2000" b="1" dirty="0">
                <a:solidFill>
                  <a:srgbClr val="C00000"/>
                </a:solidFill>
              </a:rPr>
              <a:t>µkat/l</a:t>
            </a: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400" b="1" dirty="0" smtClean="0"/>
              <a:t>Klinický </a:t>
            </a:r>
            <a:r>
              <a:rPr lang="cs-CZ" sz="2400" b="1" dirty="0"/>
              <a:t>význam: </a:t>
            </a:r>
            <a:endParaRPr lang="cs-CZ" sz="2400" b="1" dirty="0" smtClean="0"/>
          </a:p>
          <a:p>
            <a:r>
              <a:rPr lang="cs-CZ" sz="2200" dirty="0" smtClean="0"/>
              <a:t>otravy </a:t>
            </a:r>
            <a:r>
              <a:rPr lang="cs-CZ" sz="2200" dirty="0"/>
              <a:t>organofosfáty a karbamáty (</a:t>
            </a:r>
            <a:r>
              <a:rPr lang="cs-CZ" sz="2200" dirty="0" err="1"/>
              <a:t>nekompetetivní</a:t>
            </a:r>
            <a:r>
              <a:rPr lang="cs-CZ" sz="2200" dirty="0"/>
              <a:t> inhibitory </a:t>
            </a:r>
            <a:r>
              <a:rPr lang="cs-CZ" sz="2200" dirty="0" err="1"/>
              <a:t>cholinestráz</a:t>
            </a:r>
            <a:r>
              <a:rPr lang="cs-CZ" sz="2200" dirty="0"/>
              <a:t>) </a:t>
            </a:r>
            <a:endParaRPr lang="cs-CZ" sz="2200" dirty="0" smtClean="0"/>
          </a:p>
          <a:p>
            <a:r>
              <a:rPr lang="cs-CZ" sz="2200" dirty="0" smtClean="0"/>
              <a:t>poruchy </a:t>
            </a:r>
            <a:r>
              <a:rPr lang="cs-CZ" sz="2200" dirty="0"/>
              <a:t>proteosyntézy - těžké </a:t>
            </a:r>
            <a:r>
              <a:rPr lang="cs-CZ" sz="2200" dirty="0" err="1"/>
              <a:t>hepatopatie</a:t>
            </a:r>
            <a:r>
              <a:rPr lang="cs-CZ" sz="2200" dirty="0"/>
              <a:t> - hladovění organismu </a:t>
            </a:r>
          </a:p>
          <a:p>
            <a:r>
              <a:rPr lang="cs-CZ" sz="2200" dirty="0" smtClean="0"/>
              <a:t>vrozené </a:t>
            </a:r>
            <a:r>
              <a:rPr lang="cs-CZ" sz="2200" dirty="0"/>
              <a:t>chybění, atypické varianty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i="1" dirty="0">
                <a:solidFill>
                  <a:srgbClr val="C00000"/>
                </a:solidFill>
              </a:rPr>
              <a:t>Patologické je především snížení </a:t>
            </a:r>
            <a:r>
              <a:rPr lang="cs-CZ" sz="2200" i="1" dirty="0" smtClean="0">
                <a:solidFill>
                  <a:srgbClr val="C00000"/>
                </a:solidFill>
              </a:rPr>
              <a:t>aktivity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6112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Materiál : sérum, plasma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Chybí referenční metoda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butyrylthiocholin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→ </a:t>
            </a:r>
            <a:r>
              <a:rPr lang="cs-CZ" sz="2400" b="1" dirty="0" err="1">
                <a:solidFill>
                  <a:srgbClr val="C00000"/>
                </a:solidFill>
              </a:rPr>
              <a:t>thiocholin</a:t>
            </a:r>
            <a:r>
              <a:rPr lang="cs-CZ" sz="2400" b="1" dirty="0">
                <a:solidFill>
                  <a:srgbClr val="C00000"/>
                </a:solidFill>
              </a:rPr>
              <a:t> + butyrát </a:t>
            </a:r>
            <a:r>
              <a:rPr lang="cs-CZ" sz="2400" b="1" dirty="0" smtClean="0">
                <a:solidFill>
                  <a:srgbClr val="C00000"/>
                </a:solidFill>
              </a:rPr>
              <a:t>  (CHE)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DTNB →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5-merkapto-2-nitrobenzoová kyselina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</a:rPr>
              <a:t>                                                    žluté </a:t>
            </a:r>
            <a:r>
              <a:rPr lang="cs-CZ" sz="2400" b="1" i="1" dirty="0">
                <a:solidFill>
                  <a:srgbClr val="C00000"/>
                </a:solidFill>
              </a:rPr>
              <a:t>zbarvení </a:t>
            </a:r>
            <a:endParaRPr lang="cs-CZ" sz="2400" b="1" i="1" dirty="0" smtClean="0">
              <a:solidFill>
                <a:srgbClr val="C00000"/>
              </a:solidFill>
            </a:endParaRPr>
          </a:p>
          <a:p>
            <a:endParaRPr lang="cs-CZ" sz="2400" b="1" i="1" dirty="0"/>
          </a:p>
          <a:p>
            <a:pPr marL="0" indent="0">
              <a:buNone/>
            </a:pPr>
            <a:r>
              <a:rPr lang="cs-CZ" sz="1800" i="1" dirty="0" smtClean="0"/>
              <a:t>DTNB </a:t>
            </a:r>
            <a:r>
              <a:rPr lang="cs-CZ" sz="1800" i="1" dirty="0"/>
              <a:t>= kyselina </a:t>
            </a:r>
            <a:r>
              <a:rPr lang="cs-CZ" sz="1800" i="1" dirty="0" smtClean="0"/>
              <a:t>5,5´dithio-bis-nitrobenzoová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645141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-Tumorové </a:t>
            </a:r>
            <a:r>
              <a:rPr lang="cs-CZ" sz="3200" b="1" dirty="0" err="1" smtClean="0"/>
              <a:t>markery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5496" y="1412776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NSE </a:t>
            </a:r>
            <a:r>
              <a:rPr lang="cs-CZ" sz="2400" b="1" dirty="0"/>
              <a:t>(</a:t>
            </a:r>
            <a:r>
              <a:rPr lang="cs-CZ" sz="2400" b="1" dirty="0" err="1"/>
              <a:t>neuronspecifická</a:t>
            </a:r>
            <a:r>
              <a:rPr lang="cs-CZ" sz="2400" b="1" dirty="0"/>
              <a:t> enoláza) </a:t>
            </a:r>
          </a:p>
          <a:p>
            <a:r>
              <a:rPr lang="cs-CZ" sz="2400" b="1" dirty="0" smtClean="0"/>
              <a:t>     cytoplazmatický</a:t>
            </a:r>
            <a:r>
              <a:rPr lang="cs-CZ" sz="2400" b="1" dirty="0"/>
              <a:t>, glykolytický izoenzym enolázy </a:t>
            </a:r>
            <a:r>
              <a:rPr lang="cs-CZ" sz="2400" b="1" dirty="0" smtClean="0"/>
              <a:t>- katalyzuje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přeměnu </a:t>
            </a:r>
            <a:r>
              <a:rPr lang="cs-CZ" sz="2400" b="1" dirty="0"/>
              <a:t>2-fosfoglycerátu na </a:t>
            </a:r>
            <a:r>
              <a:rPr lang="cs-CZ" sz="2400" b="1" dirty="0" err="1" smtClean="0"/>
              <a:t>fosfoenolpyruvát</a:t>
            </a:r>
            <a:r>
              <a:rPr lang="cs-CZ" sz="2400" b="1" dirty="0" smtClean="0"/>
              <a:t> 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malobuněčný karcinom plic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TK (</a:t>
            </a:r>
            <a:r>
              <a:rPr lang="cs-CZ" sz="2400" b="1" dirty="0" err="1"/>
              <a:t>thymidinkináza</a:t>
            </a:r>
            <a:r>
              <a:rPr lang="cs-CZ" sz="2400" b="1" dirty="0"/>
              <a:t>) </a:t>
            </a:r>
          </a:p>
          <a:p>
            <a:r>
              <a:rPr lang="pl-PL" sz="2400" b="1" dirty="0" smtClean="0"/>
              <a:t>     enzym </a:t>
            </a:r>
            <a:r>
              <a:rPr lang="pl-PL" sz="2400" b="1" dirty="0"/>
              <a:t>podílející se na syntéze DNA </a:t>
            </a:r>
            <a:r>
              <a:rPr lang="cs-CZ" sz="2400" b="1" dirty="0" smtClean="0"/>
              <a:t>ukazatel </a:t>
            </a:r>
            <a:r>
              <a:rPr lang="cs-CZ" sz="2400" b="1" dirty="0"/>
              <a:t>buněčné </a:t>
            </a:r>
            <a:r>
              <a:rPr lang="cs-CZ" sz="2400" b="1" dirty="0" smtClean="0"/>
              <a:t>proliferace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i="1" dirty="0" smtClean="0"/>
              <a:t>hematologické malignity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170345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1508</Words>
  <Application>Microsoft Office PowerPoint</Application>
  <PresentationFormat>Předvádění na obrazovce (4:3)</PresentationFormat>
  <Paragraphs>450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systému Office</vt:lpstr>
      <vt:lpstr>Analytické stanovení enzymů</vt:lpstr>
      <vt:lpstr>Množství enzymu v biologickém materiálu lze vyjádřit dvojím způsobem </vt:lpstr>
      <vt:lpstr>Metody stanovení katalytické koncentrace aktivity enzymu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Cholinesterázy (CHE)</vt:lpstr>
      <vt:lpstr>CHE</vt:lpstr>
      <vt:lpstr>Stanovení CHE</vt:lpstr>
      <vt:lpstr>Enzymy -Tumorové markery</vt:lpstr>
      <vt:lpstr>Interpretace biochemických nálezů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Benovska Miroslava</cp:lastModifiedBy>
  <cp:revision>89</cp:revision>
  <dcterms:created xsi:type="dcterms:W3CDTF">2015-10-04T08:13:41Z</dcterms:created>
  <dcterms:modified xsi:type="dcterms:W3CDTF">2017-02-16T11:30:08Z</dcterms:modified>
</cp:coreProperties>
</file>