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9" r:id="rId22"/>
    <p:sldId id="271" r:id="rId23"/>
    <p:sldId id="410" r:id="rId24"/>
    <p:sldId id="408" r:id="rId25"/>
    <p:sldId id="409" r:id="rId26"/>
    <p:sldId id="280" r:id="rId27"/>
    <p:sldId id="411" r:id="rId28"/>
    <p:sldId id="285" r:id="rId29"/>
    <p:sldId id="278" r:id="rId30"/>
    <p:sldId id="286" r:id="rId31"/>
    <p:sldId id="287" r:id="rId32"/>
    <p:sldId id="291" r:id="rId33"/>
    <p:sldId id="292" r:id="rId34"/>
    <p:sldId id="420" r:id="rId35"/>
    <p:sldId id="421" r:id="rId36"/>
    <p:sldId id="422" r:id="rId37"/>
    <p:sldId id="423" r:id="rId38"/>
    <p:sldId id="293" r:id="rId39"/>
    <p:sldId id="294" r:id="rId40"/>
    <p:sldId id="295" r:id="rId41"/>
    <p:sldId id="296" r:id="rId42"/>
    <p:sldId id="297" r:id="rId43"/>
    <p:sldId id="412" r:id="rId44"/>
    <p:sldId id="281" r:id="rId45"/>
    <p:sldId id="282" r:id="rId46"/>
    <p:sldId id="283" r:id="rId47"/>
    <p:sldId id="284" r:id="rId48"/>
    <p:sldId id="288" r:id="rId49"/>
    <p:sldId id="289" r:id="rId50"/>
    <p:sldId id="290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413" r:id="rId83"/>
    <p:sldId id="415" r:id="rId84"/>
    <p:sldId id="416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418" r:id="rId93"/>
    <p:sldId id="419" r:id="rId94"/>
    <p:sldId id="353" r:id="rId95"/>
    <p:sldId id="354" r:id="rId96"/>
    <p:sldId id="355" r:id="rId97"/>
    <p:sldId id="356" r:id="rId98"/>
    <p:sldId id="358" r:id="rId99"/>
    <p:sldId id="359" r:id="rId100"/>
    <p:sldId id="360" r:id="rId101"/>
    <p:sldId id="361" r:id="rId102"/>
    <p:sldId id="362" r:id="rId103"/>
    <p:sldId id="424" r:id="rId104"/>
    <p:sldId id="425" r:id="rId105"/>
    <p:sldId id="363" r:id="rId106"/>
    <p:sldId id="426" r:id="rId107"/>
    <p:sldId id="427" r:id="rId108"/>
    <p:sldId id="364" r:id="rId109"/>
    <p:sldId id="338" r:id="rId110"/>
    <p:sldId id="365" r:id="rId111"/>
    <p:sldId id="339" r:id="rId112"/>
    <p:sldId id="366" r:id="rId113"/>
    <p:sldId id="367" r:id="rId114"/>
    <p:sldId id="369" r:id="rId115"/>
    <p:sldId id="368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60" y="-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10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85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86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87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88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89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90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91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113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17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115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FFE373-91A9-4EF7-901F-A526D50CACA0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EC689-1979-49E1-A29D-E7DCE9EF2781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CD717-A181-44FF-9098-F700DEE7D17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B7748-BFD7-47E5-9B98-A96194F9FB87}" type="slidenum">
              <a:rPr lang="cs-CZ" altLang="cs-CZ"/>
              <a:pPr algn="r" eaLnBrk="1" hangingPunct="1">
                <a:spcBef>
                  <a:spcPct val="0"/>
                </a:spcBef>
              </a:pPr>
              <a:t>146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2C747-3BDC-45A3-A07A-AB248B3B669A}" type="slidenum">
              <a:rPr lang="cs-CZ" altLang="cs-CZ"/>
              <a:pPr algn="r" eaLnBrk="1" hangingPunct="1">
                <a:spcBef>
                  <a:spcPct val="0"/>
                </a:spcBef>
              </a:pPr>
              <a:t>147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F2C2FC-28F6-4892-87A7-732223281461}" type="slidenum">
              <a:rPr lang="cs-CZ" altLang="cs-CZ"/>
              <a:pPr algn="r" eaLnBrk="1" hangingPunct="1">
                <a:spcBef>
                  <a:spcPct val="0"/>
                </a:spcBef>
              </a:pPr>
              <a:t>148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829AD0-8DEE-4F98-9FED-237C45405A92}" type="slidenum">
              <a:rPr lang="cs-CZ" altLang="cs-CZ"/>
              <a:pPr algn="r" eaLnBrk="1" hangingPunct="1">
                <a:spcBef>
                  <a:spcPct val="0"/>
                </a:spcBef>
              </a:pPr>
              <a:t>149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44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47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54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56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57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78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dirty="0">
                <a:solidFill>
                  <a:schemeClr val="tx1"/>
                </a:solidFill>
              </a:rPr>
              <a:t>Stavy imunitní nedostatečnosti - imunodeficience - poruchy imunitního systému</a:t>
            </a:r>
            <a:endParaRPr lang="cs-CZ" alt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rty, víčka, krk, horní končetiny, genitál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jazyka a hrtanu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„akutní břicho“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močových cest – retence moči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Anamnéza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Snížený C1q u pacientů bez rodinného výskytu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záskaný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Neboli získané imunodeficience</a:t>
            </a:r>
          </a:p>
          <a:p>
            <a:pPr lvl="1"/>
            <a:r>
              <a:rPr lang="cs-CZ" dirty="0" smtClean="0"/>
              <a:t>Metabolické choroby – diabetes, uremie</a:t>
            </a:r>
          </a:p>
          <a:p>
            <a:pPr lvl="1"/>
            <a:r>
              <a:rPr lang="cs-CZ" dirty="0" smtClean="0"/>
              <a:t>Imunosupresivní, cytostatická léčba, ozařování</a:t>
            </a:r>
          </a:p>
          <a:p>
            <a:pPr lvl="1"/>
            <a:r>
              <a:rPr lang="cs-CZ" dirty="0" smtClean="0"/>
              <a:t>Poruchy výživy, choroby zažívacího traktu, dlouhodobé redukční diety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Závažná poranění, </a:t>
            </a:r>
            <a:r>
              <a:rPr lang="cs-CZ" dirty="0" err="1" smtClean="0"/>
              <a:t>polytraumata</a:t>
            </a:r>
            <a:r>
              <a:rPr lang="cs-CZ" dirty="0" smtClean="0"/>
              <a:t>, popáleniny, stavy po rozsáhlých operacích</a:t>
            </a:r>
          </a:p>
          <a:p>
            <a:pPr lvl="1"/>
            <a:r>
              <a:rPr lang="cs-CZ" dirty="0" smtClean="0"/>
              <a:t>Virové a chronické infekce</a:t>
            </a:r>
          </a:p>
          <a:p>
            <a:pPr lvl="1"/>
            <a:r>
              <a:rPr lang="cs-CZ" dirty="0" smtClean="0"/>
              <a:t>Chronická expozice chemickým škodlivinám</a:t>
            </a:r>
          </a:p>
          <a:p>
            <a:pPr lvl="1"/>
            <a:r>
              <a:rPr lang="cs-CZ" dirty="0" smtClean="0"/>
              <a:t>Chronické stresové situace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Dřeňové útlumy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Příčiny : Léky a chemikálie: benzen </a:t>
            </a:r>
            <a:r>
              <a:rPr lang="cs-CZ" dirty="0" err="1" smtClean="0"/>
              <a:t>apříbuzné</a:t>
            </a:r>
            <a:r>
              <a:rPr lang="cs-CZ" dirty="0" smtClean="0"/>
              <a:t> chemikálie, antibiotika, cytostatika a </a:t>
            </a:r>
            <a:r>
              <a:rPr lang="cs-CZ" dirty="0" err="1" smtClean="0"/>
              <a:t>imunosupresiva</a:t>
            </a:r>
            <a:r>
              <a:rPr lang="cs-CZ" dirty="0" smtClean="0"/>
              <a:t>…. viry, nádorová onemocnění</a:t>
            </a:r>
          </a:p>
          <a:p>
            <a:r>
              <a:rPr lang="cs-CZ" dirty="0" smtClean="0"/>
              <a:t>Závažnost projevů imunodeficience je determinovaná počtem </a:t>
            </a:r>
            <a:r>
              <a:rPr lang="cs-CZ" dirty="0" err="1" smtClean="0"/>
              <a:t>neutrofilů</a:t>
            </a:r>
            <a:r>
              <a:rPr lang="cs-CZ" dirty="0" smtClean="0"/>
              <a:t>: koncentrace 500-1000bb/</a:t>
            </a:r>
            <a:r>
              <a:rPr lang="cs-CZ" dirty="0" err="1" smtClean="0"/>
              <a:t>ul</a:t>
            </a:r>
            <a:r>
              <a:rPr lang="cs-CZ" dirty="0" smtClean="0"/>
              <a:t> – 20% riziko infekce, při koncentraci pod 500bb/</a:t>
            </a:r>
            <a:r>
              <a:rPr lang="cs-CZ" dirty="0" err="1" smtClean="0"/>
              <a:t>ul</a:t>
            </a:r>
            <a:r>
              <a:rPr lang="cs-CZ" dirty="0" smtClean="0"/>
              <a:t> – riziko 50% infekce; 100bb/</a:t>
            </a:r>
            <a:r>
              <a:rPr lang="cs-CZ" dirty="0" err="1" smtClean="0"/>
              <a:t>ul</a:t>
            </a:r>
            <a:r>
              <a:rPr lang="cs-CZ" dirty="0" smtClean="0"/>
              <a:t> – riziko infekce =100% </a:t>
            </a:r>
          </a:p>
          <a:p>
            <a:r>
              <a:rPr lang="cs-CZ" dirty="0" smtClean="0"/>
              <a:t>Projevy – horečka, třesavka, nekrotizující záněty v dutině ústní, vulvě, konečníku, pneumonie, krvácivé projevy</a:t>
            </a:r>
          </a:p>
        </p:txBody>
      </p:sp>
    </p:spTree>
    <p:extLst>
      <p:ext uri="{BB962C8B-B14F-4D97-AF65-F5344CB8AC3E}">
        <p14:creationId xmlns:p14="http://schemas.microsoft.com/office/powerpoint/2010/main" val="81834385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periferních poruchách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Autoimunitní idiopatická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r>
              <a:rPr lang="cs-CZ" dirty="0" smtClean="0"/>
              <a:t>Protilátky proti povrchovým strukturám </a:t>
            </a:r>
            <a:r>
              <a:rPr lang="cs-CZ" dirty="0" err="1" smtClean="0"/>
              <a:t>neutrofilů</a:t>
            </a:r>
            <a:r>
              <a:rPr lang="cs-CZ" dirty="0" smtClean="0"/>
              <a:t> ( např. CD16, CD11a, CD11b… v závislosti na typu onemocnění)</a:t>
            </a:r>
          </a:p>
          <a:p>
            <a:r>
              <a:rPr lang="cs-CZ" dirty="0" smtClean="0"/>
              <a:t>U některých pacientů se SLE, RA, </a:t>
            </a:r>
            <a:r>
              <a:rPr lang="cs-CZ" dirty="0" err="1" smtClean="0"/>
              <a:t>Sjögrenovou</a:t>
            </a:r>
            <a:r>
              <a:rPr lang="cs-CZ" dirty="0" smtClean="0"/>
              <a:t> chorobou, smíšenou chorobou pojiva, autoimunitní </a:t>
            </a:r>
            <a:r>
              <a:rPr lang="cs-CZ" dirty="0" err="1" smtClean="0"/>
              <a:t>cytopenickou</a:t>
            </a:r>
            <a:r>
              <a:rPr lang="cs-CZ" dirty="0" smtClean="0"/>
              <a:t> purpurou, chronickou </a:t>
            </a:r>
            <a:r>
              <a:rPr lang="cs-CZ" dirty="0" err="1" smtClean="0"/>
              <a:t>aktiní</a:t>
            </a:r>
            <a:r>
              <a:rPr lang="cs-CZ" dirty="0" smtClean="0"/>
              <a:t> hepatitidou, </a:t>
            </a:r>
            <a:r>
              <a:rPr lang="cs-CZ" dirty="0" err="1" smtClean="0"/>
              <a:t>Gravesovou</a:t>
            </a:r>
            <a:r>
              <a:rPr lang="cs-CZ" dirty="0" smtClean="0"/>
              <a:t> –</a:t>
            </a:r>
            <a:r>
              <a:rPr lang="cs-CZ" dirty="0" err="1" smtClean="0"/>
              <a:t>Basedovou</a:t>
            </a:r>
            <a:r>
              <a:rPr lang="cs-CZ" dirty="0" smtClean="0"/>
              <a:t> chorobou, </a:t>
            </a:r>
            <a:r>
              <a:rPr lang="cs-CZ" dirty="0" err="1" smtClean="0"/>
              <a:t>Hashimotovou</a:t>
            </a:r>
            <a:r>
              <a:rPr lang="cs-CZ" dirty="0" smtClean="0"/>
              <a:t> </a:t>
            </a:r>
            <a:r>
              <a:rPr lang="cs-CZ" dirty="0" err="1" smtClean="0"/>
              <a:t>thyreoiditidou</a:t>
            </a:r>
            <a:endParaRPr lang="cs-CZ" dirty="0" smtClean="0"/>
          </a:p>
          <a:p>
            <a:r>
              <a:rPr lang="cs-CZ" dirty="0" smtClean="0"/>
              <a:t>Příčiny: ovlivnění počtu nebo funkce zralých </a:t>
            </a:r>
            <a:r>
              <a:rPr lang="cs-CZ" dirty="0" err="1" smtClean="0"/>
              <a:t>neutrofilů</a:t>
            </a:r>
            <a:r>
              <a:rPr lang="cs-CZ" dirty="0" smtClean="0"/>
              <a:t> v periferní krvi </a:t>
            </a:r>
            <a:r>
              <a:rPr lang="cs-CZ" dirty="0" err="1" smtClean="0"/>
              <a:t>přítoností</a:t>
            </a:r>
            <a:r>
              <a:rPr lang="cs-CZ" dirty="0" smtClean="0"/>
              <a:t> </a:t>
            </a:r>
            <a:r>
              <a:rPr lang="cs-CZ" dirty="0" err="1" smtClean="0"/>
              <a:t>exctracelulárních</a:t>
            </a:r>
            <a:r>
              <a:rPr lang="cs-CZ" dirty="0" smtClean="0"/>
              <a:t> faktorů: </a:t>
            </a:r>
            <a:r>
              <a:rPr lang="cs-CZ" dirty="0" err="1" smtClean="0"/>
              <a:t>autoprilátek</a:t>
            </a:r>
            <a:r>
              <a:rPr lang="cs-CZ" dirty="0" smtClean="0"/>
              <a:t>, </a:t>
            </a:r>
            <a:r>
              <a:rPr lang="cs-CZ" dirty="0" err="1" smtClean="0"/>
              <a:t>imunokomplexů</a:t>
            </a:r>
            <a:r>
              <a:rPr lang="cs-CZ" dirty="0" smtClean="0"/>
              <a:t>, </a:t>
            </a:r>
            <a:r>
              <a:rPr lang="cs-CZ" dirty="0" err="1" smtClean="0"/>
              <a:t>cytokinů</a:t>
            </a:r>
            <a:r>
              <a:rPr lang="cs-CZ" dirty="0" smtClean="0"/>
              <a:t>, toxických metabolitů při metabolických chorobách</a:t>
            </a:r>
          </a:p>
          <a:p>
            <a:r>
              <a:rPr lang="cs-CZ" dirty="0" smtClean="0"/>
              <a:t>Závažnost a klinika viz poruchy dřeně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55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268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periferních poruchách 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Lymfopenie při autoimunitních systémových onemocněních (např. SLE)</a:t>
            </a:r>
          </a:p>
          <a:p>
            <a:r>
              <a:rPr lang="cs-CZ" dirty="0" smtClean="0"/>
              <a:t>Lymfopenie při imunosupresivní léčbě (cyklosporin, anti-T-lymfocytární monoklonální protilátky)</a:t>
            </a:r>
          </a:p>
          <a:p>
            <a:r>
              <a:rPr lang="cs-CZ" dirty="0" smtClean="0"/>
              <a:t>Lymfopenie při virových onemocněních</a:t>
            </a:r>
          </a:p>
          <a:p>
            <a:r>
              <a:rPr lang="cs-CZ" dirty="0" smtClean="0"/>
              <a:t>Častější  výskyt herpetických a respiračních onemocnění</a:t>
            </a:r>
          </a:p>
          <a:p>
            <a:r>
              <a:rPr lang="cs-CZ" dirty="0" smtClean="0"/>
              <a:t>Zvýšená spontánní stimulace x snížená proliferace po stimulaci PHA, snížená produkce IL-2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7917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sekundárních protilátkových poruchách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Poruchy tvorby </a:t>
            </a:r>
            <a:r>
              <a:rPr lang="cs-CZ" dirty="0" err="1" smtClean="0"/>
              <a:t>Ig</a:t>
            </a:r>
            <a:r>
              <a:rPr lang="cs-CZ" dirty="0" smtClean="0"/>
              <a:t> – imunosupresivní léčba, nádorové onemocnění B-lymfocytů, ztráty imunoglobulinů – nefrotický syndrom, závažná střevní onemocnění, střevní </a:t>
            </a:r>
            <a:r>
              <a:rPr lang="cs-CZ" dirty="0" err="1" smtClean="0"/>
              <a:t>lamfangiektázie</a:t>
            </a:r>
            <a:endParaRPr lang="cs-CZ" dirty="0" smtClean="0"/>
          </a:p>
          <a:p>
            <a:r>
              <a:rPr lang="cs-CZ" dirty="0" smtClean="0"/>
              <a:t>Porucha </a:t>
            </a:r>
            <a:r>
              <a:rPr lang="cs-CZ" dirty="0" err="1" smtClean="0"/>
              <a:t>opsonizační</a:t>
            </a:r>
            <a:r>
              <a:rPr lang="cs-CZ" dirty="0" smtClean="0"/>
              <a:t> a neutralizační funkce </a:t>
            </a:r>
            <a:r>
              <a:rPr lang="cs-CZ" dirty="0" err="1" smtClean="0"/>
              <a:t>Ig</a:t>
            </a:r>
            <a:r>
              <a:rPr lang="cs-CZ" dirty="0" smtClean="0"/>
              <a:t>, není porušena tvorba specifických protilátek na nové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Zvýšená náchylnost k infekcím opouzdřenými mikroorganismy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374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3170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860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Sekundární buněčné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Syndrom získané imunodeficience – AIDS</a:t>
            </a:r>
          </a:p>
          <a:p>
            <a:r>
              <a:rPr lang="cs-CZ" dirty="0" smtClean="0"/>
              <a:t>Infekce virem HIV-1 nebo HIV-2</a:t>
            </a:r>
          </a:p>
          <a:p>
            <a:r>
              <a:rPr lang="cs-CZ" dirty="0" smtClean="0"/>
              <a:t>Vazba na receptor CD4 nebo na receptory pro </a:t>
            </a:r>
            <a:r>
              <a:rPr lang="cs-CZ" dirty="0" err="1" smtClean="0"/>
              <a:t>chemokiny</a:t>
            </a:r>
            <a:r>
              <a:rPr lang="cs-CZ" dirty="0" smtClean="0"/>
              <a:t> (CCR5, CXCR4)</a:t>
            </a:r>
          </a:p>
          <a:p>
            <a:r>
              <a:rPr lang="cs-CZ" dirty="0" smtClean="0"/>
              <a:t>Přenos krví, pohlavním stykem, </a:t>
            </a:r>
            <a:r>
              <a:rPr lang="cs-CZ" dirty="0" err="1" smtClean="0"/>
              <a:t>transplacentárně</a:t>
            </a:r>
            <a:r>
              <a:rPr lang="cs-CZ" dirty="0" smtClean="0"/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/>
              <a:t>Virus HIV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retrovirus</a:t>
            </a:r>
            <a:r>
              <a:rPr lang="en-US" altLang="en-US" dirty="0">
                <a:latin typeface="Arial" charset="0"/>
                <a:cs typeface="Arial" charset="0"/>
              </a:rPr>
              <a:t> (RNA virus) z </a:t>
            </a:r>
            <a:r>
              <a:rPr lang="en-US" altLang="en-US" dirty="0" err="1">
                <a:latin typeface="Arial" charset="0"/>
                <a:cs typeface="Arial" charset="0"/>
              </a:rPr>
              <a:t>čeledi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 err="1">
                <a:latin typeface="Arial" charset="0"/>
                <a:cs typeface="Arial" charset="0"/>
              </a:rPr>
              <a:t>Retroviridae</a:t>
            </a:r>
            <a:r>
              <a:rPr lang="en-US" altLang="en-US" dirty="0">
                <a:latin typeface="Arial" charset="0"/>
                <a:cs typeface="Arial" charset="0"/>
              </a:rPr>
              <a:t>, rod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Lentiviridae</a:t>
            </a:r>
            <a:endParaRPr lang="cs-CZ" altLang="en-US" i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R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everzní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transkriptáza</a:t>
            </a:r>
            <a:r>
              <a:rPr lang="en-US" altLang="en-US" b="1" dirty="0">
                <a:latin typeface="Arial" charset="0"/>
                <a:cs typeface="Arial" charset="0"/>
              </a:rPr>
              <a:t> 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I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ntegráza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integraci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takto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vzniklé</a:t>
            </a:r>
            <a:r>
              <a:rPr lang="en-US" altLang="en-US" dirty="0">
                <a:latin typeface="Arial" charset="0"/>
                <a:cs typeface="Arial" charset="0"/>
              </a:rPr>
              <a:t> DNA do DNA </a:t>
            </a:r>
            <a:r>
              <a:rPr lang="en-US" altLang="en-US" dirty="0" err="1">
                <a:latin typeface="Arial" charset="0"/>
                <a:cs typeface="Arial" charset="0"/>
              </a:rPr>
              <a:t>hostitelské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buňky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Fa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ktory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patogenity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vysoká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reprodukční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schopnost</a:t>
            </a:r>
            <a:r>
              <a:rPr lang="en-US" altLang="en-US" dirty="0">
                <a:latin typeface="Arial" charset="0"/>
                <a:cs typeface="Arial" charset="0"/>
              </a:rPr>
              <a:t> -109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1012 </a:t>
            </a:r>
            <a:r>
              <a:rPr lang="en-US" altLang="en-US" dirty="0" err="1">
                <a:latin typeface="Arial" charset="0"/>
                <a:cs typeface="Arial" charset="0"/>
              </a:rPr>
              <a:t>virionů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hodinu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jednoho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virionu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6 </a:t>
            </a:r>
            <a:r>
              <a:rPr lang="en-US" altLang="en-US" dirty="0" err="1">
                <a:latin typeface="Arial" charset="0"/>
                <a:cs typeface="Arial" charset="0"/>
              </a:rPr>
              <a:t>hodin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buněk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2,5 </a:t>
            </a:r>
            <a:r>
              <a:rPr lang="en-US" altLang="en-US" dirty="0" err="1" smtClean="0">
                <a:latin typeface="Arial" charset="0"/>
                <a:cs typeface="Arial" charset="0"/>
              </a:rPr>
              <a:t>dne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</a:t>
            </a:r>
            <a:r>
              <a:rPr lang="cs-CZ" altLang="en-US" dirty="0" smtClean="0">
                <a:latin typeface="Arial" charset="0"/>
                <a:cs typeface="Arial" charset="0"/>
              </a:rPr>
              <a:t>- ve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snaze</a:t>
            </a:r>
            <a:r>
              <a:rPr lang="cs-CZ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vyrovnat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úbytek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dojde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dirty="0" err="1" smtClean="0">
                <a:latin typeface="Arial" charset="0"/>
                <a:cs typeface="Arial" charset="0"/>
              </a:rPr>
              <a:t>organismu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V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elká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antigenní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variabilita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která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důsledkem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rychlého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množení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Fáze HIV</a:t>
            </a:r>
            <a:endParaRPr lang="en-US" altLang="en-US" sz="3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latin typeface="Arial" charset="0"/>
                <a:cs typeface="Arial" charset="0"/>
              </a:rPr>
              <a:t>HIV </a:t>
            </a:r>
            <a:r>
              <a:rPr lang="en-US" altLang="en-US" dirty="0">
                <a:latin typeface="Arial" charset="0"/>
                <a:cs typeface="Arial" charset="0"/>
              </a:rPr>
              <a:t>se </a:t>
            </a:r>
            <a:r>
              <a:rPr lang="en-US" altLang="en-US" dirty="0" err="1">
                <a:latin typeface="Arial" charset="0"/>
                <a:cs typeface="Arial" charset="0"/>
              </a:rPr>
              <a:t>váže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receptor CD4+ (T-</a:t>
            </a:r>
            <a:r>
              <a:rPr lang="en-US" altLang="en-US" dirty="0" err="1">
                <a:latin typeface="Arial" charset="0"/>
                <a:cs typeface="Arial" charset="0"/>
              </a:rPr>
              <a:t>pomocné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lymfocyty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jako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koreceptor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receptor pro </a:t>
            </a:r>
            <a:r>
              <a:rPr lang="en-US" altLang="en-US" dirty="0" err="1">
                <a:latin typeface="Arial" charset="0"/>
                <a:cs typeface="Arial" charset="0"/>
              </a:rPr>
              <a:t>chemokiny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pomocí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reverzní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transkriptázy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integrázy</a:t>
            </a:r>
            <a:r>
              <a:rPr lang="en-US" altLang="en-US" dirty="0">
                <a:latin typeface="Arial" charset="0"/>
                <a:cs typeface="Arial" charset="0"/>
              </a:rPr>
              <a:t> se RNA </a:t>
            </a:r>
            <a:r>
              <a:rPr lang="en-US" altLang="en-US" dirty="0" err="1">
                <a:latin typeface="Arial" charset="0"/>
                <a:cs typeface="Arial" charset="0"/>
              </a:rPr>
              <a:t>přepíše</a:t>
            </a:r>
            <a:r>
              <a:rPr lang="en-US" altLang="en-US" dirty="0">
                <a:latin typeface="Arial" charset="0"/>
                <a:cs typeface="Arial" charset="0"/>
              </a:rPr>
              <a:t> do DNA a </a:t>
            </a:r>
            <a:r>
              <a:rPr lang="en-US" altLang="en-US" dirty="0" err="1">
                <a:latin typeface="Arial" charset="0"/>
                <a:cs typeface="Arial" charset="0"/>
              </a:rPr>
              <a:t>včlení</a:t>
            </a:r>
            <a:r>
              <a:rPr lang="en-US" altLang="en-US" dirty="0">
                <a:latin typeface="Arial" charset="0"/>
                <a:cs typeface="Arial" charset="0"/>
              </a:rPr>
              <a:t> se do </a:t>
            </a:r>
            <a:r>
              <a:rPr lang="en-US" altLang="en-US" dirty="0" err="1">
                <a:latin typeface="Arial" charset="0"/>
                <a:cs typeface="Arial" charset="0"/>
              </a:rPr>
              <a:t>genomu</a:t>
            </a:r>
            <a:endParaRPr lang="cs-CZ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infikovaná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může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produkovat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sama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potom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zaniká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lymfocytopenie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další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infikuje</a:t>
            </a: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Fáze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Akutní</a:t>
            </a:r>
            <a:r>
              <a:rPr lang="en-US" altLang="en-US" dirty="0">
                <a:latin typeface="Arial" charset="0"/>
                <a:cs typeface="Arial" charset="0"/>
              </a:rPr>
              <a:t>	- </a:t>
            </a:r>
            <a:r>
              <a:rPr lang="cs-CZ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horečka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zduření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uzlin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podobné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chřipce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cs-CZ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intenzivní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      </a:t>
            </a:r>
            <a:r>
              <a:rPr lang="en-US" altLang="en-US" dirty="0" err="1" smtClean="0">
                <a:latin typeface="Arial" charset="0"/>
                <a:cs typeface="Arial" charset="0"/>
              </a:rPr>
              <a:t>imunitní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reakce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přechodný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CD4+</a:t>
            </a:r>
            <a:r>
              <a:rPr lang="cs-CZ" altLang="en-US" dirty="0">
                <a:latin typeface="Arial" charset="0"/>
                <a:cs typeface="Arial" charset="0"/>
              </a:rPr>
              <a:t>,</a:t>
            </a:r>
            <a:r>
              <a:rPr lang="en-US" altLang="en-US" dirty="0">
                <a:latin typeface="Arial" charset="0"/>
                <a:cs typeface="Arial" charset="0"/>
              </a:rPr>
              <a:t>  </a:t>
            </a:r>
            <a:r>
              <a:rPr lang="en-US" altLang="en-US" dirty="0" err="1">
                <a:latin typeface="Arial" charset="0"/>
                <a:cs typeface="Arial" charset="0"/>
              </a:rPr>
              <a:t>poté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tvorba</a:t>
            </a:r>
            <a:r>
              <a:rPr lang="en-US" altLang="en-US" dirty="0">
                <a:latin typeface="Arial" charset="0"/>
                <a:cs typeface="Arial" charset="0"/>
              </a:rPr>
              <a:t> anti-HIV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virově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specifických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klonů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lymfocytů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Fáze HIV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Asymptomatická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trvá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několik</a:t>
            </a:r>
            <a:r>
              <a:rPr lang="en-US" altLang="en-US" dirty="0">
                <a:latin typeface="Arial" charset="0"/>
                <a:cs typeface="Arial" charset="0"/>
              </a:rPr>
              <a:t> let bez </a:t>
            </a:r>
            <a:r>
              <a:rPr lang="en-US" altLang="en-US" dirty="0" err="1">
                <a:latin typeface="Arial" charset="0"/>
                <a:cs typeface="Arial" charset="0"/>
              </a:rPr>
              <a:t>projevů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napadení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dalších</a:t>
            </a:r>
            <a:r>
              <a:rPr lang="en-US" altLang="en-US" dirty="0">
                <a:latin typeface="Arial" charset="0"/>
                <a:cs typeface="Arial" charset="0"/>
              </a:rPr>
              <a:t> CD4+, </a:t>
            </a:r>
            <a:r>
              <a:rPr lang="en-US" altLang="en-US" dirty="0" err="1">
                <a:latin typeface="Arial" charset="0"/>
                <a:cs typeface="Arial" charset="0"/>
              </a:rPr>
              <a:t>které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hynou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nahrazeny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vzniklými</a:t>
            </a:r>
            <a:r>
              <a:rPr lang="en-US" altLang="en-US" dirty="0">
                <a:latin typeface="Arial" charset="0"/>
                <a:cs typeface="Arial" charset="0"/>
              </a:rPr>
              <a:t> z </a:t>
            </a:r>
            <a:r>
              <a:rPr lang="en-US" altLang="en-US" dirty="0" err="1">
                <a:latin typeface="Arial" charset="0"/>
                <a:cs typeface="Arial" charset="0"/>
              </a:rPr>
              <a:t>thymu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do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cs-CZ" altLang="en-US" dirty="0">
                <a:latin typeface="Arial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zároveň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destrukce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makrofágů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jiných</a:t>
            </a:r>
            <a:r>
              <a:rPr lang="en-US" altLang="en-US" dirty="0">
                <a:latin typeface="Arial" charset="0"/>
                <a:cs typeface="Arial" charset="0"/>
              </a:rPr>
              <a:t> antigen </a:t>
            </a:r>
            <a:r>
              <a:rPr lang="en-US" altLang="en-US" dirty="0" err="1">
                <a:latin typeface="Arial" charset="0"/>
                <a:cs typeface="Arial" charset="0"/>
              </a:rPr>
              <a:t>prezentujících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buněk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infik</a:t>
            </a:r>
            <a:r>
              <a:rPr lang="cs-CZ" altLang="en-US" dirty="0" err="1" smtClean="0">
                <a:latin typeface="Arial" charset="0"/>
                <a:cs typeface="Arial" charset="0"/>
              </a:rPr>
              <a:t>ovaných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Symptomatická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začíná</a:t>
            </a:r>
            <a:r>
              <a:rPr lang="en-US" altLang="en-US" dirty="0">
                <a:latin typeface="Arial" charset="0"/>
                <a:cs typeface="Arial" charset="0"/>
              </a:rPr>
              <a:t> se </a:t>
            </a:r>
            <a:r>
              <a:rPr lang="en-US" altLang="en-US" dirty="0" err="1">
                <a:latin typeface="Arial" charset="0"/>
                <a:cs typeface="Arial" charset="0"/>
              </a:rPr>
              <a:t>projevovat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porucha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propukají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různá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počet</a:t>
            </a:r>
            <a:r>
              <a:rPr lang="en-US" altLang="en-US" dirty="0">
                <a:latin typeface="Arial" charset="0"/>
                <a:cs typeface="Arial" charset="0"/>
              </a:rPr>
              <a:t> CD4+ (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nule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en-US" altLang="en-US" dirty="0" err="1" smtClean="0">
                <a:latin typeface="Arial" charset="0"/>
                <a:cs typeface="Arial" charset="0"/>
              </a:rPr>
              <a:t>lymfocytů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selhání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zvýšená</a:t>
            </a:r>
            <a:r>
              <a:rPr lang="en-US" altLang="en-US" dirty="0">
                <a:latin typeface="Arial" charset="0"/>
                <a:cs typeface="Arial" charset="0"/>
              </a:rPr>
              <a:t> incidence </a:t>
            </a:r>
            <a:r>
              <a:rPr lang="en-US" altLang="en-US" dirty="0" err="1">
                <a:latin typeface="Arial" charset="0"/>
                <a:cs typeface="Arial" charset="0"/>
              </a:rPr>
              <a:t>alergií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nádorových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autoimunitních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postižení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umírají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nejčastěji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opotunní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infekce</a:t>
            </a:r>
            <a:r>
              <a:rPr lang="en-US" altLang="en-US" dirty="0">
                <a:latin typeface="Arial" charset="0"/>
                <a:cs typeface="Arial" charset="0"/>
              </a:rPr>
              <a:t> (TBC, </a:t>
            </a:r>
            <a:r>
              <a:rPr lang="en-US" altLang="en-US" dirty="0" err="1">
                <a:latin typeface="Arial" charset="0"/>
                <a:cs typeface="Arial" charset="0"/>
              </a:rPr>
              <a:t>pneumocystová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pneumonie</a:t>
            </a:r>
            <a:r>
              <a:rPr lang="cs-CZ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encefalitida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kandidóza</a:t>
            </a:r>
            <a:r>
              <a:rPr lang="en-US" altLang="en-US" dirty="0">
                <a:latin typeface="Arial" charset="0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  <p:pic>
        <p:nvPicPr>
          <p:cNvPr id="4" name="Picture 2" descr="C:\Users\Uzivatel\Desktop\Imunologie\průbě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2375"/>
            <a:ext cx="82073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4800" b="1" dirty="0" smtClean="0"/>
              <a:t>Vyšetřované parametry 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imunoglobulinů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C3, C4 složek komplementu v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Aktivace komplementu klasickou a alternativní cestou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Zastoupení </a:t>
            </a:r>
            <a:r>
              <a:rPr lang="cs-CZ" altLang="en-US" sz="3200" b="0" dirty="0">
                <a:solidFill>
                  <a:schemeClr val="tx1"/>
                </a:solidFill>
              </a:rPr>
              <a:t>lymfocytárních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subpopulací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Proliferační schopnosti, produkce 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cytokinů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Burst</a:t>
            </a:r>
            <a:r>
              <a:rPr lang="cs-CZ" altLang="en-US" sz="3200" b="0" dirty="0">
                <a:solidFill>
                  <a:schemeClr val="tx1"/>
                </a:solidFill>
              </a:rPr>
              <a:t>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M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yeloperoxidáza</a:t>
            </a:r>
            <a:endParaRPr lang="cs-CZ" alt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Kaposiho</a:t>
            </a:r>
            <a:r>
              <a:rPr lang="cs-CZ" dirty="0" smtClean="0"/>
              <a:t> sarkom</a:t>
            </a:r>
          </a:p>
          <a:p>
            <a:pPr eaLnBrk="1" hangingPunct="1"/>
            <a:r>
              <a:rPr lang="cs-CZ" dirty="0" smtClean="0"/>
              <a:t>malign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lymfomy (</a:t>
            </a:r>
            <a:r>
              <a:rPr lang="cs-CZ" dirty="0" err="1" smtClean="0"/>
              <a:t>Burkittův</a:t>
            </a:r>
            <a:r>
              <a:rPr lang="cs-CZ" dirty="0" smtClean="0"/>
              <a:t>, </a:t>
            </a:r>
            <a:r>
              <a:rPr lang="cs-CZ" dirty="0" err="1" smtClean="0"/>
              <a:t>imunoblastický</a:t>
            </a:r>
            <a:r>
              <a:rPr lang="cs-CZ" dirty="0" smtClean="0"/>
              <a:t> a prim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rn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cerebr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ln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lymfom)</a:t>
            </a:r>
          </a:p>
          <a:p>
            <a:pPr eaLnBrk="1" hangingPunct="1"/>
            <a:r>
              <a:rPr lang="cs-CZ" dirty="0" smtClean="0"/>
              <a:t>Encefalopatie</a:t>
            </a:r>
          </a:p>
          <a:p>
            <a:pPr eaLnBrk="1" hangingPunct="1"/>
            <a:r>
              <a:rPr lang="cs-CZ" dirty="0" smtClean="0"/>
              <a:t>Končí smrtí</a:t>
            </a:r>
          </a:p>
        </p:txBody>
      </p:sp>
      <p:pic>
        <p:nvPicPr>
          <p:cNvPr id="4" name="Picture 2" descr="C:\Users\Uzivatel\Desktop\Imunologie\Kaposi's_Sar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70474" cy="26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ELISA – sérum, přítomnost protilátek proti virovým antigenům p24, gp120 (ELISA)</a:t>
            </a:r>
          </a:p>
          <a:p>
            <a:endParaRPr lang="cs-CZ" altLang="cs-CZ" smtClean="0"/>
          </a:p>
          <a:p>
            <a:r>
              <a:rPr lang="cs-CZ" altLang="cs-CZ" smtClean="0"/>
              <a:t>Western blot – detekuje přítomnost protilátek proti proteinům viru (core-proteiny, polymerázy, envelope-proteiny)</a:t>
            </a:r>
          </a:p>
          <a:p>
            <a:endParaRPr lang="cs-CZ" altLang="cs-CZ" smtClean="0"/>
          </a:p>
          <a:p>
            <a:r>
              <a:rPr lang="cs-CZ" altLang="cs-CZ" smtClean="0"/>
              <a:t>Oba pozitivní, je zahájena léčba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89908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/>
              <a:t>Metody nepřímé diagnostiky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Markery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buněčně zprostředkované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Rozdělení: </a:t>
            </a:r>
          </a:p>
          <a:p>
            <a:pPr lvl="1"/>
            <a:r>
              <a:rPr lang="cs-CZ" dirty="0" smtClean="0"/>
              <a:t>těžké kombinované imunodeficity</a:t>
            </a:r>
          </a:p>
          <a:p>
            <a:pPr lvl="1"/>
            <a:r>
              <a:rPr lang="cs-CZ" dirty="0" smtClean="0"/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A) Screeningové testy</a:t>
            </a:r>
          </a:p>
          <a:p>
            <a:r>
              <a:rPr lang="cs-CZ" altLang="cs-CZ" smtClean="0"/>
              <a:t>-</a:t>
            </a:r>
            <a:r>
              <a:rPr lang="cs-CZ" altLang="cs-CZ" sz="2800" smtClean="0"/>
              <a:t>ELISA (4 generace), rapid test</a:t>
            </a:r>
            <a:r>
              <a:rPr lang="cs-CZ" altLang="cs-CZ" smtClean="0"/>
              <a:t> </a:t>
            </a:r>
            <a:r>
              <a:rPr lang="cs-CZ" altLang="cs-CZ" sz="2400" smtClean="0"/>
              <a:t>(částicová aglutinace, imunodot, imunofiltrace, imunochromatografie)</a:t>
            </a:r>
          </a:p>
          <a:p>
            <a:endParaRPr lang="cs-CZ" altLang="cs-CZ" sz="2400" smtClean="0"/>
          </a:p>
          <a:p>
            <a:r>
              <a:rPr lang="cs-CZ" altLang="cs-CZ" sz="3600" smtClean="0"/>
              <a:t>B) Konfirmační testy</a:t>
            </a:r>
          </a:p>
          <a:p>
            <a:r>
              <a:rPr lang="cs-CZ" altLang="cs-CZ" sz="2800" smtClean="0"/>
              <a:t>-pokud je scr.test + pro potvrzení diagnózy</a:t>
            </a:r>
          </a:p>
          <a:p>
            <a:r>
              <a:rPr lang="cs-CZ" altLang="cs-CZ" sz="2800" smtClean="0"/>
              <a:t>-WB, LIA (line immune assays – rekombinantní proteiny),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3766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smtClean="0"/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smtClean="0"/>
              <a:t>   </a:t>
            </a:r>
          </a:p>
          <a:p>
            <a:pPr>
              <a:buFontTx/>
              <a:buNone/>
            </a:pPr>
            <a:r>
              <a:rPr lang="cs-CZ" altLang="cs-CZ" sz="2800" u="sng" smtClean="0"/>
              <a:t>Diagnostické okno</a:t>
            </a:r>
            <a:r>
              <a:rPr lang="cs-CZ" altLang="cs-CZ" sz="2800" smtClean="0"/>
              <a:t> (window period)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u="sng" smtClean="0"/>
              <a:t>Set-point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hladina RNA udržovaná aktivitou IS</a:t>
            </a:r>
          </a:p>
          <a:p>
            <a:pPr>
              <a:buFontTx/>
              <a:buNone/>
            </a:pPr>
            <a:r>
              <a:rPr lang="cs-CZ" altLang="cs-CZ" sz="2800" i="1" smtClean="0"/>
              <a:t>   </a:t>
            </a:r>
            <a:r>
              <a:rPr lang="cs-CZ" altLang="cs-CZ" sz="2800" u="sng" smtClean="0"/>
              <a:t>Viral load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= </a:t>
            </a:r>
            <a:r>
              <a:rPr lang="cs-CZ" altLang="cs-CZ" sz="2800" i="1" smtClean="0"/>
              <a:t>koncentrace virové RNA v plazmě (kvantitativní test)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(EIA)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1985 I.generace: senzitivní, málo specifická, Ab 40 dní po infekci, virový lyzát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1987 II.generace: rekombinantní proteiny a HIV Ag, Ab cca 33dní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1990 – rostoucí variabilita HIV (HIV-1, HIV-2, Ag M,N,O…antigenový konjugát k průkazu imunokomplexu, Ab 22 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IV.generace…technicky náročnější a drahá, detekce Ag p24 i Ab anti-p24  zkracuje window period na úroveň detekovatelnosti RNA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Riziko 2. diagnostického okna (p24 pokles před detekovatelností Ab)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484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– zkrácení diagn.okna</a:t>
            </a:r>
          </a:p>
        </p:txBody>
      </p:sp>
      <p:pic>
        <p:nvPicPr>
          <p:cNvPr id="80899" name="Picture 5" descr="elisa ai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smtClean="0"/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Většinou II.gen EIA (rekombinantní proteiny), imunodot, imunochromatografie,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- nepřesnost, chyby personálu, špatné vyhodnocení doma, nevhodné v obl.s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37251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Zařízení pro testování ze slin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Principem je imunochromatografie </a:t>
            </a:r>
          </a:p>
        </p:txBody>
      </p:sp>
    </p:spTree>
    <p:extLst>
      <p:ext uri="{BB962C8B-B14F-4D97-AF65-F5344CB8AC3E}">
        <p14:creationId xmlns:p14="http://schemas.microsoft.com/office/powerpoint/2010/main" val="34990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/>
              <a:t>Atigeny HIV-1 i HIV-2</a:t>
            </a:r>
          </a:p>
          <a:p>
            <a:r>
              <a:rPr lang="cs-CZ" altLang="cs-CZ" sz="2800" smtClean="0"/>
              <a:t>Protilátky se váží na odpovídající virové proteiny nanesené v proužcích (Env gp 41,160,120, Gag p17,p24,p55 a Pol p34,  p40, p52, p60)</a:t>
            </a:r>
          </a:p>
          <a:p>
            <a:r>
              <a:rPr lang="cs-CZ" altLang="cs-CZ" sz="2800" smtClean="0"/>
              <a:t>1.elektroforéza Ag, přenesení na folii, rozstříhání na proužky, inkubace sérem</a:t>
            </a:r>
          </a:p>
          <a:p>
            <a:r>
              <a:rPr lang="cs-CZ" altLang="cs-CZ" sz="2800" smtClean="0"/>
              <a:t>Výsledek +, -, nejistý (indeterminate)</a:t>
            </a:r>
          </a:p>
          <a:p>
            <a:r>
              <a:rPr lang="cs-CZ" altLang="cs-CZ" sz="2800" smtClean="0"/>
              <a:t>+ test Centers for Disease Control, WHO 2 Env, American Red Cross 3 proužky </a:t>
            </a:r>
          </a:p>
          <a:p>
            <a:endParaRPr lang="cs-CZ" alt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blotting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2435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>
                <a:latin typeface="Arial" charset="0"/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9D323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Antigen p24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Základní imunologický </a:t>
            </a:r>
            <a:r>
              <a:rPr lang="cs-CZ" sz="2800" dirty="0" err="1" smtClean="0">
                <a:latin typeface="Arial" charset="0"/>
                <a:cs typeface="Arial" charset="0"/>
              </a:rPr>
              <a:t>marker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Těžká </a:t>
            </a:r>
            <a:r>
              <a:rPr lang="cs-CZ" dirty="0" err="1" smtClean="0"/>
              <a:t>kombinovananá</a:t>
            </a:r>
            <a:r>
              <a:rPr lang="cs-CZ" dirty="0" smtClean="0"/>
              <a:t> </a:t>
            </a:r>
            <a:r>
              <a:rPr lang="cs-CZ" dirty="0" err="1" smtClean="0"/>
              <a:t>imunodefcience</a:t>
            </a:r>
            <a:r>
              <a:rPr lang="cs-CZ" dirty="0" smtClean="0"/>
              <a:t> (SCID)</a:t>
            </a:r>
            <a:br>
              <a:rPr lang="cs-CZ" dirty="0" smtClean="0"/>
            </a:br>
            <a:r>
              <a:rPr lang="cs-CZ" b="1" dirty="0" smtClean="0"/>
              <a:t>S</a:t>
            </a:r>
            <a:r>
              <a:rPr lang="cs-CZ" dirty="0" smtClean="0"/>
              <a:t>evere </a:t>
            </a:r>
            <a:r>
              <a:rPr lang="cs-CZ" b="1" dirty="0" err="1" smtClean="0"/>
              <a:t>C</a:t>
            </a:r>
            <a:r>
              <a:rPr lang="cs-CZ" dirty="0" err="1" smtClean="0"/>
              <a:t>ombined</a:t>
            </a:r>
            <a:r>
              <a:rPr lang="cs-CZ" dirty="0" smtClean="0"/>
              <a:t> </a:t>
            </a:r>
            <a:r>
              <a:rPr lang="cs-CZ" b="1" dirty="0" err="1" smtClean="0"/>
              <a:t>I</a:t>
            </a:r>
            <a:r>
              <a:rPr lang="cs-CZ" dirty="0" err="1" smtClean="0"/>
              <a:t>mmunodeficiency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Deficit T- i B-lymfocytů Geneticky různorodá skupina poruch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Účinná léčba vedoucí k odstranění viru z těla infikovaného jedince neexistuje</a:t>
            </a:r>
          </a:p>
          <a:p>
            <a:endParaRPr lang="cs-CZ" altLang="cs-CZ" smtClean="0"/>
          </a:p>
          <a:p>
            <a:r>
              <a:rPr lang="cs-CZ" altLang="cs-CZ" smtClean="0"/>
              <a:t>HIV dovedeme sice léčit, ale ne vyléčit</a:t>
            </a:r>
          </a:p>
          <a:p>
            <a:endParaRPr lang="cs-CZ" altLang="cs-CZ" smtClean="0"/>
          </a:p>
          <a:p>
            <a:r>
              <a:rPr lang="cs-CZ" altLang="cs-CZ" smtClean="0"/>
              <a:t>Výchova a preventivní programy prioritou</a:t>
            </a:r>
          </a:p>
        </p:txBody>
      </p:sp>
    </p:spTree>
    <p:extLst>
      <p:ext uri="{BB962C8B-B14F-4D97-AF65-F5344CB8AC3E}">
        <p14:creationId xmlns:p14="http://schemas.microsoft.com/office/powerpoint/2010/main" val="17580243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 </a:t>
            </a:r>
            <a:r>
              <a:rPr lang="en-GB" altLang="en-US" sz="2400" b="1">
                <a:latin typeface="Tahoma" pitchFamily="34" charset="0"/>
              </a:rPr>
              <a:t>CD4+ lymfocyt</a:t>
            </a:r>
            <a:r>
              <a:rPr lang="cs-CZ" altLang="en-US" sz="2400" b="1">
                <a:latin typeface="Tahoma" pitchFamily="34" charset="0"/>
              </a:rPr>
              <a:t>y T </a:t>
            </a:r>
            <a:r>
              <a:rPr lang="en-GB" altLang="en-US" sz="2400" b="1">
                <a:latin typeface="Tahoma" pitchFamily="34" charset="0"/>
              </a:rPr>
              <a:t>a  sympto</a:t>
            </a:r>
            <a:r>
              <a:rPr lang="cs-CZ" altLang="en-US" sz="2400" b="1">
                <a:latin typeface="Tahoma" pitchFamily="34" charset="0"/>
              </a:rPr>
              <a:t>m</a:t>
            </a:r>
            <a:r>
              <a:rPr lang="en-GB" altLang="en-US" sz="2400" b="1">
                <a:latin typeface="Tahoma" pitchFamily="34" charset="0"/>
              </a:rPr>
              <a:t>atologi</a:t>
            </a:r>
            <a:r>
              <a:rPr lang="cs-CZ" altLang="en-US" sz="2400" b="1">
                <a:latin typeface="Tahoma" pitchFamily="34" charset="0"/>
              </a:rPr>
              <a:t>e</a:t>
            </a:r>
            <a:r>
              <a:rPr lang="en-GB" altLang="en-US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353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altLang="en-US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CD4+ 200-500/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(14%) </a:t>
            </a:r>
            <a:endParaRPr lang="el-GR" altLang="en-US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Komplexní – antiretroviry, antivirotika, antimykotika</a:t>
            </a:r>
          </a:p>
          <a:p>
            <a:endParaRPr lang="cs-CZ" altLang="cs-CZ" smtClean="0"/>
          </a:p>
          <a:p>
            <a:r>
              <a:rPr lang="cs-CZ" altLang="cs-CZ" smtClean="0"/>
              <a:t>Inhibitory: </a:t>
            </a:r>
          </a:p>
          <a:p>
            <a:pPr lvl="1"/>
            <a:r>
              <a:rPr lang="cs-CZ" altLang="cs-CZ" smtClean="0"/>
              <a:t>reverzní transkriptázy</a:t>
            </a:r>
          </a:p>
          <a:p>
            <a:pPr lvl="1"/>
            <a:r>
              <a:rPr lang="cs-CZ" altLang="cs-CZ" smtClean="0"/>
              <a:t>proteolytických enzymů</a:t>
            </a:r>
          </a:p>
          <a:p>
            <a:pPr lvl="1"/>
            <a:r>
              <a:rPr lang="cs-CZ" altLang="cs-CZ" smtClean="0"/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80129781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Antiretrovirová</a:t>
            </a:r>
          </a:p>
          <a:p>
            <a:pPr lvl="1" eaLnBrk="1" hangingPunct="1"/>
            <a:r>
              <a:rPr lang="cs-CZ" altLang="en-US" sz="2400" b="1" u="sng" smtClean="0"/>
              <a:t>Nukleosidové inhibitory reverzní transkriptázy</a:t>
            </a:r>
            <a:r>
              <a:rPr lang="cs-CZ" altLang="en-US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altLang="en-US" sz="2400" b="1" u="sng" smtClean="0"/>
              <a:t>Nenukleosidové inhibitory reverzní transkriptázy</a:t>
            </a:r>
            <a:r>
              <a:rPr lang="cs-CZ" altLang="en-US" sz="2400" b="1" smtClean="0"/>
              <a:t>:  Nevirapin, delavirdin, efavirenz</a:t>
            </a:r>
          </a:p>
          <a:p>
            <a:pPr lvl="1" eaLnBrk="1" hangingPunct="1"/>
            <a:r>
              <a:rPr lang="cs-CZ" altLang="en-US" sz="2400" b="1" u="sng" smtClean="0"/>
              <a:t>Inhibitory HIV proteinázy</a:t>
            </a:r>
            <a:r>
              <a:rPr lang="cs-CZ" altLang="en-US" sz="2400" b="1" smtClean="0"/>
              <a:t>: Saquinavir, ritonavir, indinavir</a:t>
            </a:r>
            <a:endParaRPr lang="cs-CZ" altLang="en-US" sz="2400" smtClean="0"/>
          </a:p>
          <a:p>
            <a:pPr eaLnBrk="1" hangingPunct="1"/>
            <a:r>
              <a:rPr lang="cs-CZ" altLang="en-US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843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STRATEGIE  L</a:t>
            </a:r>
            <a:r>
              <a:rPr lang="cs-CZ" altLang="en-US" b="1" smtClean="0">
                <a:latin typeface="Times New Roman" pitchFamily="18" charset="0"/>
              </a:rPr>
              <a:t>É</a:t>
            </a:r>
            <a:r>
              <a:rPr lang="cs-CZ" altLang="en-US" b="1" smtClean="0"/>
              <a:t>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Therapy</a:t>
            </a:r>
          </a:p>
          <a:p>
            <a:pPr eaLnBrk="1" hangingPunct="1"/>
            <a:endParaRPr lang="cs-CZ" altLang="en-US" b="1" smtClean="0"/>
          </a:p>
          <a:p>
            <a:pPr eaLnBrk="1" hangingPunct="1"/>
            <a:r>
              <a:rPr lang="cs-CZ" altLang="en-US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3147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HAART éra </a:t>
            </a:r>
            <a:r>
              <a:rPr lang="cs-CZ" altLang="cs-CZ" sz="2900" smtClean="0">
                <a:cs typeface="Arial" charset="0"/>
              </a:rPr>
              <a:t>(od r. 1996) = troj a vícekombinace</a:t>
            </a:r>
            <a:endParaRPr lang="cs-CZ" altLang="cs-CZ" sz="2900" b="1" smtClean="0"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HAART</a:t>
            </a:r>
            <a:r>
              <a:rPr lang="cs-CZ" sz="2800" dirty="0" smtClean="0">
                <a:solidFill>
                  <a:srgbClr val="A50021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err="1" smtClean="0"/>
              <a:t>ighly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ctive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cART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OBT</a:t>
            </a:r>
            <a:r>
              <a:rPr lang="cs-CZ" sz="2800" dirty="0" smtClean="0">
                <a:solidFill>
                  <a:schemeClr val="bg1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cs-CZ" dirty="0" err="1" smtClean="0"/>
              <a:t>ptimalising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cs-CZ" dirty="0" smtClean="0"/>
              <a:t>asic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reatment</a:t>
            </a:r>
            <a:r>
              <a:rPr lang="cs-CZ" b="1" dirty="0" smtClean="0"/>
              <a:t> 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smtClean="0">
              <a:solidFill>
                <a:srgbClr val="A50021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smtClean="0">
                <a:solidFill>
                  <a:srgbClr val="A50021"/>
                </a:solidFill>
              </a:rPr>
              <a:t>Součást obranné a evoluční strategie viru</a:t>
            </a:r>
          </a:p>
          <a:p>
            <a:pPr marL="609600" indent="-609600">
              <a:buFont typeface="Wingdings 2" pitchFamily="18" charset="2"/>
              <a:buNone/>
            </a:pPr>
            <a:endParaRPr lang="cs-CZ" altLang="cs-CZ" sz="2800" smtClean="0"/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= </a:t>
            </a:r>
            <a:r>
              <a:rPr lang="cs-CZ" altLang="cs-CZ" sz="2800" b="1" smtClean="0">
                <a:solidFill>
                  <a:schemeClr val="folHlink"/>
                </a:solidFill>
              </a:rPr>
              <a:t>1 mil. </a:t>
            </a:r>
            <a:r>
              <a:rPr lang="en-US" altLang="cs-CZ" sz="2800" b="1" smtClean="0">
                <a:solidFill>
                  <a:schemeClr val="folHlink"/>
                </a:solidFill>
                <a:cs typeface="Times New Roman" pitchFamily="18" charset="0"/>
              </a:rPr>
              <a:t>×</a:t>
            </a:r>
            <a:r>
              <a:rPr lang="cs-CZ" altLang="cs-CZ" sz="2800" b="1" smtClean="0">
                <a:solidFill>
                  <a:schemeClr val="folHlink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smtClean="0">
                <a:solidFill>
                  <a:schemeClr val="folHlink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r.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Medián přežití léčených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35 let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Nežádoucí jevy u HIV a cART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Heterogenní </a:t>
            </a:r>
            <a:r>
              <a:rPr lang="cs-CZ" altLang="en-US" dirty="0"/>
              <a:t>skupina onemocnění postihující T, B a někdy i NK lymfocyty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Klinická manifestace v prvních měsících života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Typický laboratorní rys je lymfopenie  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U dětí ve věku přibližně 6 měsíců je nutné absolutní počty nižší než 4x10</a:t>
            </a:r>
            <a:r>
              <a:rPr lang="cs-CZ" altLang="en-US" baseline="30000" dirty="0"/>
              <a:t>9</a:t>
            </a:r>
            <a:r>
              <a:rPr lang="cs-CZ" altLang="en-US" dirty="0"/>
              <a:t>/l nutné </a:t>
            </a:r>
            <a:r>
              <a:rPr lang="cs-CZ" altLang="en-US" dirty="0" err="1"/>
              <a:t>dovyšetřit</a:t>
            </a:r>
            <a:endParaRPr lang="cs-CZ" altLang="en-US" dirty="0"/>
          </a:p>
          <a:p>
            <a:pPr eaLnBrk="1" hangingPunct="1"/>
            <a:r>
              <a:rPr lang="cs-CZ" dirty="0" smtClean="0"/>
              <a:t>Opakovaně nalezená lymfopenie.</a:t>
            </a:r>
          </a:p>
          <a:p>
            <a:pPr eaLnBrk="1" hangingPunct="1"/>
            <a:r>
              <a:rPr lang="cs-CZ" dirty="0" smtClean="0"/>
              <a:t>Porušená </a:t>
            </a:r>
            <a:r>
              <a:rPr lang="cs-CZ" dirty="0" err="1" smtClean="0"/>
              <a:t>proliferativní</a:t>
            </a:r>
            <a:r>
              <a:rPr lang="cs-CZ" dirty="0" smtClean="0"/>
              <a:t> odpověď po stimulaci mitogeny.</a:t>
            </a:r>
          </a:p>
          <a:p>
            <a:pPr eaLnBrk="1" hangingPunct="1"/>
            <a:r>
              <a:rPr lang="cs-CZ" dirty="0" smtClean="0"/>
              <a:t>Obvykle nízké hladiny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r>
              <a:rPr lang="cs-CZ" dirty="0" smtClean="0"/>
              <a:t>, hladiny  </a:t>
            </a:r>
            <a:r>
              <a:rPr lang="cs-CZ" dirty="0" err="1" smtClean="0"/>
              <a:t>IgG</a:t>
            </a:r>
            <a:r>
              <a:rPr lang="cs-CZ" dirty="0" smtClean="0"/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Proteinově kalorická podvýživa</a:t>
            </a:r>
          </a:p>
          <a:p>
            <a:pPr eaLnBrk="1" hangingPunct="1"/>
            <a:r>
              <a:rPr lang="cs-CZ" altLang="cs-CZ" smtClean="0"/>
              <a:t>vit. A, beta-karoten, vit. B₆, B₁₂, vit. C, vit. E</a:t>
            </a:r>
          </a:p>
          <a:p>
            <a:pPr eaLnBrk="1" hangingPunct="1"/>
            <a:r>
              <a:rPr lang="cs-CZ" altLang="cs-CZ" smtClean="0"/>
              <a:t>Železo, selén, zinek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1720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dirty="0" smtClean="0"/>
              <a:t>Velmi časný nástup obtíží - první měsíce života</a:t>
            </a:r>
          </a:p>
          <a:p>
            <a:pPr eaLnBrk="1" hangingPunct="1"/>
            <a:r>
              <a:rPr lang="cs-CZ" sz="2800" dirty="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dirty="0" smtClean="0"/>
              <a:t>Chronické průjmy, ne vždy lze prokázat etiologické agens.</a:t>
            </a:r>
          </a:p>
          <a:p>
            <a:pPr eaLnBrk="1" hangingPunct="1"/>
            <a:r>
              <a:rPr lang="cs-CZ" sz="2800" dirty="0" smtClean="0"/>
              <a:t>Kožní infekce, </a:t>
            </a:r>
            <a:r>
              <a:rPr lang="cs-CZ" sz="2800" dirty="0" err="1" smtClean="0"/>
              <a:t>exantémy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Neprospívání i při nepřítomnosti průjmů</a:t>
            </a:r>
          </a:p>
          <a:p>
            <a:pPr eaLnBrk="1" hangingPunct="1"/>
            <a:r>
              <a:rPr lang="cs-CZ" sz="2800" dirty="0" smtClean="0"/>
              <a:t>Komplikace po vakcinaci BCG</a:t>
            </a:r>
          </a:p>
          <a:p>
            <a:r>
              <a:rPr lang="cs-CZ" altLang="en-US" sz="2800" dirty="0"/>
              <a:t>Příznaky </a:t>
            </a:r>
            <a:r>
              <a:rPr lang="cs-CZ" altLang="en-US" sz="2800" dirty="0" err="1"/>
              <a:t>maternofetálního</a:t>
            </a:r>
            <a:r>
              <a:rPr lang="cs-CZ" altLang="en-US" sz="2800" dirty="0"/>
              <a:t> </a:t>
            </a:r>
            <a:r>
              <a:rPr lang="cs-CZ" altLang="en-US" sz="2800" dirty="0" err="1" smtClean="0"/>
              <a:t>engraftmentu</a:t>
            </a:r>
            <a:endParaRPr lang="cs-CZ" altLang="en-US" sz="2800" dirty="0" smtClean="0"/>
          </a:p>
          <a:p>
            <a:r>
              <a:rPr lang="cs-CZ" altLang="en-US" sz="2800" dirty="0" smtClean="0"/>
              <a:t>Bez léčby děti umírají zpravidla do 1 roku od narození</a:t>
            </a:r>
            <a:endParaRPr lang="cs-CZ" altLang="en-US" sz="2800" dirty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b="1" dirty="0" err="1" smtClean="0"/>
              <a:t>Maternofetální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engraftment</a:t>
            </a:r>
            <a:endParaRPr lang="cs-CZ" alt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Asi u 50% pacientů se SCID lze prokázat mateřské lymfocyty, u 30-40% z nich lze prokázat klinické příznaky </a:t>
            </a:r>
            <a:r>
              <a:rPr lang="cs-CZ" altLang="en-US" dirty="0" err="1" smtClean="0"/>
              <a:t>engraftmentu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Kožní </a:t>
            </a:r>
            <a:r>
              <a:rPr lang="cs-CZ" altLang="en-US" dirty="0" err="1" smtClean="0"/>
              <a:t>exantém</a:t>
            </a:r>
            <a:endParaRPr lang="cs-CZ" altLang="en-US" dirty="0" smtClean="0"/>
          </a:p>
          <a:p>
            <a:r>
              <a:rPr lang="cs-CZ" altLang="en-US" dirty="0" smtClean="0"/>
              <a:t>Zvýšení jaterních testů</a:t>
            </a:r>
          </a:p>
          <a:p>
            <a:r>
              <a:rPr lang="cs-CZ" altLang="en-US" dirty="0" smtClean="0"/>
              <a:t>Eozinofilie</a:t>
            </a:r>
          </a:p>
          <a:p>
            <a:r>
              <a:rPr lang="cs-CZ" altLang="en-US" dirty="0" smtClean="0"/>
              <a:t>Infiltrace kůže T-lymfocyty</a:t>
            </a:r>
          </a:p>
          <a:p>
            <a:r>
              <a:rPr lang="cs-CZ" altLang="en-US" dirty="0" smtClean="0"/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ZDRAVÁ OSOBA</a:t>
            </a:r>
            <a:endParaRPr lang="cs-CZ" alt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SCID</a:t>
            </a:r>
            <a:endParaRPr lang="cs-CZ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Rozpoznávání vlastního od cizího – při poruše </a:t>
            </a:r>
            <a:r>
              <a:rPr lang="cs-CZ" dirty="0" err="1" smtClean="0"/>
              <a:t>autotolerance</a:t>
            </a:r>
            <a:r>
              <a:rPr lang="cs-CZ" dirty="0" smtClean="0"/>
              <a:t> = </a:t>
            </a:r>
            <a:r>
              <a:rPr lang="cs-CZ" b="1" dirty="0" smtClean="0"/>
              <a:t>autoimunitní onemocnění</a:t>
            </a:r>
          </a:p>
          <a:p>
            <a:r>
              <a:rPr lang="cs-CZ" dirty="0" smtClean="0"/>
              <a:t>Rozpoznávání pozměněných buněk – při poruše imunitního dohledu = </a:t>
            </a:r>
            <a:r>
              <a:rPr lang="cs-CZ" b="1" dirty="0" smtClean="0"/>
              <a:t>nádorová onemocnění</a:t>
            </a:r>
          </a:p>
          <a:p>
            <a:r>
              <a:rPr lang="cs-CZ" dirty="0" smtClean="0"/>
              <a:t>Rozpoznávání škodlivého a neškodného – při poruše </a:t>
            </a:r>
            <a:r>
              <a:rPr lang="cs-CZ" dirty="0" err="1" smtClean="0"/>
              <a:t>obranyschoposti</a:t>
            </a:r>
            <a:r>
              <a:rPr lang="cs-CZ" dirty="0" smtClean="0"/>
              <a:t> = atopie, alergie, imunosuprese, </a:t>
            </a:r>
            <a:r>
              <a:rPr lang="cs-CZ" b="1" dirty="0" smtClean="0">
                <a:solidFill>
                  <a:srgbClr val="FF0000"/>
                </a:solidFill>
              </a:rPr>
              <a:t>imunodeficience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podstata SCID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Je heterogenní, počet poruch narůstá</a:t>
            </a:r>
          </a:p>
          <a:p>
            <a:r>
              <a:rPr lang="cs-CZ" dirty="0" smtClean="0"/>
              <a:t>SCID T-B-</a:t>
            </a:r>
          </a:p>
          <a:p>
            <a:pPr lvl="1"/>
            <a:r>
              <a:rPr lang="cs-CZ" dirty="0"/>
              <a:t>Dědí se autozomálně recesivně</a:t>
            </a:r>
          </a:p>
          <a:p>
            <a:pPr lvl="1"/>
            <a:r>
              <a:rPr lang="cs-CZ" dirty="0" smtClean="0"/>
              <a:t>Zachovány NK buňky</a:t>
            </a:r>
          </a:p>
          <a:p>
            <a:pPr lvl="1"/>
            <a:r>
              <a:rPr lang="cs-CZ" dirty="0" smtClean="0"/>
              <a:t>Často deficit </a:t>
            </a:r>
            <a:r>
              <a:rPr lang="cs-CZ" dirty="0" err="1" smtClean="0"/>
              <a:t>rekombinázy</a:t>
            </a:r>
            <a:r>
              <a:rPr lang="cs-CZ" dirty="0" smtClean="0"/>
              <a:t> RAG-2 enzymu , nutný pro rekombinační seskupení genů kódujících TCR a BCR</a:t>
            </a:r>
          </a:p>
          <a:p>
            <a:pPr lvl="1"/>
            <a:r>
              <a:rPr lang="cs-CZ" dirty="0" smtClean="0"/>
              <a:t>Porucha v expresi receptoru pro IL-7 (CD127 – </a:t>
            </a:r>
            <a:r>
              <a:rPr lang="el-GR" dirty="0" smtClean="0"/>
              <a:t>α</a:t>
            </a:r>
            <a:r>
              <a:rPr lang="cs-CZ" dirty="0" smtClean="0"/>
              <a:t> podjednotka receptoru)</a:t>
            </a:r>
          </a:p>
          <a:p>
            <a:r>
              <a:rPr lang="cs-CZ" dirty="0" smtClean="0"/>
              <a:t>SCID T-B+</a:t>
            </a:r>
          </a:p>
          <a:p>
            <a:pPr lvl="1"/>
            <a:r>
              <a:rPr lang="cs-CZ" dirty="0" smtClean="0"/>
              <a:t>Absence T lymfocytů a NK buněk</a:t>
            </a:r>
          </a:p>
          <a:p>
            <a:pPr lvl="1"/>
            <a:r>
              <a:rPr lang="cs-CZ" dirty="0" smtClean="0"/>
              <a:t>Představuje zhruba 60% všech onemocnění SCID</a:t>
            </a:r>
          </a:p>
          <a:p>
            <a:pPr lvl="1"/>
            <a:r>
              <a:rPr lang="cs-CZ" dirty="0" smtClean="0"/>
              <a:t>V 70% vázána na chromozom X – mutace v genu pro </a:t>
            </a:r>
            <a:r>
              <a:rPr lang="el-GR" dirty="0" smtClean="0"/>
              <a:t>γ</a:t>
            </a:r>
            <a:r>
              <a:rPr lang="cs-CZ" dirty="0" smtClean="0"/>
              <a:t>-řetězec </a:t>
            </a:r>
            <a:r>
              <a:rPr lang="cs-CZ" dirty="0" err="1" smtClean="0"/>
              <a:t>recptoru</a:t>
            </a:r>
            <a:r>
              <a:rPr lang="cs-CZ" dirty="0" smtClean="0"/>
              <a:t> který je společný pro o IL-2, IL-4, IL-7, IL-9 a IL-15</a:t>
            </a:r>
          </a:p>
          <a:p>
            <a:pPr lvl="1"/>
            <a:r>
              <a:rPr lang="cs-CZ" dirty="0" smtClean="0"/>
              <a:t>Ve 30% autozomálně </a:t>
            </a:r>
            <a:r>
              <a:rPr lang="cs-CZ" dirty="0" err="1" smtClean="0"/>
              <a:t>recesivníporuch</a:t>
            </a:r>
            <a:r>
              <a:rPr lang="cs-CZ" dirty="0" smtClean="0"/>
              <a:t> kinázy Jak3</a:t>
            </a:r>
          </a:p>
          <a:p>
            <a:r>
              <a:rPr lang="cs-CZ" dirty="0" smtClean="0"/>
              <a:t>Syndrom retikulární dysgeneze</a:t>
            </a:r>
          </a:p>
          <a:p>
            <a:pPr lvl="1"/>
            <a:r>
              <a:rPr lang="cs-CZ" dirty="0" smtClean="0"/>
              <a:t>Postižení kmenové buňky</a:t>
            </a:r>
          </a:p>
          <a:p>
            <a:pPr lvl="1"/>
            <a:r>
              <a:rPr lang="cs-CZ" dirty="0" smtClean="0"/>
              <a:t>Je blokován vývoj myeloidních buněk a lymfocytů</a:t>
            </a:r>
          </a:p>
          <a:p>
            <a:r>
              <a:rPr lang="cs-CZ" dirty="0" smtClean="0"/>
              <a:t>Porucha adenosin deaminázy – (ADA)</a:t>
            </a:r>
          </a:p>
          <a:p>
            <a:pPr lvl="1"/>
            <a:r>
              <a:rPr lang="cs-CZ" dirty="0" smtClean="0"/>
              <a:t>Dědí se autozomálně recesivně</a:t>
            </a:r>
          </a:p>
          <a:p>
            <a:pPr lvl="1"/>
            <a:r>
              <a:rPr lang="cs-CZ" dirty="0" smtClean="0"/>
              <a:t>Porucha nebo absence enzymu vede k akumulaci produktů metabolismu purinů, které jsou toxické pro časné T-lymfocyty = výsledek těžká T-lymfopenie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SCID T ⁻B ⁻ 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50863" y="12636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-"/>
            </a:pPr>
            <a:r>
              <a:rPr lang="cs-CZ" altLang="cs-CZ" smtClean="0"/>
              <a:t>chybějí T i B lymfocyty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přítomnost NK buněk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Příčiny bývají různé: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 některé případy: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1. deficit rekombinázy RAG1 nebo 2 – nutný k přeskupování genů kódujících TCR a BCR řetězec (mutace v genu pro RAG1 nebo RAG2)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2. Deficit endonukleázy rozeznávajícím koncové sponky během VDJ rekombinace (mutace v genu ARTEMIS)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Porucha exprese receptoru pro IL-7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908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smtClean="0"/>
              <a:t>Deficience adenozindeaminázy (ADA)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Autozomálně recesivní onemocnění</a:t>
            </a:r>
          </a:p>
          <a:p>
            <a:r>
              <a:rPr lang="cs-CZ" altLang="cs-CZ" dirty="0" smtClean="0"/>
              <a:t>Absence nebo dysfunkce enzymu – akumulace metabolismu purinů toxických pro časné formy lymfocytů</a:t>
            </a:r>
          </a:p>
          <a:p>
            <a:r>
              <a:rPr lang="cs-CZ" altLang="cs-CZ" dirty="0" smtClean="0"/>
              <a:t>Důsledek je pokles T-, B- a NK buněk</a:t>
            </a:r>
          </a:p>
          <a:p>
            <a:r>
              <a:rPr lang="cs-CZ" altLang="cs-CZ" dirty="0" smtClean="0"/>
              <a:t>Počty lymfocytů jsou obvykle normální při narození, ale se velice rychle snižují</a:t>
            </a:r>
          </a:p>
          <a:p>
            <a:r>
              <a:rPr lang="cs-CZ" altLang="cs-CZ" dirty="0" smtClean="0"/>
              <a:t>T-lymfocyty nejsou schopny </a:t>
            </a:r>
            <a:r>
              <a:rPr lang="cs-CZ" altLang="cs-CZ" dirty="0" err="1" smtClean="0"/>
              <a:t>proliferovat</a:t>
            </a:r>
            <a:r>
              <a:rPr lang="cs-CZ" altLang="cs-CZ" dirty="0" smtClean="0"/>
              <a:t> po antigenní stimulaci</a:t>
            </a:r>
          </a:p>
        </p:txBody>
      </p:sp>
    </p:spTree>
    <p:extLst>
      <p:ext uri="{BB962C8B-B14F-4D97-AF65-F5344CB8AC3E}">
        <p14:creationId xmlns:p14="http://schemas.microsoft.com/office/powerpoint/2010/main" val="268259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SCID T⁻ B ⁺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79388" y="1182688"/>
            <a:ext cx="8589962" cy="56451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altLang="cs-CZ" sz="2400" dirty="0" smtClean="0"/>
              <a:t>chybí T lymfocyty a NK buňky, 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B-lymfocyty neaktivní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nejčastější forma (60% všech případů)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V 70% vázána na </a:t>
            </a:r>
            <a:r>
              <a:rPr lang="cs-CZ" altLang="cs-CZ" sz="2400" b="1" dirty="0" smtClean="0"/>
              <a:t>chromozom X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Mutace genu </a:t>
            </a:r>
            <a:r>
              <a:rPr lang="el-GR" altLang="cs-CZ" sz="2400" dirty="0" smtClean="0"/>
              <a:t>γ</a:t>
            </a:r>
            <a:r>
              <a:rPr lang="cs-CZ" altLang="cs-CZ" sz="2400" dirty="0" smtClean="0"/>
              <a:t> řetězce receptoru pro IL-2</a:t>
            </a:r>
          </a:p>
          <a:p>
            <a:pPr eaLnBrk="1" hangingPunct="1">
              <a:buFontTx/>
              <a:buChar char="-"/>
            </a:pPr>
            <a:r>
              <a:rPr lang="el-GR" altLang="cs-CZ" sz="2400" dirty="0" smtClean="0"/>
              <a:t>γ</a:t>
            </a:r>
            <a:r>
              <a:rPr lang="cs-CZ" altLang="cs-CZ" sz="2400" dirty="0" smtClean="0"/>
              <a:t> řetězec je společný pro receptory IL-4,IL-7,IL-9, IL-15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JAK-3 kinázy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některé podjednotky komplexu CD3(</a:t>
            </a:r>
            <a:r>
              <a:rPr lang="el-GR" altLang="cs-CZ" sz="2400" dirty="0" smtClean="0"/>
              <a:t>δ</a:t>
            </a:r>
            <a:r>
              <a:rPr lang="cs-CZ" altLang="cs-CZ" sz="2400" dirty="0" smtClean="0"/>
              <a:t>,</a:t>
            </a:r>
            <a:r>
              <a:rPr lang="el-GR" altLang="cs-CZ" sz="2400" dirty="0" smtClean="0"/>
              <a:t>ε</a:t>
            </a:r>
            <a:r>
              <a:rPr lang="cs-CZ" altLang="cs-CZ" sz="2400" dirty="0" smtClean="0"/>
              <a:t>, </a:t>
            </a:r>
            <a:r>
              <a:rPr lang="el-GR" altLang="cs-CZ" sz="2400" dirty="0" smtClean="0"/>
              <a:t>ζ</a:t>
            </a:r>
            <a:r>
              <a:rPr lang="cs-CZ" altLang="cs-CZ" sz="24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CD45 molekuly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U všech deficitů – nízké hladiny </a:t>
            </a:r>
            <a:r>
              <a:rPr lang="cs-CZ" altLang="cs-CZ" sz="2400" dirty="0" err="1" smtClean="0"/>
              <a:t>Ig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6687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podstata SCID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Léčba pacientů se SCID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SCID se dá léčit genovou </a:t>
            </a:r>
            <a:r>
              <a:rPr lang="cs-CZ" altLang="cs-CZ" dirty="0" err="1" smtClean="0"/>
              <a:t>terapíí</a:t>
            </a:r>
            <a:r>
              <a:rPr lang="cs-CZ" altLang="cs-CZ" dirty="0" smtClean="0"/>
              <a:t> (náhrada chybného genu) nebo transplantací kostní dřeně nejlépe do tří měsíců věku (za předpokladu </a:t>
            </a:r>
            <a:r>
              <a:rPr lang="cs-CZ" altLang="cs-CZ" dirty="0" err="1" smtClean="0"/>
              <a:t>haploidentické</a:t>
            </a:r>
            <a:r>
              <a:rPr lang="cs-CZ" altLang="cs-CZ" dirty="0" smtClean="0"/>
              <a:t> shody v HLA- antigenech).</a:t>
            </a:r>
          </a:p>
        </p:txBody>
      </p:sp>
    </p:spTree>
    <p:extLst>
      <p:ext uri="{BB962C8B-B14F-4D97-AF65-F5344CB8AC3E}">
        <p14:creationId xmlns:p14="http://schemas.microsoft.com/office/powerpoint/2010/main" val="288258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nebo snížený počet T-lymfocytů</a:t>
            </a:r>
          </a:p>
          <a:p>
            <a:r>
              <a:rPr lang="cs-CZ" dirty="0" smtClean="0"/>
              <a:t>Poruchy v </a:t>
            </a:r>
            <a:r>
              <a:rPr lang="cs-CZ" dirty="0" err="1" smtClean="0"/>
              <a:t>Ag</a:t>
            </a:r>
            <a:r>
              <a:rPr lang="cs-CZ" dirty="0" smtClean="0"/>
              <a:t> prezentaci</a:t>
            </a:r>
          </a:p>
          <a:p>
            <a:r>
              <a:rPr lang="cs-CZ" dirty="0" smtClean="0"/>
              <a:t>Skupina aktivačních poruch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5072510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 err="1"/>
              <a:t>Přechodné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Nežádoucí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smtClean="0"/>
              <a:t>Po </a:t>
            </a:r>
            <a:r>
              <a:rPr lang="en-GB" dirty="0" err="1"/>
              <a:t>ozáření</a:t>
            </a:r>
            <a:r>
              <a:rPr lang="en-GB" dirty="0"/>
              <a:t>,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léků</a:t>
            </a:r>
            <a:r>
              <a:rPr lang="en-GB" dirty="0"/>
              <a:t>, </a:t>
            </a:r>
            <a:r>
              <a:rPr lang="en-GB" dirty="0" err="1"/>
              <a:t>xenobiotik</a:t>
            </a:r>
            <a:r>
              <a:rPr lang="en-GB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cs-CZ" dirty="0" smtClean="0"/>
              <a:t>	   </a:t>
            </a:r>
            <a:r>
              <a:rPr lang="en-GB" dirty="0" err="1" smtClean="0"/>
              <a:t>bakteriálních</a:t>
            </a:r>
            <a:r>
              <a:rPr lang="en-GB" dirty="0" smtClean="0"/>
              <a:t> </a:t>
            </a:r>
            <a:r>
              <a:rPr lang="en-GB" dirty="0" err="1"/>
              <a:t>toxinů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Cílená</a:t>
            </a:r>
            <a:r>
              <a:rPr lang="en-GB" b="1" dirty="0"/>
              <a:t> (</a:t>
            </a:r>
            <a:r>
              <a:rPr lang="en-GB" b="1" dirty="0" err="1"/>
              <a:t>indukovaná</a:t>
            </a:r>
            <a:r>
              <a:rPr lang="en-GB" b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err="1" smtClean="0"/>
              <a:t>Záměrně</a:t>
            </a:r>
            <a:r>
              <a:rPr lang="en-GB" dirty="0" smtClean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> </a:t>
            </a:r>
            <a:r>
              <a:rPr lang="cs-CZ" dirty="0" smtClean="0"/>
              <a:t>	  	    </a:t>
            </a:r>
            <a:r>
              <a:rPr lang="en-GB" dirty="0" err="1" smtClean="0"/>
              <a:t>využívané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Transplantaci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a </a:t>
            </a:r>
            <a:r>
              <a:rPr lang="en-GB" dirty="0" err="1"/>
              <a:t>tkání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Léčbě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 antigenní prezentaci u        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efekty v expresi HLA I. nebo HLA II. Třídy – defekt nebo dysfunkce CD8+ nebo CD4+ T-lymfocytů</a:t>
            </a:r>
          </a:p>
          <a:p>
            <a:r>
              <a:rPr lang="cs-CZ" dirty="0" smtClean="0"/>
              <a:t>Označení také jako „ Syndrom holých T-lymfocytů“</a:t>
            </a:r>
          </a:p>
          <a:p>
            <a:r>
              <a:rPr lang="cs-CZ" dirty="0" smtClean="0"/>
              <a:t>Chybění CD8+ Příčiny v genech faktorů, regulujících expresi MHC I – defekt v genech kódujících podjednotky peptidové pumpy TAP</a:t>
            </a:r>
          </a:p>
          <a:p>
            <a:r>
              <a:rPr lang="cs-CZ" dirty="0" smtClean="0"/>
              <a:t>Chybění CD4+ defekt transkripčních faktorů regulujících expresi HLA </a:t>
            </a:r>
            <a:r>
              <a:rPr lang="cs-CZ" dirty="0" err="1" smtClean="0"/>
              <a:t>II.třídy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poruchy T-lymfocytů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- syndrom</a:t>
            </a:r>
          </a:p>
          <a:p>
            <a:r>
              <a:rPr lang="cs-CZ" dirty="0" err="1" smtClean="0"/>
              <a:t>Wiskottův</a:t>
            </a:r>
            <a:r>
              <a:rPr lang="cs-CZ" dirty="0" smtClean="0"/>
              <a:t> </a:t>
            </a:r>
            <a:r>
              <a:rPr lang="cs-CZ" dirty="0" err="1" smtClean="0"/>
              <a:t>Aldrichův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Familiární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lymfohistióza</a:t>
            </a:r>
            <a:endParaRPr lang="cs-CZ" dirty="0" smtClean="0"/>
          </a:p>
          <a:p>
            <a:r>
              <a:rPr lang="cs-CZ" dirty="0" err="1" smtClean="0"/>
              <a:t>Lymfoproliferativní</a:t>
            </a:r>
            <a:r>
              <a:rPr lang="cs-CZ" dirty="0" smtClean="0"/>
              <a:t> syndrom vázány na chromosom X</a:t>
            </a:r>
          </a:p>
          <a:p>
            <a:r>
              <a:rPr lang="cs-CZ" dirty="0" smtClean="0"/>
              <a:t>Familiární</a:t>
            </a:r>
            <a:r>
              <a:rPr lang="cs-CZ" dirty="0"/>
              <a:t> </a:t>
            </a:r>
            <a:r>
              <a:rPr lang="cs-CZ" dirty="0" err="1" smtClean="0"/>
              <a:t>lymfoproliferativní</a:t>
            </a:r>
            <a:r>
              <a:rPr lang="cs-CZ" dirty="0" smtClean="0"/>
              <a:t> </a:t>
            </a:r>
            <a:r>
              <a:rPr lang="cs-CZ" dirty="0"/>
              <a:t>syndrom </a:t>
            </a:r>
            <a:r>
              <a:rPr lang="cs-CZ" dirty="0" smtClean="0"/>
              <a:t>s autoimunitu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T </a:t>
            </a:r>
            <a:r>
              <a:rPr lang="en-GB" dirty="0" err="1"/>
              <a:t>nebo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en-GB" dirty="0" err="1" smtClean="0"/>
              <a:t>kupina</a:t>
            </a:r>
            <a:r>
              <a:rPr lang="en-GB" dirty="0" smtClean="0"/>
              <a:t> </a:t>
            </a:r>
            <a:r>
              <a:rPr lang="en-GB" dirty="0" err="1"/>
              <a:t>chorob</a:t>
            </a:r>
            <a:r>
              <a:rPr lang="en-GB" dirty="0"/>
              <a:t> s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definovaným</a:t>
            </a:r>
            <a:r>
              <a:rPr lang="en-GB" dirty="0"/>
              <a:t> </a:t>
            </a:r>
            <a:r>
              <a:rPr lang="en-GB" dirty="0" err="1"/>
              <a:t>podkladem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v </a:t>
            </a:r>
            <a:r>
              <a:rPr lang="en-GB" dirty="0" err="1"/>
              <a:t>signalizační</a:t>
            </a:r>
            <a:r>
              <a:rPr lang="en-GB" dirty="0"/>
              <a:t> </a:t>
            </a:r>
            <a:r>
              <a:rPr lang="en-GB" dirty="0" err="1"/>
              <a:t>cestě</a:t>
            </a:r>
            <a:r>
              <a:rPr lang="en-GB" dirty="0"/>
              <a:t> CD40L – CD40 </a:t>
            </a:r>
            <a:endParaRPr lang="cs-CZ" dirty="0" smtClean="0"/>
          </a:p>
          <a:p>
            <a:r>
              <a:rPr lang="cs-CZ" dirty="0" smtClean="0"/>
              <a:t>Nutné pro </a:t>
            </a:r>
            <a:r>
              <a:rPr lang="cs-CZ" dirty="0" err="1" smtClean="0"/>
              <a:t>izotypový</a:t>
            </a:r>
            <a:r>
              <a:rPr lang="cs-CZ" dirty="0" smtClean="0"/>
              <a:t> přesmyk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poruše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(CD40L </a:t>
            </a:r>
            <a:r>
              <a:rPr lang="en-GB" dirty="0" err="1"/>
              <a:t>deficience</a:t>
            </a:r>
            <a:r>
              <a:rPr lang="en-GB" dirty="0"/>
              <a:t>)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k </a:t>
            </a:r>
            <a:r>
              <a:rPr lang="en-GB" dirty="0" err="1"/>
              <a:t>mykobakteriálním</a:t>
            </a:r>
            <a:r>
              <a:rPr lang="en-GB" dirty="0"/>
              <a:t> </a:t>
            </a:r>
            <a:r>
              <a:rPr lang="en-GB" dirty="0" err="1"/>
              <a:t>infekcím</a:t>
            </a:r>
            <a:r>
              <a:rPr lang="en-GB" dirty="0"/>
              <a:t> → CD40L </a:t>
            </a:r>
            <a:r>
              <a:rPr lang="en-GB" dirty="0" err="1"/>
              <a:t>zapojena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a IL-12 – INF</a:t>
            </a:r>
            <a:r>
              <a:rPr lang="el-GR" dirty="0"/>
              <a:t>γ </a:t>
            </a:r>
            <a:r>
              <a:rPr lang="en-GB" dirty="0" err="1" smtClean="0"/>
              <a:t>cesty</a:t>
            </a:r>
            <a:endParaRPr lang="cs-CZ" dirty="0"/>
          </a:p>
          <a:p>
            <a:r>
              <a:rPr lang="cs-CZ" dirty="0" smtClean="0"/>
              <a:t>Při poruše B-lymfocytů defekt enzymu AID, který je rovněž nutný pro </a:t>
            </a:r>
            <a:r>
              <a:rPr lang="cs-CZ" dirty="0" err="1"/>
              <a:t>izotypový</a:t>
            </a:r>
            <a:r>
              <a:rPr lang="cs-CZ" dirty="0"/>
              <a:t> přesmyk</a:t>
            </a:r>
            <a:r>
              <a:rPr lang="en-GB" dirty="0"/>
              <a:t> 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Zvýšená náchylnost k infekcím</a:t>
            </a:r>
          </a:p>
          <a:p>
            <a:r>
              <a:rPr lang="cs-CZ" dirty="0" smtClean="0"/>
              <a:t>U </a:t>
            </a:r>
            <a:r>
              <a:rPr lang="en-GB" dirty="0" err="1" smtClean="0"/>
              <a:t>některých</a:t>
            </a:r>
            <a:r>
              <a:rPr lang="en-GB" dirty="0" smtClean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obrovská</a:t>
            </a:r>
            <a:r>
              <a:rPr lang="en-GB" dirty="0"/>
              <a:t> </a:t>
            </a:r>
            <a:r>
              <a:rPr lang="en-GB" dirty="0" err="1"/>
              <a:t>germinální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v </a:t>
            </a:r>
            <a:r>
              <a:rPr lang="en-GB" dirty="0" err="1"/>
              <a:t>mízních</a:t>
            </a:r>
            <a:r>
              <a:rPr lang="en-GB" dirty="0"/>
              <a:t> </a:t>
            </a:r>
            <a:r>
              <a:rPr lang="en-GB" dirty="0" err="1" smtClean="0"/>
              <a:t>uzlinách</a:t>
            </a:r>
            <a:endParaRPr lang="cs-CZ" dirty="0"/>
          </a:p>
          <a:p>
            <a:r>
              <a:rPr lang="en-GB" dirty="0" smtClean="0"/>
              <a:t>U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frekvence</a:t>
            </a:r>
            <a:r>
              <a:rPr lang="en-GB" dirty="0"/>
              <a:t> </a:t>
            </a:r>
            <a:r>
              <a:rPr lang="en-GB" dirty="0" err="1"/>
              <a:t>autoimunit</a:t>
            </a:r>
            <a:r>
              <a:rPr lang="en-GB" dirty="0"/>
              <a:t> 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Těžká</a:t>
            </a:r>
            <a:r>
              <a:rPr lang="en-GB" dirty="0" smtClean="0"/>
              <a:t> </a:t>
            </a:r>
            <a:r>
              <a:rPr lang="en-GB" dirty="0" err="1"/>
              <a:t>kombinovaná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s </a:t>
            </a:r>
            <a:r>
              <a:rPr lang="en-GB" dirty="0" err="1"/>
              <a:t>hypereosinofilií</a:t>
            </a:r>
            <a:r>
              <a:rPr lang="en-GB" dirty="0"/>
              <a:t>, </a:t>
            </a:r>
            <a:endParaRPr lang="cs-CZ" dirty="0" smtClean="0"/>
          </a:p>
          <a:p>
            <a:r>
              <a:rPr lang="cs-CZ" dirty="0" smtClean="0"/>
              <a:t>Dědičnost: Autosomálně recesivní</a:t>
            </a:r>
            <a:r>
              <a:rPr lang="en-GB" dirty="0" smtClean="0"/>
              <a:t> </a:t>
            </a:r>
            <a:endParaRPr lang="cs-CZ" dirty="0"/>
          </a:p>
          <a:p>
            <a:r>
              <a:rPr lang="cs-CZ" dirty="0" smtClean="0"/>
              <a:t>Mutace genu </a:t>
            </a:r>
            <a:r>
              <a:rPr lang="en-GB" b="1" dirty="0" smtClean="0"/>
              <a:t>RAG1</a:t>
            </a:r>
            <a:r>
              <a:rPr lang="cs-CZ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RAG2</a:t>
            </a:r>
            <a:r>
              <a:rPr lang="cs-CZ" dirty="0"/>
              <a:t> </a:t>
            </a:r>
            <a:r>
              <a:rPr lang="cs-CZ" dirty="0" smtClean="0"/>
              <a:t>aktivace Th2 lymfocytů</a:t>
            </a:r>
          </a:p>
          <a:p>
            <a:r>
              <a:rPr lang="en-GB" dirty="0" err="1" smtClean="0"/>
              <a:t>Syndrom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charakterizován</a:t>
            </a:r>
            <a:r>
              <a:rPr lang="en-GB" dirty="0"/>
              <a:t> </a:t>
            </a:r>
            <a:r>
              <a:rPr lang="en-GB" b="1" dirty="0" err="1"/>
              <a:t>infiltrací</a:t>
            </a:r>
            <a:r>
              <a:rPr lang="en-GB" b="1" dirty="0"/>
              <a:t> </a:t>
            </a:r>
            <a:r>
              <a:rPr lang="en-GB" b="1" dirty="0" err="1"/>
              <a:t>kůže</a:t>
            </a:r>
            <a:r>
              <a:rPr lang="en-GB" dirty="0"/>
              <a:t> a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(</a:t>
            </a:r>
            <a:r>
              <a:rPr lang="en-GB" dirty="0" err="1"/>
              <a:t>endotelu</a:t>
            </a:r>
            <a:r>
              <a:rPr lang="en-GB" dirty="0"/>
              <a:t>) </a:t>
            </a:r>
            <a:r>
              <a:rPr lang="en-GB" dirty="0" err="1"/>
              <a:t>aktivovanými</a:t>
            </a:r>
            <a:r>
              <a:rPr lang="en-GB" dirty="0"/>
              <a:t> </a:t>
            </a:r>
            <a:r>
              <a:rPr lang="cs-CZ" dirty="0" smtClean="0"/>
              <a:t> T-lymfocyty </a:t>
            </a:r>
            <a:r>
              <a:rPr lang="en-GB" dirty="0" err="1" smtClean="0"/>
              <a:t>oligoklonálního</a:t>
            </a:r>
            <a:r>
              <a:rPr lang="en-GB" dirty="0" smtClean="0"/>
              <a:t> </a:t>
            </a:r>
            <a:r>
              <a:rPr lang="en-GB" dirty="0" err="1"/>
              <a:t>charakteru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err="1" smtClean="0"/>
              <a:t>Mimo</a:t>
            </a:r>
            <a:r>
              <a:rPr lang="cs-CZ" dirty="0" smtClean="0"/>
              <a:t> </a:t>
            </a:r>
            <a:r>
              <a:rPr lang="en-GB" b="1" dirty="0" err="1" smtClean="0"/>
              <a:t>eosinofilii</a:t>
            </a:r>
            <a:r>
              <a:rPr lang="cs-CZ" dirty="0" smtClean="0"/>
              <a:t>, </a:t>
            </a:r>
            <a:r>
              <a:rPr lang="en-GB" dirty="0" err="1" smtClean="0"/>
              <a:t>kterou</a:t>
            </a:r>
            <a:r>
              <a:rPr lang="en-GB" dirty="0" smtClean="0"/>
              <a:t> </a:t>
            </a:r>
            <a:r>
              <a:rPr lang="en-GB" dirty="0" err="1"/>
              <a:t>způsobují</a:t>
            </a:r>
            <a:r>
              <a:rPr lang="en-GB" dirty="0"/>
              <a:t> </a:t>
            </a:r>
            <a:r>
              <a:rPr lang="en-GB" dirty="0" smtClean="0"/>
              <a:t>T</a:t>
            </a:r>
            <a:r>
              <a:rPr lang="cs-CZ" dirty="0" smtClean="0"/>
              <a:t>h2</a:t>
            </a:r>
            <a:r>
              <a:rPr lang="en-GB" dirty="0" smtClean="0"/>
              <a:t>-</a:t>
            </a:r>
            <a:r>
              <a:rPr lang="en-GB" dirty="0" err="1" smtClean="0"/>
              <a:t>lymfocyty</a:t>
            </a:r>
            <a:r>
              <a:rPr lang="en-GB" dirty="0" smtClean="0"/>
              <a:t> </a:t>
            </a:r>
            <a:r>
              <a:rPr lang="en-GB" dirty="0" err="1"/>
              <a:t>pomocí</a:t>
            </a:r>
            <a:r>
              <a:rPr lang="en-GB" dirty="0"/>
              <a:t> IL-4 a IL-5 </a:t>
            </a:r>
            <a:r>
              <a:rPr lang="en-GB" dirty="0" err="1" smtClean="0"/>
              <a:t>interleukinů</a:t>
            </a:r>
            <a:endParaRPr lang="cs-CZ" dirty="0"/>
          </a:p>
          <a:p>
            <a:r>
              <a:rPr lang="cs-CZ" dirty="0" smtClean="0"/>
              <a:t>N</a:t>
            </a:r>
            <a:r>
              <a:rPr lang="en-GB" dirty="0" err="1" smtClean="0"/>
              <a:t>emocn</a:t>
            </a:r>
            <a:r>
              <a:rPr lang="cs-CZ" dirty="0" smtClean="0"/>
              <a:t>í</a:t>
            </a:r>
            <a:r>
              <a:rPr lang="en-GB" dirty="0" smtClean="0"/>
              <a:t> </a:t>
            </a:r>
            <a:r>
              <a:rPr lang="cs-CZ" dirty="0" smtClean="0"/>
              <a:t>mají </a:t>
            </a:r>
            <a:r>
              <a:rPr lang="en-GB" dirty="0" err="1" smtClean="0"/>
              <a:t>různě</a:t>
            </a:r>
            <a:r>
              <a:rPr lang="en-GB" dirty="0" smtClean="0"/>
              <a:t> </a:t>
            </a:r>
            <a:r>
              <a:rPr lang="en-GB" dirty="0" err="1" smtClean="0"/>
              <a:t>rozsáhlé</a:t>
            </a:r>
            <a:r>
              <a:rPr lang="cs-CZ" dirty="0"/>
              <a:t> </a:t>
            </a:r>
            <a:r>
              <a:rPr lang="cs-CZ" dirty="0" smtClean="0"/>
              <a:t>postižení kůže, </a:t>
            </a:r>
            <a:r>
              <a:rPr lang="cs-CZ" dirty="0" err="1" smtClean="0"/>
              <a:t>hepatosplenomagálii</a:t>
            </a:r>
            <a:r>
              <a:rPr lang="cs-CZ" dirty="0" smtClean="0"/>
              <a:t> a </a:t>
            </a:r>
            <a:r>
              <a:rPr lang="en-GB" dirty="0" err="1" smtClean="0"/>
              <a:t>urputné</a:t>
            </a:r>
            <a:r>
              <a:rPr lang="en-GB" dirty="0"/>
              <a:t> </a:t>
            </a:r>
            <a:r>
              <a:rPr lang="en-GB" b="1" dirty="0" err="1" smtClean="0"/>
              <a:t>průjmy</a:t>
            </a:r>
            <a:endParaRPr lang="cs-CZ" dirty="0"/>
          </a:p>
          <a:p>
            <a:r>
              <a:rPr lang="cs-CZ" dirty="0" smtClean="0"/>
              <a:t>Aktivované T-lymfocyty lze prokázat v krvi, v periferních lymfatických orgánech je počet značně redukován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Familiární </a:t>
            </a:r>
            <a:r>
              <a:rPr lang="cs-CZ" b="1" dirty="0" err="1" smtClean="0"/>
              <a:t>hemofagocytické</a:t>
            </a:r>
            <a:r>
              <a:rPr lang="cs-CZ" b="1" dirty="0" smtClean="0"/>
              <a:t>/</a:t>
            </a:r>
            <a:r>
              <a:rPr lang="cs-CZ" b="1" dirty="0" err="1" smtClean="0"/>
              <a:t>lymfohistiocytické</a:t>
            </a:r>
            <a:r>
              <a:rPr lang="cs-CZ" b="1" dirty="0" smtClean="0"/>
              <a:t> syndromy: deficience </a:t>
            </a:r>
            <a:r>
              <a:rPr lang="cs-CZ" b="1" dirty="0" err="1" smtClean="0"/>
              <a:t>perforinů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↑</a:t>
            </a:r>
            <a:r>
              <a:rPr lang="cs-CZ" dirty="0" smtClean="0"/>
              <a:t> </a:t>
            </a:r>
            <a:r>
              <a:rPr lang="cs-CZ" dirty="0"/>
              <a:t>T-lymfo, normální </a:t>
            </a:r>
            <a:r>
              <a:rPr lang="cs-CZ" dirty="0" smtClean="0"/>
              <a:t>B-lymfo, ↓↓NK; absence cytotoxické aktivity NK a T-lymfo</a:t>
            </a:r>
            <a:endParaRPr lang="cs-CZ" dirty="0"/>
          </a:p>
          <a:p>
            <a:r>
              <a:rPr lang="cs-CZ" b="1" dirty="0" smtClean="0"/>
              <a:t>Defekty v </a:t>
            </a:r>
            <a:r>
              <a:rPr lang="cs-CZ" b="1" dirty="0" err="1" smtClean="0"/>
              <a:t>subsetu</a:t>
            </a:r>
            <a:r>
              <a:rPr lang="cs-CZ" b="1" dirty="0" smtClean="0"/>
              <a:t> </a:t>
            </a:r>
            <a:r>
              <a:rPr lang="cs-CZ" b="1" dirty="0" err="1" smtClean="0"/>
              <a:t>Treg</a:t>
            </a:r>
            <a:r>
              <a:rPr lang="cs-CZ" b="1" dirty="0" smtClean="0"/>
              <a:t> IPEX</a:t>
            </a:r>
            <a:r>
              <a:rPr lang="cs-CZ" dirty="0" smtClean="0"/>
              <a:t>: mutace FoxP3 vázaná na X chromozóm: normální T-lymfo, absence </a:t>
            </a:r>
            <a:r>
              <a:rPr lang="cs-CZ" dirty="0" err="1" smtClean="0"/>
              <a:t>Treg</a:t>
            </a:r>
            <a:r>
              <a:rPr lang="cs-CZ" dirty="0" smtClean="0"/>
              <a:t>, normální B-lymfo, autoimunitní postižení mnohých orgánů</a:t>
            </a:r>
          </a:p>
        </p:txBody>
      </p:sp>
    </p:spTree>
    <p:extLst>
      <p:ext uri="{BB962C8B-B14F-4D97-AF65-F5344CB8AC3E}">
        <p14:creationId xmlns:p14="http://schemas.microsoft.com/office/powerpoint/2010/main" val="2610358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Autoimunita bez </a:t>
            </a:r>
            <a:r>
              <a:rPr lang="cs-CZ" b="1" dirty="0" err="1" smtClean="0"/>
              <a:t>lymfoproliferace</a:t>
            </a:r>
            <a:r>
              <a:rPr lang="cs-CZ" b="1" dirty="0" smtClean="0"/>
              <a:t> APECED</a:t>
            </a:r>
            <a:r>
              <a:rPr lang="cs-CZ" dirty="0" smtClean="0"/>
              <a:t>: 	Mutace genu pro </a:t>
            </a:r>
            <a:r>
              <a:rPr lang="cs-CZ" dirty="0" err="1" smtClean="0"/>
              <a:t>thymový</a:t>
            </a:r>
            <a:r>
              <a:rPr lang="cs-CZ" dirty="0" smtClean="0"/>
              <a:t> transkripční faktor AIRE</a:t>
            </a:r>
          </a:p>
          <a:p>
            <a:pPr marL="0" indent="0">
              <a:buNone/>
            </a:pPr>
            <a:r>
              <a:rPr lang="cs-CZ" dirty="0" smtClean="0"/>
              <a:t>	absence negativní selekce autoimunitních klonů T-lymfo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normální T a B lymfo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autoimunita řady orgánů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kandidóza</a:t>
            </a:r>
          </a:p>
        </p:txBody>
      </p:sp>
    </p:spTree>
    <p:extLst>
      <p:ext uri="{BB962C8B-B14F-4D97-AF65-F5344CB8AC3E}">
        <p14:creationId xmlns:p14="http://schemas.microsoft.com/office/powerpoint/2010/main" val="2595851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3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Autoimunitní </a:t>
            </a:r>
            <a:r>
              <a:rPr lang="cs-CZ" b="1" dirty="0" err="1" smtClean="0"/>
              <a:t>lymfoproliferativní</a:t>
            </a:r>
            <a:r>
              <a:rPr lang="cs-CZ" b="1" dirty="0" smtClean="0"/>
              <a:t> syndrom: ALPS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ALPS-Fas </a:t>
            </a:r>
            <a:r>
              <a:rPr lang="cs-CZ" dirty="0" smtClean="0"/>
              <a:t>– </a:t>
            </a:r>
            <a:r>
              <a:rPr lang="cs-CZ" dirty="0" err="1" smtClean="0"/>
              <a:t>muatce</a:t>
            </a:r>
            <a:r>
              <a:rPr lang="cs-CZ" dirty="0" smtClean="0"/>
              <a:t> ve </a:t>
            </a:r>
            <a:r>
              <a:rPr lang="cs-CZ" dirty="0" err="1" smtClean="0"/>
              <a:t>Apo</a:t>
            </a:r>
            <a:r>
              <a:rPr lang="cs-CZ" dirty="0" smtClean="0"/>
              <a:t>/Fas (CD95) defekt </a:t>
            </a:r>
            <a:r>
              <a:rPr lang="cs-CZ" dirty="0" err="1" smtClean="0"/>
              <a:t>apoptózy</a:t>
            </a:r>
            <a:r>
              <a:rPr lang="cs-CZ" dirty="0" smtClean="0"/>
              <a:t>, zvýšený počet CD3+4-8-</a:t>
            </a:r>
            <a:r>
              <a:rPr lang="el-GR" dirty="0" smtClean="0"/>
              <a:t>αβ</a:t>
            </a:r>
            <a:r>
              <a:rPr lang="cs-CZ" dirty="0" smtClean="0"/>
              <a:t> T-lymfocytů, normální B-lymfo, autoimunita, splenomegalie, lymfadenopatie,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ALPS – Fas-L </a:t>
            </a:r>
            <a:r>
              <a:rPr lang="cs-CZ" dirty="0" smtClean="0"/>
              <a:t>– </a:t>
            </a:r>
            <a:r>
              <a:rPr lang="cs-CZ" dirty="0" err="1" smtClean="0"/>
              <a:t>mutave</a:t>
            </a:r>
            <a:r>
              <a:rPr lang="cs-CZ" dirty="0" smtClean="0"/>
              <a:t> v ligandu </a:t>
            </a:r>
            <a:r>
              <a:rPr lang="cs-CZ" dirty="0" err="1" smtClean="0"/>
              <a:t>Apo</a:t>
            </a:r>
            <a:r>
              <a:rPr lang="cs-CZ" dirty="0" smtClean="0"/>
              <a:t>/Fas (CD178)</a:t>
            </a:r>
            <a:r>
              <a:rPr lang="cs-CZ" dirty="0"/>
              <a:t> defekt </a:t>
            </a:r>
            <a:r>
              <a:rPr lang="cs-CZ" dirty="0" err="1" smtClean="0"/>
              <a:t>apoptózy</a:t>
            </a:r>
            <a:r>
              <a:rPr lang="cs-CZ" dirty="0" smtClean="0"/>
              <a:t>, </a:t>
            </a:r>
            <a:r>
              <a:rPr lang="cs-CZ" dirty="0"/>
              <a:t>autoimunita, splenomegalie, lymfadenopatie,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Deficience FADD </a:t>
            </a:r>
            <a:r>
              <a:rPr lang="cs-CZ" dirty="0" smtClean="0"/>
              <a:t>– defekt adaptorového proteinu FADD narušuje přenos </a:t>
            </a:r>
            <a:r>
              <a:rPr lang="cs-CZ" dirty="0" err="1" smtClean="0"/>
              <a:t>proapoptotických</a:t>
            </a:r>
            <a:r>
              <a:rPr lang="cs-CZ" dirty="0" smtClean="0"/>
              <a:t> signálů z </a:t>
            </a:r>
            <a:r>
              <a:rPr lang="cs-CZ" dirty="0" err="1" smtClean="0"/>
              <a:t>Apo</a:t>
            </a:r>
            <a:r>
              <a:rPr lang="cs-CZ" dirty="0" smtClean="0"/>
              <a:t>/Fas receptoru -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21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4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Defekty v receptoru pro IL-10 nebo tvorbě IL-10</a:t>
            </a:r>
            <a:r>
              <a:rPr lang="cs-CZ" dirty="0" smtClean="0"/>
              <a:t>. </a:t>
            </a:r>
            <a:r>
              <a:rPr lang="cs-CZ" b="1" dirty="0" smtClean="0"/>
              <a:t>Deficience IL-10</a:t>
            </a:r>
            <a:r>
              <a:rPr lang="cs-CZ" dirty="0" smtClean="0"/>
              <a:t>: </a:t>
            </a:r>
            <a:r>
              <a:rPr lang="cs-CZ" dirty="0" err="1" smtClean="0"/>
              <a:t>autoimuninita</a:t>
            </a:r>
            <a:r>
              <a:rPr lang="cs-CZ" dirty="0" smtClean="0"/>
              <a:t> gastrointestinálního traktu</a:t>
            </a:r>
          </a:p>
          <a:p>
            <a:r>
              <a:rPr lang="cs-CZ" b="1" dirty="0" smtClean="0"/>
              <a:t>Deficience řetězce </a:t>
            </a:r>
            <a:r>
              <a:rPr lang="el-GR" b="1" dirty="0" smtClean="0"/>
              <a:t>α</a:t>
            </a:r>
            <a:r>
              <a:rPr lang="cs-CZ" b="1" dirty="0" smtClean="0"/>
              <a:t> (CD210R) nebo </a:t>
            </a:r>
            <a:r>
              <a:rPr lang="el-GR" b="1" dirty="0" smtClean="0"/>
              <a:t>β</a:t>
            </a:r>
            <a:r>
              <a:rPr lang="cs-CZ" b="1" dirty="0" smtClean="0"/>
              <a:t> (CD230b) </a:t>
            </a:r>
            <a:r>
              <a:rPr lang="cs-CZ" dirty="0" smtClean="0"/>
              <a:t>pro IL-10 – normální T-lymfo, B-lymfo, autoimunita, zvláště GIT</a:t>
            </a:r>
          </a:p>
          <a:p>
            <a:r>
              <a:rPr lang="cs-CZ" b="1" dirty="0" err="1" smtClean="0"/>
              <a:t>Interferonpatie</a:t>
            </a:r>
            <a:r>
              <a:rPr lang="cs-CZ" b="1" dirty="0" smtClean="0"/>
              <a:t>: </a:t>
            </a:r>
            <a:r>
              <a:rPr lang="cs-CZ" dirty="0" smtClean="0"/>
              <a:t>defekty v genech kódujících proteiny zapojené v „</a:t>
            </a:r>
            <a:r>
              <a:rPr lang="cs-CZ" dirty="0" err="1" smtClean="0"/>
              <a:t>úklidu“narušených</a:t>
            </a:r>
            <a:r>
              <a:rPr lang="cs-CZ" dirty="0" smtClean="0"/>
              <a:t> nukleových kyselin – zvýšená expozice fragmentům nukleových kyselin, zvýšená tvorba interferonů I. třídy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1930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Laboratorně prokazatelný defekt CD8+ cytotoxických lymfocytů a NK buněk </a:t>
            </a:r>
          </a:p>
          <a:p>
            <a:r>
              <a:rPr lang="en-GB" dirty="0" smtClean="0"/>
              <a:t>U </a:t>
            </a:r>
            <a:r>
              <a:rPr lang="en-GB" dirty="0" err="1"/>
              <a:t>rozvinutého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dojít</a:t>
            </a:r>
            <a:r>
              <a:rPr lang="en-GB" dirty="0"/>
              <a:t> k </a:t>
            </a:r>
            <a:r>
              <a:rPr lang="en-GB" dirty="0" err="1"/>
              <a:t>infiltraci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následkem</a:t>
            </a:r>
            <a:r>
              <a:rPr lang="en-GB" dirty="0"/>
              <a:t> </a:t>
            </a:r>
            <a:r>
              <a:rPr lang="en-GB" dirty="0" err="1"/>
              <a:t>lymfoproliferace</a:t>
            </a:r>
            <a:r>
              <a:rPr lang="en-GB" dirty="0"/>
              <a:t>.</a:t>
            </a:r>
          </a:p>
          <a:p>
            <a:r>
              <a:rPr lang="cs-CZ" dirty="0" err="1" smtClean="0"/>
              <a:t>Dě</a:t>
            </a:r>
            <a:r>
              <a:rPr lang="en-GB" dirty="0" err="1" smtClean="0"/>
              <a:t>dičné</a:t>
            </a:r>
            <a:r>
              <a:rPr lang="en-GB" dirty="0" smtClean="0"/>
              <a:t> 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 smtClean="0"/>
              <a:t>způsobené</a:t>
            </a:r>
            <a:r>
              <a:rPr lang="cs-CZ" dirty="0" smtClean="0"/>
              <a:t>mutací genu </a:t>
            </a:r>
            <a:r>
              <a:rPr lang="en-GB" b="1" dirty="0" smtClean="0"/>
              <a:t>LYST</a:t>
            </a:r>
            <a:r>
              <a:rPr lang="en-GB" dirty="0"/>
              <a:t> (</a:t>
            </a:r>
            <a:r>
              <a:rPr lang="en-GB" b="1" dirty="0"/>
              <a:t>lys</a:t>
            </a:r>
            <a:r>
              <a:rPr lang="en-GB" dirty="0"/>
              <a:t>osomal </a:t>
            </a:r>
            <a:r>
              <a:rPr lang="en-GB" b="1" dirty="0"/>
              <a:t>t</a:t>
            </a:r>
            <a:r>
              <a:rPr lang="en-GB" dirty="0"/>
              <a:t>rafficking regulator, </a:t>
            </a:r>
            <a:r>
              <a:rPr lang="en-GB" dirty="0" err="1"/>
              <a:t>lokalizace</a:t>
            </a:r>
            <a:r>
              <a:rPr lang="en-GB" dirty="0"/>
              <a:t> 1q42.1–q42.2). 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GB" dirty="0" err="1" smtClean="0"/>
              <a:t>rodukt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cs-CZ" dirty="0" smtClean="0"/>
              <a:t>to genu</a:t>
            </a:r>
            <a:r>
              <a:rPr lang="en-GB" dirty="0"/>
              <a:t> se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formování</a:t>
            </a:r>
            <a:r>
              <a:rPr lang="cs-CZ" dirty="0" smtClean="0"/>
              <a:t> </a:t>
            </a:r>
            <a:r>
              <a:rPr lang="cs-CZ" dirty="0" err="1" smtClean="0"/>
              <a:t>lyzosomů</a:t>
            </a:r>
            <a:r>
              <a:rPr lang="en-GB" dirty="0"/>
              <a:t> </a:t>
            </a:r>
            <a:r>
              <a:rPr lang="en-GB" dirty="0" err="1" smtClean="0"/>
              <a:t>především</a:t>
            </a:r>
            <a:r>
              <a:rPr lang="en-GB" dirty="0" smtClean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obsahu</a:t>
            </a:r>
            <a:endParaRPr lang="cs-CZ" dirty="0" smtClean="0"/>
          </a:p>
          <a:p>
            <a:r>
              <a:rPr lang="cs-CZ" dirty="0" smtClean="0"/>
              <a:t>V případě defektu jsou </a:t>
            </a:r>
            <a:r>
              <a:rPr lang="cs-CZ" dirty="0" err="1" smtClean="0"/>
              <a:t>lyzosomy</a:t>
            </a:r>
            <a:r>
              <a:rPr lang="cs-CZ" dirty="0" smtClean="0"/>
              <a:t> i </a:t>
            </a:r>
            <a:r>
              <a:rPr lang="cs-CZ" dirty="0" err="1" smtClean="0"/>
              <a:t>melanosomy</a:t>
            </a:r>
            <a:r>
              <a:rPr lang="en-GB" dirty="0" smtClean="0"/>
              <a:t> </a:t>
            </a:r>
            <a:r>
              <a:rPr lang="en-GB" b="1" dirty="0" err="1" smtClean="0"/>
              <a:t>zvětšené</a:t>
            </a:r>
            <a:r>
              <a:rPr lang="en-GB" dirty="0"/>
              <a:t> (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</a:t>
            </a:r>
            <a:r>
              <a:rPr lang="en-GB" dirty="0" err="1"/>
              <a:t>obřích</a:t>
            </a:r>
            <a:r>
              <a:rPr lang="en-GB" dirty="0"/>
              <a:t> </a:t>
            </a:r>
            <a:r>
              <a:rPr lang="en-GB" dirty="0" err="1"/>
              <a:t>rozměrů</a:t>
            </a:r>
            <a:r>
              <a:rPr lang="en-GB" dirty="0"/>
              <a:t>) a </a:t>
            </a:r>
            <a:r>
              <a:rPr lang="en-GB" b="1" dirty="0" err="1"/>
              <a:t>dysmorfické</a:t>
            </a:r>
            <a:r>
              <a:rPr lang="en-GB" dirty="0"/>
              <a:t>.</a:t>
            </a:r>
          </a:p>
          <a:p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 smtClean="0"/>
              <a:t>granul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r>
              <a:rPr lang="en-GB" dirty="0"/>
              <a:t> </a:t>
            </a:r>
            <a:r>
              <a:rPr lang="en-GB" dirty="0" err="1"/>
              <a:t>způsobuje</a:t>
            </a:r>
            <a:r>
              <a:rPr lang="en-GB" dirty="0"/>
              <a:t> </a:t>
            </a:r>
            <a:r>
              <a:rPr lang="en-GB" b="1" dirty="0" err="1" smtClean="0"/>
              <a:t>neúčinnost</a:t>
            </a:r>
            <a:r>
              <a:rPr lang="cs-CZ" b="1" dirty="0" smtClean="0"/>
              <a:t> fagocytózy</a:t>
            </a:r>
          </a:p>
          <a:p>
            <a:r>
              <a:rPr lang="cs-CZ" b="1" dirty="0" smtClean="0"/>
              <a:t>Výsledkem je</a:t>
            </a:r>
            <a:r>
              <a:rPr lang="en-GB" dirty="0" smtClean="0"/>
              <a:t> </a:t>
            </a:r>
            <a:r>
              <a:rPr lang="en-GB" dirty="0" err="1" smtClean="0"/>
              <a:t>zvýše</a:t>
            </a:r>
            <a:r>
              <a:rPr lang="cs-CZ" dirty="0" err="1" smtClean="0"/>
              <a:t>ná</a:t>
            </a:r>
            <a:r>
              <a:rPr lang="en-GB" dirty="0"/>
              <a:t> </a:t>
            </a:r>
            <a:r>
              <a:rPr lang="en-GB" b="1" dirty="0" err="1"/>
              <a:t>vnímavost</a:t>
            </a:r>
            <a:r>
              <a:rPr lang="en-GB" b="1" dirty="0"/>
              <a:t> </a:t>
            </a:r>
            <a:r>
              <a:rPr lang="en-GB" b="1" dirty="0" err="1"/>
              <a:t>vůči</a:t>
            </a:r>
            <a:r>
              <a:rPr lang="en-GB" b="1" dirty="0"/>
              <a:t> </a:t>
            </a:r>
            <a:r>
              <a:rPr lang="en-GB" b="1" dirty="0" err="1"/>
              <a:t>určitým</a:t>
            </a:r>
            <a:r>
              <a:rPr lang="en-GB" b="1" dirty="0"/>
              <a:t> </a:t>
            </a:r>
            <a:r>
              <a:rPr lang="en-GB" b="1" dirty="0" err="1"/>
              <a:t>infekcím</a:t>
            </a:r>
            <a:r>
              <a:rPr lang="en-GB" dirty="0"/>
              <a:t>, </a:t>
            </a:r>
            <a:r>
              <a:rPr lang="en-GB" dirty="0" err="1"/>
              <a:t>především</a:t>
            </a:r>
            <a:r>
              <a:rPr lang="en-GB" dirty="0"/>
              <a:t> </a:t>
            </a:r>
            <a:r>
              <a:rPr lang="en-GB" b="1" dirty="0" err="1"/>
              <a:t>bakteriálním</a:t>
            </a:r>
            <a:r>
              <a:rPr lang="en-GB" b="1" dirty="0"/>
              <a:t> (</a:t>
            </a:r>
            <a:r>
              <a:rPr lang="en-GB" b="1" dirty="0" err="1"/>
              <a:t>hlavně</a:t>
            </a:r>
            <a:r>
              <a:rPr lang="en-GB" b="1" dirty="0"/>
              <a:t> </a:t>
            </a:r>
            <a:r>
              <a:rPr lang="en-GB" b="1" i="1" dirty="0" err="1"/>
              <a:t>Staphyloccocus</a:t>
            </a:r>
            <a:r>
              <a:rPr lang="en-GB" b="1" i="1" dirty="0"/>
              <a:t> aureus</a:t>
            </a:r>
            <a:r>
              <a:rPr lang="en-GB" b="1" dirty="0"/>
              <a:t>) a </a:t>
            </a:r>
            <a:r>
              <a:rPr lang="en-GB" b="1" dirty="0" err="1" smtClean="0"/>
              <a:t>mykotickým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err="1" smtClean="0"/>
              <a:t>Postižení</a:t>
            </a:r>
            <a:r>
              <a:rPr lang="en-GB" dirty="0" smtClean="0"/>
              <a:t> </a:t>
            </a:r>
            <a:r>
              <a:rPr lang="en-GB" dirty="0" err="1"/>
              <a:t>jedinci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 </a:t>
            </a:r>
            <a:r>
              <a:rPr lang="en-GB" b="1" dirty="0" err="1"/>
              <a:t>sníženou</a:t>
            </a:r>
            <a:r>
              <a:rPr lang="en-GB" b="1" dirty="0"/>
              <a:t> </a:t>
            </a:r>
            <a:r>
              <a:rPr lang="en-GB" b="1" dirty="0" err="1"/>
              <a:t>pigmentaci</a:t>
            </a:r>
            <a:r>
              <a:rPr lang="en-GB" dirty="0"/>
              <a:t> – </a:t>
            </a:r>
            <a:r>
              <a:rPr lang="en-GB" dirty="0" err="1" smtClean="0"/>
              <a:t>světl</a:t>
            </a:r>
            <a:r>
              <a:rPr lang="cs-CZ" dirty="0" smtClean="0"/>
              <a:t>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vlasy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světlý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stříbrný</a:t>
            </a:r>
            <a:r>
              <a:rPr lang="en-GB" dirty="0"/>
              <a:t> </a:t>
            </a:r>
            <a:r>
              <a:rPr lang="en-GB" dirty="0" err="1"/>
              <a:t>nádech</a:t>
            </a:r>
            <a:r>
              <a:rPr lang="en-GB" dirty="0"/>
              <a:t>. </a:t>
            </a:r>
            <a:r>
              <a:rPr lang="en-GB" dirty="0" err="1"/>
              <a:t>Přítomná</a:t>
            </a:r>
            <a:r>
              <a:rPr lang="en-GB" dirty="0"/>
              <a:t> je </a:t>
            </a:r>
            <a:r>
              <a:rPr lang="en-GB" b="1" dirty="0" err="1"/>
              <a:t>fotofobie</a:t>
            </a:r>
            <a:r>
              <a:rPr lang="en-GB" dirty="0"/>
              <a:t> 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sluneční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.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granula</a:t>
            </a:r>
            <a:r>
              <a:rPr lang="en-GB" dirty="0"/>
              <a:t> </a:t>
            </a:r>
            <a:r>
              <a:rPr lang="en-GB" dirty="0" err="1"/>
              <a:t>melanocytů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Onemocnění bez léčby končí nekontrolovatelnou aktivací a proliferací T-lymfocytů a makrofágů, které pohlcují vlastní krevní elementy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Familiární </a:t>
            </a:r>
            <a:r>
              <a:rPr lang="cs-CZ" dirty="0" err="1"/>
              <a:t>hemofagocytující</a:t>
            </a:r>
            <a:r>
              <a:rPr lang="cs-CZ" dirty="0"/>
              <a:t> </a:t>
            </a:r>
            <a:r>
              <a:rPr lang="cs-CZ" dirty="0" err="1" smtClean="0"/>
              <a:t>lymfohistióza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Maligní proliferace T-lymfocytů doprovázená </a:t>
            </a:r>
            <a:r>
              <a:rPr lang="cs-CZ" dirty="0" err="1" smtClean="0"/>
              <a:t>hemofagocytózou</a:t>
            </a:r>
            <a:endParaRPr lang="cs-CZ" dirty="0" smtClean="0"/>
          </a:p>
          <a:p>
            <a:r>
              <a:rPr lang="cs-CZ" dirty="0" smtClean="0"/>
              <a:t>Autozomálně recesivní onemocnění</a:t>
            </a:r>
          </a:p>
          <a:p>
            <a:r>
              <a:rPr lang="cs-CZ" dirty="0" smtClean="0"/>
              <a:t>Příčiny onemocnění jsou heterogenní – např. vrozená deficience </a:t>
            </a:r>
            <a:r>
              <a:rPr lang="cs-CZ" dirty="0" err="1" smtClean="0"/>
              <a:t>perforinu</a:t>
            </a:r>
            <a:r>
              <a:rPr lang="cs-CZ" dirty="0" smtClean="0"/>
              <a:t> v cytotoxických T-lymfocytech a NK buňkách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Fyziologická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pt-BR" sz="3300" dirty="0" smtClean="0"/>
              <a:t>Objevuje </a:t>
            </a:r>
            <a:r>
              <a:rPr lang="pt-BR" sz="3300" dirty="0"/>
              <a:t>se koncem 6. měsíce života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Přestávají</a:t>
            </a:r>
            <a:r>
              <a:rPr lang="en-GB" dirty="0" smtClean="0"/>
              <a:t> </a:t>
            </a:r>
            <a:r>
              <a:rPr lang="en-GB" dirty="0" err="1"/>
              <a:t>působit</a:t>
            </a:r>
            <a:r>
              <a:rPr lang="en-GB" dirty="0"/>
              <a:t> </a:t>
            </a:r>
            <a:r>
              <a:rPr lang="en-GB" dirty="0" err="1"/>
              <a:t>ochranné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od </a:t>
            </a:r>
            <a:r>
              <a:rPr lang="en-GB" dirty="0" err="1"/>
              <a:t>matky</a:t>
            </a:r>
            <a:r>
              <a:rPr lang="en-GB" dirty="0"/>
              <a:t> a </a:t>
            </a:r>
            <a:r>
              <a:rPr lang="cs-CZ" dirty="0" smtClean="0"/>
              <a:t>	</a:t>
            </a:r>
            <a:r>
              <a:rPr lang="en-GB" dirty="0" err="1" smtClean="0"/>
              <a:t>dítě</a:t>
            </a:r>
            <a:r>
              <a:rPr lang="en-GB" dirty="0" smtClean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plně</a:t>
            </a:r>
            <a:r>
              <a:rPr lang="en-GB" dirty="0"/>
              <a:t> </a:t>
            </a:r>
            <a:r>
              <a:rPr lang="en-GB" dirty="0" err="1"/>
              <a:t>vyvinut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systém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Patologická</a:t>
            </a:r>
            <a:r>
              <a:rPr lang="en-GB" b="1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Přetrvávající</a:t>
            </a:r>
            <a:r>
              <a:rPr lang="en-GB" dirty="0" smtClean="0"/>
              <a:t>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podmíněná</a:t>
            </a:r>
            <a:r>
              <a:rPr lang="en-GB" dirty="0"/>
              <a:t>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získaná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obranyschopnosti</a:t>
            </a:r>
            <a:r>
              <a:rPr lang="en-GB" dirty="0" smtClean="0"/>
              <a:t> </a:t>
            </a:r>
            <a:r>
              <a:rPr lang="en-GB" dirty="0" err="1" smtClean="0"/>
              <a:t>organi</a:t>
            </a:r>
            <a:r>
              <a:rPr lang="cs-CZ" dirty="0" smtClean="0"/>
              <a:t>s</a:t>
            </a:r>
            <a:r>
              <a:rPr lang="en-GB" dirty="0" smtClean="0"/>
              <a:t>mu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Mikroskopický obraz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Lymfoproliferativní</a:t>
            </a:r>
            <a:r>
              <a:rPr lang="cs-CZ" dirty="0"/>
              <a:t> syndrom vázány na chromosom </a:t>
            </a:r>
            <a:r>
              <a:rPr lang="cs-CZ" dirty="0" smtClean="0"/>
              <a:t>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Maligní </a:t>
            </a:r>
            <a:r>
              <a:rPr lang="cs-CZ" dirty="0" err="1" smtClean="0"/>
              <a:t>l</a:t>
            </a:r>
            <a:r>
              <a:rPr lang="cs-CZ" dirty="0" err="1"/>
              <a:t>ymfoproliferace</a:t>
            </a:r>
            <a:r>
              <a:rPr lang="cs-CZ" dirty="0" smtClean="0"/>
              <a:t> a </a:t>
            </a:r>
            <a:r>
              <a:rPr lang="cs-CZ" dirty="0" err="1" smtClean="0"/>
              <a:t>hemofagocytóza</a:t>
            </a:r>
            <a:r>
              <a:rPr lang="cs-CZ" dirty="0" smtClean="0"/>
              <a:t>, </a:t>
            </a:r>
            <a:r>
              <a:rPr lang="cs-CZ" dirty="0" err="1" smtClean="0"/>
              <a:t>hypogamaglobulinémie</a:t>
            </a:r>
            <a:endParaRPr lang="cs-CZ" dirty="0" smtClean="0"/>
          </a:p>
          <a:p>
            <a:r>
              <a:rPr lang="cs-CZ" dirty="0" smtClean="0"/>
              <a:t>Nemoc se spouští infekcí EBV virem</a:t>
            </a:r>
          </a:p>
          <a:p>
            <a:r>
              <a:rPr lang="cs-CZ" dirty="0" smtClean="0"/>
              <a:t>Příčina mutace adaptorové molekuly SAP</a:t>
            </a:r>
          </a:p>
          <a:p>
            <a:r>
              <a:rPr lang="cs-CZ" dirty="0" smtClean="0"/>
              <a:t>SAP je asociován a aktivačními nebo adhezivními receptory CD150, CD244, CD229 a tlumí jejich aktivaci</a:t>
            </a:r>
          </a:p>
          <a:p>
            <a:r>
              <a:rPr lang="cs-CZ" dirty="0" smtClean="0"/>
              <a:t>Při absenci SAP dochází k hyperreaktivitě těchto receptorů a nekontrolovatelné proliferace B- lymfocytů navozené EBV virem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Familiární </a:t>
            </a:r>
            <a:r>
              <a:rPr lang="cs-CZ" dirty="0" err="1"/>
              <a:t>lymfoproliferativní</a:t>
            </a:r>
            <a:r>
              <a:rPr lang="cs-CZ" dirty="0"/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v mechanismu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Vede ke zvýšené </a:t>
            </a:r>
            <a:r>
              <a:rPr lang="cs-CZ" dirty="0" err="1" smtClean="0"/>
              <a:t>lymfoproliferaci</a:t>
            </a:r>
            <a:r>
              <a:rPr lang="cs-CZ" dirty="0" smtClean="0"/>
              <a:t> spojené s autoimunitou</a:t>
            </a:r>
          </a:p>
          <a:p>
            <a:r>
              <a:rPr lang="cs-CZ" dirty="0" smtClean="0"/>
              <a:t>Dysfunkce receptoru Fas</a:t>
            </a:r>
          </a:p>
          <a:p>
            <a:r>
              <a:rPr lang="cs-CZ" dirty="0" smtClean="0"/>
              <a:t>Dysfunkce Fas ligandu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kaspázy</a:t>
            </a:r>
            <a:r>
              <a:rPr lang="cs-CZ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Kombinované vrozené imunodeficience spojené se syndromy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Kongenitální trombocytopenie: </a:t>
            </a:r>
            <a:r>
              <a:rPr lang="cs-CZ" dirty="0" err="1" smtClean="0"/>
              <a:t>Wiskott-Aldrich</a:t>
            </a:r>
            <a:r>
              <a:rPr lang="cs-CZ" dirty="0" smtClean="0"/>
              <a:t> syndrom: </a:t>
            </a:r>
            <a:r>
              <a:rPr lang="cs-CZ" dirty="0" smtClean="0">
                <a:latin typeface="Calibri"/>
              </a:rPr>
              <a:t>↓ T-lymfo, normální B-lymfo </a:t>
            </a:r>
            <a:r>
              <a:rPr lang="cs-CZ" dirty="0"/>
              <a:t>↓ </a:t>
            </a:r>
            <a:r>
              <a:rPr lang="cs-CZ" dirty="0" err="1" smtClean="0"/>
              <a:t>IgM</a:t>
            </a:r>
            <a:r>
              <a:rPr lang="cs-CZ" dirty="0" smtClean="0"/>
              <a:t>, ↑</a:t>
            </a:r>
            <a:r>
              <a:rPr lang="cs-CZ" dirty="0" err="1" smtClean="0"/>
              <a:t>IgE</a:t>
            </a:r>
            <a:r>
              <a:rPr lang="cs-CZ" dirty="0" smtClean="0"/>
              <a:t>, autoimunita</a:t>
            </a:r>
          </a:p>
          <a:p>
            <a:r>
              <a:rPr lang="cs-CZ" dirty="0" smtClean="0"/>
              <a:t>Poruchy v reparačních mechanismech DNA – </a:t>
            </a:r>
            <a:r>
              <a:rPr lang="cs-CZ" dirty="0" err="1" smtClean="0"/>
              <a:t>ataxia</a:t>
            </a:r>
            <a:r>
              <a:rPr lang="cs-CZ" dirty="0" smtClean="0"/>
              <a:t> </a:t>
            </a:r>
            <a:r>
              <a:rPr lang="cs-CZ" dirty="0" err="1" smtClean="0"/>
              <a:t>teleangiectasia</a:t>
            </a:r>
            <a:r>
              <a:rPr lang="cs-CZ" dirty="0" smtClean="0"/>
              <a:t>: </a:t>
            </a:r>
            <a:r>
              <a:rPr lang="cs-CZ" dirty="0"/>
              <a:t>↓ </a:t>
            </a:r>
            <a:r>
              <a:rPr lang="cs-CZ" dirty="0" smtClean="0"/>
              <a:t>T-lymfo</a:t>
            </a:r>
            <a:r>
              <a:rPr lang="cs-CZ" dirty="0"/>
              <a:t>, normální B-lymfo ↓ </a:t>
            </a:r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IgA</a:t>
            </a:r>
            <a:r>
              <a:rPr lang="cs-CZ" dirty="0" smtClean="0"/>
              <a:t>, </a:t>
            </a:r>
            <a:r>
              <a:rPr lang="cs-CZ" dirty="0"/>
              <a:t>↑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Defekty </a:t>
            </a:r>
            <a:r>
              <a:rPr lang="cs-CZ" dirty="0" err="1" smtClean="0"/>
              <a:t>thymu</a:t>
            </a:r>
            <a:r>
              <a:rPr lang="cs-CZ" dirty="0" smtClean="0"/>
              <a:t> s dalšími vrozenými anomáliemi: </a:t>
            </a:r>
            <a:r>
              <a:rPr lang="cs-CZ" dirty="0" err="1" smtClean="0"/>
              <a:t>DiGeorge</a:t>
            </a:r>
            <a:r>
              <a:rPr lang="cs-CZ" dirty="0" smtClean="0"/>
              <a:t> Syndrom:</a:t>
            </a:r>
            <a:r>
              <a:rPr lang="cs-CZ" dirty="0"/>
              <a:t> ↓</a:t>
            </a:r>
            <a:r>
              <a:rPr lang="cs-CZ" dirty="0" smtClean="0"/>
              <a:t> </a:t>
            </a:r>
            <a:r>
              <a:rPr lang="cs-CZ" dirty="0"/>
              <a:t>T-lymfo, normální B-lymfo </a:t>
            </a:r>
            <a:r>
              <a:rPr lang="cs-CZ" dirty="0" smtClean="0"/>
              <a:t>, normální nebo ↓ </a:t>
            </a:r>
            <a:r>
              <a:rPr lang="cs-CZ" dirty="0" err="1" smtClean="0"/>
              <a:t>Ig</a:t>
            </a:r>
            <a:endParaRPr lang="cs-CZ" dirty="0" smtClean="0"/>
          </a:p>
          <a:p>
            <a:r>
              <a:rPr lang="cs-CZ" dirty="0" smtClean="0"/>
              <a:t>Hyper </a:t>
            </a:r>
            <a:r>
              <a:rPr lang="cs-CZ" dirty="0" err="1" smtClean="0"/>
              <a:t>IgE</a:t>
            </a:r>
            <a:r>
              <a:rPr lang="cs-CZ" dirty="0" smtClean="0"/>
              <a:t> </a:t>
            </a:r>
            <a:r>
              <a:rPr lang="cs-CZ" dirty="0" err="1" smtClean="0"/>
              <a:t>syndomy</a:t>
            </a:r>
            <a:r>
              <a:rPr lang="cs-CZ" dirty="0" smtClean="0"/>
              <a:t> (HIES): Jobův syndrome: mutace transkripčního faktoru STAT3</a:t>
            </a:r>
          </a:p>
          <a:p>
            <a:pPr marL="0" indent="0">
              <a:buNone/>
            </a:pPr>
            <a:r>
              <a:rPr lang="cs-CZ" dirty="0" smtClean="0"/>
              <a:t>	normální T-lymfo </a:t>
            </a:r>
            <a:r>
              <a:rPr lang="cs-CZ" dirty="0"/>
              <a:t>↓ </a:t>
            </a:r>
            <a:r>
              <a:rPr lang="cs-CZ" dirty="0" smtClean="0"/>
              <a:t>Th17,</a:t>
            </a:r>
            <a:r>
              <a:rPr lang="cs-CZ" dirty="0"/>
              <a:t> </a:t>
            </a:r>
            <a:r>
              <a:rPr lang="cs-CZ" dirty="0" smtClean="0"/>
              <a:t>↓B-lymfo, ↓ BAFF </a:t>
            </a:r>
            <a:r>
              <a:rPr lang="cs-CZ" dirty="0"/>
              <a:t>↑</a:t>
            </a:r>
            <a:r>
              <a:rPr lang="cs-CZ" dirty="0" err="1" smtClean="0"/>
              <a:t>IgE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Vnímavost ke S. aureus, kandidám</a:t>
            </a:r>
          </a:p>
          <a:p>
            <a:pPr marL="0" indent="0">
              <a:buNone/>
            </a:pPr>
            <a:r>
              <a:rPr lang="cs-CZ" dirty="0" smtClean="0"/>
              <a:t>	Vývojové vady v obličeji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39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err="1" smtClean="0"/>
              <a:t>DiGeorgův</a:t>
            </a:r>
            <a:r>
              <a:rPr lang="cs-CZ" altLang="en-US" b="1" dirty="0" smtClean="0"/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Embryonální porucha – narušení vývoje v oblasti 3. a 4. embryonálního oblouku</a:t>
            </a:r>
          </a:p>
          <a:p>
            <a:r>
              <a:rPr lang="cs-CZ" altLang="en-US" dirty="0" smtClean="0"/>
              <a:t>3.žaberní oblouk – absence nebo hypoplazie </a:t>
            </a:r>
            <a:r>
              <a:rPr lang="cs-CZ" altLang="en-US" dirty="0" err="1" smtClean="0"/>
              <a:t>příštitných</a:t>
            </a:r>
            <a:r>
              <a:rPr lang="cs-CZ" altLang="en-US" dirty="0" smtClean="0"/>
              <a:t> tělísek s následnou </a:t>
            </a:r>
            <a:r>
              <a:rPr lang="cs-CZ" altLang="en-US" dirty="0" err="1" smtClean="0"/>
              <a:t>hypokalcémii</a:t>
            </a:r>
            <a:endParaRPr lang="cs-CZ" altLang="en-US" dirty="0" smtClean="0"/>
          </a:p>
          <a:p>
            <a:r>
              <a:rPr lang="cs-CZ" altLang="en-US" dirty="0" smtClean="0"/>
              <a:t>Abnormality v arteriálním oběhu, srdci, jícnu a čelistech</a:t>
            </a:r>
          </a:p>
          <a:p>
            <a:r>
              <a:rPr lang="cs-CZ" altLang="en-US" dirty="0" smtClean="0"/>
              <a:t>Porucha ve vývoji </a:t>
            </a:r>
            <a:r>
              <a:rPr lang="cs-CZ" altLang="en-US" dirty="0" err="1" smtClean="0"/>
              <a:t>thymu</a:t>
            </a:r>
            <a:r>
              <a:rPr lang="cs-CZ" altLang="en-US" dirty="0" smtClean="0"/>
              <a:t> – snížené zastoupení T-lymfocytů, může vést k </a:t>
            </a:r>
            <a:r>
              <a:rPr lang="cs-CZ" altLang="en-US" dirty="0" err="1" smtClean="0"/>
              <a:t>dysregulaci</a:t>
            </a:r>
            <a:r>
              <a:rPr lang="cs-CZ" altLang="en-US" dirty="0" smtClean="0"/>
              <a:t> B lymfocytů</a:t>
            </a:r>
          </a:p>
          <a:p>
            <a:r>
              <a:rPr lang="cs-CZ" altLang="en-US" dirty="0" smtClean="0"/>
              <a:t>Incidence 1:3 000 narozených dětí</a:t>
            </a:r>
          </a:p>
          <a:p>
            <a:r>
              <a:rPr lang="cs-CZ" altLang="en-US" dirty="0" smtClean="0"/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</a:t>
            </a:r>
            <a:r>
              <a:rPr lang="cs-CZ" altLang="en-US" b="1" dirty="0" smtClean="0"/>
              <a:t>syndrom - klinika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syndromy:</a:t>
            </a:r>
          </a:p>
          <a:p>
            <a:pPr lvl="1"/>
            <a:r>
              <a:rPr lang="cs-CZ" dirty="0" smtClean="0"/>
              <a:t>Srdeční vady</a:t>
            </a:r>
          </a:p>
          <a:p>
            <a:pPr lvl="1"/>
            <a:r>
              <a:rPr lang="cs-CZ" dirty="0" smtClean="0"/>
              <a:t>Obličejový </a:t>
            </a:r>
            <a:r>
              <a:rPr lang="cs-CZ" dirty="0" err="1" smtClean="0"/>
              <a:t>dysmorfismus</a:t>
            </a:r>
            <a:endParaRPr lang="cs-CZ" dirty="0" smtClean="0"/>
          </a:p>
          <a:p>
            <a:pPr lvl="1"/>
            <a:r>
              <a:rPr lang="cs-CZ" dirty="0" smtClean="0"/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/>
              <a:t>Hypokalcémie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syndrom - </a:t>
            </a:r>
            <a:r>
              <a:rPr lang="cs-CZ" altLang="en-US" b="1" dirty="0" smtClean="0"/>
              <a:t>léčba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Chirurgické řešení srdečních komplikací</a:t>
            </a:r>
          </a:p>
          <a:p>
            <a:r>
              <a:rPr lang="cs-CZ" dirty="0" smtClean="0"/>
              <a:t>Chemoprofylaxe</a:t>
            </a:r>
          </a:p>
          <a:p>
            <a:r>
              <a:rPr lang="cs-CZ" dirty="0" err="1" smtClean="0"/>
              <a:t>Allogenická</a:t>
            </a:r>
            <a:r>
              <a:rPr lang="cs-CZ" dirty="0" smtClean="0"/>
              <a:t> transplantace </a:t>
            </a:r>
            <a:r>
              <a:rPr lang="cs-CZ" dirty="0" err="1" smtClean="0"/>
              <a:t>thymu</a:t>
            </a:r>
            <a:endParaRPr lang="cs-CZ" dirty="0" smtClean="0"/>
          </a:p>
          <a:p>
            <a:pPr lvl="1"/>
            <a:r>
              <a:rPr lang="cs-CZ" dirty="0" smtClean="0"/>
              <a:t>Úspěšná u dětí s „kompletním </a:t>
            </a:r>
            <a:r>
              <a:rPr lang="cs-CZ" dirty="0" err="1" smtClean="0"/>
              <a:t>Digeorgeho</a:t>
            </a:r>
            <a:r>
              <a:rPr lang="cs-CZ" dirty="0" smtClean="0"/>
              <a:t> syndromem“ před rozvinutím infekcí</a:t>
            </a:r>
          </a:p>
          <a:p>
            <a:pPr lvl="1"/>
            <a:r>
              <a:rPr lang="cs-CZ" dirty="0" smtClean="0"/>
              <a:t>Vede ke stabilní </a:t>
            </a:r>
            <a:r>
              <a:rPr lang="cs-CZ" dirty="0" err="1" smtClean="0"/>
              <a:t>imunorekonstituci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 dirty="0" smtClean="0"/>
              <a:t>SYNDROM DI GEORGE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Wiskot</a:t>
            </a:r>
            <a:r>
              <a:rPr lang="cs-CZ" dirty="0" smtClean="0"/>
              <a:t> – </a:t>
            </a:r>
            <a:r>
              <a:rPr lang="cs-CZ" dirty="0" err="1" smtClean="0"/>
              <a:t>Aldrichův</a:t>
            </a:r>
            <a:r>
              <a:rPr lang="cs-CZ" dirty="0" smtClean="0"/>
              <a:t> syndrom (WAS)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Vzácná</a:t>
            </a:r>
            <a:r>
              <a:rPr lang="en-GB" dirty="0" smtClean="0"/>
              <a:t> </a:t>
            </a:r>
            <a:r>
              <a:rPr lang="en-GB" dirty="0" err="1"/>
              <a:t>recesivně</a:t>
            </a:r>
            <a:r>
              <a:rPr lang="en-GB" dirty="0"/>
              <a:t> </a:t>
            </a:r>
            <a:r>
              <a:rPr lang="en-GB" dirty="0" err="1"/>
              <a:t>dědičná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chromozom</a:t>
            </a:r>
            <a:r>
              <a:rPr lang="en-GB" dirty="0"/>
              <a:t> X, </a:t>
            </a:r>
            <a:r>
              <a:rPr lang="en-GB" dirty="0" err="1"/>
              <a:t>popsaná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1937 </a:t>
            </a:r>
            <a:r>
              <a:rPr lang="en-GB" dirty="0" err="1"/>
              <a:t>Wiskottem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•Incidence 1:4 000 000 </a:t>
            </a:r>
            <a:r>
              <a:rPr lang="en-GB" dirty="0" err="1"/>
              <a:t>narozených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mutace</a:t>
            </a:r>
            <a:r>
              <a:rPr lang="en-GB" dirty="0"/>
              <a:t> genu WAS pro </a:t>
            </a:r>
            <a:r>
              <a:rPr lang="en-GB" dirty="0" err="1"/>
              <a:t>syntézu</a:t>
            </a:r>
            <a:r>
              <a:rPr lang="en-GB" dirty="0"/>
              <a:t> </a:t>
            </a:r>
            <a:r>
              <a:rPr lang="en-GB" dirty="0" err="1"/>
              <a:t>regulačního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 WASP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WASP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polymerizaci</a:t>
            </a:r>
            <a:r>
              <a:rPr lang="en-GB" dirty="0"/>
              <a:t> </a:t>
            </a:r>
            <a:r>
              <a:rPr lang="en-GB" dirty="0" err="1"/>
              <a:t>aktinu</a:t>
            </a:r>
            <a:r>
              <a:rPr lang="en-GB" dirty="0"/>
              <a:t> v </a:t>
            </a:r>
            <a:r>
              <a:rPr lang="en-GB" dirty="0" err="1"/>
              <a:t>hematopoetických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–To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Signalizace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Lokomoce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Formace</a:t>
            </a:r>
            <a:r>
              <a:rPr lang="en-GB" dirty="0"/>
              <a:t> </a:t>
            </a:r>
            <a:r>
              <a:rPr lang="en-GB" dirty="0" err="1"/>
              <a:t>imunologických</a:t>
            </a:r>
            <a:r>
              <a:rPr lang="en-GB" dirty="0"/>
              <a:t> </a:t>
            </a:r>
            <a:r>
              <a:rPr lang="en-GB" dirty="0" err="1"/>
              <a:t>spojů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dysfunkce</a:t>
            </a:r>
            <a:r>
              <a:rPr lang="en-GB" dirty="0"/>
              <a:t> T a B </a:t>
            </a:r>
            <a:r>
              <a:rPr lang="en-GB" dirty="0" err="1"/>
              <a:t>lymfocytů</a:t>
            </a:r>
            <a:r>
              <a:rPr lang="en-GB" dirty="0"/>
              <a:t> a NK </a:t>
            </a:r>
            <a:r>
              <a:rPr lang="en-GB" dirty="0" err="1"/>
              <a:t>buněk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Různorodost</a:t>
            </a:r>
            <a:r>
              <a:rPr lang="en-GB" dirty="0" smtClean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související</a:t>
            </a:r>
            <a:r>
              <a:rPr lang="en-GB" dirty="0"/>
              <a:t> s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 genu WASP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známy</a:t>
            </a:r>
            <a:r>
              <a:rPr lang="en-GB" dirty="0"/>
              <a:t> 3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fenotypy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Klasický</a:t>
            </a:r>
            <a:r>
              <a:rPr lang="en-GB" dirty="0" smtClean="0"/>
              <a:t> </a:t>
            </a:r>
            <a:r>
              <a:rPr lang="en-GB" dirty="0"/>
              <a:t>WAS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Na </a:t>
            </a:r>
            <a:r>
              <a:rPr lang="pl-PL" dirty="0"/>
              <a:t>chromozom X vázaná trombocytopenie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smtClean="0"/>
              <a:t>Na </a:t>
            </a:r>
            <a:r>
              <a:rPr lang="en-GB" dirty="0" err="1"/>
              <a:t>chromozom</a:t>
            </a:r>
            <a:r>
              <a:rPr lang="en-GB" dirty="0"/>
              <a:t> X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neutropenie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příznaky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err="1" smtClean="0"/>
              <a:t>Rekurentní</a:t>
            </a:r>
            <a:r>
              <a:rPr lang="en-GB" dirty="0" smtClean="0"/>
              <a:t> </a:t>
            </a:r>
            <a:r>
              <a:rPr lang="en-GB" dirty="0" err="1"/>
              <a:t>infekce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Ekzémy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Zvýšené</a:t>
            </a:r>
            <a:r>
              <a:rPr lang="en-GB" dirty="0" smtClean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cs-CZ" dirty="0" smtClean="0"/>
              <a:t>		             </a:t>
            </a:r>
            <a:r>
              <a:rPr lang="en-GB" dirty="0" err="1" smtClean="0"/>
              <a:t>onemocnění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malignit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/>
              <a:t>Diagnostika</a:t>
            </a:r>
          </a:p>
          <a:p>
            <a:pPr lvl="1"/>
            <a:r>
              <a:rPr lang="en-GB" sz="5100" dirty="0" smtClean="0"/>
              <a:t>KO </a:t>
            </a:r>
            <a:r>
              <a:rPr lang="en-GB" sz="5100" dirty="0"/>
              <a:t>+ </a:t>
            </a:r>
            <a:r>
              <a:rPr lang="en-GB" sz="5100" dirty="0" err="1"/>
              <a:t>diferenciál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počet</a:t>
            </a:r>
            <a:r>
              <a:rPr lang="en-GB" sz="5100" dirty="0" smtClean="0"/>
              <a:t> </a:t>
            </a:r>
            <a:r>
              <a:rPr lang="en-GB" sz="5100" dirty="0" err="1"/>
              <a:t>lymfocytů</a:t>
            </a:r>
            <a:r>
              <a:rPr lang="en-GB" sz="5100" dirty="0"/>
              <a:t> B </a:t>
            </a:r>
            <a:r>
              <a:rPr lang="en-GB" sz="5100" dirty="0" err="1"/>
              <a:t>normální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výrazně</a:t>
            </a:r>
            <a:r>
              <a:rPr lang="en-GB" sz="5100" dirty="0" smtClean="0"/>
              <a:t> </a:t>
            </a:r>
            <a:r>
              <a:rPr lang="en-GB" sz="5100" dirty="0" err="1"/>
              <a:t>snížená</a:t>
            </a:r>
            <a:r>
              <a:rPr lang="en-GB" sz="5100" dirty="0"/>
              <a:t> </a:t>
            </a:r>
            <a:r>
              <a:rPr lang="en-GB" sz="5100" dirty="0" err="1"/>
              <a:t>hladiny</a:t>
            </a:r>
            <a:r>
              <a:rPr lang="en-GB" sz="5100" dirty="0"/>
              <a:t> IgM (IgA, </a:t>
            </a:r>
            <a:r>
              <a:rPr lang="en-GB" sz="5100" dirty="0" err="1"/>
              <a:t>IgE</a:t>
            </a:r>
            <a:r>
              <a:rPr lang="en-GB" sz="5100" dirty="0"/>
              <a:t> a IgG </a:t>
            </a:r>
            <a:r>
              <a:rPr lang="en-GB" sz="5100" dirty="0" err="1"/>
              <a:t>obvykle</a:t>
            </a:r>
            <a:r>
              <a:rPr lang="en-GB" sz="5100" dirty="0"/>
              <a:t> v </a:t>
            </a:r>
            <a:r>
              <a:rPr lang="en-GB" sz="5100" dirty="0" err="1"/>
              <a:t>normě</a:t>
            </a:r>
            <a:r>
              <a:rPr lang="en-GB" sz="5100" dirty="0"/>
              <a:t>),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nepřítomnosti</a:t>
            </a:r>
            <a:r>
              <a:rPr lang="en-GB" sz="5100" dirty="0"/>
              <a:t> </a:t>
            </a:r>
            <a:r>
              <a:rPr lang="en-GB" sz="5100" dirty="0" err="1"/>
              <a:t>proteinu</a:t>
            </a:r>
            <a:r>
              <a:rPr lang="en-GB" sz="5100" dirty="0"/>
              <a:t> WAS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mutací</a:t>
            </a:r>
            <a:r>
              <a:rPr lang="en-GB" sz="5100" dirty="0"/>
              <a:t> v genu WASP </a:t>
            </a:r>
            <a:endParaRPr lang="cs-CZ" sz="5100" dirty="0" smtClean="0"/>
          </a:p>
          <a:p>
            <a:pPr marL="0" indent="0">
              <a:buNone/>
            </a:pPr>
            <a:endParaRPr lang="en-GB" sz="5100" dirty="0"/>
          </a:p>
          <a:p>
            <a:r>
              <a:rPr lang="en-GB" sz="5100" b="1" dirty="0" err="1"/>
              <a:t>Léčba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cs-CZ" sz="5100" dirty="0" smtClean="0"/>
              <a:t>	</a:t>
            </a:r>
            <a:r>
              <a:rPr lang="en-GB" sz="5100" dirty="0" err="1" smtClean="0"/>
              <a:t>Podpůrná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Imunizace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Intravenózní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gamaglobulinů</a:t>
            </a:r>
            <a:r>
              <a:rPr lang="en-GB" sz="5100" dirty="0"/>
              <a:t>, </a:t>
            </a:r>
            <a:r>
              <a:rPr lang="en-GB" sz="5100" dirty="0" err="1"/>
              <a:t>kortikosteroidů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Transfúze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Profylaktické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antibiotik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Splenektomie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en-GB" sz="5100" dirty="0" err="1" smtClean="0"/>
              <a:t>Kurativní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Transplantace</a:t>
            </a:r>
            <a:r>
              <a:rPr lang="en-GB" sz="5100" dirty="0" smtClean="0"/>
              <a:t> </a:t>
            </a:r>
            <a:r>
              <a:rPr lang="en-GB" sz="5100" dirty="0" err="1"/>
              <a:t>kostní</a:t>
            </a:r>
            <a:r>
              <a:rPr lang="en-GB" sz="5100" dirty="0"/>
              <a:t> </a:t>
            </a:r>
            <a:r>
              <a:rPr lang="en-GB" sz="5100" dirty="0" err="1"/>
              <a:t>dřeně</a:t>
            </a:r>
            <a:r>
              <a:rPr lang="en-GB" sz="5100" dirty="0"/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Poruchy tvorby protilátek – humorální imunodeficience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/>
              <a:t>Projevují se především komplikovanými </a:t>
            </a:r>
            <a:br>
              <a:rPr lang="cs-CZ" dirty="0" smtClean="0"/>
            </a:br>
            <a:r>
              <a:rPr lang="cs-CZ" dirty="0" smtClean="0"/>
              <a:t>a častými infekcemi dýchacích cest.</a:t>
            </a:r>
          </a:p>
          <a:p>
            <a:pPr eaLnBrk="1" hangingPunct="1"/>
            <a:r>
              <a:rPr lang="cs-CZ" dirty="0" smtClean="0"/>
              <a:t>Mohou se objevit i meningitidy nebo průjmy.</a:t>
            </a:r>
          </a:p>
          <a:p>
            <a:pPr eaLnBrk="1" hangingPunct="1"/>
            <a:r>
              <a:rPr lang="cs-CZ" dirty="0" smtClean="0"/>
              <a:t>Kauzálním agens většiny infekcí jsou opouzdřené baktérie (</a:t>
            </a:r>
            <a:r>
              <a:rPr lang="cs-CZ" dirty="0" err="1" smtClean="0"/>
              <a:t>Haemophilus</a:t>
            </a:r>
            <a:r>
              <a:rPr lang="cs-CZ" dirty="0" smtClean="0"/>
              <a:t>, Pneumokok..). </a:t>
            </a:r>
          </a:p>
          <a:p>
            <a:pPr eaLnBrk="1" hangingPunct="1"/>
            <a:r>
              <a:rPr lang="cs-CZ" dirty="0" smtClean="0"/>
              <a:t>Není zvýšená náchylnost k virovým infekcím</a:t>
            </a:r>
          </a:p>
          <a:p>
            <a:r>
              <a:rPr lang="cs-CZ" altLang="en-US" dirty="0"/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mtClean="0"/>
              <a:t>Typy protilátkových imunodeficiencí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“Čisté“ protilátkové imunodeficience: X-vázaná agamaglobulinémie (X-LA), deficit  </a:t>
            </a:r>
            <a:r>
              <a:rPr lang="cs-CZ" altLang="en-US" sz="2400" smtClean="0">
                <a:latin typeface="Symbol" pitchFamily="18" charset="2"/>
              </a:rPr>
              <a:t>m</a:t>
            </a:r>
            <a:r>
              <a:rPr lang="cs-CZ" altLang="en-US" sz="2400" smtClean="0"/>
              <a:t> řetězce, Ig</a:t>
            </a:r>
            <a:r>
              <a:rPr lang="cs-CZ" altLang="en-US" sz="2400" smtClean="0">
                <a:latin typeface="Symbol" pitchFamily="18" charset="2"/>
              </a:rPr>
              <a:t>a</a:t>
            </a:r>
            <a:r>
              <a:rPr lang="cs-CZ" altLang="en-US" sz="2400" smtClean="0"/>
              <a:t>, BLNK, </a:t>
            </a:r>
            <a:r>
              <a:rPr lang="cs-CZ" altLang="en-US" sz="2400" smtClean="0">
                <a:latin typeface="Symbol" pitchFamily="18" charset="2"/>
              </a:rPr>
              <a:t>l</a:t>
            </a:r>
            <a:r>
              <a:rPr lang="cs-CZ" altLang="en-US" sz="2400" smtClean="0"/>
              <a:t>5…</a:t>
            </a:r>
          </a:p>
          <a:p>
            <a:pPr eaLnBrk="1" hangingPunct="1"/>
            <a:r>
              <a:rPr lang="cs-CZ" altLang="en-US" sz="2400" smtClean="0"/>
              <a:t>Protilátkové imunodeficience doprovázené různým stupněm dysregulace T-lymfocytů – CVID.</a:t>
            </a:r>
          </a:p>
          <a:p>
            <a:pPr eaLnBrk="1" hangingPunct="1"/>
            <a:r>
              <a:rPr lang="cs-CZ" altLang="en-US" sz="2400" smtClean="0"/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Nejčastější tyty přimárních humorálních imunodeficiencí</a:t>
            </a:r>
            <a:endParaRPr lang="en-US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mtClean="0"/>
              <a:t>Selektivní deficit IgA </a:t>
            </a:r>
          </a:p>
          <a:p>
            <a:r>
              <a:rPr lang="cs-CZ" altLang="en-US" smtClean="0"/>
              <a:t>Přechodná hypogamaglobulinémie kojenců</a:t>
            </a:r>
          </a:p>
          <a:p>
            <a:r>
              <a:rPr lang="cs-CZ" altLang="en-US" smtClean="0"/>
              <a:t>Běžná varibilní imunodeficience</a:t>
            </a:r>
          </a:p>
          <a:p>
            <a:r>
              <a:rPr lang="cs-CZ" altLang="en-US" smtClean="0"/>
              <a:t>X-vázananá agamaglobulinémie</a:t>
            </a:r>
          </a:p>
          <a:p>
            <a:r>
              <a:rPr lang="cs-CZ" altLang="en-US" smtClean="0"/>
              <a:t>Goodův syndrom</a:t>
            </a:r>
          </a:p>
          <a:p>
            <a:r>
              <a:rPr lang="cs-CZ" altLang="en-US" smtClean="0"/>
              <a:t>Recesivně dědičné vrozené agamaglobulinémie</a:t>
            </a:r>
          </a:p>
          <a:p>
            <a:r>
              <a:rPr lang="cs-CZ" altLang="en-US" smtClean="0"/>
              <a:t>„Hyper IgM syndromy“</a:t>
            </a:r>
          </a:p>
          <a:p>
            <a:endParaRPr lang="cs-CZ" altLang="en-US" smtClean="0"/>
          </a:p>
          <a:p>
            <a:endParaRPr lang="cs-CZ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400" dirty="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/>
              <a:t>Příčinou infekcí jsou zejména opouzdřené baktérie.</a:t>
            </a:r>
          </a:p>
          <a:p>
            <a:r>
              <a:rPr lang="cs-CZ" altLang="en-US" sz="2400" dirty="0"/>
              <a:t>Někdy anamnéza začíná meningitidou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Manifestace začíná obvykle mezi 4-12 měsícem.</a:t>
            </a:r>
          </a:p>
          <a:p>
            <a:r>
              <a:rPr lang="cs-CZ" altLang="en-US" sz="2400" dirty="0"/>
              <a:t>Asi u 1/5 nemocných se první klinické příznaky objevují až ve věku  3-5 let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Důležitý je anamnestický údaj o časných úmrtích </a:t>
            </a:r>
            <a:br>
              <a:rPr lang="cs-CZ" sz="2400" dirty="0" smtClean="0"/>
            </a:br>
            <a:r>
              <a:rPr lang="cs-CZ" sz="2400" dirty="0" smtClean="0"/>
              <a:t>v rodině  ukazující na možnou X-vázanou dědičnost.</a:t>
            </a:r>
          </a:p>
          <a:p>
            <a:pPr eaLnBrk="1" hangingPunct="1"/>
            <a:r>
              <a:rPr lang="cs-CZ" sz="2400" dirty="0" smtClean="0"/>
              <a:t>Laboratorně nacházíme  obvykle velmi nízké hladiny všech imunoglobulinových tříd a nepřítomnost </a:t>
            </a:r>
            <a:br>
              <a:rPr lang="cs-CZ" sz="2400" dirty="0" smtClean="0"/>
            </a:br>
            <a:r>
              <a:rPr lang="cs-CZ" sz="2400" dirty="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X-vázaná agamaglobulinémie</a:t>
            </a:r>
            <a:endParaRPr lang="cs-CZ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/>
          </a:bodyPr>
          <a:lstStyle/>
          <a:p>
            <a:r>
              <a:rPr lang="cs-CZ" altLang="en-US" smtClean="0"/>
              <a:t>Velmi nízké hladiny všech izotypů imunoglobulinů.</a:t>
            </a:r>
          </a:p>
          <a:p>
            <a:r>
              <a:rPr lang="cs-CZ" altLang="en-US" smtClean="0"/>
              <a:t>V periferní krvi méně než 1% B-lymfocytů</a:t>
            </a:r>
          </a:p>
          <a:p>
            <a:r>
              <a:rPr lang="cs-CZ" altLang="en-US" smtClean="0"/>
              <a:t>Objevují se pacienti s “leaky“ fenotypem </a:t>
            </a:r>
            <a:br>
              <a:rPr lang="cs-CZ" altLang="en-US" smtClean="0"/>
            </a:br>
            <a:r>
              <a:rPr lang="cs-CZ" altLang="en-US" smtClean="0"/>
              <a:t>u nichž mohou být přítomny až normální hladiny imunoglobulinů i počty B-lymfocytů.</a:t>
            </a:r>
          </a:p>
          <a:p>
            <a:r>
              <a:rPr lang="cs-CZ" altLang="en-US" smtClean="0"/>
              <a:t>U 1/4 nemocných bývá v době  stanovení diagnózy přítomna granulocytopenie.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X-vázaná </a:t>
            </a:r>
            <a:r>
              <a:rPr lang="cs-CZ" altLang="en-US" b="1" dirty="0" err="1" smtClean="0"/>
              <a:t>agamaglobulinemie</a:t>
            </a:r>
            <a:endParaRPr lang="cs-CZ" alt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r>
              <a:rPr lang="cs-CZ" altLang="en-US" dirty="0" smtClean="0"/>
              <a:t>Mutace v genu kódující </a:t>
            </a:r>
            <a:r>
              <a:rPr lang="cs-CZ" altLang="en-US" dirty="0" err="1" smtClean="0"/>
              <a:t>Brutonovu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tyrosinkinázu</a:t>
            </a:r>
            <a:r>
              <a:rPr lang="cs-CZ" altLang="en-US" dirty="0" smtClean="0"/>
              <a:t> – důležitá pro diferenciaci          B lymfocytů</a:t>
            </a:r>
          </a:p>
          <a:p>
            <a:r>
              <a:rPr lang="cs-CZ" altLang="en-US" dirty="0" smtClean="0"/>
              <a:t>Ženy přenašečky, manifestace u mužů</a:t>
            </a:r>
          </a:p>
          <a:p>
            <a:r>
              <a:rPr lang="cs-CZ" altLang="en-US" dirty="0" smtClean="0"/>
              <a:t>Dochází k zastavení vývoje B lymfocytů</a:t>
            </a:r>
          </a:p>
          <a:p>
            <a:r>
              <a:rPr lang="cs-CZ" altLang="en-US" dirty="0" smtClean="0"/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b="1" dirty="0" smtClean="0"/>
              <a:t>X-VÁZÁNÁ AGAMAGLOBULINEMIE</a:t>
            </a:r>
            <a:endParaRPr lang="cs-CZ" altLang="en-US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Selektivní deficit IgA</a:t>
            </a:r>
            <a:endParaRPr lang="cs-CZ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8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en-US" sz="2400" dirty="0" smtClean="0"/>
              <a:t>Definován jako 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400" dirty="0" smtClean="0"/>
              <a:t>Klinickou </a:t>
            </a:r>
            <a:r>
              <a:rPr lang="cs-CZ" sz="2400" dirty="0"/>
              <a:t>manifestací je nejčastěji zvýšená náchylnost k banálním respiračním infekcím, hlavně v předškolním věku</a:t>
            </a:r>
            <a:r>
              <a:rPr lang="cs-CZ" sz="2400" dirty="0" smtClean="0"/>
              <a:t>.</a:t>
            </a:r>
            <a:endParaRPr lang="cs-CZ" altLang="en-US" sz="2400" dirty="0" smtClean="0"/>
          </a:p>
          <a:p>
            <a:pPr>
              <a:lnSpc>
                <a:spcPct val="70000"/>
              </a:lnSpc>
            </a:pPr>
            <a:r>
              <a:rPr lang="cs-CZ" altLang="en-US" sz="2400" dirty="0"/>
              <a:t>Většina </a:t>
            </a:r>
            <a:r>
              <a:rPr lang="cs-CZ" altLang="en-US" sz="2400" dirty="0" err="1"/>
              <a:t>IgA</a:t>
            </a:r>
            <a:r>
              <a:rPr lang="cs-CZ" altLang="en-US" sz="2400" dirty="0"/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Pozor na výskyt anti-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Goodův syndrom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Hypogamaglobulineméme spojená </a:t>
            </a:r>
            <a:br>
              <a:rPr lang="cs-CZ" altLang="en-US" smtClean="0"/>
            </a:br>
            <a:r>
              <a:rPr lang="cs-CZ" altLang="en-US" smtClean="0"/>
              <a:t>s thymomem</a:t>
            </a:r>
          </a:p>
          <a:p>
            <a:r>
              <a:rPr lang="cs-CZ" altLang="en-US" smtClean="0"/>
              <a:t>Objevuje se obvykle v 5-6 decenniu</a:t>
            </a:r>
          </a:p>
          <a:p>
            <a:r>
              <a:rPr lang="cs-CZ" altLang="en-US" smtClean="0"/>
              <a:t>Snížení všech tří základních isotypů</a:t>
            </a:r>
          </a:p>
          <a:p>
            <a:r>
              <a:rPr lang="cs-CZ" altLang="en-US" smtClean="0"/>
              <a:t>V 85% jsou v krvi nepřítomny B-lymfocyty</a:t>
            </a:r>
          </a:p>
          <a:p>
            <a:r>
              <a:rPr lang="cs-CZ" altLang="en-US" smtClean="0"/>
              <a:t>Často přítomny anémie, leukopenie, trombocytopenie</a:t>
            </a:r>
          </a:p>
          <a:p>
            <a:r>
              <a:rPr lang="cs-CZ" altLang="en-US" smtClean="0"/>
              <a:t>Objevují se i další autoimunitní choroby.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smtClean="0">
                <a:solidFill>
                  <a:srgbClr val="800000"/>
                </a:solidFill>
                <a:latin typeface="Tahoma" pitchFamily="34" charset="0"/>
              </a:rPr>
              <a:t>Varovné známky primárních imunodeficiencí</a:t>
            </a:r>
            <a:r>
              <a:rPr lang="cs-CZ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496300" cy="484505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-Otitis media osmkrát a častěji za rok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-Pneumonie alespoň dvakrát do roka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-Opakující se infekce hluboko v tkáních nebo na neobvyklých místech (svaly, játra)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-Infekce vyvolané oportunními mikroby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-Abnormální reakce na živé vakcíny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-Neúspěch cílené </a:t>
            </a:r>
            <a:r>
              <a:rPr lang="cs-CZ" dirty="0" err="1" smtClean="0">
                <a:solidFill>
                  <a:srgbClr val="003399"/>
                </a:solidFill>
              </a:rPr>
              <a:t>antibiotikoterapie</a:t>
            </a:r>
            <a:endParaRPr lang="cs-CZ" dirty="0" smtClean="0">
              <a:solidFill>
                <a:srgbClr val="003399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1482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smtClean="0"/>
              <a:t>Přechodná hypogamaglobulinémie kojenců</a:t>
            </a:r>
            <a:endParaRPr lang="en-US" altLang="en-US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Snížení sérových hladin IgG a IgA, hladiny IgM obvykle normální. </a:t>
            </a:r>
          </a:p>
          <a:p>
            <a:r>
              <a:rPr lang="cs-CZ" altLang="en-US" smtClean="0"/>
              <a:t>Normální počty B-lymfocytů.</a:t>
            </a:r>
          </a:p>
          <a:p>
            <a:r>
              <a:rPr lang="cs-CZ" altLang="en-US" smtClean="0"/>
              <a:t>Zachovalá specifická imunitní odpověď.</a:t>
            </a:r>
          </a:p>
          <a:p>
            <a:r>
              <a:rPr lang="cs-CZ" altLang="en-US" smtClean="0"/>
              <a:t>Někdy zvýšená náchylnost k infekcí až vyžadující imunoglobulinovou substituci.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Deficit tvorby podtříd IgG</a:t>
            </a:r>
            <a:endParaRPr lang="cs-CZ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mtClean="0"/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Kromě deficitu IgG1 mohou být celkové hladiny IgG normální.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Etiopatogeneze je nejasná, u některých pacientů byly prokázány mutace genů pro </a:t>
            </a:r>
            <a:r>
              <a:rPr lang="cs-CZ" altLang="en-US" smtClean="0">
                <a:latin typeface="Symbol" pitchFamily="18" charset="2"/>
              </a:rPr>
              <a:t>g</a:t>
            </a:r>
            <a:r>
              <a:rPr lang="cs-CZ" altLang="en-US" smtClean="0"/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smtClean="0"/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669337" cy="4648200"/>
          </a:xfrm>
        </p:spPr>
        <p:txBody>
          <a:bodyPr/>
          <a:lstStyle/>
          <a:p>
            <a:r>
              <a:rPr lang="cs-CZ" altLang="en-US" sz="2400" smtClean="0"/>
              <a:t>Hypogamaglobulinémie manifestující se </a:t>
            </a:r>
            <a:br>
              <a:rPr lang="cs-CZ" altLang="en-US" sz="2400" smtClean="0"/>
            </a:br>
            <a:r>
              <a:rPr lang="cs-CZ" altLang="en-US" sz="2400" u="sng" smtClean="0"/>
              <a:t>v jakémkoliv věku</a:t>
            </a:r>
            <a:r>
              <a:rPr lang="cs-CZ" altLang="en-US" sz="2400" smtClean="0"/>
              <a:t>, obvykle až v dospělosti. </a:t>
            </a:r>
          </a:p>
          <a:p>
            <a:r>
              <a:rPr lang="cs-CZ" altLang="en-US" sz="2400" smtClean="0"/>
              <a:t>Dominují </a:t>
            </a:r>
            <a:r>
              <a:rPr lang="cs-CZ" altLang="en-US" sz="2400" u="sng" smtClean="0"/>
              <a:t>příznaky infekcí dýchacích cest</a:t>
            </a:r>
            <a:r>
              <a:rPr lang="cs-CZ" altLang="en-US" sz="2400" smtClean="0"/>
              <a:t> - opakované sinusitidy,  pneumonie, bronchititidy. Může dojít k vývinu bronchiektázií a/nebo plicní fibrózy.</a:t>
            </a:r>
          </a:p>
          <a:p>
            <a:r>
              <a:rPr lang="cs-CZ" altLang="en-US" sz="2400" smtClean="0"/>
              <a:t>Někteří pacienti udávají i častější průjmy, případně jiné lokalizace infekcí.</a:t>
            </a:r>
          </a:p>
          <a:p>
            <a:r>
              <a:rPr lang="cs-CZ" altLang="en-US" sz="2400" smtClean="0"/>
              <a:t>Častý je výskyt autoimunitních chorob - hlavně perniciózní anémie.</a:t>
            </a:r>
          </a:p>
          <a:p>
            <a:r>
              <a:rPr lang="cs-CZ" altLang="en-US" sz="2400" smtClean="0"/>
              <a:t>Geneticky zatím nejasné, v příbuzenstvu častý výskyt selektivního deficitu IgA.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smtClean="0"/>
              <a:t>Prevalence CVID v roce 2011</a:t>
            </a:r>
            <a:br>
              <a:rPr lang="cs-CZ" altLang="en-US" sz="3800" smtClean="0"/>
            </a:br>
            <a:r>
              <a:rPr lang="cs-CZ" altLang="en-US" sz="2800" smtClean="0"/>
              <a:t>(data ÚZIS)</a:t>
            </a:r>
            <a:endParaRPr lang="en-US" altLang="en-US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smtClean="0"/>
              <a:t>Běžně se udává prevalence asi </a:t>
            </a:r>
            <a:r>
              <a:rPr lang="cs-CZ" altLang="en-US" u="sng" smtClean="0"/>
              <a:t>4/100 000</a:t>
            </a:r>
            <a:endParaRPr lang="cs-CZ" altLang="en-US" smtClean="0"/>
          </a:p>
          <a:p>
            <a:endParaRPr lang="cs-CZ" altLang="en-US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/>
                <a:gridCol w="889000"/>
                <a:gridCol w="876300"/>
                <a:gridCol w="952500"/>
                <a:gridCol w="1341438"/>
                <a:gridCol w="1077912"/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mtClean="0"/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/>
              <a:t>Nízké hladiny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, hladina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je variabilní.</a:t>
            </a:r>
          </a:p>
          <a:p>
            <a:r>
              <a:rPr lang="cs-CZ" altLang="en-US" u="sng" dirty="0" smtClean="0"/>
              <a:t>Je porušena tvorba specifických protilátek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B-lymfocyty jsou obvykle přítomny, snížený výskyt paměťových B-lymfocytů a plazmatických buněk</a:t>
            </a:r>
          </a:p>
          <a:p>
            <a:r>
              <a:rPr lang="cs-CZ" altLang="en-US" dirty="0" smtClean="0"/>
              <a:t>Jako  infekční agens dominují opouzdřené baktérie- </a:t>
            </a:r>
            <a:r>
              <a:rPr lang="cs-CZ" altLang="en-US" dirty="0" err="1" smtClean="0"/>
              <a:t>Haemophily</a:t>
            </a:r>
            <a:r>
              <a:rPr lang="cs-CZ" altLang="en-US" dirty="0" smtClean="0"/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Diagnostický postup při nálezu hypogamaglobulinemiemémie</a:t>
            </a:r>
            <a:endParaRPr lang="en-US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mtClean="0"/>
              <a:t>1.Vyloučení sekundarity </a:t>
            </a:r>
          </a:p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2400" smtClean="0"/>
              <a:t>Lékové hypogamaglobulinémie</a:t>
            </a:r>
          </a:p>
          <a:p>
            <a:r>
              <a:rPr lang="cs-CZ" altLang="en-US" sz="2400" smtClean="0"/>
              <a:t>Lymfomy </a:t>
            </a:r>
          </a:p>
          <a:p>
            <a:r>
              <a:rPr lang="cs-CZ" altLang="en-US" sz="2400" smtClean="0"/>
              <a:t>Leukémie </a:t>
            </a:r>
          </a:p>
          <a:p>
            <a:r>
              <a:rPr lang="cs-CZ" altLang="en-US" sz="2400" smtClean="0"/>
              <a:t>Ztráty močí, stolicí </a:t>
            </a:r>
          </a:p>
          <a:p>
            <a:r>
              <a:rPr lang="cs-CZ" altLang="en-US" sz="2400" smtClean="0"/>
              <a:t>Monoklonální gamapatie, hlavně light-chain myeloma, nesecernující myelom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smtClean="0"/>
              <a:t>Význam vyšetření hladin Ig </a:t>
            </a:r>
            <a:br>
              <a:rPr lang="cs-CZ" altLang="en-US" sz="4000" smtClean="0"/>
            </a:br>
            <a:r>
              <a:rPr lang="cs-CZ" altLang="en-US" sz="4000" smtClean="0"/>
              <a:t>v diagnostice hypogamaglobulinémií</a:t>
            </a:r>
            <a:endParaRPr lang="en-US" altLang="en-US" sz="400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3200" smtClean="0"/>
              <a:t>V kojeneckém věku: </a:t>
            </a:r>
          </a:p>
          <a:p>
            <a:r>
              <a:rPr lang="cs-CZ" altLang="en-US" sz="2400" smtClean="0"/>
              <a:t>Hladina IgG má svůj typický průběh, běžné snížení je dáno nejčastěji fyziologickou transitorní hypogamaglobulinémií.</a:t>
            </a:r>
          </a:p>
          <a:p>
            <a:r>
              <a:rPr lang="cs-CZ" altLang="en-US" sz="2400" smtClean="0"/>
              <a:t>Hladina IgA v tomto věku nemá výpovědní hodnotu.</a:t>
            </a:r>
          </a:p>
          <a:p>
            <a:r>
              <a:rPr lang="cs-CZ" altLang="en-US" sz="2400" smtClean="0"/>
              <a:t>Hladina IgM: je důležitým znakem vlastní tvorby imunoglobulinů. Ale třeba u SCID může být normální, stejně jako u</a:t>
            </a:r>
            <a:r>
              <a:rPr lang="en-US" altLang="en-US" sz="2400" smtClean="0"/>
              <a:t> “</a:t>
            </a:r>
            <a:r>
              <a:rPr lang="cs-CZ" altLang="en-US" sz="2400" smtClean="0"/>
              <a:t>hyper-IgM syndromů</a:t>
            </a:r>
            <a:r>
              <a:rPr lang="en-US" altLang="en-US" sz="2400" smtClean="0"/>
              <a:t>”</a:t>
            </a:r>
            <a:r>
              <a:rPr lang="cs-CZ" altLang="en-US" sz="2400" smtClean="0"/>
              <a:t>.</a:t>
            </a:r>
            <a:r>
              <a:rPr lang="cs-CZ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smtClean="0"/>
              <a:t>Význam vyšetření hladin Ig </a:t>
            </a:r>
            <a:br>
              <a:rPr lang="cs-CZ" altLang="en-US" sz="3600" smtClean="0"/>
            </a:br>
            <a:r>
              <a:rPr lang="cs-CZ" altLang="en-US" sz="3600" smtClean="0"/>
              <a:t>v diagnostice hypogamaglobulinémií</a:t>
            </a: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3600" smtClean="0"/>
              <a:t>Ve věku cca od 2 let:</a:t>
            </a:r>
          </a:p>
          <a:p>
            <a:r>
              <a:rPr lang="cs-CZ" altLang="en-US" smtClean="0"/>
              <a:t>Hladina IgG asi nejvíce vypovídá o tíži imunodeficitu pacienta</a:t>
            </a:r>
          </a:p>
          <a:p>
            <a:r>
              <a:rPr lang="cs-CZ" altLang="en-US" smtClean="0"/>
              <a:t>Hladina IgA – bývá u primárních hypogamaglobulinémií obvykle výrazně snížená, </a:t>
            </a:r>
          </a:p>
          <a:p>
            <a:r>
              <a:rPr lang="cs-CZ" altLang="en-US" smtClean="0"/>
              <a:t>Hladina IgM může být u CVID normálmí, stejně jako u „hyper IgM syndromů“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 Subpopulace  B lymfocytů                                   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fagocytózy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stafylokoky, </a:t>
            </a:r>
            <a:r>
              <a:rPr lang="cs-CZ" dirty="0" err="1" smtClean="0"/>
              <a:t>enterobakteriemi</a:t>
            </a:r>
            <a:r>
              <a:rPr lang="cs-CZ" dirty="0" smtClean="0"/>
              <a:t>, plísněmi a mykobaktériemi</a:t>
            </a:r>
          </a:p>
          <a:p>
            <a:r>
              <a:rPr lang="cs-CZ" dirty="0" smtClean="0"/>
              <a:t>Poruchy v počtu, </a:t>
            </a:r>
            <a:r>
              <a:rPr lang="cs-CZ" dirty="0" err="1" smtClean="0"/>
              <a:t>adhezivitě</a:t>
            </a:r>
            <a:r>
              <a:rPr lang="cs-CZ" dirty="0" smtClean="0"/>
              <a:t> a motilitě</a:t>
            </a:r>
          </a:p>
          <a:p>
            <a:r>
              <a:rPr lang="cs-CZ" dirty="0" err="1" smtClean="0"/>
              <a:t>flegmózní</a:t>
            </a:r>
            <a:r>
              <a:rPr lang="cs-CZ" dirty="0" smtClean="0"/>
              <a:t> zánět sliznic, kůže a </a:t>
            </a:r>
            <a:r>
              <a:rPr lang="cs-CZ" dirty="0" err="1" smtClean="0"/>
              <a:t>moho</a:t>
            </a:r>
            <a:r>
              <a:rPr lang="cs-CZ" dirty="0" smtClean="0"/>
              <a:t> vést až k sepsi</a:t>
            </a:r>
          </a:p>
          <a:p>
            <a:r>
              <a:rPr lang="cs-CZ" dirty="0" smtClean="0"/>
              <a:t>Porucha mikrobicidních mechanismů: </a:t>
            </a:r>
          </a:p>
          <a:p>
            <a:pPr lvl="1"/>
            <a:r>
              <a:rPr lang="cs-CZ" dirty="0" smtClean="0"/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/>
              <a:t>Častý výskyt závažných infekčních komplikací: pneumonie (nejméně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/>
              <a:t>Infekce špatně odpovídají na konvenční léčbu antibiotiky.</a:t>
            </a:r>
          </a:p>
          <a:p>
            <a:pPr eaLnBrk="1" hangingPunct="1"/>
            <a:r>
              <a:rPr lang="cs-CZ" sz="2800" dirty="0" smtClean="0"/>
              <a:t>Zvýšená frekvence banálních infekcí.</a:t>
            </a:r>
          </a:p>
          <a:p>
            <a:pPr eaLnBrk="1" hangingPunct="1"/>
            <a:r>
              <a:rPr lang="cs-CZ" sz="2800" dirty="0" smtClean="0"/>
              <a:t>Abnormální reakce na živé vakcíny</a:t>
            </a:r>
          </a:p>
          <a:p>
            <a:pPr eaLnBrk="1" hangingPunct="1"/>
            <a:r>
              <a:rPr lang="cs-CZ" sz="2800" dirty="0" smtClean="0"/>
              <a:t>Častěji než v běžné populaci se objevují některá nádorová onemocnění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2800" dirty="0" smtClean="0"/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Fagocytóza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 počtu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Kostmanův</a:t>
            </a:r>
            <a:r>
              <a:rPr lang="cs-CZ" b="1" dirty="0" smtClean="0"/>
              <a:t> syndrom </a:t>
            </a:r>
            <a:r>
              <a:rPr lang="cs-CZ" dirty="0" smtClean="0"/>
              <a:t>– mutace faktoru HAX1 nebo v genu pro neutrofilní </a:t>
            </a:r>
            <a:r>
              <a:rPr lang="cs-CZ" dirty="0" err="1" smtClean="0"/>
              <a:t>elastázu</a:t>
            </a:r>
            <a:endParaRPr lang="cs-CZ" dirty="0" smtClean="0"/>
          </a:p>
          <a:p>
            <a:pPr lvl="1"/>
            <a:r>
              <a:rPr lang="cs-CZ" dirty="0" smtClean="0"/>
              <a:t>incidence </a:t>
            </a:r>
            <a:r>
              <a:rPr lang="cs-CZ" dirty="0"/>
              <a:t>1: 200 </a:t>
            </a:r>
            <a:r>
              <a:rPr lang="cs-CZ" dirty="0" smtClean="0"/>
              <a:t>000</a:t>
            </a:r>
          </a:p>
          <a:p>
            <a:pPr lvl="1"/>
            <a:r>
              <a:rPr lang="cs-CZ" dirty="0"/>
              <a:t>Počet </a:t>
            </a:r>
            <a:r>
              <a:rPr lang="cs-CZ" dirty="0" err="1"/>
              <a:t>neutrofilů</a:t>
            </a:r>
            <a:r>
              <a:rPr lang="cs-CZ" dirty="0"/>
              <a:t> je nižší než </a:t>
            </a:r>
            <a:r>
              <a:rPr lang="cs-CZ" dirty="0" smtClean="0"/>
              <a:t>0,5x10*9/l</a:t>
            </a:r>
          </a:p>
          <a:p>
            <a:pPr lvl="1"/>
            <a:r>
              <a:rPr lang="cs-CZ" dirty="0" smtClean="0"/>
              <a:t>Nekrotizující záněty kůže a sliznic, časté </a:t>
            </a:r>
            <a:r>
              <a:rPr lang="cs-CZ" dirty="0" err="1" smtClean="0"/>
              <a:t>bakt</a:t>
            </a:r>
            <a:r>
              <a:rPr lang="cs-CZ" dirty="0" smtClean="0"/>
              <a:t>. infekce </a:t>
            </a:r>
            <a:r>
              <a:rPr lang="cs-CZ" dirty="0" err="1" smtClean="0"/>
              <a:t>S.aureus</a:t>
            </a:r>
            <a:r>
              <a:rPr lang="cs-CZ" dirty="0" smtClean="0"/>
              <a:t>, </a:t>
            </a:r>
            <a:r>
              <a:rPr lang="cs-CZ" dirty="0" err="1" smtClean="0"/>
              <a:t>E.coli</a:t>
            </a:r>
            <a:endParaRPr lang="cs-CZ" dirty="0" smtClean="0"/>
          </a:p>
          <a:p>
            <a:pPr lvl="1"/>
            <a:r>
              <a:rPr lang="cs-CZ" dirty="0" smtClean="0"/>
              <a:t>Riziko rozvoje </a:t>
            </a:r>
            <a:r>
              <a:rPr lang="cs-CZ" dirty="0" err="1" smtClean="0"/>
              <a:t>myelodisplastického</a:t>
            </a:r>
            <a:r>
              <a:rPr lang="cs-CZ" dirty="0" smtClean="0"/>
              <a:t> syndromu nebo akutní myeloidní leukémie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Kostmanův</a:t>
            </a:r>
            <a:r>
              <a:rPr lang="cs-CZ" dirty="0" smtClean="0"/>
              <a:t> syndrom - diagnostika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Laboratorní – </a:t>
            </a:r>
          </a:p>
          <a:p>
            <a:pPr lvl="1"/>
            <a:r>
              <a:rPr lang="cs-CZ" dirty="0" smtClean="0"/>
              <a:t>KO a diferenciál – přetrvávající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1"/>
            <a:r>
              <a:rPr lang="cs-CZ" dirty="0" smtClean="0"/>
              <a:t>V kostní dřeni pozorovatelné zastavení maturace </a:t>
            </a:r>
            <a:r>
              <a:rPr lang="cs-CZ" dirty="0" err="1" smtClean="0"/>
              <a:t>neutrofilů</a:t>
            </a:r>
            <a:r>
              <a:rPr lang="cs-CZ" dirty="0" smtClean="0"/>
              <a:t> ve fázi </a:t>
            </a:r>
            <a:r>
              <a:rPr lang="cs-CZ" dirty="0" err="1" smtClean="0"/>
              <a:t>promyelocytu</a:t>
            </a:r>
            <a:endParaRPr lang="cs-CZ" dirty="0" smtClean="0"/>
          </a:p>
          <a:p>
            <a:r>
              <a:rPr lang="cs-CZ" dirty="0" smtClean="0"/>
              <a:t>Klinická</a:t>
            </a:r>
          </a:p>
          <a:p>
            <a:pPr lvl="1"/>
            <a:r>
              <a:rPr lang="cs-CZ" dirty="0" smtClean="0"/>
              <a:t>Těžké bakteriální infekce v </a:t>
            </a:r>
            <a:r>
              <a:rPr lang="cs-CZ" dirty="0" err="1" smtClean="0"/>
              <a:t>ranném</a:t>
            </a:r>
            <a:r>
              <a:rPr lang="cs-CZ" dirty="0" smtClean="0"/>
              <a:t> dětství</a:t>
            </a:r>
          </a:p>
          <a:p>
            <a:pPr lvl="1"/>
            <a:r>
              <a:rPr lang="cs-CZ" dirty="0" smtClean="0"/>
              <a:t>Chronická gingivitida, stomatitida, </a:t>
            </a:r>
            <a:r>
              <a:rPr lang="cs-CZ" dirty="0" err="1" smtClean="0"/>
              <a:t>perirektální</a:t>
            </a:r>
            <a:r>
              <a:rPr lang="cs-CZ" dirty="0" smtClean="0"/>
              <a:t> zánět</a:t>
            </a:r>
          </a:p>
          <a:p>
            <a:pPr lvl="1"/>
            <a:r>
              <a:rPr lang="cs-CZ" dirty="0" smtClean="0"/>
              <a:t>Vysoká mortalita způsobená infekcemi</a:t>
            </a:r>
          </a:p>
          <a:p>
            <a:pPr lvl="1"/>
            <a:r>
              <a:rPr lang="cs-CZ" dirty="0" smtClean="0"/>
              <a:t>Terapie rekombinantním G-CSF – zvýšení počtu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pPr lvl="1"/>
            <a:r>
              <a:rPr lang="cs-CZ" dirty="0"/>
              <a:t>Riziko rozvoje </a:t>
            </a:r>
            <a:r>
              <a:rPr lang="cs-CZ" dirty="0" err="1"/>
              <a:t>myelodisplastického</a:t>
            </a:r>
            <a:r>
              <a:rPr lang="cs-CZ" dirty="0"/>
              <a:t> syndromu nebo akutní myeloidní </a:t>
            </a:r>
            <a:r>
              <a:rPr lang="cs-CZ" dirty="0" smtClean="0"/>
              <a:t>leukémie</a:t>
            </a:r>
          </a:p>
          <a:p>
            <a:pPr lvl="1"/>
            <a:r>
              <a:rPr lang="cs-CZ" dirty="0" smtClean="0"/>
              <a:t>Transplantace kostní dřeně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Cyklická </a:t>
            </a:r>
            <a:r>
              <a:rPr lang="cs-CZ" dirty="0" err="1" smtClean="0"/>
              <a:t>neutropenie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Cyklický pokles </a:t>
            </a:r>
            <a:r>
              <a:rPr lang="cs-CZ" dirty="0" err="1" smtClean="0"/>
              <a:t>neutrofilů</a:t>
            </a:r>
            <a:r>
              <a:rPr lang="cs-CZ" dirty="0" smtClean="0"/>
              <a:t> v třítýdenních intervalech</a:t>
            </a:r>
          </a:p>
          <a:p>
            <a:r>
              <a:rPr lang="cs-CZ" dirty="0"/>
              <a:t> </a:t>
            </a:r>
            <a:r>
              <a:rPr lang="cs-CZ" dirty="0" smtClean="0"/>
              <a:t>V této době jsou pacienti náchylní k infekcím typickým pro dysfunkci fagocytů</a:t>
            </a:r>
          </a:p>
          <a:p>
            <a:r>
              <a:rPr lang="cs-CZ" dirty="0" smtClean="0"/>
              <a:t>Mutace v genu pro neutrofilní </a:t>
            </a:r>
            <a:r>
              <a:rPr lang="cs-CZ" dirty="0" err="1" smtClean="0"/>
              <a:t>elastázu</a:t>
            </a:r>
            <a:r>
              <a:rPr lang="cs-CZ" dirty="0" smtClean="0"/>
              <a:t>, ale v jiné oblasti než u </a:t>
            </a:r>
            <a:r>
              <a:rPr lang="cs-CZ" dirty="0" err="1" smtClean="0"/>
              <a:t>Kostmanova</a:t>
            </a:r>
            <a:r>
              <a:rPr lang="cs-CZ" dirty="0" smtClean="0"/>
              <a:t> syndromu</a:t>
            </a:r>
          </a:p>
          <a:p>
            <a:r>
              <a:rPr lang="cs-CZ" dirty="0" smtClean="0"/>
              <a:t>Léčebný efekt G-CSF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ve funkcích fagocytujících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</a:p>
          <a:p>
            <a:r>
              <a:rPr lang="cs-CZ" dirty="0" smtClean="0"/>
              <a:t>LAD syndrom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myeloperoxidázy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Defekty v enzymu NADPH oxidázy</a:t>
            </a:r>
          </a:p>
          <a:p>
            <a:r>
              <a:rPr lang="cs-CZ" dirty="0" smtClean="0"/>
              <a:t>Frekvence 1:250 000</a:t>
            </a:r>
          </a:p>
          <a:p>
            <a:r>
              <a:rPr lang="cs-CZ" dirty="0" smtClean="0"/>
              <a:t>Náchylnost k infekcím kataláza pozitivními bakteriemi a houbovými patogeny</a:t>
            </a:r>
          </a:p>
          <a:p>
            <a:r>
              <a:rPr lang="cs-CZ" dirty="0" smtClean="0"/>
              <a:t>Tvorba hlubokých abscesů</a:t>
            </a:r>
          </a:p>
          <a:p>
            <a:r>
              <a:rPr lang="cs-CZ" dirty="0" smtClean="0"/>
              <a:t>Dědičnost – X- vázaná nebo autozomálně recesivní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Chronická granulomatózní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Opakované abscesy nejčastěji postihující játra, </a:t>
            </a:r>
            <a:r>
              <a:rPr lang="cs-CZ" sz="2800" dirty="0" err="1" smtClean="0"/>
              <a:t>periproktální</a:t>
            </a:r>
            <a:r>
              <a:rPr lang="cs-CZ" sz="2800" dirty="0" smtClean="0"/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/>
              <a:t>Vznikající granulomy  jsou zodpovědné za neinfekční projevy -mohou působit útlak, například žlučovodů, stenózy v různých oblastech</a:t>
            </a:r>
          </a:p>
          <a:p>
            <a:pPr eaLnBrk="1" hangingPunct="1"/>
            <a:r>
              <a:rPr lang="cs-CZ" sz="2800" dirty="0" smtClean="0"/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/>
              <a:t>Příčinou je </a:t>
            </a:r>
            <a:r>
              <a:rPr lang="cs-CZ" sz="2800" dirty="0" smtClean="0">
                <a:solidFill>
                  <a:schemeClr val="accent2"/>
                </a:solidFill>
              </a:rPr>
              <a:t>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400" b="1" smtClean="0"/>
              <a:t>Chronic Granulomatous Disease</a:t>
            </a:r>
            <a:br>
              <a:rPr lang="cs-CZ" altLang="en-US" sz="2400" b="1" smtClean="0"/>
            </a:br>
            <a:r>
              <a:rPr lang="cs-CZ" altLang="en-US" sz="2400" b="1" smtClean="0"/>
              <a:t>(autosomal recessive)</a:t>
            </a:r>
            <a:endParaRPr lang="cs-CZ" altLang="en-US" sz="2000" b="1" smtClean="0"/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000" b="1" smtClean="0"/>
              <a:t>Chronic Granulomatous Disease</a:t>
            </a:r>
            <a:br>
              <a:rPr lang="cs-CZ" altLang="en-US" sz="2000" b="1" smtClean="0"/>
            </a:br>
            <a:r>
              <a:rPr lang="cs-CZ" altLang="en-US" sz="2000" b="1" smtClean="0"/>
              <a:t>(X-linked)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</a:t>
            </a:r>
            <a:r>
              <a:rPr lang="cs-CZ" dirty="0" smtClean="0"/>
              <a:t>eukocyte </a:t>
            </a:r>
            <a:r>
              <a:rPr lang="cs-CZ" b="1" dirty="0" err="1"/>
              <a:t>A</a:t>
            </a:r>
            <a:r>
              <a:rPr lang="cs-CZ" dirty="0" err="1" smtClean="0"/>
              <a:t>dhesion</a:t>
            </a:r>
            <a:r>
              <a:rPr lang="cs-CZ" dirty="0" smtClean="0"/>
              <a:t> </a:t>
            </a:r>
            <a:r>
              <a:rPr lang="cs-CZ" b="1" dirty="0" err="1" smtClean="0"/>
              <a:t>D</a:t>
            </a:r>
            <a:r>
              <a:rPr lang="cs-CZ" dirty="0" err="1" smtClean="0"/>
              <a:t>eficiency</a:t>
            </a:r>
            <a:r>
              <a:rPr lang="cs-CZ" dirty="0" smtClean="0"/>
              <a:t> – deficit adheze leukocytů</a:t>
            </a:r>
          </a:p>
          <a:p>
            <a:r>
              <a:rPr lang="cs-CZ" dirty="0" smtClean="0"/>
              <a:t>Vzácný imunodeficit spojený s poruchami </a:t>
            </a:r>
            <a:r>
              <a:rPr lang="cs-CZ" dirty="0" err="1" smtClean="0"/>
              <a:t>integrinových</a:t>
            </a:r>
            <a:r>
              <a:rPr lang="cs-CZ" dirty="0" smtClean="0"/>
              <a:t> a </a:t>
            </a:r>
            <a:r>
              <a:rPr lang="cs-CZ" dirty="0" err="1" smtClean="0"/>
              <a:t>selektinových</a:t>
            </a:r>
            <a:r>
              <a:rPr lang="cs-CZ" dirty="0" smtClean="0"/>
              <a:t> molekul na povrchu </a:t>
            </a:r>
            <a:r>
              <a:rPr lang="cs-CZ" dirty="0" err="1" smtClean="0"/>
              <a:t>neutrofilů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635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46613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LAD-I - porucha syntézy CD18 - </a:t>
            </a:r>
            <a:r>
              <a:rPr lang="el-GR" altLang="cs-CZ" sz="2000" dirty="0"/>
              <a:t>β</a:t>
            </a:r>
            <a:r>
              <a:rPr lang="cs-CZ" altLang="cs-CZ" sz="2000" dirty="0"/>
              <a:t>2podjednotka </a:t>
            </a:r>
            <a:r>
              <a:rPr lang="cs-CZ" altLang="cs-CZ" sz="2000" dirty="0" err="1"/>
              <a:t>integrinů</a:t>
            </a:r>
            <a:r>
              <a:rPr lang="cs-CZ" altLang="cs-CZ" sz="2000" dirty="0"/>
              <a:t>, nevytváří se komplex CD11/CD18 – </a:t>
            </a:r>
            <a:r>
              <a:rPr lang="cs-CZ" altLang="cs-CZ" sz="2000" dirty="0" err="1"/>
              <a:t>integriny</a:t>
            </a:r>
            <a:r>
              <a:rPr lang="cs-CZ" altLang="cs-CZ" sz="2000" dirty="0"/>
              <a:t> nutné k přechodu cév do místa </a:t>
            </a:r>
            <a:r>
              <a:rPr lang="cs-CZ" altLang="cs-CZ" sz="2000" dirty="0" smtClean="0"/>
              <a:t>zánětu.</a:t>
            </a:r>
          </a:p>
          <a:p>
            <a:pPr eaLnBrk="1" hangingPunct="1"/>
            <a:r>
              <a:rPr lang="cs-CZ" altLang="cs-CZ" sz="2000" dirty="0" smtClean="0"/>
              <a:t>Častější </a:t>
            </a:r>
            <a:r>
              <a:rPr lang="cs-CZ" altLang="cs-CZ" sz="2000" dirty="0"/>
              <a:t>je deficit molekuly CD18, někdy může být CD18 vyjádřena, ale je nefunkční</a:t>
            </a:r>
          </a:p>
          <a:p>
            <a:pPr eaLnBrk="1" hangingPunct="1"/>
            <a:r>
              <a:rPr lang="cs-CZ" altLang="cs-CZ" sz="2000" dirty="0"/>
              <a:t>LAD-II- abnormální </a:t>
            </a:r>
            <a:r>
              <a:rPr lang="cs-CZ" altLang="cs-CZ" sz="2000" dirty="0" err="1"/>
              <a:t>glykosylace</a:t>
            </a:r>
            <a:r>
              <a:rPr lang="cs-CZ" altLang="cs-CZ" sz="2000" dirty="0"/>
              <a:t> membránových molekul, mutace v genu kódujícím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fucosyl</a:t>
            </a:r>
            <a:r>
              <a:rPr lang="en-GB" altLang="en-US" sz="2000" dirty="0"/>
              <a:t> transporter </a:t>
            </a:r>
            <a:r>
              <a:rPr lang="cs-CZ" altLang="en-US" sz="2000" dirty="0"/>
              <a:t>zabraňuje vstupy fukózy do Golgiho aparátu – všechny </a:t>
            </a:r>
            <a:r>
              <a:rPr lang="cs-CZ" altLang="en-US" sz="2000" dirty="0" err="1"/>
              <a:t>fucosylované</a:t>
            </a:r>
            <a:r>
              <a:rPr lang="cs-CZ" altLang="en-US" sz="2000" dirty="0"/>
              <a:t> proteiny na leukocytech je jsou silně sníženy, včetně H-antigenu na erytrocytech a molekule CD15s na leukocytech. CD15s je ligandem pro endoteliální </a:t>
            </a:r>
            <a:r>
              <a:rPr lang="cs-CZ" altLang="en-US" sz="2000" dirty="0" err="1"/>
              <a:t>selektin</a:t>
            </a:r>
            <a:r>
              <a:rPr lang="cs-CZ" altLang="en-US" sz="2000" dirty="0"/>
              <a:t> – znemožnění procesu </a:t>
            </a:r>
            <a:r>
              <a:rPr lang="cs-CZ" altLang="en-US" sz="2000" dirty="0" err="1"/>
              <a:t>rollingu</a:t>
            </a:r>
            <a:r>
              <a:rPr lang="cs-CZ" altLang="en-US" sz="2000" dirty="0"/>
              <a:t>. Pacienti mají dále růstovou retardaci a psychiatrické potíže</a:t>
            </a:r>
          </a:p>
          <a:p>
            <a:pPr eaLnBrk="1" hangingPunct="1"/>
            <a:r>
              <a:rPr lang="cs-CZ" altLang="cs-CZ" sz="2000" dirty="0"/>
              <a:t>LAD-III – defektivní signalizace </a:t>
            </a:r>
            <a:r>
              <a:rPr lang="el-GR" altLang="cs-CZ" sz="2000" dirty="0"/>
              <a:t>β</a:t>
            </a:r>
            <a:r>
              <a:rPr lang="cs-CZ" altLang="cs-CZ" sz="2000" dirty="0"/>
              <a:t>1, </a:t>
            </a:r>
            <a:r>
              <a:rPr lang="el-GR" altLang="cs-CZ" sz="2000" dirty="0"/>
              <a:t>β</a:t>
            </a:r>
            <a:r>
              <a:rPr lang="cs-CZ" altLang="cs-CZ" sz="2000" dirty="0"/>
              <a:t>2, </a:t>
            </a:r>
            <a:r>
              <a:rPr lang="el-GR" altLang="cs-CZ" sz="2000" dirty="0"/>
              <a:t>β</a:t>
            </a:r>
            <a:r>
              <a:rPr lang="cs-CZ" altLang="cs-CZ" sz="2000" dirty="0"/>
              <a:t>3 </a:t>
            </a:r>
            <a:r>
              <a:rPr lang="cs-CZ" altLang="cs-CZ" sz="2000" dirty="0" err="1"/>
              <a:t>integrinů</a:t>
            </a:r>
            <a:r>
              <a:rPr lang="cs-CZ" altLang="cs-CZ" sz="2000" dirty="0"/>
              <a:t> na leukocytech a destičkách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rgbClr val="C00000"/>
                </a:solidFill>
                <a:latin typeface="Calibri" pitchFamily="34" charset="0"/>
              </a:rPr>
              <a:t>Deficit leukocytárních integrinů (LAD-I, LADII) </a:t>
            </a:r>
          </a:p>
        </p:txBody>
      </p:sp>
    </p:spTree>
    <p:extLst>
      <p:ext uri="{BB962C8B-B14F-4D97-AF65-F5344CB8AC3E}">
        <p14:creationId xmlns:p14="http://schemas.microsoft.com/office/powerpoint/2010/main" val="217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ýsledek obrázku pro LAD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38"/>
            <a:ext cx="903605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26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46613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800"/>
              <a:t>Postiženy neutrofily, makrofágy, lymfocyty</a:t>
            </a:r>
          </a:p>
          <a:p>
            <a:pPr eaLnBrk="1" hangingPunct="1"/>
            <a:r>
              <a:rPr lang="cs-CZ" altLang="cs-CZ" sz="2800"/>
              <a:t>Opožděné odhojování pupečníku s omfalitidou.</a:t>
            </a:r>
          </a:p>
          <a:p>
            <a:pPr eaLnBrk="1" hangingPunct="1"/>
            <a:r>
              <a:rPr lang="cs-CZ" altLang="cs-CZ" sz="2800"/>
              <a:t>Abscesy s malou tvorbou hnisu.</a:t>
            </a:r>
          </a:p>
          <a:p>
            <a:pPr eaLnBrk="1" hangingPunct="1"/>
            <a:r>
              <a:rPr lang="cs-CZ" altLang="cs-CZ" sz="2800"/>
              <a:t>Často postižena periproktální oblast, objevují se gingivitidy, lymfadenitidy, kožní infekce.</a:t>
            </a:r>
          </a:p>
          <a:p>
            <a:pPr eaLnBrk="1" hangingPunct="1"/>
            <a:r>
              <a:rPr lang="cs-CZ" altLang="cs-CZ" sz="2800"/>
              <a:t>Porucha hojení ran.</a:t>
            </a:r>
          </a:p>
          <a:p>
            <a:pPr eaLnBrk="1" hangingPunct="1"/>
            <a:r>
              <a:rPr lang="cs-CZ" altLang="cs-CZ" sz="2800"/>
              <a:t>V krvi výrazná leukocytóza i mimo akutní infekci.</a:t>
            </a: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rgbClr val="C00000"/>
                </a:solidFill>
                <a:latin typeface="Calibri" pitchFamily="34" charset="0"/>
              </a:rPr>
              <a:t>Deficity leukocytárních integrinů</a:t>
            </a:r>
          </a:p>
        </p:txBody>
      </p:sp>
    </p:spTree>
    <p:extLst>
      <p:ext uri="{BB962C8B-B14F-4D97-AF65-F5344CB8AC3E}">
        <p14:creationId xmlns:p14="http://schemas.microsoft.com/office/powerpoint/2010/main" val="862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b="1" dirty="0" err="1" smtClean="0"/>
              <a:t>Myeloperoxidáza</a:t>
            </a:r>
            <a:r>
              <a:rPr lang="cs-CZ" altLang="en-US" b="1" dirty="0" smtClean="0"/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Nomenklatura enzymů - E.C.1.11.1.7.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Výskyt - především neutrofilní granulocyty a monocyty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Gen - chromosom 17q21.3-q23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chloridy – vznik chlornanu až chloru – tisíckrát toxičtější než peroxid vodíku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jodidy – vznik volného jodu – váže se na proteiny terčové buňky – ničení její biologické funkce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Deficience </a:t>
            </a:r>
            <a:r>
              <a:rPr lang="cs-CZ" altLang="en-US" b="1" dirty="0" err="1" smtClean="0"/>
              <a:t>myeloperoxidázy</a:t>
            </a:r>
            <a:endParaRPr lang="cs-CZ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Deficience -  vrozená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/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Deficience -  získaná -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/>
              <a:t>Cytometrické</a:t>
            </a:r>
            <a:r>
              <a:rPr lang="cs-CZ" altLang="en-US" sz="4000" dirty="0" smtClean="0"/>
              <a:t> stanovení 	     	   </a:t>
            </a:r>
            <a:r>
              <a:rPr lang="cs-CZ" altLang="en-US" sz="4000" dirty="0" err="1" smtClean="0"/>
              <a:t>myeloperoxidázy</a:t>
            </a:r>
            <a:endParaRPr lang="cs-CZ" altLang="en-US" dirty="0" smtClean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latin typeface="Tahoma" pitchFamily="34" charset="0"/>
              </a:rPr>
              <a:t>•</a:t>
            </a:r>
            <a:r>
              <a:rPr lang="cs-CZ" sz="2000" b="0" dirty="0"/>
              <a:t>Označení monocytů monoklonální protilátkou 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Fixace 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Označení </a:t>
            </a:r>
            <a:r>
              <a:rPr lang="cs-CZ" sz="2000" b="0" dirty="0" err="1"/>
              <a:t>myeloperoxidázy</a:t>
            </a:r>
            <a:r>
              <a:rPr lang="cs-CZ" sz="2000" b="0" dirty="0"/>
              <a:t> monoklonální protilátkou proti </a:t>
            </a:r>
            <a:r>
              <a:rPr lang="cs-CZ" sz="2000" b="0" dirty="0" err="1"/>
              <a:t>myeloperoxidáze</a:t>
            </a:r>
            <a:r>
              <a:rPr lang="cs-CZ" sz="2000" b="0" dirty="0"/>
              <a:t>        značenou  FITC a  obarvení </a:t>
            </a:r>
            <a:r>
              <a:rPr lang="cs-CZ" sz="2000" b="0" dirty="0" err="1"/>
              <a:t>izotypové</a:t>
            </a:r>
            <a:r>
              <a:rPr lang="cs-CZ" sz="2000" b="0" dirty="0"/>
              <a:t> kontroly - IZO FITC u kontrolní zkumavky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Permeabilizace</a:t>
            </a:r>
            <a:endParaRPr lang="cs-CZ" sz="20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Lýza</a:t>
            </a:r>
            <a:r>
              <a:rPr lang="cs-CZ" sz="2000" b="0" dirty="0"/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primárních imunodeficiencí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E. coli</a:t>
            </a:r>
            <a:endParaRPr lang="cs-CZ" altLang="en-US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PMA</a:t>
            </a:r>
            <a:endParaRPr lang="cs-CZ" altLang="en-US" sz="40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Poruchy signálních drah vrozené imunity</a:t>
            </a:r>
            <a:endParaRPr lang="en-GB" altLang="en-US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en-US" sz="2800" dirty="0" smtClean="0"/>
              <a:t>Deficience </a:t>
            </a:r>
            <a:r>
              <a:rPr lang="cs-CZ" altLang="en-US" sz="2800" dirty="0" err="1" smtClean="0"/>
              <a:t>Nemo</a:t>
            </a:r>
            <a:r>
              <a:rPr lang="cs-CZ" altLang="en-US" sz="2800" dirty="0" smtClean="0"/>
              <a:t> – narušena regulace intracelulární dráhy NF</a:t>
            </a:r>
            <a:r>
              <a:rPr lang="el-GR" altLang="en-US" sz="2800" dirty="0" smtClean="0"/>
              <a:t>κ</a:t>
            </a:r>
            <a:r>
              <a:rPr lang="cs-CZ" altLang="en-US" sz="2800" dirty="0" smtClean="0"/>
              <a:t>B</a:t>
            </a:r>
          </a:p>
          <a:p>
            <a:r>
              <a:rPr lang="cs-CZ" altLang="en-US" sz="2800" dirty="0" smtClean="0"/>
              <a:t>Deficience signálních drah TLR – deficience IRAK-4, MyD88 – zvýšená vnímavost k bakteriálním infekcím</a:t>
            </a:r>
          </a:p>
          <a:p>
            <a:r>
              <a:rPr lang="cs-CZ" altLang="en-US" sz="2800" dirty="0" smtClean="0"/>
              <a:t>Deficience TLR3 – zvýšená vnímavost k virovým infekcím</a:t>
            </a:r>
          </a:p>
          <a:p>
            <a:r>
              <a:rPr lang="cs-CZ" altLang="en-US" sz="2800" dirty="0" smtClean="0"/>
              <a:t>Deficience IL-17R, IL-17F – chronická </a:t>
            </a:r>
            <a:r>
              <a:rPr lang="cs-CZ" altLang="en-US" sz="2800" dirty="0" err="1" smtClean="0"/>
              <a:t>mukokutánní</a:t>
            </a:r>
            <a:r>
              <a:rPr lang="cs-CZ" altLang="en-US" sz="2800" dirty="0" smtClean="0"/>
              <a:t> kandidóza</a:t>
            </a:r>
          </a:p>
          <a:p>
            <a:r>
              <a:rPr lang="cs-CZ" altLang="en-US" sz="2800" dirty="0" smtClean="0"/>
              <a:t>Deficience STAT-1 – narušení vyzrávání </a:t>
            </a:r>
            <a:r>
              <a:rPr lang="cs-CZ" altLang="en-US" sz="2800" dirty="0" err="1" smtClean="0"/>
              <a:t>subsetu</a:t>
            </a:r>
            <a:r>
              <a:rPr lang="cs-CZ" altLang="en-US" sz="2800" dirty="0" smtClean="0"/>
              <a:t> TH17 – chronická </a:t>
            </a:r>
            <a:r>
              <a:rPr lang="cs-CZ" altLang="en-US" sz="2800" dirty="0" err="1" smtClean="0"/>
              <a:t>mukokutánní</a:t>
            </a:r>
            <a:r>
              <a:rPr lang="cs-CZ" altLang="en-US" sz="2800" dirty="0" smtClean="0"/>
              <a:t> kandidóza – (opakované infekce kvasinkami rodu </a:t>
            </a:r>
            <a:r>
              <a:rPr lang="en-GB" altLang="en-US" sz="2800" dirty="0" smtClean="0"/>
              <a:t>Candida </a:t>
            </a:r>
            <a:r>
              <a:rPr lang="cs-CZ" altLang="en-US" sz="2800" dirty="0" smtClean="0"/>
              <a:t>na kůži)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4410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spojené s vnímavostí k </a:t>
            </a:r>
            <a:r>
              <a:rPr lang="cs-CZ" dirty="0" err="1" smtClean="0"/>
              <a:t>mykobakteriálním</a:t>
            </a:r>
            <a:r>
              <a:rPr lang="cs-CZ" dirty="0" smtClean="0"/>
              <a:t> infekcím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Deficience podjednotek receptorů pro IL-12/23 – snížená syntéza IFN-</a:t>
            </a:r>
            <a:r>
              <a:rPr lang="el-GR" dirty="0" smtClean="0"/>
              <a:t> γ</a:t>
            </a:r>
            <a:endParaRPr lang="cs-CZ" dirty="0" smtClean="0"/>
          </a:p>
          <a:p>
            <a:r>
              <a:rPr lang="cs-CZ" dirty="0" smtClean="0"/>
              <a:t>Deficience podjednotek receptoru pro IFN-</a:t>
            </a:r>
            <a:r>
              <a:rPr lang="el-GR" dirty="0" smtClean="0"/>
              <a:t>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0147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Popsány poruchy všech jednotlivých složek komplementu, některých inhibitorů i receptorů pro komplementové složky</a:t>
            </a:r>
          </a:p>
          <a:p>
            <a:r>
              <a:rPr lang="cs-CZ" dirty="0"/>
              <a:t>Poruchy C1, C2, C3 a C4 – účastní se </a:t>
            </a:r>
            <a:r>
              <a:rPr lang="cs-CZ" dirty="0" err="1"/>
              <a:t>opsonizace</a:t>
            </a:r>
            <a:r>
              <a:rPr lang="cs-CZ" dirty="0"/>
              <a:t> a </a:t>
            </a:r>
            <a:r>
              <a:rPr lang="cs-CZ" dirty="0" err="1"/>
              <a:t>solubilizace</a:t>
            </a:r>
            <a:r>
              <a:rPr lang="cs-CZ" dirty="0"/>
              <a:t> imunitních komplexů</a:t>
            </a:r>
          </a:p>
          <a:p>
            <a:pPr lvl="1"/>
            <a:r>
              <a:rPr lang="cs-CZ" dirty="0" err="1"/>
              <a:t>Imunokomplexové</a:t>
            </a:r>
            <a:r>
              <a:rPr lang="cs-CZ" dirty="0"/>
              <a:t> choroby typu SLE, </a:t>
            </a:r>
          </a:p>
          <a:p>
            <a:r>
              <a:rPr lang="cs-CZ" dirty="0"/>
              <a:t>Mohou být kombinované s hnisavými infekcemi</a:t>
            </a:r>
          </a:p>
          <a:p>
            <a:r>
              <a:rPr lang="cs-CZ" dirty="0"/>
              <a:t>Poruchy složek C3, v alternativních složkách komplementu a ve složkách C6 – C9</a:t>
            </a:r>
          </a:p>
          <a:p>
            <a:pPr lvl="1"/>
            <a:r>
              <a:rPr lang="cs-CZ" dirty="0" err="1"/>
              <a:t>nisseriové</a:t>
            </a:r>
            <a:r>
              <a:rPr lang="cs-CZ" dirty="0"/>
              <a:t> infekce nebo bez příznaků</a:t>
            </a:r>
          </a:p>
          <a:p>
            <a:pPr lvl="1"/>
            <a:r>
              <a:rPr lang="cs-CZ" dirty="0"/>
              <a:t>Deficience 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Deficience </a:t>
            </a:r>
            <a:r>
              <a:rPr lang="cs-CZ" dirty="0"/>
              <a:t>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AGNIOEDÉM</a:t>
            </a:r>
          </a:p>
          <a:p>
            <a:pPr lvl="1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je náhle vzniklý </a:t>
            </a:r>
            <a:r>
              <a:rPr lang="cs-CZ" altLang="en-US" b="1" smtClean="0">
                <a:latin typeface="Times New Roman" pitchFamily="18" charset="0"/>
                <a:cs typeface="Times New Roman" pitchFamily="18" charset="0"/>
              </a:rPr>
              <a:t>nezánětlivý</a:t>
            </a: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 otok kůže nebo sliznic vyvolaný vazoaktivními mediátory, které jsou příčinou dilatace a zvýšené permeability cév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otoky laryngu → asfyxie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200 různých mutací genu spojeno s klinickými projevy HAE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Hereditární </a:t>
            </a:r>
            <a:r>
              <a:rPr lang="cs-CZ" b="1" dirty="0" err="1" smtClean="0"/>
              <a:t>angioedém</a:t>
            </a:r>
            <a:r>
              <a:rPr lang="cs-CZ" b="1" dirty="0" smtClean="0"/>
              <a:t> (HAE)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5581</Words>
  <Application>Microsoft Office PowerPoint</Application>
  <PresentationFormat>Předvádění na obrazovce (4:3)</PresentationFormat>
  <Paragraphs>1055</Paragraphs>
  <Slides>150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150</vt:i4>
      </vt:variant>
    </vt:vector>
  </HeadingPairs>
  <TitlesOfParts>
    <vt:vector size="152" baseType="lpstr"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Varovné známky primárních imunodeficiencí 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Vyšetřované parametry v imunologické laboratoři</vt:lpstr>
      <vt:lpstr>Poruchy buněčně zprostředkované imunity</vt:lpstr>
      <vt:lpstr>Těžká kombinovananá imunodefcience (SCID) Severe Combined Immunodeficiency</vt:lpstr>
      <vt:lpstr>SCID   nejdůležitější laboratorní nálezy</vt:lpstr>
      <vt:lpstr>SCID  nejčastější klinické příznaky</vt:lpstr>
      <vt:lpstr>Maternofetální engraftment</vt:lpstr>
      <vt:lpstr>ZDRAVÁ OSOBA</vt:lpstr>
      <vt:lpstr>SCID</vt:lpstr>
      <vt:lpstr>SCID  infekce způsobené atypickými patogeny</vt:lpstr>
      <vt:lpstr>Molekulární podstata SCID</vt:lpstr>
      <vt:lpstr>Prezentace aplikace PowerPoint</vt:lpstr>
      <vt:lpstr>SCID T ⁻B ⁻ </vt:lpstr>
      <vt:lpstr>Deficience adenozindeaminázy (ADA)</vt:lpstr>
      <vt:lpstr>SCID T⁻ B ⁺</vt:lpstr>
      <vt:lpstr>Molekulární podstata SCID</vt:lpstr>
      <vt:lpstr>Léčba pacientů se SCID</vt:lpstr>
      <vt:lpstr>Funkční poruchy T-lymfocytů</vt:lpstr>
      <vt:lpstr>Funkční poruchy T-lymfocytů</vt:lpstr>
      <vt:lpstr>Poruchy v antigenní prezentaci u         T-lymfocytů</vt:lpstr>
      <vt:lpstr>Aktivační poruchy T-lymfocytů</vt:lpstr>
      <vt:lpstr>Hyper IgM syndrom</vt:lpstr>
      <vt:lpstr>Omennův syndrom</vt:lpstr>
      <vt:lpstr>Primární imunodeficience spojené s dysregulacemi imunitního systému 1</vt:lpstr>
      <vt:lpstr>Primární imunodeficience spojené s dysregulacemi imunitního systému 2</vt:lpstr>
      <vt:lpstr>Primární imunodeficience spojené s dysregulacemi imunitního systému 3</vt:lpstr>
      <vt:lpstr>Primární imunodeficience spojené s dysregulacemi imunitního systému 4</vt:lpstr>
      <vt:lpstr>Chédiakův – Higashiho syndrom</vt:lpstr>
      <vt:lpstr>Familiární hemofagocytující lymfohistióza</vt:lpstr>
      <vt:lpstr>Mikroskopický obraz hemofagocytující lymfohistiózy</vt:lpstr>
      <vt:lpstr>Lymfoproliferativní syndrom vázány na chromosom X</vt:lpstr>
      <vt:lpstr> Familiární lymfoproliferativní syndrom s autoimunitu </vt:lpstr>
      <vt:lpstr>Kombinované vrozené imunodeficience spojené se syndromy</vt:lpstr>
      <vt:lpstr>DiGeorgův syndrom – kvantitativní porucha T-lymfocytů</vt:lpstr>
      <vt:lpstr>DiGeorgův syndrom - klinika</vt:lpstr>
      <vt:lpstr>DiGeorgův syndrom - léčba</vt:lpstr>
      <vt:lpstr>SYNDROM DI GEORGE</vt:lpstr>
      <vt:lpstr>Wiskot – Aldrichův syndrom (WAS)</vt:lpstr>
      <vt:lpstr>WAS</vt:lpstr>
      <vt:lpstr>WAS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Prezentace aplikace PowerPoint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signálních drah vrozené imunity</vt:lpstr>
      <vt:lpstr>Poruchy spojené s vnímavostí k mykobakteriálním infekcím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Dřeňové útlumy</vt:lpstr>
      <vt:lpstr>Imunodeficience při periferních poruchách granulocytů</vt:lpstr>
      <vt:lpstr>Imunodeficience po splenektomii</vt:lpstr>
      <vt:lpstr>Imunodeficience při periferních poruchách lymfocytů</vt:lpstr>
      <vt:lpstr>Imunodeficience při sekundárních protilátkových poruchách</vt:lpstr>
      <vt:lpstr>Sekundární hypogamaglobulinémie</vt:lpstr>
      <vt:lpstr>Sekundární hypogamaglobulinémie</vt:lpstr>
      <vt:lpstr>Sekundární buněčné imunodeficience</vt:lpstr>
      <vt:lpstr>       Virus HIV</vt:lpstr>
      <vt:lpstr>Virus HIV</vt:lpstr>
      <vt:lpstr>Prezentace aplikace PowerPoint</vt:lpstr>
      <vt:lpstr>Fáze HIV</vt:lpstr>
      <vt:lpstr>Prezentace aplikace PowerPoint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Diagnostika</vt:lpstr>
      <vt:lpstr>Metody nepřímé diagnostiky</vt:lpstr>
      <vt:lpstr>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HAART éra (od r. 1996) = troj a vícekombinace</vt:lpstr>
      <vt:lpstr>Vznik rezistence</vt:lpstr>
      <vt:lpstr>r. 1996 – účinná AR terapie</vt:lpstr>
      <vt:lpstr>Nežádoucí jevy u HIV a cART</vt:lpstr>
      <vt:lpstr>Význam stravy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uziv</cp:lastModifiedBy>
  <cp:revision>24</cp:revision>
  <dcterms:created xsi:type="dcterms:W3CDTF">2016-04-18T12:49:53Z</dcterms:created>
  <dcterms:modified xsi:type="dcterms:W3CDTF">2017-04-20T07:23:03Z</dcterms:modified>
</cp:coreProperties>
</file>