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4" r:id="rId2"/>
    <p:sldId id="305" r:id="rId3"/>
    <p:sldId id="303" r:id="rId4"/>
    <p:sldId id="307" r:id="rId5"/>
    <p:sldId id="308" r:id="rId6"/>
    <p:sldId id="312" r:id="rId7"/>
    <p:sldId id="311" r:id="rId8"/>
    <p:sldId id="310" r:id="rId9"/>
    <p:sldId id="306" r:id="rId10"/>
    <p:sldId id="313" r:id="rId11"/>
    <p:sldId id="257" r:id="rId12"/>
    <p:sldId id="258" r:id="rId13"/>
    <p:sldId id="285" r:id="rId14"/>
    <p:sldId id="286" r:id="rId15"/>
    <p:sldId id="287" r:id="rId16"/>
    <p:sldId id="288" r:id="rId17"/>
    <p:sldId id="263" r:id="rId18"/>
    <p:sldId id="264" r:id="rId19"/>
    <p:sldId id="265" r:id="rId20"/>
    <p:sldId id="268" r:id="rId21"/>
    <p:sldId id="269" r:id="rId22"/>
    <p:sldId id="271" r:id="rId23"/>
    <p:sldId id="294" r:id="rId24"/>
    <p:sldId id="290" r:id="rId25"/>
    <p:sldId id="291" r:id="rId26"/>
    <p:sldId id="292" r:id="rId27"/>
    <p:sldId id="293" r:id="rId28"/>
    <p:sldId id="274" r:id="rId29"/>
    <p:sldId id="295" r:id="rId30"/>
    <p:sldId id="296" r:id="rId31"/>
    <p:sldId id="297" r:id="rId32"/>
    <p:sldId id="298" r:id="rId33"/>
    <p:sldId id="314"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žová Lucie" initials="LB" lastIdx="24" clrIdx="0"/>
  <p:cmAuthor id="1" name="kovalcikova"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howGuides="1">
      <p:cViewPr varScale="1">
        <p:scale>
          <a:sx n="73" d="100"/>
          <a:sy n="73"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4.4.2017</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extLst>
      <p:ext uri="{BB962C8B-B14F-4D97-AF65-F5344CB8AC3E}">
        <p14:creationId xmlns:p14="http://schemas.microsoft.com/office/powerpoint/2010/main" val="26210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7100" y="773113"/>
            <a:ext cx="4946650" cy="3711575"/>
          </a:xfrm>
          <a:ln/>
        </p:spPr>
      </p:sp>
      <p:sp>
        <p:nvSpPr>
          <p:cNvPr id="52227" name="Rectangle 3"/>
          <p:cNvSpPr>
            <a:spLocks noGrp="1" noChangeArrowheads="1"/>
          </p:cNvSpPr>
          <p:nvPr>
            <p:ph type="body" idx="1"/>
          </p:nvPr>
        </p:nvSpPr>
        <p:spPr>
          <a:xfrm>
            <a:off x="906142" y="4718130"/>
            <a:ext cx="4985393" cy="12378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4.4.2017</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4.4.2017</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4.4.2017</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B26418-46D8-4A8F-8B92-ADBD572FBD3D}" type="datetimeFigureOut">
              <a:rPr lang="cs-CZ" smtClean="0"/>
              <a:pPr/>
              <a:t>4.4.2017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74717-E0A2-4830-AE0C-B734DB503B43}" type="slidenum">
              <a:rPr lang="cs-CZ" smtClean="0"/>
              <a:pPr/>
              <a:t>‹#›</a:t>
            </a:fld>
            <a:endParaRPr lang="cs-CZ"/>
          </a:p>
        </p:txBody>
      </p:sp>
    </p:spTree>
    <p:extLst>
      <p:ext uri="{BB962C8B-B14F-4D97-AF65-F5344CB8AC3E}">
        <p14:creationId xmlns:p14="http://schemas.microsoft.com/office/powerpoint/2010/main" val="8246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4.4.2017</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10.gif"/><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14.bin"/><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emf"/><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8.bin"/><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48.emf"/><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32771" name="Podnadpis 2"/>
          <p:cNvSpPr>
            <a:spLocks noGrp="1"/>
          </p:cNvSpPr>
          <p:nvPr>
            <p:ph type="subTitle" idx="4294967295"/>
          </p:nvPr>
        </p:nvSpPr>
        <p:spPr>
          <a:xfrm>
            <a:off x="285750" y="2997200"/>
            <a:ext cx="8572500" cy="2074414"/>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 – základy testování hypotéz</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Jednovýběrové</a:t>
            </a:r>
            <a:r>
              <a:rPr lang="cs-CZ" sz="2800" b="1" dirty="0" smtClean="0">
                <a:solidFill>
                  <a:schemeClr val="tx2"/>
                </a:solidFill>
                <a:latin typeface="Arial" charset="0"/>
              </a:rPr>
              <a:t> parametrické testy</a:t>
            </a:r>
          </a:p>
          <a:p>
            <a:pPr marL="0" indent="0" algn="ctr">
              <a:buFont typeface="Wingdings 2" pitchFamily="18" charset="2"/>
              <a:buNone/>
            </a:pPr>
            <a:r>
              <a:rPr lang="cs-CZ" sz="2800" b="1" dirty="0" err="1" smtClean="0">
                <a:solidFill>
                  <a:schemeClr val="tx2"/>
                </a:solidFill>
                <a:latin typeface="Arial" charset="0"/>
              </a:rPr>
              <a:t>Dvouvýběrové</a:t>
            </a:r>
            <a:r>
              <a:rPr lang="cs-CZ" sz="2800" b="1" dirty="0" smtClean="0">
                <a:solidFill>
                  <a:schemeClr val="tx2"/>
                </a:solidFill>
                <a:latin typeface="Arial" charset="0"/>
              </a:rPr>
              <a:t> parametrické testy</a:t>
            </a:r>
          </a:p>
        </p:txBody>
      </p:sp>
      <p:sp>
        <p:nvSpPr>
          <p:cNvPr id="32772" name="Nadpis 1"/>
          <p:cNvSpPr>
            <a:spLocks noGrp="1"/>
          </p:cNvSpPr>
          <p:nvPr>
            <p:ph type="ctrTitle" idx="4294967295"/>
          </p:nvPr>
        </p:nvSpPr>
        <p:spPr>
          <a:xfrm>
            <a:off x="685800" y="1074935"/>
            <a:ext cx="7772400" cy="738664"/>
          </a:xfrm>
          <a:noFill/>
        </p:spPr>
        <p:txBody>
          <a:bodyPr>
            <a:spAutoFit/>
          </a:bodyPr>
          <a:lstStyle/>
          <a:p>
            <a:r>
              <a:rPr lang="cs-CZ" sz="4200" dirty="0" smtClean="0">
                <a:solidFill>
                  <a:schemeClr val="accent1"/>
                </a:solidFill>
                <a:latin typeface="Arial" pitchFamily="34" charset="0"/>
              </a:rPr>
              <a:t>Biostatistika </a:t>
            </a:r>
            <a:endParaRPr lang="cs-CZ" sz="4200" dirty="0" smtClean="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144016" y="1268760"/>
            <a:ext cx="889248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sz="2400" b="1" i="1" u="sng" baseline="0" dirty="0" err="1" smtClean="0"/>
              <a:t>Jednovýběrový</a:t>
            </a:r>
            <a:r>
              <a:rPr lang="cs-CZ" sz="2400" b="1" i="1" u="sng" baseline="0" dirty="0" smtClean="0"/>
              <a:t> z-test</a:t>
            </a:r>
            <a:r>
              <a:rPr lang="cs-CZ" sz="2400" b="1" i="1" u="sng" dirty="0" smtClean="0"/>
              <a:t> </a:t>
            </a:r>
            <a:r>
              <a:rPr lang="cs-CZ" sz="2400" dirty="0" smtClean="0"/>
              <a:t>(porovnání základního a výběrového souboru, známe střední hodnotu </a:t>
            </a:r>
            <a:r>
              <a:rPr lang="cs-CZ" sz="2400" u="sng" dirty="0" smtClean="0"/>
              <a:t>a rozptyl </a:t>
            </a:r>
            <a:r>
              <a:rPr lang="cs-CZ" sz="2400" dirty="0" smtClean="0"/>
              <a:t>základního souboru)</a:t>
            </a:r>
            <a:endParaRPr lang="cs-CZ" sz="2400" b="1" i="1" u="sng" baseline="0"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b="1" i="1" u="sng" baseline="0" dirty="0" smtClean="0"/>
              <a:t>Studentův</a:t>
            </a:r>
            <a:r>
              <a:rPr lang="cs-CZ" sz="2400" b="1" i="1" u="sng" dirty="0" smtClean="0"/>
              <a:t> t-test </a:t>
            </a:r>
            <a:r>
              <a:rPr lang="cs-CZ" sz="2400" dirty="0" smtClean="0"/>
              <a:t>(testování rozdílů dvou středních hodnot)</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ale </a:t>
            </a:r>
            <a:r>
              <a:rPr lang="cs-CZ" sz="2400" u="sng" dirty="0" smtClean="0"/>
              <a:t>neznáme rozptyl</a:t>
            </a:r>
            <a:r>
              <a:rPr lang="cs-CZ" sz="2400" dirty="0" smtClean="0"/>
              <a:t> základního souboru; nahrazujeme jej výběrovým rozptylem našich dat)</a:t>
            </a:r>
          </a:p>
          <a:p>
            <a:pPr marL="971550" lvl="1" indent="-514350" eaLnBrk="0" fontAlgn="base" hangingPunct="0">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1"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a:xfrm>
            <a:off x="301625" y="1687532"/>
            <a:ext cx="8534400" cy="4598988"/>
          </a:xfrm>
        </p:spPr>
        <p:txBody>
          <a:bodyPr/>
          <a:lstStyle/>
          <a:p>
            <a:r>
              <a:rPr lang="cs-CZ" dirty="0" err="1" smtClean="0"/>
              <a:t>Jednovýběrové</a:t>
            </a:r>
            <a:r>
              <a:rPr lang="cs-CZ" dirty="0" smtClean="0"/>
              <a:t> statistické testy </a:t>
            </a:r>
            <a:r>
              <a:rPr lang="cs-CZ" b="1" dirty="0" smtClean="0"/>
              <a:t>srovnávají některou popisnou statistiku vzorku </a:t>
            </a:r>
            <a:r>
              <a:rPr lang="cs-CZ" dirty="0" smtClean="0"/>
              <a:t>(průměr, směrodatnou odchylku) </a:t>
            </a:r>
            <a:r>
              <a:rPr lang="cs-CZ" b="1" dirty="0" smtClean="0"/>
              <a:t>s jediným číslem</a:t>
            </a:r>
            <a:r>
              <a:rPr lang="cs-CZ" dirty="0" smtClean="0"/>
              <a:t>, jehož význam je ze statistického hlediska hodnota cílové populace</a:t>
            </a:r>
          </a:p>
          <a:p>
            <a:endParaRPr lang="cs-CZ" dirty="0" smtClean="0"/>
          </a:p>
          <a:p>
            <a:r>
              <a:rPr lang="cs-CZ" dirty="0" smtClean="0"/>
              <a:t>Z hlediska statistické teorie jde o ověření, zda daný vzorek pochází z testované cílové populace.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40027" name="Rovnice" r:id="rId3" imgW="1040948" imgH="241195" progId="Equation.3">
                  <p:embed/>
                </p:oleObj>
              </mc:Choice>
              <mc:Fallback>
                <p:oleObj name="Rovnice" r:id="rId3" imgW="1040948" imgH="241195"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8,4;  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t>Je-li </a:t>
            </a:r>
            <a:r>
              <a:rPr lang="en-US" sz="1600" b="1" dirty="0"/>
              <a:t>|</a:t>
            </a:r>
            <a:r>
              <a:rPr lang="cs-CZ" sz="1600" b="1" dirty="0" smtClean="0"/>
              <a:t>t</a:t>
            </a:r>
            <a:r>
              <a:rPr lang="en-US" sz="1600" b="1" dirty="0" smtClean="0"/>
              <a:t>|</a:t>
            </a:r>
            <a:r>
              <a:rPr lang="cs-CZ" sz="1600" b="1" dirty="0" smtClean="0"/>
              <a: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na</a:t>
            </a:r>
            <a:r>
              <a:rPr lang="en-US" sz="1600" dirty="0" smtClean="0"/>
              <a:t> </a:t>
            </a:r>
            <a:r>
              <a:rPr lang="cs-CZ" sz="1600" dirty="0" smtClean="0"/>
              <a:t>hladině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u="sng" dirty="0" err="1" smtClean="0"/>
              <a:t>Jednovýběrový</a:t>
            </a:r>
            <a:r>
              <a:rPr lang="cs-CZ" u="sng" dirty="0" smtClean="0"/>
              <a:t> t-test</a:t>
            </a:r>
            <a:endParaRPr lang="cs-CZ" u="sng" dirty="0"/>
          </a:p>
        </p:txBody>
      </p:sp>
      <p:sp>
        <p:nvSpPr>
          <p:cNvPr id="14" name="Šipka doprava 13"/>
          <p:cNvSpPr/>
          <p:nvPr/>
        </p:nvSpPr>
        <p:spPr>
          <a:xfrm>
            <a:off x="2339752" y="5189091"/>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40028" name="Rovnice" r:id="rId6" imgW="380835" imgH="203112" progId="Equation.3">
                  <p:embed/>
                </p:oleObj>
              </mc:Choice>
              <mc:Fallback>
                <p:oleObj name="Rovnice" r:id="rId6" imgW="380835" imgH="203112"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40029" name="Rovnice" r:id="rId8" imgW="380835" imgH="203112" progId="Equation.3">
                  <p:embed/>
                </p:oleObj>
              </mc:Choice>
              <mc:Fallback>
                <p:oleObj name="Rovnice" r:id="rId8" imgW="380835" imgH="203112"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1"/>
          <p:cNvGraphicFramePr>
            <a:graphicFrameLocks noChangeAspect="1"/>
          </p:cNvGraphicFramePr>
          <p:nvPr>
            <p:extLst>
              <p:ext uri="{D42A27DB-BD31-4B8C-83A1-F6EECF244321}">
                <p14:modId xmlns:p14="http://schemas.microsoft.com/office/powerpoint/2010/main" val="1912807160"/>
              </p:ext>
            </p:extLst>
          </p:nvPr>
        </p:nvGraphicFramePr>
        <p:xfrm>
          <a:off x="3543189" y="3828810"/>
          <a:ext cx="3265814" cy="740313"/>
        </p:xfrm>
        <a:graphic>
          <a:graphicData uri="http://schemas.openxmlformats.org/presentationml/2006/ole">
            <mc:AlternateContent xmlns:mc="http://schemas.openxmlformats.org/markup-compatibility/2006">
              <mc:Choice xmlns:v="urn:schemas-microsoft-com:vml" Requires="v">
                <p:oleObj spid="_x0000_s40030" name="Rovnice" r:id="rId10" imgW="2234880" imgH="444240" progId="Equation.3">
                  <p:embed/>
                </p:oleObj>
              </mc:Choice>
              <mc:Fallback>
                <p:oleObj name="Rovnice" r:id="rId10" imgW="2234880" imgH="444240" progId="Equation.3">
                  <p:embed/>
                  <p:pic>
                    <p:nvPicPr>
                      <p:cNvPr id="39938" name="Object 61"/>
                      <p:cNvPicPr>
                        <a:picLocks noChangeAspect="1" noChangeArrowheads="1"/>
                      </p:cNvPicPr>
                      <p:nvPr/>
                    </p:nvPicPr>
                    <p:blipFill>
                      <a:blip r:embed="rId11"/>
                      <a:srcRect/>
                      <a:stretch>
                        <a:fillRect/>
                      </a:stretch>
                    </p:blipFill>
                    <p:spPr bwMode="auto">
                      <a:xfrm>
                        <a:off x="3543189" y="3828810"/>
                        <a:ext cx="3265814" cy="7403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rot="1462478">
            <a:off x="4712720" y="345223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571868" y="1326982"/>
            <a:ext cx="5392620" cy="5054346"/>
          </a:xfrm>
          <a:prstGeom prst="rect">
            <a:avLst/>
          </a:prstGeom>
          <a:noFill/>
          <a:ln w="9525">
            <a:noFill/>
            <a:miter lim="800000"/>
            <a:headEnd/>
            <a:tailEnd/>
          </a:ln>
        </p:spPr>
      </p:pic>
      <p:sp>
        <p:nvSpPr>
          <p:cNvPr id="5" name="Šipka doprava 4"/>
          <p:cNvSpPr/>
          <p:nvPr/>
        </p:nvSpPr>
        <p:spPr>
          <a:xfrm rot="2281011">
            <a:off x="6164658" y="376031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462393"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265772" y="271486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164110"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p-hodnoty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404581"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09" y="3212976"/>
            <a:ext cx="5591955" cy="704948"/>
          </a:xfrm>
          <a:prstGeom prst="rect">
            <a:avLst/>
          </a:prstGeom>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95536" y="1988840"/>
            <a:ext cx="2736304" cy="646331"/>
          </a:xfrm>
          <a:prstGeom prst="rect">
            <a:avLst/>
          </a:prstGeom>
          <a:noFill/>
        </p:spPr>
        <p:txBody>
          <a:bodyPr wrap="square" rtlCol="0">
            <a:spAutoFit/>
          </a:bodyPr>
          <a:lstStyle/>
          <a:p>
            <a:pPr algn="ctr"/>
            <a:r>
              <a:rPr lang="cs-CZ" dirty="0" smtClean="0"/>
              <a:t>Výběrový průměr </a:t>
            </a:r>
          </a:p>
          <a:p>
            <a:pPr algn="ctr"/>
            <a:r>
              <a:rPr lang="cs-CZ" dirty="0" smtClean="0"/>
              <a:t>(průměr pozorovaných dat)</a:t>
            </a:r>
            <a:endParaRPr lang="cs-CZ" dirty="0"/>
          </a:p>
        </p:txBody>
      </p:sp>
      <p:sp>
        <p:nvSpPr>
          <p:cNvPr id="16" name="TextovéPole 15"/>
          <p:cNvSpPr txBox="1"/>
          <p:nvPr/>
        </p:nvSpPr>
        <p:spPr>
          <a:xfrm>
            <a:off x="388595" y="4509120"/>
            <a:ext cx="3175293" cy="646331"/>
          </a:xfrm>
          <a:prstGeom prst="rect">
            <a:avLst/>
          </a:prstGeom>
          <a:noFill/>
        </p:spPr>
        <p:txBody>
          <a:bodyPr wrap="none" rtlCol="0">
            <a:spAutoFit/>
          </a:bodyPr>
          <a:lstStyle/>
          <a:p>
            <a:pPr algn="ctr"/>
            <a:r>
              <a:rPr lang="cs-CZ" dirty="0" smtClean="0"/>
              <a:t>Výběrová směrodatná odchylka </a:t>
            </a:r>
          </a:p>
          <a:p>
            <a:pPr algn="ctr"/>
            <a:r>
              <a:rPr lang="cs-CZ" dirty="0" smtClean="0"/>
              <a:t>(pozorovaných </a:t>
            </a:r>
            <a:r>
              <a:rPr lang="cs-CZ" dirty="0"/>
              <a:t>dat)</a:t>
            </a:r>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268293" y="3418367"/>
            <a:ext cx="864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49371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a:xfrm>
            <a:off x="301625" y="1594084"/>
            <a:ext cx="8534400" cy="4598988"/>
          </a:xfrm>
        </p:spPr>
        <p:txBody>
          <a:bodyPr/>
          <a:lstStyle/>
          <a:p>
            <a:r>
              <a:rPr lang="cs-CZ" dirty="0" smtClean="0"/>
              <a:t>Jedním z nejčastějších úkolů statistické analýzy dat je </a:t>
            </a:r>
            <a:r>
              <a:rPr lang="cs-CZ" b="1" dirty="0" smtClean="0"/>
              <a:t>srovnání spojitých dat ve dvou skupinách pacientů</a:t>
            </a:r>
            <a:r>
              <a:rPr lang="cs-CZ" dirty="0" smtClean="0"/>
              <a:t>. Na výběr je celá škála testů, výběr konkrétního testu se pak odvíjí od toho, zda je o srovnání </a:t>
            </a:r>
            <a:r>
              <a:rPr lang="cs-CZ" b="1" dirty="0" smtClean="0"/>
              <a:t>párové</a:t>
            </a:r>
            <a:r>
              <a:rPr lang="cs-CZ" dirty="0" smtClean="0"/>
              <a:t> nebo  </a:t>
            </a:r>
            <a:r>
              <a:rPr lang="cs-CZ" b="1" dirty="0" smtClean="0"/>
              <a:t>nepárové</a:t>
            </a:r>
            <a:r>
              <a:rPr lang="cs-CZ" dirty="0" smtClean="0"/>
              <a:t> a zda je vhodné použít test </a:t>
            </a:r>
            <a:r>
              <a:rPr lang="cs-CZ" b="1" dirty="0" smtClean="0"/>
              <a:t>parametrický</a:t>
            </a:r>
            <a:r>
              <a:rPr lang="cs-CZ" dirty="0" smtClean="0"/>
              <a:t> (má předpoklady o rozložení dat) nebo </a:t>
            </a:r>
            <a:r>
              <a:rPr lang="cs-CZ" b="1" dirty="0" err="1" smtClean="0"/>
              <a:t>neparametrický</a:t>
            </a:r>
            <a:r>
              <a:rPr lang="cs-CZ" dirty="0" smtClean="0"/>
              <a:t> (nemá předpoklady o rozložení dat, nicméně má nižší vypovídací sílu). </a:t>
            </a:r>
          </a:p>
          <a:p>
            <a:endParaRPr lang="cs-CZ" dirty="0" smtClean="0"/>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866775"/>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579700"/>
          <a:ext cx="2605087" cy="2706688"/>
        </p:xfrm>
        <a:graphic>
          <a:graphicData uri="http://schemas.openxmlformats.org/presentationml/2006/ole">
            <mc:AlternateContent xmlns:mc="http://schemas.openxmlformats.org/markup-compatibility/2006">
              <mc:Choice xmlns:v="urn:schemas-microsoft-com:vml" Requires="v">
                <p:oleObj spid="_x0000_s18456" r:id="rId3" imgW="2950000" imgH="3070000" progId="">
                  <p:embed/>
                </p:oleObj>
              </mc:Choice>
              <mc:Fallback>
                <p:oleObj r:id="rId3" imgW="2950000" imgH="3070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797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632387"/>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nezávislých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135582"/>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Opakování</a:t>
            </a:r>
          </a:p>
        </p:txBody>
      </p:sp>
      <p:sp>
        <p:nvSpPr>
          <p:cNvPr id="5" name="Rectangle 3"/>
          <p:cNvSpPr txBox="1">
            <a:spLocks/>
          </p:cNvSpPr>
          <p:nvPr/>
        </p:nvSpPr>
        <p:spPr bwMode="auto">
          <a:xfrm>
            <a:off x="357158" y="1700808"/>
            <a:ext cx="8501122"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mj-lt"/>
              <a:buAutoNum type="arabicPeriod"/>
            </a:pPr>
            <a:r>
              <a:rPr lang="cs-CZ" altLang="cs-CZ" sz="2400" dirty="0" smtClean="0"/>
              <a:t>Co je </a:t>
            </a:r>
            <a:r>
              <a:rPr lang="cs-CZ" altLang="cs-CZ" sz="2400" b="1" dirty="0" smtClean="0"/>
              <a:t>nulová</a:t>
            </a:r>
            <a:r>
              <a:rPr lang="cs-CZ" altLang="cs-CZ" sz="2400" dirty="0" smtClean="0"/>
              <a:t> a </a:t>
            </a:r>
            <a:r>
              <a:rPr lang="cs-CZ" altLang="cs-CZ" sz="2400" b="1" dirty="0" smtClean="0"/>
              <a:t>alternativní hypotéza</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testová statistika</a:t>
            </a:r>
            <a:r>
              <a:rPr lang="cs-CZ" altLang="cs-CZ" sz="2400" dirty="0" smtClean="0"/>
              <a:t>?</a:t>
            </a:r>
          </a:p>
          <a:p>
            <a:pPr marL="457200" indent="-457200">
              <a:buFont typeface="+mj-lt"/>
              <a:buAutoNum type="arabicPeriod"/>
            </a:pPr>
            <a:r>
              <a:rPr lang="cs-CZ" altLang="cs-CZ" sz="2400" dirty="0" smtClean="0"/>
              <a:t>Jakými </a:t>
            </a:r>
            <a:r>
              <a:rPr lang="cs-CZ" altLang="cs-CZ" sz="2400" b="1" dirty="0" smtClean="0"/>
              <a:t>způsoby</a:t>
            </a:r>
            <a:r>
              <a:rPr lang="cs-CZ" altLang="cs-CZ" sz="2400" dirty="0" smtClean="0"/>
              <a:t> můžeme </a:t>
            </a:r>
            <a:r>
              <a:rPr lang="cs-CZ" altLang="cs-CZ" sz="2400" b="1" dirty="0" smtClean="0"/>
              <a:t>testovat hypotézy</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chyba I. a II. druhu</a:t>
            </a:r>
            <a:r>
              <a:rPr lang="cs-CZ" altLang="cs-CZ" sz="2400" dirty="0" smtClean="0"/>
              <a:t>?</a:t>
            </a:r>
          </a:p>
          <a:p>
            <a:pPr marL="457200" indent="-457200">
              <a:buFont typeface="+mj-lt"/>
              <a:buAutoNum type="arabicPeriod"/>
            </a:pPr>
            <a:r>
              <a:rPr lang="cs-CZ" altLang="cs-CZ" sz="2400" dirty="0" smtClean="0"/>
              <a:t>Co vyjadřuje </a:t>
            </a:r>
            <a:r>
              <a:rPr lang="cs-CZ" altLang="cs-CZ" sz="2400" b="1" dirty="0" smtClean="0"/>
              <a:t>p-hodnota</a:t>
            </a:r>
            <a:r>
              <a:rPr lang="cs-CZ" altLang="cs-CZ" sz="2400" dirty="0" smtClean="0"/>
              <a:t>?</a:t>
            </a:r>
          </a:p>
          <a:p>
            <a:pPr marL="457200" indent="-457200">
              <a:buFont typeface="+mj-lt"/>
              <a:buAutoNum type="arabicPeriod"/>
            </a:pPr>
            <a:r>
              <a:rPr lang="cs-CZ" altLang="cs-CZ" sz="2400" dirty="0" smtClean="0"/>
              <a:t>Jaký je rozdíl mezi </a:t>
            </a:r>
            <a:r>
              <a:rPr lang="cs-CZ" altLang="cs-CZ" sz="2400" b="1" dirty="0" smtClean="0"/>
              <a:t>parametrickými</a:t>
            </a:r>
            <a:r>
              <a:rPr lang="cs-CZ" altLang="cs-CZ" sz="2400" dirty="0" smtClean="0"/>
              <a:t> a </a:t>
            </a:r>
            <a:r>
              <a:rPr lang="cs-CZ" altLang="cs-CZ" sz="2400" b="1" dirty="0" err="1" smtClean="0"/>
              <a:t>neparametrickými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err="1" smtClean="0"/>
              <a:t>jednovýběrovými</a:t>
            </a:r>
            <a:r>
              <a:rPr lang="cs-CZ" altLang="cs-CZ" sz="2400" dirty="0" smtClean="0"/>
              <a:t> a </a:t>
            </a:r>
            <a:r>
              <a:rPr lang="cs-CZ" altLang="cs-CZ" sz="2400" b="1" dirty="0" err="1" smtClean="0"/>
              <a:t>dvouvýběrovými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jednostrannými</a:t>
            </a:r>
            <a:r>
              <a:rPr lang="cs-CZ" altLang="cs-CZ" sz="2400" dirty="0" smtClean="0"/>
              <a:t> a </a:t>
            </a:r>
            <a:r>
              <a:rPr lang="cs-CZ" altLang="cs-CZ" sz="2400" b="1" dirty="0" smtClean="0"/>
              <a:t>oboustrannými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párovými</a:t>
            </a:r>
            <a:r>
              <a:rPr lang="cs-CZ" altLang="cs-CZ" sz="2400" dirty="0" smtClean="0"/>
              <a:t> a </a:t>
            </a:r>
            <a:r>
              <a:rPr lang="cs-CZ" altLang="cs-CZ" sz="2400" b="1" dirty="0" smtClean="0"/>
              <a:t>nepárovými</a:t>
            </a:r>
            <a:r>
              <a:rPr lang="cs-CZ" altLang="cs-CZ" sz="2400" dirty="0" smtClean="0"/>
              <a:t> testy?</a:t>
            </a:r>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344593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800" u="sng" dirty="0" smtClean="0"/>
              <a:t>Náhodný výběr </a:t>
            </a:r>
            <a:r>
              <a:rPr lang="cs-CZ" sz="1800" dirty="0" smtClean="0"/>
              <a:t>subjektů jednotlivých skupin z jejich cílových populací</a:t>
            </a:r>
          </a:p>
          <a:p>
            <a:r>
              <a:rPr lang="cs-CZ" sz="1800" u="sng" dirty="0" smtClean="0"/>
              <a:t>Nezávislost</a:t>
            </a:r>
            <a:r>
              <a:rPr lang="cs-CZ" sz="1800" dirty="0" smtClean="0"/>
              <a:t> obou srovnávaných vzorků</a:t>
            </a:r>
          </a:p>
          <a:p>
            <a:r>
              <a:rPr lang="cs-CZ" sz="1800" dirty="0" smtClean="0"/>
              <a:t>Přibližně </a:t>
            </a:r>
            <a:r>
              <a:rPr lang="cs-CZ" sz="1800" b="1" dirty="0" smtClean="0">
                <a:solidFill>
                  <a:srgbClr val="FF0000"/>
                </a:solidFill>
              </a:rPr>
              <a:t>normální rozložení proměnné </a:t>
            </a:r>
            <a:r>
              <a:rPr lang="cs-CZ" sz="1800" b="1" u="sng" dirty="0" smtClean="0">
                <a:solidFill>
                  <a:srgbClr val="FF0000"/>
                </a:solidFill>
              </a:rPr>
              <a:t>v rámci skupin</a:t>
            </a:r>
            <a:r>
              <a:rPr lang="cs-CZ" sz="1800" dirty="0" smtClean="0"/>
              <a:t>  (drobné odchylky od normality ovšem nejsou kritické, test je robustní proti drobným odchylkám od tohoto předpokladu). Normalita může být testována testy normality.</a:t>
            </a:r>
          </a:p>
          <a:p>
            <a:r>
              <a:rPr lang="cs-CZ" sz="1800" b="1" dirty="0" smtClean="0">
                <a:solidFill>
                  <a:srgbClr val="FF0000"/>
                </a:solidFill>
              </a:rPr>
              <a:t>Rozptyl v obou vzorcích by měl být přibližně shodný </a:t>
            </a:r>
            <a:r>
              <a:rPr lang="cs-CZ" sz="1800" dirty="0" smtClean="0"/>
              <a:t>(„</a:t>
            </a:r>
            <a:r>
              <a:rPr lang="cs-CZ" sz="1800" dirty="0" err="1" smtClean="0"/>
              <a:t>homoskedasticita</a:t>
            </a:r>
            <a:r>
              <a:rPr lang="cs-CZ" sz="1800" dirty="0" smtClean="0"/>
              <a:t> rozptylu“). Tento předpoklad je testován několika možnými testy – </a:t>
            </a:r>
            <a:r>
              <a:rPr lang="cs-CZ" sz="1800" b="1" i="1" u="sng" dirty="0" err="1" smtClean="0"/>
              <a:t>Levenův</a:t>
            </a:r>
            <a:r>
              <a:rPr lang="cs-CZ" sz="1800" b="1" i="1" u="sng" dirty="0" smtClean="0"/>
              <a:t> test </a:t>
            </a:r>
            <a:r>
              <a:rPr lang="cs-CZ" sz="1800" dirty="0" smtClean="0"/>
              <a:t>nebo </a:t>
            </a:r>
            <a:r>
              <a:rPr lang="cs-CZ" sz="1800" b="1" i="1" u="sng" dirty="0" smtClean="0"/>
              <a:t>F-test</a:t>
            </a:r>
            <a:r>
              <a:rPr lang="cs-CZ" sz="1800" dirty="0" smtClean="0"/>
              <a:t>.</a:t>
            </a:r>
          </a:p>
          <a:p>
            <a:r>
              <a:rPr lang="cs-CZ" sz="1800" dirty="0" smtClean="0"/>
              <a:t>Vždy je vhodné prohlédnout histogramy proměnné v jednotlivých vzorcích pro </a:t>
            </a:r>
            <a:r>
              <a:rPr lang="cs-CZ" sz="1800" dirty="0" err="1" smtClean="0"/>
              <a:t>okometrické</a:t>
            </a:r>
            <a:r>
              <a:rPr lang="cs-CZ" sz="1800" dirty="0" smtClean="0"/>
              <a:t> srovnání a ověření předpokladů normality a homogenity rozptylu – nenahradí statistické testy, ale poskytne prvotní představu. </a:t>
            </a:r>
          </a:p>
          <a:p>
            <a:endParaRPr lang="cs-CZ" sz="1800" dirty="0" smtClean="0"/>
          </a:p>
        </p:txBody>
      </p:sp>
      <p:grpSp>
        <p:nvGrpSpPr>
          <p:cNvPr id="2" name="Group 4"/>
          <p:cNvGrpSpPr>
            <a:grpSpLocks/>
          </p:cNvGrpSpPr>
          <p:nvPr/>
        </p:nvGrpSpPr>
        <p:grpSpPr bwMode="auto">
          <a:xfrm>
            <a:off x="928662" y="4528340"/>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pic>
        <p:nvPicPr>
          <p:cNvPr id="240646" name="Picture 14"/>
          <p:cNvPicPr>
            <a:picLocks noChangeAspect="1" noChangeArrowheads="1"/>
          </p:cNvPicPr>
          <p:nvPr/>
        </p:nvPicPr>
        <p:blipFill>
          <a:blip r:embed="rId2" cstate="print"/>
          <a:srcRect/>
          <a:stretch>
            <a:fillRect/>
          </a:stretch>
        </p:blipFill>
        <p:spPr bwMode="auto">
          <a:xfrm>
            <a:off x="4716463" y="4506044"/>
            <a:ext cx="3384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26" name="Rectangle 3"/>
          <p:cNvSpPr txBox="1">
            <a:spLocks/>
          </p:cNvSpPr>
          <p:nvPr/>
        </p:nvSpPr>
        <p:spPr bwMode="auto">
          <a:xfrm>
            <a:off x="214064" y="1524000"/>
            <a:ext cx="8534400" cy="27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81000" indent="-381000">
              <a:buFontTx/>
              <a:buAutoNum type="arabicPeriod"/>
            </a:pPr>
            <a:r>
              <a:rPr lang="cs-CZ" sz="1800" dirty="0" smtClean="0"/>
              <a:t>Nulová hypotéza: průměry obou skupin jsou shodné</a:t>
            </a:r>
          </a:p>
          <a:p>
            <a:pPr marL="381000" indent="-381000">
              <a:buFont typeface="Wingdings 2" pitchFamily="18" charset="2"/>
              <a:buNone/>
            </a:pPr>
            <a:r>
              <a:rPr lang="cs-CZ" sz="1800" dirty="0" smtClean="0"/>
              <a:t>	Alternativní hypotéza je, že nejsou shodné.</a:t>
            </a:r>
          </a:p>
          <a:p>
            <a:pPr marL="381000" indent="-381000">
              <a:buFont typeface="+mj-lt"/>
              <a:buAutoNum type="arabicPeriod" startAt="2"/>
            </a:pPr>
            <a:r>
              <a:rPr lang="cs-CZ" sz="1800" dirty="0" smtClean="0"/>
              <a:t>Prohlédnout průběh dat, průměr, medián apod. </a:t>
            </a:r>
          </a:p>
          <a:p>
            <a:pPr marL="381000" indent="-381000">
              <a:buFont typeface="Wingdings 2" pitchFamily="18" charset="2"/>
              <a:buNone/>
            </a:pPr>
            <a:r>
              <a:rPr lang="cs-CZ" sz="1800" dirty="0" smtClean="0"/>
              <a:t>	Ověřit normalitu dat (např.  </a:t>
            </a:r>
            <a:r>
              <a:rPr lang="cs-CZ" sz="1800" dirty="0" err="1" smtClean="0"/>
              <a:t>Shapiro-Wilk</a:t>
            </a:r>
            <a:r>
              <a:rPr lang="cs-CZ" sz="1800" dirty="0" smtClean="0"/>
              <a:t>  test)</a:t>
            </a:r>
          </a:p>
          <a:p>
            <a:pPr marL="381000" indent="-381000">
              <a:buFont typeface="Wingdings 2" pitchFamily="18" charset="2"/>
              <a:buNone/>
            </a:pPr>
            <a:r>
              <a:rPr lang="cs-CZ" sz="1800" dirty="0" smtClean="0"/>
              <a:t>	Ověřit homogenitu rozptylů (F-test)</a:t>
            </a:r>
          </a:p>
          <a:p>
            <a:pPr marL="381000" indent="-381000">
              <a:buFontTx/>
              <a:buAutoNum type="arabicPeriod" startAt="2"/>
            </a:pPr>
            <a:endParaRPr lang="cs-CZ" sz="1800" dirty="0" smtClean="0"/>
          </a:p>
        </p:txBody>
      </p:sp>
      <p:sp>
        <p:nvSpPr>
          <p:cNvPr id="27" name="Rectangle 3"/>
          <p:cNvSpPr txBox="1">
            <a:spLocks/>
          </p:cNvSpPr>
          <p:nvPr/>
        </p:nvSpPr>
        <p:spPr bwMode="auto">
          <a:xfrm>
            <a:off x="208929"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5"/>
          <p:cNvSpPr>
            <a:spLocks noChangeArrowheads="1"/>
          </p:cNvSpPr>
          <p:nvPr/>
        </p:nvSpPr>
        <p:spPr bwMode="auto">
          <a:xfrm>
            <a:off x="755576" y="3212976"/>
            <a:ext cx="8268504" cy="923330"/>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dirty="0">
                <a:solidFill>
                  <a:prstClr val="black"/>
                </a:solidFill>
                <a:cs typeface="Arial" pitchFamily="34" charset="0"/>
              </a:rPr>
              <a:t>V případě ověření homogenity je testována hypotéza shody </a:t>
            </a:r>
            <a:r>
              <a:rPr lang="cs-CZ" dirty="0" smtClean="0">
                <a:solidFill>
                  <a:prstClr val="black"/>
                </a:solidFill>
                <a:cs typeface="Arial" pitchFamily="34" charset="0"/>
              </a:rPr>
              <a:t>rozptylů; </a:t>
            </a:r>
            <a:r>
              <a:rPr lang="cs-CZ" dirty="0">
                <a:solidFill>
                  <a:prstClr val="black"/>
                </a:solidFill>
                <a:cs typeface="Arial" pitchFamily="34" charset="0"/>
              </a:rPr>
              <a:t>v případě shodných rozptylů je vše v pořádku a je možné pokračovat ve výpočtu t-testu, v opačném případě není vhodné test počítat.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467222"/>
            <a:ext cx="8534400" cy="866775"/>
          </a:xfrm>
        </p:spPr>
        <p:txBody>
          <a:bodyPr/>
          <a:lstStyle/>
          <a:p>
            <a:pPr>
              <a:buFont typeface="Wingdings 2" pitchFamily="18" charset="2"/>
              <a:buNone/>
            </a:pPr>
            <a:r>
              <a:rPr lang="cs-CZ" sz="1300" dirty="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085935"/>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a:t>
            </a:r>
            <a:r>
              <a:rPr lang="cs-CZ" sz="1200" dirty="0" smtClean="0">
                <a:solidFill>
                  <a:srgbClr val="000000"/>
                </a:solidFill>
                <a:cs typeface="Times New Roman" pitchFamily="18" charset="0"/>
              </a:rPr>
              <a:t>skupiny </a:t>
            </a:r>
            <a:r>
              <a:rPr lang="cs-CZ" sz="1200" dirty="0">
                <a:solidFill>
                  <a:srgbClr val="000000"/>
                </a:solidFill>
                <a:cs typeface="Times New Roman" pitchFamily="18" charset="0"/>
              </a:rPr>
              <a:t>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a:t>
            </a:r>
            <a:r>
              <a:rPr lang="cs-CZ" sz="1200" u="sng" dirty="0" smtClean="0">
                <a:solidFill>
                  <a:srgbClr val="000000"/>
                </a:solidFill>
                <a:cs typeface="Times New Roman" pitchFamily="18" charset="0"/>
              </a:rPr>
              <a:t>F-test</a:t>
            </a:r>
            <a:r>
              <a:rPr lang="cs-CZ" sz="1200" u="sng" dirty="0" smtClean="0">
                <a:solidFill>
                  <a:prstClr val="black"/>
                </a:solidFill>
                <a:cs typeface="Arial" pitchFamily="34" charset="0"/>
              </a:rPr>
              <a:t>.</a:t>
            </a:r>
            <a:endParaRPr lang="cs-CZ" sz="1200" u="sng"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smtClean="0">
                <a:solidFill>
                  <a:prstClr val="black"/>
                </a:solidFill>
                <a:cs typeface="Arial" pitchFamily="34" charset="0"/>
              </a:rPr>
              <a:t>dvouvýběrového</a:t>
            </a:r>
            <a:r>
              <a:rPr lang="cs-CZ" sz="1200" dirty="0" smtClean="0">
                <a:solidFill>
                  <a:prstClr val="black"/>
                </a:solidFill>
                <a:cs typeface="Arial" pitchFamily="34" charset="0"/>
              </a:rPr>
              <a:t> </a:t>
            </a:r>
            <a:r>
              <a:rPr lang="cs-CZ" sz="1200" dirty="0">
                <a:solidFill>
                  <a:prstClr val="black"/>
                </a:solidFill>
                <a:cs typeface="Arial" pitchFamily="34" charset="0"/>
              </a:rPr>
              <a:t>nepárového t-testu, můžeme spočítat testovou </a:t>
            </a:r>
            <a:r>
              <a:rPr lang="cs-CZ" sz="1200" dirty="0" smtClean="0">
                <a:solidFill>
                  <a:prstClr val="black"/>
                </a:solidFill>
                <a:cs typeface="Arial" pitchFamily="34" charset="0"/>
              </a:rPr>
              <a:t>statistiku, </a:t>
            </a:r>
            <a:r>
              <a:rPr lang="cs-CZ" sz="1200" dirty="0">
                <a:solidFill>
                  <a:prstClr val="black"/>
                </a:solidFill>
                <a:cs typeface="Arial" pitchFamily="34" charset="0"/>
              </a:rPr>
              <a:t>výsledné </a:t>
            </a:r>
            <a:r>
              <a:rPr lang="cs-CZ" sz="1200" i="1" dirty="0">
                <a:solidFill>
                  <a:prstClr val="black"/>
                </a:solidFill>
                <a:cs typeface="Arial" pitchFamily="34" charset="0"/>
              </a:rPr>
              <a:t>t</a:t>
            </a:r>
            <a:r>
              <a:rPr lang="cs-CZ" sz="1200" dirty="0">
                <a:solidFill>
                  <a:prstClr val="black"/>
                </a:solidFill>
                <a:cs typeface="Arial" pitchFamily="34" charset="0"/>
              </a:rPr>
              <a: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a:t>
            </a:r>
            <a:r>
              <a:rPr lang="cs-CZ" sz="1200" dirty="0" smtClean="0">
                <a:solidFill>
                  <a:prstClr val="black"/>
                </a:solidFill>
                <a:cs typeface="Arial" pitchFamily="34" charset="0"/>
              </a:rPr>
              <a:t> |t|&gt; </a:t>
            </a:r>
            <a:r>
              <a:rPr lang="cs-CZ" sz="1200" dirty="0">
                <a:solidFill>
                  <a:prstClr val="black"/>
                </a:solidFill>
                <a:cs typeface="Arial" pitchFamily="34" charset="0"/>
              </a:rPr>
              <a:t>t</a:t>
            </a:r>
            <a:r>
              <a:rPr lang="cs-CZ" sz="1200" baseline="-25000" dirty="0">
                <a:solidFill>
                  <a:prstClr val="black"/>
                </a:solidFill>
                <a:cs typeface="Arial" pitchFamily="34" charset="0"/>
              </a:rPr>
              <a:t>0,975 (52</a:t>
            </a:r>
            <a:r>
              <a:rPr lang="cs-CZ" sz="1200" baseline="-25000" dirty="0" smtClean="0">
                <a:solidFill>
                  <a:prstClr val="black"/>
                </a:solidFill>
                <a:cs typeface="Arial" pitchFamily="34" charset="0"/>
              </a:rPr>
              <a:t>)</a:t>
            </a:r>
            <a:r>
              <a:rPr lang="cs-CZ" sz="1200" dirty="0" smtClean="0">
                <a:solidFill>
                  <a:prstClr val="black"/>
                </a:solidFill>
                <a:cs typeface="Arial" pitchFamily="34" charset="0"/>
              </a:rPr>
              <a:t>  a </a:t>
            </a:r>
            <a:r>
              <a:rPr lang="cs-CZ" sz="1200" dirty="0">
                <a:solidFill>
                  <a:prstClr val="black"/>
                </a:solidFill>
                <a:cs typeface="Arial" pitchFamily="34" charset="0"/>
              </a:rPr>
              <a:t>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smtClean="0">
                <a:solidFill>
                  <a:prstClr val="black"/>
                </a:solidFill>
                <a:cs typeface="Arial" pitchFamily="34" charset="0"/>
              </a:rPr>
              <a:t>intervaly spolehlivosti jako </a:t>
            </a:r>
            <a:r>
              <a:rPr lang="cs-CZ" sz="1200" dirty="0">
                <a:solidFill>
                  <a:prstClr val="black"/>
                </a:solidFill>
                <a:cs typeface="Arial" pitchFamily="34" charset="0"/>
              </a:rPr>
              <a:t>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smtClean="0">
                <a:solidFill>
                  <a:prstClr val="black"/>
                </a:solidFill>
                <a:cs typeface="Arial" pitchFamily="34" charset="0"/>
              </a:rPr>
              <a:t>interval spolehlivosti nezahrnuje </a:t>
            </a:r>
            <a:r>
              <a:rPr lang="cs-CZ" sz="1200" dirty="0">
                <a:solidFill>
                  <a:prstClr val="black"/>
                </a:solidFill>
                <a:cs typeface="Arial" pitchFamily="34" charset="0"/>
              </a:rPr>
              <a:t>0 je dalším potvrzením, že mezi skupinami je významný rozdíl – jde o další způsob testování významnosti rozdílů mezi skupinami dat – nulovou hypotézu o tom, že rozdíl průměrů dvou skupin dat je roven nějaké hodnotě zamítáme v případě, kdy 95</a:t>
            </a:r>
            <a:r>
              <a:rPr lang="cs-CZ" sz="1200" dirty="0" smtClean="0">
                <a:solidFill>
                  <a:prstClr val="black"/>
                </a:solidFill>
                <a:cs typeface="Arial" pitchFamily="34" charset="0"/>
              </a:rPr>
              <a:t>% interval spolehlivosti </a:t>
            </a:r>
            <a:r>
              <a:rPr lang="cs-CZ" sz="1200" dirty="0">
                <a:solidFill>
                  <a:prstClr val="black"/>
                </a:solidFill>
                <a:cs typeface="Arial" pitchFamily="34" charset="0"/>
              </a:rPr>
              <a:t>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618" name="Rovnice" r:id="rId4" imgW="1651000" imgH="457200" progId="Equation.3">
                  <p:embed/>
                </p:oleObj>
              </mc:Choice>
              <mc:Fallback>
                <p:oleObj name="Rovnice" r:id="rId4" imgW="1651000" imgH="4572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619" name="Rovnice" r:id="rId6" imgW="939392" imgH="215806" progId="Equation.3">
                  <p:embed/>
                </p:oleObj>
              </mc:Choice>
              <mc:Fallback>
                <p:oleObj name="Rovnice" r:id="rId6" imgW="939392" imgH="215806"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620" r:id="rId8" imgW="3492500" imgH="533400" progId="">
                  <p:embed/>
                </p:oleObj>
              </mc:Choice>
              <mc:Fallback>
                <p:oleObj r:id="rId8" imgW="3492500" imgH="533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44625" y="3921125"/>
          <a:ext cx="2584450" cy="752475"/>
        </p:xfrm>
        <a:graphic>
          <a:graphicData uri="http://schemas.openxmlformats.org/presentationml/2006/ole">
            <mc:AlternateContent xmlns:mc="http://schemas.openxmlformats.org/markup-compatibility/2006">
              <mc:Choice xmlns:v="urn:schemas-microsoft-com:vml" Requires="v">
                <p:oleObj spid="_x0000_s22621" name="Rovnice" r:id="rId10" imgW="2527300" imgH="736600" progId="Equation.3">
                  <p:embed/>
                </p:oleObj>
              </mc:Choice>
              <mc:Fallback>
                <p:oleObj name="Rovnice" r:id="rId10" imgW="2527300" imgH="7366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3921125"/>
                        <a:ext cx="2584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1516642" y="969860"/>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684760" y="642115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r>
              <a:rPr lang="cs-CZ" dirty="0" smtClean="0"/>
              <a:t> V</a:t>
            </a:r>
            <a:r>
              <a:rPr lang="cs-CZ" dirty="0" smtClean="0"/>
              <a:t>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179512" y="4869160"/>
            <a:ext cx="3329822" cy="646331"/>
          </a:xfrm>
          <a:prstGeom prst="rect">
            <a:avLst/>
          </a:prstGeom>
          <a:noFill/>
        </p:spPr>
        <p:txBody>
          <a:bodyPr wrap="none" rtlCol="0">
            <a:spAutoFit/>
          </a:bodyPr>
          <a:lstStyle/>
          <a:p>
            <a:pPr algn="r"/>
            <a:r>
              <a:rPr lang="cs-CZ" dirty="0" smtClean="0"/>
              <a:t>Hodnota testové statistiky</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861836" y="4563100"/>
            <a:ext cx="46800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p:nvPr/>
        </p:nvCxnSpPr>
        <p:spPr>
          <a:xfrm rot="16200000" flipH="1">
            <a:off x="3149892" y="4887232"/>
            <a:ext cx="1080000" cy="1800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9780000" flipV="1">
            <a:off x="4420120" y="3528555"/>
            <a:ext cx="761868" cy="5409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cs-CZ" dirty="0" smtClean="0"/>
              <a:t>2</a:t>
            </a: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dirty="0" smtClean="0"/>
              <a:t>Párový </a:t>
            </a:r>
            <a:r>
              <a:rPr lang="cs-CZ" dirty="0" err="1" smtClean="0"/>
              <a:t>dvouvýběrový</a:t>
            </a:r>
            <a:r>
              <a:rPr lang="cs-CZ" dirty="0" smtClean="0"/>
              <a:t> t-test</a:t>
            </a:r>
          </a:p>
        </p:txBody>
      </p:sp>
      <p:sp>
        <p:nvSpPr>
          <p:cNvPr id="242692" name="Rectangle 3"/>
          <p:cNvSpPr>
            <a:spLocks noGrp="1"/>
          </p:cNvSpPr>
          <p:nvPr>
            <p:ph type="body" idx="4294967295"/>
          </p:nvPr>
        </p:nvSpPr>
        <p:spPr>
          <a:xfrm>
            <a:off x="301625" y="1758971"/>
            <a:ext cx="8534400" cy="4598987"/>
          </a:xfrm>
        </p:spPr>
        <p:txBody>
          <a:bodyPr/>
          <a:lstStyle/>
          <a:p>
            <a:pPr marL="342900" indent="-342900"/>
            <a:r>
              <a:rPr lang="cs-CZ" sz="1800" b="1" dirty="0" smtClean="0"/>
              <a:t>Skupiny dat jsou spojeny přes objekt měření</a:t>
            </a:r>
            <a:r>
              <a:rPr lang="cs-CZ" sz="1800" dirty="0" smtClean="0"/>
              <a:t>, příkladem může být měření parametrů pacienta před léčbou a po léčbě (nemusí jít přímo o stejný objekt, dalším příkladem mohou být např. krysy ze stejné linie). </a:t>
            </a:r>
          </a:p>
          <a:p>
            <a:pPr marL="342900" indent="-342900"/>
            <a:endParaRPr lang="cs-CZ" sz="1800" dirty="0" smtClean="0"/>
          </a:p>
          <a:p>
            <a:pPr marL="342900" indent="-342900"/>
            <a:r>
              <a:rPr lang="cs-CZ" sz="1800" dirty="0" smtClean="0"/>
              <a:t>Oba soubory musí mít </a:t>
            </a:r>
            <a:r>
              <a:rPr lang="cs-CZ" sz="1800" b="1" dirty="0" smtClean="0"/>
              <a:t>shodný počet hodnot</a:t>
            </a:r>
            <a:r>
              <a:rPr lang="cs-CZ" sz="1800" dirty="0" smtClean="0"/>
              <a:t>, protože všechna měření v jednom souboru musí být spárována s měřením v druhém souboru. Při vlastním výpočtu se potom </a:t>
            </a:r>
            <a:r>
              <a:rPr lang="cs-CZ" sz="1800" b="1" dirty="0" smtClean="0"/>
              <a:t>počítá se změnou hodnot (diferencí)</a:t>
            </a:r>
            <a:r>
              <a:rPr lang="cs-CZ" sz="1800" dirty="0" smtClean="0"/>
              <a:t> subjektů v obou souborech. </a:t>
            </a:r>
          </a:p>
          <a:p>
            <a:pPr marL="342900" indent="-342900">
              <a:buNone/>
            </a:pPr>
            <a:endParaRPr lang="cs-CZ" sz="1800" dirty="0" smtClean="0"/>
          </a:p>
          <a:p>
            <a:pPr marL="342900" indent="-342900"/>
            <a:r>
              <a:rPr lang="cs-CZ" sz="1800" dirty="0" smtClean="0"/>
              <a:t>V případě, že se nejedná o měření na témže subjektu je vhodné si před párovým testem ověřit si, zda existuje vazba mezi oběma skupinami – vynesení do grafu, </a:t>
            </a:r>
            <a:r>
              <a:rPr lang="cs-CZ" sz="1800" b="1" dirty="0" smtClean="0"/>
              <a:t>korelace.</a:t>
            </a:r>
            <a:endParaRPr lang="cs-CZ"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556792"/>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(jedné nové speciální a jedné kontrolní dietě). Protože každá krysa absolvovala obě diety, jde o párové uspořádání, kdy hodnoty v obou pokusech jsou spojeny přes pokusné zvíře. Zjistěte, zda testovaná dieta způsobí změnu hmotnosti u krys (zda se liší hmotnost krys po nové speciální a po kontrolní dietě).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7017"/>
            <a:ext cx="7776542" cy="3816429"/>
          </a:xfrm>
          <a:prstGeom prst="rect">
            <a:avLst/>
          </a:prstGeom>
          <a:noFill/>
          <a:ln w="9525">
            <a:noFill/>
            <a:miter lim="800000"/>
            <a:headEnd/>
            <a:tailEnd/>
          </a:ln>
        </p:spPr>
        <p:txBody>
          <a:bodyPr wrap="square"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b="1" dirty="0">
                <a:solidFill>
                  <a:prstClr val="black"/>
                </a:solidFill>
                <a:cs typeface="Arial" pitchFamily="34" charset="0"/>
              </a:rPr>
              <a:t>Nulová hypotéza </a:t>
            </a:r>
            <a:r>
              <a:rPr lang="cs-CZ" sz="1200" dirty="0">
                <a:solidFill>
                  <a:prstClr val="black"/>
                </a:solidFill>
                <a:cs typeface="Arial" pitchFamily="34" charset="0"/>
              </a:rPr>
              <a:t>zní, že skutečný průměrný rozdíl </a:t>
            </a:r>
            <a:r>
              <a:rPr lang="cs-CZ" sz="1200" dirty="0" smtClean="0">
                <a:solidFill>
                  <a:prstClr val="black"/>
                </a:solidFill>
                <a:cs typeface="Arial" pitchFamily="34" charset="0"/>
              </a:rPr>
              <a:t>v hmotnosti krys po speciální a kontrolní dietě je nulový (speciální dieta nevedla ke změně hmotnosti ve srovnání s kontrolní dietou), </a:t>
            </a:r>
            <a:r>
              <a:rPr lang="cs-CZ" sz="1200" b="1" dirty="0">
                <a:solidFill>
                  <a:prstClr val="black"/>
                </a:solidFill>
                <a:cs typeface="Arial" pitchFamily="34" charset="0"/>
              </a:rPr>
              <a:t>alternativní hypotéza </a:t>
            </a:r>
            <a:r>
              <a:rPr lang="cs-CZ" sz="1200" dirty="0">
                <a:solidFill>
                  <a:prstClr val="black"/>
                </a:solidFill>
                <a:cs typeface="Arial" pitchFamily="34" charset="0"/>
              </a:rPr>
              <a:t>zní, že </a:t>
            </a:r>
            <a:r>
              <a:rPr lang="cs-CZ" sz="1200" dirty="0" smtClean="0">
                <a:solidFill>
                  <a:prstClr val="black"/>
                </a:solidFill>
                <a:cs typeface="Arial" pitchFamily="34" charset="0"/>
              </a:rPr>
              <a:t>rozdíl hmotností je odlišný od </a:t>
            </a:r>
            <a:r>
              <a:rPr lang="cs-CZ" sz="1200" dirty="0">
                <a:solidFill>
                  <a:prstClr val="black"/>
                </a:solidFill>
                <a:cs typeface="Arial" pitchFamily="34" charset="0"/>
              </a:rPr>
              <a:t>nuly (speciální dieta </a:t>
            </a:r>
            <a:r>
              <a:rPr lang="cs-CZ" sz="1200" dirty="0" smtClean="0">
                <a:solidFill>
                  <a:prstClr val="black"/>
                </a:solidFill>
                <a:cs typeface="Arial" pitchFamily="34" charset="0"/>
              </a:rPr>
              <a:t>vedla </a:t>
            </a:r>
            <a:r>
              <a:rPr lang="cs-CZ" sz="1200" dirty="0">
                <a:solidFill>
                  <a:prstClr val="black"/>
                </a:solidFill>
                <a:cs typeface="Arial" pitchFamily="34" charset="0"/>
              </a:rPr>
              <a:t>ke změně hmotnosti ve srovnání s kontrolní dietou).</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a:t>
            </a:r>
            <a:r>
              <a:rPr lang="cs-CZ" sz="1200" dirty="0" smtClean="0">
                <a:solidFill>
                  <a:prstClr val="black"/>
                </a:solidFill>
                <a:cs typeface="Arial" pitchFamily="34" charset="0"/>
              </a:rPr>
              <a:t>hmotností naměřených po </a:t>
            </a:r>
            <a:r>
              <a:rPr lang="cs-CZ" sz="1200" dirty="0">
                <a:solidFill>
                  <a:prstClr val="black"/>
                </a:solidFill>
                <a:cs typeface="Arial" pitchFamily="34" charset="0"/>
              </a:rPr>
              <a:t>obou dietách a měly by být ověřeny předpoklady pro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a:t>
            </a:r>
            <a:r>
              <a:rPr lang="cs-CZ" sz="1200" dirty="0" smtClean="0">
                <a:solidFill>
                  <a:prstClr val="black"/>
                </a:solidFill>
                <a:cs typeface="Arial" pitchFamily="34" charset="0"/>
              </a:rPr>
              <a:t>– alespoň </a:t>
            </a:r>
            <a:r>
              <a:rPr lang="cs-CZ" sz="1200" dirty="0">
                <a:solidFill>
                  <a:prstClr val="black"/>
                </a:solidFill>
                <a:cs typeface="Arial" pitchFamily="34" charset="0"/>
              </a:rPr>
              <a:t>přibližně </a:t>
            </a:r>
            <a:r>
              <a:rPr lang="cs-CZ" sz="1200" b="1" dirty="0">
                <a:solidFill>
                  <a:prstClr val="black"/>
                </a:solidFill>
                <a:cs typeface="Arial" pitchFamily="34" charset="0"/>
              </a:rPr>
              <a:t>normální </a:t>
            </a:r>
            <a:r>
              <a:rPr lang="cs-CZ" sz="1200" b="1" dirty="0" smtClean="0">
                <a:solidFill>
                  <a:prstClr val="black"/>
                </a:solidFill>
                <a:cs typeface="Arial" pitchFamily="34" charset="0"/>
              </a:rPr>
              <a:t>rozložení diferencí</a:t>
            </a:r>
            <a:r>
              <a:rPr lang="cs-CZ" sz="1200" dirty="0" smtClean="0">
                <a:solidFill>
                  <a:prstClr val="black"/>
                </a:solidFill>
                <a:cs typeface="Arial" pitchFamily="34" charset="0"/>
              </a:rPr>
              <a: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a:t>
            </a:r>
            <a:r>
              <a:rPr lang="cs-CZ" sz="1200" b="1" dirty="0">
                <a:solidFill>
                  <a:prstClr val="black"/>
                </a:solidFill>
                <a:cs typeface="Arial" pitchFamily="34" charset="0"/>
              </a:rPr>
              <a:t>testová </a:t>
            </a:r>
            <a:r>
              <a:rPr lang="cs-CZ" sz="1200" b="1" dirty="0" smtClean="0">
                <a:solidFill>
                  <a:prstClr val="black"/>
                </a:solidFill>
                <a:cs typeface="Arial" pitchFamily="34" charset="0"/>
              </a:rPr>
              <a:t>statistika</a:t>
            </a:r>
            <a:r>
              <a:rPr lang="cs-CZ" sz="1200" dirty="0" smtClean="0">
                <a:solidFill>
                  <a:prstClr val="black"/>
                </a:solidFill>
                <a:cs typeface="Arial" pitchFamily="34" charset="0"/>
              </a:rPr>
              <a:t>, </a:t>
            </a:r>
            <a:r>
              <a:rPr lang="cs-CZ" sz="1200" dirty="0">
                <a:solidFill>
                  <a:prstClr val="black"/>
                </a:solidFill>
                <a:cs typeface="Arial" pitchFamily="34" charset="0"/>
              </a:rPr>
              <a:t>výpočet vlastně probíhá jako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kde je zjišťována významnost průměru diferencí obou souborů jako rozdíl mezi touto hodnotou a nulou </a:t>
            </a:r>
            <a:r>
              <a:rPr lang="cs-CZ" sz="1200" dirty="0" smtClean="0">
                <a:solidFill>
                  <a:prstClr val="black"/>
                </a:solidFill>
                <a:cs typeface="Arial" pitchFamily="34" charset="0"/>
              </a:rPr>
              <a:t>(0 </a:t>
            </a:r>
            <a:r>
              <a:rPr lang="cs-CZ" sz="1200" dirty="0">
                <a:solidFill>
                  <a:prstClr val="black"/>
                </a:solidFill>
                <a:cs typeface="Arial" pitchFamily="34" charset="0"/>
              </a:rPr>
              <a:t>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a:t>
            </a:r>
            <a:r>
              <a:rPr lang="cs-CZ" sz="1200" dirty="0" smtClean="0">
                <a:solidFill>
                  <a:prstClr val="black"/>
                </a:solidFill>
                <a:cs typeface="Arial" pitchFamily="34" charset="0"/>
              </a:rPr>
              <a:t>p-hodnota=0,102 </a:t>
            </a:r>
            <a:r>
              <a:rPr lang="cs-CZ" sz="1200" dirty="0">
                <a:solidFill>
                  <a:prstClr val="black"/>
                </a:solidFill>
                <a:cs typeface="Arial" pitchFamily="34" charset="0"/>
              </a:rPr>
              <a:t>a tedy na hladině </a:t>
            </a:r>
            <a:r>
              <a:rPr lang="cs-CZ" sz="1200" dirty="0" smtClean="0">
                <a:solidFill>
                  <a:prstClr val="black"/>
                </a:solidFill>
                <a:cs typeface="Arial" pitchFamily="34" charset="0"/>
              </a:rPr>
              <a:t>významnosti </a:t>
            </a:r>
            <a:r>
              <a:rPr lang="el-GR" sz="1200" dirty="0" smtClean="0">
                <a:solidFill>
                  <a:prstClr val="black"/>
                </a:solidFill>
                <a:cs typeface="Arial" pitchFamily="34" charset="0"/>
              </a:rPr>
              <a:t>α</a:t>
            </a:r>
            <a:r>
              <a:rPr lang="cs-CZ" sz="1200" dirty="0" smtClean="0">
                <a:solidFill>
                  <a:prstClr val="black"/>
                </a:solidFill>
                <a:cs typeface="Arial" pitchFamily="34" charset="0"/>
              </a:rPr>
              <a:t>=0,05 nemůžeme </a:t>
            </a:r>
            <a:r>
              <a:rPr lang="cs-CZ" sz="1200" dirty="0">
                <a:solidFill>
                  <a:prstClr val="black"/>
                </a:solidFill>
                <a:cs typeface="Arial" pitchFamily="34" charset="0"/>
              </a:rPr>
              <a:t>nulovou hypotézu </a:t>
            </a:r>
            <a:r>
              <a:rPr lang="cs-CZ" sz="1200" dirty="0" smtClean="0">
                <a:solidFill>
                  <a:prstClr val="black"/>
                </a:solidFill>
                <a:cs typeface="Arial" pitchFamily="34" charset="0"/>
              </a:rPr>
              <a:t>zamítnout.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smtClean="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a:t>
            </a:r>
            <a:r>
              <a:rPr lang="cs-CZ" sz="1200" dirty="0" smtClean="0">
                <a:solidFill>
                  <a:prstClr val="black"/>
                </a:solidFill>
                <a:cs typeface="Arial" pitchFamily="34" charset="0"/>
              </a:rPr>
              <a:t>vlivu na snížení váhy mezi </a:t>
            </a:r>
            <a:r>
              <a:rPr lang="cs-CZ" sz="1200" dirty="0">
                <a:solidFill>
                  <a:prstClr val="black"/>
                </a:solidFill>
                <a:cs typeface="Arial" pitchFamily="34" charset="0"/>
              </a:rPr>
              <a:t>oběma </a:t>
            </a:r>
          </a:p>
          <a:p>
            <a:pPr marL="446088" fontAlgn="base">
              <a:spcBef>
                <a:spcPct val="20000"/>
              </a:spcBef>
              <a:spcAft>
                <a:spcPct val="0"/>
              </a:spcAft>
            </a:pPr>
            <a:r>
              <a:rPr lang="cs-CZ" sz="1200" dirty="0" smtClean="0">
                <a:solidFill>
                  <a:prstClr val="black"/>
                </a:solidFill>
                <a:cs typeface="Arial" pitchFamily="34" charset="0"/>
              </a:rPr>
              <a:t>dietami 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speciální dieta nemá významný </a:t>
            </a:r>
            <a:r>
              <a:rPr lang="cs-CZ" sz="1200" dirty="0">
                <a:solidFill>
                  <a:prstClr val="black"/>
                </a:solidFill>
                <a:cs typeface="Arial" pitchFamily="34" charset="0"/>
              </a:rPr>
              <a:t>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90" r:id="rId3" imgW="3987800" imgH="609600" progId="">
                  <p:embed/>
                </p:oleObj>
              </mc:Choice>
              <mc:Fallback>
                <p:oleObj r:id="rId3" imgW="3987800" imgH="609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4522812"/>
            <a:ext cx="2876550" cy="1714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Shrnutí statistických testů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682056" y="3237690"/>
            <a:ext cx="685793" cy="7920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1791260"/>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Samostatné cvičení:</a:t>
            </a:r>
          </a:p>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nepárový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t-test</a:t>
            </a:r>
          </a:p>
        </p:txBody>
      </p:sp>
      <p:sp>
        <p:nvSpPr>
          <p:cNvPr id="237572" name="Nadpis 1"/>
          <p:cNvSpPr>
            <a:spLocks noGrp="1"/>
          </p:cNvSpPr>
          <p:nvPr>
            <p:ph type="ctrTitle" idx="4294967295"/>
          </p:nvPr>
        </p:nvSpPr>
        <p:spPr>
          <a:xfrm>
            <a:off x="685800" y="1126651"/>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166484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strike="noStrike" kern="1200" cap="none" spc="0" normalizeH="0" noProof="0" dirty="0" smtClean="0">
                <a:ln>
                  <a:noFill/>
                </a:ln>
                <a:solidFill>
                  <a:schemeClr val="tx1"/>
                </a:solidFill>
                <a:effectLst/>
                <a:uLnTx/>
                <a:uFillTx/>
                <a:latin typeface="+mn-lt"/>
                <a:ea typeface="+mn-ea"/>
                <a:cs typeface="+mn-cs"/>
              </a:rPr>
              <a:t>data </a:t>
            </a:r>
            <a:r>
              <a:rPr kumimoji="0" lang="cs-CZ" b="0" i="0" strike="noStrike" kern="1200" cap="none" spc="0" normalizeH="0" noProof="0" dirty="0" smtClean="0">
                <a:ln>
                  <a:noFill/>
                </a:ln>
                <a:solidFill>
                  <a:schemeClr val="tx1"/>
                </a:solidFill>
                <a:effectLst/>
                <a:uLnTx/>
                <a:uFillTx/>
                <a:latin typeface="+mn-lt"/>
                <a:ea typeface="+mn-ea"/>
                <a:cs typeface="+mn-cs"/>
              </a:rPr>
              <a:t>04_1_priklad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6150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2688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75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04_4_priklad</a:t>
            </a:r>
            <a:r>
              <a:rPr lang="cs-CZ" dirty="0" smtClean="0"/>
              <a:t>.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 -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75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4025" y="260648"/>
            <a:ext cx="8229600" cy="6877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04_5_priklad</a:t>
            </a:r>
            <a:r>
              <a:rPr lang="cs-CZ" dirty="0" smtClean="0"/>
              <a:t>.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567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Výsledky samostatného cvičení</a:t>
            </a:r>
          </a:p>
        </p:txBody>
      </p:sp>
      <p:sp>
        <p:nvSpPr>
          <p:cNvPr id="237572" name="Nadpis 1"/>
          <p:cNvSpPr>
            <a:spLocks noGrp="1"/>
          </p:cNvSpPr>
          <p:nvPr>
            <p:ph type="ctrTitle" idx="4294967295"/>
          </p:nvPr>
        </p:nvSpPr>
        <p:spPr>
          <a:xfrm>
            <a:off x="685800" y="480320"/>
            <a:ext cx="7772400" cy="1384995"/>
          </a:xfrm>
          <a:noFill/>
        </p:spPr>
        <p:txBody>
          <a:bodyPr>
            <a:spAutoFit/>
          </a:bodyPr>
          <a:lstStyle/>
          <a:p>
            <a:r>
              <a:rPr lang="cs-CZ" sz="4200" dirty="0" smtClean="0">
                <a:solidFill>
                  <a:schemeClr val="accent1"/>
                </a:solidFill>
                <a:latin typeface="Arial" pitchFamily="34" charset="0"/>
              </a:rPr>
              <a:t>Samostatné cvičení – vyhodnocení</a:t>
            </a:r>
          </a:p>
        </p:txBody>
      </p:sp>
    </p:spTree>
    <p:extLst>
      <p:ext uri="{BB962C8B-B14F-4D97-AF65-F5344CB8AC3E}">
        <p14:creationId xmlns:p14="http://schemas.microsoft.com/office/powerpoint/2010/main" val="753567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688032" y="476672"/>
            <a:ext cx="7772400" cy="432048"/>
          </a:xfrm>
          <a:noFill/>
        </p:spPr>
        <p:txBody>
          <a:bodyPr/>
          <a:lstStyle/>
          <a:p>
            <a:r>
              <a:rPr lang="cs-CZ" dirty="0" smtClean="0"/>
              <a:t>Shrnutí statistických testů</a:t>
            </a:r>
          </a:p>
        </p:txBody>
      </p:sp>
      <p:graphicFrame>
        <p:nvGraphicFramePr>
          <p:cNvPr id="7" name="Tabulka 6"/>
          <p:cNvGraphicFramePr>
            <a:graphicFrameLocks noGrp="1"/>
          </p:cNvGraphicFramePr>
          <p:nvPr>
            <p:extLst>
              <p:ext uri="{D42A27DB-BD31-4B8C-83A1-F6EECF244321}">
                <p14:modId xmlns:p14="http://schemas.microsoft.com/office/powerpoint/2010/main" val="3464087302"/>
              </p:ext>
            </p:extLst>
          </p:nvPr>
        </p:nvGraphicFramePr>
        <p:xfrm>
          <a:off x="251520" y="1562879"/>
          <a:ext cx="8640960" cy="4674433"/>
        </p:xfrm>
        <a:graphic>
          <a:graphicData uri="http://schemas.openxmlformats.org/drawingml/2006/table">
            <a:tbl>
              <a:tblPr/>
              <a:tblGrid>
                <a:gridCol w="244827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Nulová hypotéza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err="1" smtClean="0">
                          <a:ln>
                            <a:noFill/>
                          </a:ln>
                          <a:solidFill>
                            <a:schemeClr val="tx1"/>
                          </a:solidFill>
                          <a:effectLst/>
                          <a:latin typeface="Calibri" pitchFamily="34" charset="0"/>
                          <a:cs typeface="Arial" pitchFamily="34" charset="0"/>
                        </a:rPr>
                        <a:t>Neparametrický</a:t>
                      </a:r>
                      <a:r>
                        <a:rPr kumimoji="0" lang="cs-CZ" sz="1400" b="1"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extLst>
                  <a:ext uri="{0D108BD9-81ED-4DB2-BD59-A6C34878D82A}">
                    <a16:rowId xmlns:a16="http://schemas.microsoft.com/office/drawing/2014/main" val="10000"/>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1 výběr dat vs. referenční hodnota</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hodnota je rovna zvolené referenční hodnotě.</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jednovýběrový</a:t>
                      </a:r>
                      <a:r>
                        <a:rPr kumimoji="0" lang="cs-CZ" sz="1400" b="0" i="0" u="none" strike="noStrike" cap="none" normalizeH="0" baseline="0" dirty="0" smtClean="0">
                          <a:ln>
                            <a:noFill/>
                          </a:ln>
                          <a:solidFill>
                            <a:schemeClr val="tx1"/>
                          </a:solidFill>
                          <a:effectLst/>
                          <a:latin typeface="Calibri" pitchFamily="34" charset="0"/>
                        </a:rPr>
                        <a:t>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t-test / z-test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Jednovýběrový</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skupiny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hodnoty 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rozptylů = </a:t>
                      </a:r>
                      <a:r>
                        <a:rPr kumimoji="0" lang="cs-CZ" sz="1400" b="1" i="0" u="none" strike="noStrike" cap="none" normalizeH="0" baseline="0" dirty="0" err="1" smtClean="0">
                          <a:ln>
                            <a:noFill/>
                          </a:ln>
                          <a:solidFill>
                            <a:schemeClr val="tx1"/>
                          </a:solidFill>
                          <a:effectLst/>
                          <a:latin typeface="Calibri" pitchFamily="34" charset="0"/>
                          <a:cs typeface="Arial" pitchFamily="34" charset="0"/>
                        </a:rPr>
                        <a:t>homoskedasticity</a:t>
                      </a:r>
                      <a:r>
                        <a:rPr kumimoji="0" lang="cs-CZ" sz="1400" b="1" i="0" u="none" strike="noStrike" cap="none" normalizeH="0" baseline="0" dirty="0" smtClean="0">
                          <a:ln>
                            <a:noFill/>
                          </a:ln>
                          <a:solidFill>
                            <a:schemeClr val="tx1"/>
                          </a:solidFill>
                          <a:effectLst/>
                          <a:latin typeface="Calibri" pitchFamily="34" charset="0"/>
                          <a:cs typeface="Arial" pitchFamily="34" charset="0"/>
                        </a:rPr>
                        <a: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Rozptyl obou skupin je shodný.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F-test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Levenův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párově závislé výběry dat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Rozdíl (diference) párových hodnot je nulový.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Shoda rozdělení výběru s teoretickým rozdělením</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Rozdělení dat odpovídá teoretickému (vybranému) rozdělení.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test dobré shody</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a:t>
                      </a:r>
                      <a:r>
                        <a:rPr kumimoji="0" lang="el-GR" sz="1400" b="0" i="0" u="none" strike="noStrike" cap="none" normalizeH="0" baseline="0" dirty="0" smtClean="0">
                          <a:ln>
                            <a:noFill/>
                          </a:ln>
                          <a:solidFill>
                            <a:schemeClr val="tx1"/>
                          </a:solidFill>
                          <a:effectLst/>
                          <a:latin typeface="Calibri" pitchFamily="34" charset="0"/>
                        </a:rPr>
                        <a:t>χ2 </a:t>
                      </a:r>
                      <a:r>
                        <a:rPr kumimoji="0" lang="cs-CZ" sz="1400" b="0" i="0" u="none" strike="noStrike" cap="none" normalizeH="0" baseline="0" dirty="0" smtClean="0">
                          <a:ln>
                            <a:noFill/>
                          </a:ln>
                          <a:solidFill>
                            <a:schemeClr val="tx1"/>
                          </a:solidFill>
                          <a:effectLst/>
                          <a:latin typeface="Calibri" pitchFamily="34" charset="0"/>
                        </a:rPr>
                        <a:t>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Shapirův-Wilkův</a:t>
                      </a:r>
                      <a:r>
                        <a:rPr kumimoji="0" lang="cs-CZ" sz="1400" b="0" i="0" u="none" strike="noStrike" cap="none" normalizeH="0" baseline="0" dirty="0" smtClean="0">
                          <a:ln>
                            <a:noFill/>
                          </a:ln>
                          <a:solidFill>
                            <a:schemeClr val="tx1"/>
                          </a:solidFill>
                          <a:effectLst/>
                          <a:latin typeface="Calibri"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Kolmogorovův</a:t>
                      </a:r>
                      <a:r>
                        <a:rPr kumimoji="0" lang="cs-CZ" sz="1400" b="0" i="0" u="none" strike="noStrike" cap="none" normalizeH="0" baseline="0" dirty="0" smtClean="0">
                          <a:ln>
                            <a:noFill/>
                          </a:ln>
                          <a:solidFill>
                            <a:schemeClr val="tx1"/>
                          </a:solidFill>
                          <a:effectLst/>
                          <a:latin typeface="Calibri" pitchFamily="34" charset="0"/>
                        </a:rPr>
                        <a:t>-Smirnovův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Lilieforsův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3 a více skupin nepárově</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Střední hodnoty 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ANOVA</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Neexistuje vztah mezi hodnotami dvou výběrů.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Pearsonův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koeficient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6"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a:t>
            </a:r>
            <a:r>
              <a:rPr kumimoji="0" lang="cs-CZ" b="0" i="0" u="none" strike="noStrike" kern="1200" cap="none" spc="0" normalizeH="0" baseline="0" dirty="0" err="1" smtClean="0">
                <a:ln>
                  <a:noFill/>
                </a:ln>
                <a:solidFill>
                  <a:schemeClr val="tx1"/>
                </a:solidFill>
                <a:effectLst/>
                <a:uLnTx/>
                <a:uFillTx/>
                <a:latin typeface="+mn-lt"/>
                <a:ea typeface="+mn-ea"/>
                <a:cs typeface="+mn-cs"/>
              </a:rPr>
              <a:t>Shapirova</a:t>
            </a:r>
            <a:r>
              <a:rPr lang="cs-CZ" dirty="0" smtClean="0"/>
              <a:t>-</a:t>
            </a:r>
            <a:r>
              <a:rPr lang="cs-CZ" dirty="0" err="1" smtClean="0"/>
              <a:t>Wilkova</a:t>
            </a:r>
            <a:r>
              <a:rPr lang="cs-CZ" dirty="0" smtClean="0"/>
              <a:t> </a:t>
            </a:r>
            <a:r>
              <a:rPr kumimoji="0" lang="cs-CZ" b="0" i="0" u="none" strike="noStrike" kern="1200" cap="none" spc="0" normalizeH="0" baseline="0" dirty="0" smtClean="0">
                <a:ln>
                  <a:noFill/>
                </a:ln>
                <a:solidFill>
                  <a:schemeClr val="tx1"/>
                </a:solidFill>
                <a:effectLst/>
                <a:uLnTx/>
                <a:uFillTx/>
                <a:latin typeface="+mn-lt"/>
                <a:ea typeface="+mn-ea"/>
                <a:cs typeface="+mn-cs"/>
              </a:rPr>
              <a:t>(S-W)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2457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5" name="TextovéPole 4"/>
          <p:cNvSpPr txBox="1"/>
          <p:nvPr/>
        </p:nvSpPr>
        <p:spPr>
          <a:xfrm>
            <a:off x="214282" y="1571612"/>
            <a:ext cx="3571900" cy="646331"/>
          </a:xfrm>
          <a:prstGeom prst="rect">
            <a:avLst/>
          </a:prstGeom>
          <a:noFill/>
        </p:spPr>
        <p:txBody>
          <a:bodyPr wrap="square" rtlCol="0">
            <a:spAutoFit/>
          </a:bodyPr>
          <a:lstStyle/>
          <a:p>
            <a:pPr marL="342900" indent="-342900"/>
            <a:r>
              <a:rPr lang="cs-CZ" dirty="0" smtClean="0"/>
              <a:t>1.  H</a:t>
            </a:r>
            <a:r>
              <a:rPr lang="cs-CZ" baseline="-25000" dirty="0" smtClean="0"/>
              <a:t>0</a:t>
            </a:r>
            <a:r>
              <a:rPr lang="cs-CZ" dirty="0" smtClean="0"/>
              <a:t>: </a:t>
            </a:r>
            <a:r>
              <a:rPr lang="el-GR" dirty="0" smtClean="0"/>
              <a:t>μ</a:t>
            </a:r>
            <a:r>
              <a:rPr lang="cs-CZ" dirty="0" smtClean="0"/>
              <a:t> = 175 cm; H</a:t>
            </a:r>
            <a:r>
              <a:rPr lang="cs-CZ" baseline="-25000" dirty="0" smtClean="0"/>
              <a:t>A</a:t>
            </a:r>
            <a:r>
              <a:rPr lang="cs-CZ" dirty="0" smtClean="0"/>
              <a:t>: </a:t>
            </a:r>
            <a:r>
              <a:rPr lang="el-GR" dirty="0" smtClean="0"/>
              <a:t>μ</a:t>
            </a:r>
            <a:r>
              <a:rPr lang="cs-CZ" dirty="0" smtClean="0"/>
              <a:t> </a:t>
            </a:r>
            <a:r>
              <a:rPr lang="el-GR" dirty="0" smtClean="0"/>
              <a:t>≠</a:t>
            </a:r>
            <a:r>
              <a:rPr lang="cs-CZ" dirty="0" smtClean="0"/>
              <a:t> 175 cm</a:t>
            </a:r>
          </a:p>
          <a:p>
            <a:r>
              <a:rPr lang="cs-CZ" dirty="0" smtClean="0"/>
              <a:t>2.  H</a:t>
            </a:r>
            <a:r>
              <a:rPr lang="cs-CZ" baseline="-25000" dirty="0" smtClean="0"/>
              <a:t>0</a:t>
            </a:r>
            <a:r>
              <a:rPr lang="cs-CZ" dirty="0" smtClean="0"/>
              <a:t>: </a:t>
            </a:r>
            <a:r>
              <a:rPr lang="el-GR" dirty="0" smtClean="0"/>
              <a:t>μ</a:t>
            </a:r>
            <a:r>
              <a:rPr lang="cs-CZ" dirty="0" smtClean="0"/>
              <a:t> = 181 cm; H</a:t>
            </a:r>
            <a:r>
              <a:rPr lang="cs-CZ" baseline="-25000" dirty="0" smtClean="0"/>
              <a:t>A</a:t>
            </a:r>
            <a:r>
              <a:rPr lang="cs-CZ" dirty="0" smtClean="0"/>
              <a:t>: </a:t>
            </a:r>
            <a:r>
              <a:rPr lang="el-GR" dirty="0" smtClean="0"/>
              <a:t>μ</a:t>
            </a:r>
            <a:r>
              <a:rPr lang="cs-CZ" dirty="0" smtClean="0"/>
              <a:t> </a:t>
            </a:r>
            <a:r>
              <a:rPr lang="el-GR" dirty="0" smtClean="0"/>
              <a:t>≠</a:t>
            </a:r>
            <a:r>
              <a:rPr lang="cs-CZ" dirty="0" smtClean="0"/>
              <a:t> 181 cm</a:t>
            </a:r>
            <a:endParaRPr lang="cs-CZ" dirty="0"/>
          </a:p>
        </p:txBody>
      </p:sp>
      <p:graphicFrame>
        <p:nvGraphicFramePr>
          <p:cNvPr id="1027" name="Object 3"/>
          <p:cNvGraphicFramePr>
            <a:graphicFrameLocks noChangeAspect="1"/>
          </p:cNvGraphicFramePr>
          <p:nvPr/>
        </p:nvGraphicFramePr>
        <p:xfrm>
          <a:off x="3929058" y="1357298"/>
          <a:ext cx="4381529" cy="3286147"/>
        </p:xfrm>
        <a:graphic>
          <a:graphicData uri="http://schemas.openxmlformats.org/presentationml/2006/ole">
            <mc:AlternateContent xmlns:mc="http://schemas.openxmlformats.org/markup-compatibility/2006">
              <mc:Choice xmlns:v="urn:schemas-microsoft-com:vml" Requires="v">
                <p:oleObj spid="_x0000_s63520" name="Graph" r:id="rId3" imgW="5943600" imgH="4457880" progId="STATISTICA.Graph">
                  <p:embed/>
                </p:oleObj>
              </mc:Choice>
              <mc:Fallback>
                <p:oleObj name="Graph" r:id="rId3" imgW="5943600" imgH="4457880" progId="STATISTICA.Graph">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1357298"/>
                        <a:ext cx="4381529" cy="32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214282" y="4857760"/>
          <a:ext cx="6210300" cy="876300"/>
        </p:xfrm>
        <a:graphic>
          <a:graphicData uri="http://schemas.openxmlformats.org/presentationml/2006/ole">
            <mc:AlternateContent xmlns:mc="http://schemas.openxmlformats.org/markup-compatibility/2006">
              <mc:Choice xmlns:v="urn:schemas-microsoft-com:vml" Requires="v">
                <p:oleObj spid="_x0000_s63521" name="Spreadsheet" r:id="rId5" imgW="6210360" imgH="876240" progId="STATISTICA.Spreadsheet">
                  <p:embed/>
                </p:oleObj>
              </mc:Choice>
              <mc:Fallback>
                <p:oleObj name="Spreadsheet" r:id="rId5" imgW="6210360" imgH="876240" progId="STATISTICA.Spreadsheet">
                  <p:embed/>
                  <p:pic>
                    <p:nvPicPr>
                      <p:cNvPr id="10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857760"/>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14282" y="5920704"/>
          <a:ext cx="6210300" cy="876300"/>
        </p:xfrm>
        <a:graphic>
          <a:graphicData uri="http://schemas.openxmlformats.org/presentationml/2006/ole">
            <mc:AlternateContent xmlns:mc="http://schemas.openxmlformats.org/markup-compatibility/2006">
              <mc:Choice xmlns:v="urn:schemas-microsoft-com:vml" Requires="v">
                <p:oleObj spid="_x0000_s63522" name="Spreadsheet" r:id="rId7" imgW="6210360" imgH="876240" progId="STATISTICA.Spreadsheet">
                  <p:embed/>
                </p:oleObj>
              </mc:Choice>
              <mc:Fallback>
                <p:oleObj name="Spreadsheet" r:id="rId7" imgW="6210360" imgH="876240" progId="STATISTICA.Spreadsheet">
                  <p:embed/>
                  <p:pic>
                    <p:nvPicPr>
                      <p:cNvPr id="10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5920704"/>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ovéPole 10"/>
          <p:cNvSpPr txBox="1"/>
          <p:nvPr/>
        </p:nvSpPr>
        <p:spPr>
          <a:xfrm>
            <a:off x="214282" y="4488428"/>
            <a:ext cx="3786214" cy="338554"/>
          </a:xfrm>
          <a:prstGeom prst="rect">
            <a:avLst/>
          </a:prstGeom>
          <a:noFill/>
        </p:spPr>
        <p:txBody>
          <a:bodyPr wrap="square" rtlCol="0">
            <a:spAutoFit/>
          </a:bodyPr>
          <a:lstStyle/>
          <a:p>
            <a:r>
              <a:rPr lang="cs-CZ" sz="1600" dirty="0" smtClean="0"/>
              <a:t>1.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
        <p:nvSpPr>
          <p:cNvPr id="13" name="TextovéPole 12"/>
          <p:cNvSpPr txBox="1"/>
          <p:nvPr/>
        </p:nvSpPr>
        <p:spPr>
          <a:xfrm>
            <a:off x="6215074" y="4857760"/>
            <a:ext cx="2714644" cy="646331"/>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nezamítáme. Neprokázali jsme, že by střední hodnota výšky lidí byla statisticky významně odlišná od 175 cm.</a:t>
            </a:r>
            <a:endParaRPr lang="cs-CZ" sz="1200" dirty="0"/>
          </a:p>
        </p:txBody>
      </p:sp>
      <p:sp>
        <p:nvSpPr>
          <p:cNvPr id="14" name="TextovéPole 13"/>
          <p:cNvSpPr txBox="1"/>
          <p:nvPr/>
        </p:nvSpPr>
        <p:spPr>
          <a:xfrm>
            <a:off x="6215074" y="5838591"/>
            <a:ext cx="2714644" cy="830997"/>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zamítáme. Prokázali jsme, že se v našem výběrovém souboru střední hodnota výšky lidí statisticky významně liší od 181 cm.</a:t>
            </a:r>
            <a:endParaRPr lang="cs-CZ" sz="1200" dirty="0"/>
          </a:p>
        </p:txBody>
      </p:sp>
      <p:sp>
        <p:nvSpPr>
          <p:cNvPr id="15" name="TextovéPole 14"/>
          <p:cNvSpPr txBox="1"/>
          <p:nvPr/>
        </p:nvSpPr>
        <p:spPr>
          <a:xfrm>
            <a:off x="285720" y="2428868"/>
            <a:ext cx="3071834" cy="830997"/>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0,464).</a:t>
            </a:r>
            <a:endParaRPr lang="cs-CZ" sz="1200" dirty="0"/>
          </a:p>
        </p:txBody>
      </p:sp>
      <p:sp>
        <p:nvSpPr>
          <p:cNvPr id="16" name="TextovéPole 15"/>
          <p:cNvSpPr txBox="1"/>
          <p:nvPr/>
        </p:nvSpPr>
        <p:spPr>
          <a:xfrm>
            <a:off x="214282" y="5589392"/>
            <a:ext cx="3786214" cy="338554"/>
          </a:xfrm>
          <a:prstGeom prst="rect">
            <a:avLst/>
          </a:prstGeom>
          <a:noFill/>
        </p:spPr>
        <p:txBody>
          <a:bodyPr wrap="square" rtlCol="0">
            <a:spAutoFit/>
          </a:bodyPr>
          <a:lstStyle/>
          <a:p>
            <a:r>
              <a:rPr lang="cs-CZ" sz="1600" dirty="0" smtClean="0"/>
              <a:t>2.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Tree>
    <p:extLst>
      <p:ext uri="{BB962C8B-B14F-4D97-AF65-F5344CB8AC3E}">
        <p14:creationId xmlns:p14="http://schemas.microsoft.com/office/powerpoint/2010/main" val="642216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991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892552"/>
          </a:xfrm>
          <a:prstGeom prst="rect">
            <a:avLst/>
          </a:prstGeom>
          <a:noFill/>
        </p:spPr>
        <p:txBody>
          <a:bodyPr wrap="square" rtlCol="0">
            <a:spAutoFit/>
          </a:bodyPr>
          <a:lstStyle/>
          <a:p>
            <a:r>
              <a:rPr lang="cs-CZ" sz="1600" dirty="0" smtClean="0"/>
              <a:t>1. úkol - ověření normality – </a:t>
            </a:r>
            <a:r>
              <a:rPr lang="cs-CZ" sz="1600" dirty="0" err="1" smtClean="0"/>
              <a:t>Shapiro-Wilkův</a:t>
            </a:r>
            <a:r>
              <a:rPr lang="cs-CZ" sz="1600" dirty="0" smtClean="0"/>
              <a:t> test (</a:t>
            </a:r>
            <a:r>
              <a:rPr lang="el-GR" sz="1600" dirty="0" smtClean="0"/>
              <a:t>α</a:t>
            </a:r>
            <a:r>
              <a:rPr lang="cs-CZ" sz="1600" dirty="0" smtClean="0"/>
              <a:t> = 0,05):</a:t>
            </a:r>
          </a:p>
          <a:p>
            <a:r>
              <a:rPr lang="cs-CZ" sz="1200" dirty="0" smtClean="0"/>
              <a:t>Nezamítáme nulovou hypotézu o tom, že výběrový soubor (skupina 1) pochází z normálního rozdělení (p = 0,077).</a:t>
            </a:r>
          </a:p>
          <a:p>
            <a:r>
              <a:rPr lang="cs-CZ" sz="1200" dirty="0" smtClean="0"/>
              <a:t>Nezamítáme nulovou hypotézu o tom, že výběrový soubor (skupina 2) pochází z normálního rozdělení (p = 0,343).</a:t>
            </a:r>
          </a:p>
          <a:p>
            <a:endParaRPr lang="cs-CZ" sz="1200" dirty="0"/>
          </a:p>
        </p:txBody>
      </p:sp>
      <p:graphicFrame>
        <p:nvGraphicFramePr>
          <p:cNvPr id="2050" name="Object 2"/>
          <p:cNvGraphicFramePr>
            <a:graphicFrameLocks noChangeAspect="1"/>
          </p:cNvGraphicFramePr>
          <p:nvPr/>
        </p:nvGraphicFramePr>
        <p:xfrm>
          <a:off x="357158" y="2071678"/>
          <a:ext cx="3000396" cy="2250297"/>
        </p:xfrm>
        <a:graphic>
          <a:graphicData uri="http://schemas.openxmlformats.org/presentationml/2006/ole">
            <mc:AlternateContent xmlns:mc="http://schemas.openxmlformats.org/markup-compatibility/2006">
              <mc:Choice xmlns:v="urn:schemas-microsoft-com:vml" Requires="v">
                <p:oleObj spid="_x0000_s64534" name="Graph" r:id="rId3" imgW="5943600" imgH="4457880" progId="STATISTICA.Graph">
                  <p:embed/>
                </p:oleObj>
              </mc:Choice>
              <mc:Fallback>
                <p:oleObj name="Graph" r:id="rId3" imgW="5943600" imgH="4457880" progId="STATISTICA.Graph">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071678"/>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74410" y="4446384"/>
          <a:ext cx="3000396" cy="2250297"/>
        </p:xfrm>
        <a:graphic>
          <a:graphicData uri="http://schemas.openxmlformats.org/presentationml/2006/ole">
            <mc:AlternateContent xmlns:mc="http://schemas.openxmlformats.org/markup-compatibility/2006">
              <mc:Choice xmlns:v="urn:schemas-microsoft-com:vml" Requires="v">
                <p:oleObj spid="_x0000_s64535" name="Graph" r:id="rId5" imgW="5943600" imgH="4457880" progId="STATISTICA.Graph">
                  <p:embed/>
                </p:oleObj>
              </mc:Choice>
              <mc:Fallback>
                <p:oleObj name="Graph" r:id="rId5" imgW="5943600" imgH="4457880" progId="STATISTICA.Graph">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10" y="4446384"/>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Obrázek 6" descr="A146.emf"/>
          <p:cNvPicPr>
            <a:picLocks/>
          </p:cNvPicPr>
          <p:nvPr/>
        </p:nvPicPr>
        <p:blipFill>
          <a:blip r:embed="rId7"/>
          <a:stretch>
            <a:fillRect/>
          </a:stretch>
        </p:blipFill>
        <p:spPr>
          <a:xfrm>
            <a:off x="3857620" y="2071678"/>
            <a:ext cx="3357586" cy="2214578"/>
          </a:xfrm>
          <a:prstGeom prst="rect">
            <a:avLst/>
          </a:prstGeom>
        </p:spPr>
      </p:pic>
      <p:pic>
        <p:nvPicPr>
          <p:cNvPr id="8" name="Obrázek 7" descr="504B.emf"/>
          <p:cNvPicPr>
            <a:picLocks/>
          </p:cNvPicPr>
          <p:nvPr/>
        </p:nvPicPr>
        <p:blipFill>
          <a:blip r:embed="rId8"/>
          <a:stretch>
            <a:fillRect/>
          </a:stretch>
        </p:blipFill>
        <p:spPr>
          <a:xfrm>
            <a:off x="3857620" y="4429132"/>
            <a:ext cx="3429024" cy="2143140"/>
          </a:xfrm>
          <a:prstGeom prst="rect">
            <a:avLst/>
          </a:prstGeom>
        </p:spPr>
      </p:pic>
    </p:spTree>
    <p:extLst>
      <p:ext uri="{BB962C8B-B14F-4D97-AF65-F5344CB8AC3E}">
        <p14:creationId xmlns:p14="http://schemas.microsoft.com/office/powerpoint/2010/main" val="3128724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3231654"/>
          </a:xfrm>
          <a:prstGeom prst="rect">
            <a:avLst/>
          </a:prstGeom>
          <a:noFill/>
        </p:spPr>
        <p:txBody>
          <a:bodyPr wrap="square" rtlCol="0">
            <a:spAutoFit/>
          </a:bodyPr>
          <a:lstStyle/>
          <a:p>
            <a:r>
              <a:rPr lang="cs-CZ" sz="1600" dirty="0" smtClean="0"/>
              <a:t>2. úkol – testování shody rozptylů - F-test / </a:t>
            </a:r>
            <a:r>
              <a:rPr lang="cs-CZ" sz="1600" dirty="0" err="1" smtClean="0"/>
              <a:t>Levenův</a:t>
            </a:r>
            <a:r>
              <a:rPr lang="cs-CZ" sz="1600" dirty="0" smtClean="0"/>
              <a:t> test (</a:t>
            </a:r>
            <a:r>
              <a:rPr lang="el-GR" sz="1600" dirty="0" smtClean="0"/>
              <a:t>α</a:t>
            </a:r>
            <a:r>
              <a:rPr lang="cs-CZ" sz="1600" dirty="0" smtClean="0"/>
              <a:t> = 0,05):</a:t>
            </a:r>
          </a:p>
          <a:p>
            <a:r>
              <a:rPr lang="cs-CZ" sz="1200" dirty="0" smtClean="0"/>
              <a:t>Nezamítáme nulovou hypotézu o tom, že jsou rozptyly výběrových souborů shodné (skupina 1 a skupina 2).</a:t>
            </a:r>
          </a:p>
          <a:p>
            <a:r>
              <a:rPr lang="cs-CZ" sz="1200" dirty="0" smtClean="0"/>
              <a:t>F-test: p = 0,905, </a:t>
            </a:r>
            <a:r>
              <a:rPr lang="cs-CZ" sz="1200" dirty="0" err="1" smtClean="0"/>
              <a:t>Levenův</a:t>
            </a:r>
            <a:r>
              <a:rPr lang="cs-CZ" sz="1200" dirty="0" smtClean="0"/>
              <a:t> test: p=0,791</a:t>
            </a:r>
          </a:p>
          <a:p>
            <a:endParaRPr lang="cs-CZ" sz="1200" dirty="0" smtClean="0"/>
          </a:p>
          <a:p>
            <a:r>
              <a:rPr lang="cs-CZ" sz="1600" dirty="0" smtClean="0"/>
              <a:t>3. úkol – </a:t>
            </a:r>
            <a:r>
              <a:rPr lang="cs-CZ" sz="1600" dirty="0" err="1" smtClean="0"/>
              <a:t>dvouvýběrový</a:t>
            </a:r>
            <a:r>
              <a:rPr lang="cs-CZ" sz="1600" dirty="0" smtClean="0"/>
              <a:t> t-test (</a:t>
            </a:r>
            <a:r>
              <a:rPr lang="el-GR" sz="1600" dirty="0" smtClean="0"/>
              <a:t>α</a:t>
            </a:r>
            <a:r>
              <a:rPr lang="cs-CZ" sz="1600" dirty="0" smtClean="0"/>
              <a:t> = 0,05):</a:t>
            </a:r>
          </a:p>
          <a:p>
            <a:r>
              <a:rPr lang="cs-CZ" sz="1200" dirty="0" smtClean="0"/>
              <a:t>H</a:t>
            </a:r>
            <a:r>
              <a:rPr lang="cs-CZ" sz="1200" baseline="-25000" dirty="0" smtClean="0"/>
              <a:t>0</a:t>
            </a:r>
            <a:r>
              <a:rPr lang="cs-CZ" sz="1200" dirty="0" smtClean="0"/>
              <a:t>: </a:t>
            </a:r>
            <a:r>
              <a:rPr lang="el-GR" sz="1200" dirty="0" smtClean="0"/>
              <a:t>μ</a:t>
            </a:r>
            <a:r>
              <a:rPr lang="cs-CZ" sz="1200" baseline="-25000" dirty="0" smtClean="0"/>
              <a:t>1</a:t>
            </a:r>
            <a:r>
              <a:rPr lang="cs-CZ" sz="1200" dirty="0" smtClean="0"/>
              <a:t> = </a:t>
            </a:r>
            <a:r>
              <a:rPr lang="el-GR" sz="1200" dirty="0" smtClean="0"/>
              <a:t>μ</a:t>
            </a:r>
            <a:r>
              <a:rPr lang="cs-CZ" sz="1200" baseline="-25000" dirty="0" smtClean="0"/>
              <a:t>2</a:t>
            </a:r>
            <a:r>
              <a:rPr lang="cs-CZ" sz="1200" dirty="0" smtClean="0"/>
              <a:t>; H</a:t>
            </a:r>
            <a:r>
              <a:rPr lang="cs-CZ" sz="1200" baseline="-25000" dirty="0" smtClean="0"/>
              <a:t>A</a:t>
            </a:r>
            <a:r>
              <a:rPr lang="cs-CZ" sz="1200" dirty="0" smtClean="0"/>
              <a:t>: </a:t>
            </a:r>
            <a:r>
              <a:rPr lang="el-GR" sz="1200" dirty="0" smtClean="0"/>
              <a:t>μ</a:t>
            </a:r>
            <a:r>
              <a:rPr lang="cs-CZ" sz="1200" baseline="-25000" dirty="0" smtClean="0"/>
              <a:t>1</a:t>
            </a:r>
            <a:r>
              <a:rPr lang="cs-CZ" sz="1200" dirty="0" smtClean="0"/>
              <a:t> </a:t>
            </a:r>
            <a:r>
              <a:rPr lang="el-GR" sz="1200" dirty="0" smtClean="0"/>
              <a:t>≠</a:t>
            </a:r>
            <a:r>
              <a:rPr lang="cs-CZ" sz="1200" dirty="0" smtClean="0"/>
              <a:t> </a:t>
            </a:r>
            <a:r>
              <a:rPr lang="el-GR" sz="1200" dirty="0" smtClean="0"/>
              <a:t>μ</a:t>
            </a:r>
            <a:r>
              <a:rPr lang="cs-CZ" sz="1200" baseline="-25000" dirty="0" smtClean="0"/>
              <a:t>2</a:t>
            </a:r>
          </a:p>
          <a:p>
            <a:r>
              <a:rPr lang="cs-CZ" sz="1200" dirty="0" smtClean="0"/>
              <a:t>Zamítáme nulovou hypotézu o shodě středních hodnot dvou výběrových souborů. Střední hodnota výšky skupiny 1 je statisticky významně větší než u skupiny 2 (p &lt; 0,001).</a:t>
            </a:r>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r>
              <a:rPr lang="cs-CZ" sz="1600" dirty="0" smtClean="0"/>
              <a:t>4. úkol – krabicové grafy:</a:t>
            </a:r>
          </a:p>
        </p:txBody>
      </p:sp>
      <p:graphicFrame>
        <p:nvGraphicFramePr>
          <p:cNvPr id="3077" name="Object 5"/>
          <p:cNvGraphicFramePr>
            <a:graphicFrameLocks noChangeAspect="1"/>
          </p:cNvGraphicFramePr>
          <p:nvPr/>
        </p:nvGraphicFramePr>
        <p:xfrm>
          <a:off x="273421" y="3089062"/>
          <a:ext cx="8736361" cy="1071570"/>
        </p:xfrm>
        <a:graphic>
          <a:graphicData uri="http://schemas.openxmlformats.org/presentationml/2006/ole">
            <mc:AlternateContent xmlns:mc="http://schemas.openxmlformats.org/markup-compatibility/2006">
              <mc:Choice xmlns:v="urn:schemas-microsoft-com:vml" Requires="v">
                <p:oleObj spid="_x0000_s65548" name="Spreadsheet" r:id="rId3" imgW="10410840" imgH="1276200" progId="STATISTICA.Spreadsheet">
                  <p:embed/>
                </p:oleObj>
              </mc:Choice>
              <mc:Fallback>
                <p:oleObj name="Spreadsheet" r:id="rId3" imgW="10410840" imgH="1276200" progId="STATISTICA.Spreadsheet">
                  <p:embed/>
                  <p:pic>
                    <p:nvPicPr>
                      <p:cNvPr id="30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21" y="3089062"/>
                        <a:ext cx="8736361"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Obrázek 9" descr="F12C.emf"/>
          <p:cNvPicPr>
            <a:picLocks/>
          </p:cNvPicPr>
          <p:nvPr/>
        </p:nvPicPr>
        <p:blipFill>
          <a:blip r:embed="rId5"/>
          <a:stretch>
            <a:fillRect/>
          </a:stretch>
        </p:blipFill>
        <p:spPr>
          <a:xfrm>
            <a:off x="2643174" y="4143380"/>
            <a:ext cx="3214710" cy="2511444"/>
          </a:xfrm>
          <a:prstGeom prst="rect">
            <a:avLst/>
          </a:prstGeom>
        </p:spPr>
      </p:pic>
    </p:spTree>
    <p:extLst>
      <p:ext uri="{BB962C8B-B14F-4D97-AF65-F5344CB8AC3E}">
        <p14:creationId xmlns:p14="http://schemas.microsoft.com/office/powerpoint/2010/main" val="1832672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6442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0,607).</a:t>
            </a:r>
            <a:endParaRPr lang="cs-CZ" sz="1200" dirty="0"/>
          </a:p>
        </p:txBody>
      </p:sp>
      <p:sp>
        <p:nvSpPr>
          <p:cNvPr id="6" name="TextovéPole 5"/>
          <p:cNvSpPr txBox="1"/>
          <p:nvPr/>
        </p:nvSpPr>
        <p:spPr>
          <a:xfrm>
            <a:off x="357158" y="3714752"/>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dieta měla statisticky významný vliv na změnu hmotnosti (průměrné snížení o 4,6 kg), p = 0,009.  </a:t>
            </a:r>
          </a:p>
        </p:txBody>
      </p:sp>
      <p:graphicFrame>
        <p:nvGraphicFramePr>
          <p:cNvPr id="4098" name="Object 2"/>
          <p:cNvGraphicFramePr>
            <a:graphicFrameLocks noChangeAspect="1"/>
          </p:cNvGraphicFramePr>
          <p:nvPr/>
        </p:nvGraphicFramePr>
        <p:xfrm>
          <a:off x="4286248" y="1357298"/>
          <a:ext cx="3007478" cy="2071702"/>
        </p:xfrm>
        <a:graphic>
          <a:graphicData uri="http://schemas.openxmlformats.org/presentationml/2006/ole">
            <mc:AlternateContent xmlns:mc="http://schemas.openxmlformats.org/markup-compatibility/2006">
              <mc:Choice xmlns:v="urn:schemas-microsoft-com:vml" Requires="v">
                <p:oleObj spid="_x0000_s66592" name="Graph" r:id="rId3" imgW="5943600" imgH="4457880" progId="STATISTICA.Graph">
                  <p:embed/>
                </p:oleObj>
              </mc:Choice>
              <mc:Fallback>
                <p:oleObj name="Graph" r:id="rId3" imgW="5943600" imgH="4457880" progId="STATISTICA.Graph">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1357298"/>
                        <a:ext cx="3007478"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7158" y="5613213"/>
          <a:ext cx="7867650" cy="1190625"/>
        </p:xfrm>
        <a:graphic>
          <a:graphicData uri="http://schemas.openxmlformats.org/presentationml/2006/ole">
            <mc:AlternateContent xmlns:mc="http://schemas.openxmlformats.org/markup-compatibility/2006">
              <mc:Choice xmlns:v="urn:schemas-microsoft-com:vml" Requires="v">
                <p:oleObj spid="_x0000_s66593" name="Spreadsheet" r:id="rId5" imgW="7867800" imgH="1190520" progId="STATISTICA.Spreadsheet">
                  <p:embed/>
                </p:oleObj>
              </mc:Choice>
              <mc:Fallback>
                <p:oleObj name="Spreadsheet" r:id="rId5" imgW="7867800" imgH="1190520" progId="STATISTICA.Spreadsheet">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613213"/>
                        <a:ext cx="786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98665"/>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4101" name="Object 5"/>
          <p:cNvGraphicFramePr>
            <a:graphicFrameLocks noChangeAspect="1"/>
          </p:cNvGraphicFramePr>
          <p:nvPr/>
        </p:nvGraphicFramePr>
        <p:xfrm>
          <a:off x="5812324" y="3420374"/>
          <a:ext cx="3111184" cy="2143140"/>
        </p:xfrm>
        <a:graphic>
          <a:graphicData uri="http://schemas.openxmlformats.org/presentationml/2006/ole">
            <mc:AlternateContent xmlns:mc="http://schemas.openxmlformats.org/markup-compatibility/2006">
              <mc:Choice xmlns:v="urn:schemas-microsoft-com:vml" Requires="v">
                <p:oleObj spid="_x0000_s66594" name="Graph" r:id="rId7" imgW="5943600" imgH="4457880" progId="STATISTICA.Graph">
                  <p:embed/>
                </p:oleObj>
              </mc:Choice>
              <mc:Fallback>
                <p:oleObj name="Graph" r:id="rId7" imgW="5943600" imgH="4457880" progId="STATISTICA.Graph">
                  <p:embed/>
                  <p:pic>
                    <p:nvPicPr>
                      <p:cNvPr id="41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324" y="3420374"/>
                        <a:ext cx="3111184"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93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04_4_priklad</a:t>
            </a:r>
            <a:r>
              <a:rPr lang="cs-CZ" dirty="0" smtClean="0"/>
              <a:t>.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7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0,493).</a:t>
            </a:r>
            <a:endParaRPr lang="cs-CZ" sz="1200" dirty="0"/>
          </a:p>
        </p:txBody>
      </p:sp>
      <p:sp>
        <p:nvSpPr>
          <p:cNvPr id="6" name="TextovéPole 5"/>
          <p:cNvSpPr txBox="1"/>
          <p:nvPr/>
        </p:nvSpPr>
        <p:spPr>
          <a:xfrm>
            <a:off x="357158" y="3981585"/>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lék měl statisticky významný vliv na hodnotu krevního tlaku (průměrné snížení o 24 mm </a:t>
            </a:r>
            <a:r>
              <a:rPr lang="cs-CZ" sz="1400" dirty="0" err="1" smtClean="0"/>
              <a:t>Hg</a:t>
            </a:r>
            <a:r>
              <a:rPr lang="cs-CZ" sz="1400" dirty="0" smtClean="0"/>
              <a:t>), p &lt; 0,001. </a:t>
            </a:r>
          </a:p>
        </p:txBody>
      </p:sp>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72787"/>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5125" name="Object 5"/>
          <p:cNvGraphicFramePr>
            <a:graphicFrameLocks noChangeAspect="1"/>
          </p:cNvGraphicFramePr>
          <p:nvPr/>
        </p:nvGraphicFramePr>
        <p:xfrm>
          <a:off x="5643570" y="3392032"/>
          <a:ext cx="3334696" cy="2297106"/>
        </p:xfrm>
        <a:graphic>
          <a:graphicData uri="http://schemas.openxmlformats.org/presentationml/2006/ole">
            <mc:AlternateContent xmlns:mc="http://schemas.openxmlformats.org/markup-compatibility/2006">
              <mc:Choice xmlns:v="urn:schemas-microsoft-com:vml" Requires="v">
                <p:oleObj spid="_x0000_s67606" name="Graph" r:id="rId3" imgW="5943600" imgH="4457880" progId="STATISTICA.Graph">
                  <p:embed/>
                </p:oleObj>
              </mc:Choice>
              <mc:Fallback>
                <p:oleObj name="Graph" r:id="rId3" imgW="5943600" imgH="4457880" progId="STATISTICA.Graph">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392032"/>
                        <a:ext cx="3334696" cy="2297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ECCC.emf"/>
          <p:cNvPicPr>
            <a:picLocks/>
          </p:cNvPicPr>
          <p:nvPr/>
        </p:nvPicPr>
        <p:blipFill>
          <a:blip r:embed="rId5"/>
          <a:stretch>
            <a:fillRect/>
          </a:stretch>
        </p:blipFill>
        <p:spPr>
          <a:xfrm>
            <a:off x="3857620" y="1285860"/>
            <a:ext cx="3286148" cy="2143140"/>
          </a:xfrm>
          <a:prstGeom prst="rect">
            <a:avLst/>
          </a:prstGeom>
        </p:spPr>
      </p:pic>
      <p:graphicFrame>
        <p:nvGraphicFramePr>
          <p:cNvPr id="5126" name="Object 6"/>
          <p:cNvGraphicFramePr>
            <a:graphicFrameLocks noChangeAspect="1"/>
          </p:cNvGraphicFramePr>
          <p:nvPr/>
        </p:nvGraphicFramePr>
        <p:xfrm>
          <a:off x="285720" y="5805513"/>
          <a:ext cx="8220075" cy="1266825"/>
        </p:xfrm>
        <a:graphic>
          <a:graphicData uri="http://schemas.openxmlformats.org/presentationml/2006/ole">
            <mc:AlternateContent xmlns:mc="http://schemas.openxmlformats.org/markup-compatibility/2006">
              <mc:Choice xmlns:v="urn:schemas-microsoft-com:vml" Requires="v">
                <p:oleObj spid="_x0000_s67607" name="Spreadsheet" r:id="rId6" imgW="9077400" imgH="1400040" progId="STATISTICA.Spreadsheet">
                  <p:embed/>
                </p:oleObj>
              </mc:Choice>
              <mc:Fallback>
                <p:oleObj name="Spreadsheet" r:id="rId6" imgW="9077400" imgH="1400040" progId="STATISTICA.Spreadsheet">
                  <p:embed/>
                  <p:pic>
                    <p:nvPicPr>
                      <p:cNvPr id="51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5805513"/>
                        <a:ext cx="8220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465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04_5_priklad</a:t>
            </a:r>
            <a:r>
              <a:rPr lang="cs-CZ" dirty="0" smtClean="0"/>
              <a:t>.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4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Základní rozhodování o výběru statistických testů</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5707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korelační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korelační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JednovýběrovýWilcoxonův</a:t>
            </a:r>
            <a:r>
              <a:rPr lang="cs-CZ" sz="1100" b="1" dirty="0" smtClean="0">
                <a:solidFill>
                  <a:srgbClr val="0000FF"/>
                </a:solidFill>
              </a:rPr>
              <a:t>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Whitneyho</a:t>
            </a:r>
            <a:r>
              <a:rPr lang="cs-CZ" sz="1100" b="1" dirty="0" smtClean="0">
                <a:solidFill>
                  <a:srgbClr val="0000FF"/>
                </a:solidFill>
              </a:rPr>
              <a:t> test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Kruskalův-Wallisův</a:t>
            </a:r>
            <a:r>
              <a:rPr lang="cs-CZ" sz="1100" b="1" dirty="0" smtClean="0">
                <a:solidFill>
                  <a:srgbClr val="0000FF"/>
                </a:solidFill>
              </a:rPr>
              <a:t> test </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2936" y="2216134"/>
            <a:ext cx="323788" cy="161550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0,953).</a:t>
            </a:r>
            <a:endParaRPr lang="cs-CZ" sz="1200" dirty="0"/>
          </a:p>
        </p:txBody>
      </p:sp>
      <p:sp>
        <p:nvSpPr>
          <p:cNvPr id="6" name="TextovéPole 5"/>
          <p:cNvSpPr txBox="1"/>
          <p:nvPr/>
        </p:nvSpPr>
        <p:spPr>
          <a:xfrm>
            <a:off x="240160" y="2571744"/>
            <a:ext cx="4043808" cy="1877437"/>
          </a:xfrm>
          <a:prstGeom prst="rect">
            <a:avLst/>
          </a:prstGeom>
          <a:noFill/>
        </p:spPr>
        <p:txBody>
          <a:bodyPr wrap="square" rtlCol="0">
            <a:spAutoFit/>
          </a:bodyPr>
          <a:lstStyle/>
          <a:p>
            <a:pPr marL="342900" indent="-342900"/>
            <a:r>
              <a:rPr lang="cs-CZ" dirty="0" smtClean="0"/>
              <a:t>1.  úkol - </a:t>
            </a:r>
            <a:r>
              <a:rPr lang="cs-CZ" dirty="0" err="1" smtClean="0"/>
              <a:t>jednovýběrový</a:t>
            </a:r>
            <a:r>
              <a:rPr lang="cs-CZ" dirty="0" smtClean="0"/>
              <a:t>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dirty="0" smtClean="0"/>
              <a:t> = 12,5 l/100km; H</a:t>
            </a:r>
            <a:r>
              <a:rPr lang="cs-CZ" sz="1400" baseline="-25000" dirty="0" smtClean="0"/>
              <a:t>A</a:t>
            </a:r>
            <a:r>
              <a:rPr lang="cs-CZ" sz="1400" dirty="0" smtClean="0"/>
              <a:t>: </a:t>
            </a:r>
            <a:r>
              <a:rPr lang="el-GR" sz="1400" dirty="0" smtClean="0"/>
              <a:t>μ</a:t>
            </a:r>
            <a:r>
              <a:rPr lang="cs-CZ" sz="1400" dirty="0" smtClean="0"/>
              <a:t> </a:t>
            </a:r>
            <a:r>
              <a:rPr lang="el-GR" sz="1400" dirty="0" smtClean="0"/>
              <a:t>≠</a:t>
            </a:r>
            <a:r>
              <a:rPr lang="cs-CZ" sz="1400" dirty="0" smtClean="0"/>
              <a:t> 12,5 l/100km</a:t>
            </a:r>
          </a:p>
          <a:p>
            <a:pPr marL="342900" indent="-342900"/>
            <a:endParaRPr lang="cs-CZ" sz="1400" dirty="0" smtClean="0"/>
          </a:p>
          <a:p>
            <a:pPr indent="-342900"/>
            <a:r>
              <a:rPr lang="cs-CZ" sz="1400" dirty="0" smtClean="0"/>
              <a:t>Zamítáme nulovou hypotézu, p &lt; 0,001. Na základě výběrového souboru jsme prokázali, že spotřeba automobilu je vyšší než udává prodejce (průměrná spotřeba je o 1,4 l/100km vyšší, než udává prodejce).  </a:t>
            </a:r>
          </a:p>
        </p:txBody>
      </p:sp>
      <p:graphicFrame>
        <p:nvGraphicFramePr>
          <p:cNvPr id="6146" name="Object 2"/>
          <p:cNvGraphicFramePr>
            <a:graphicFrameLocks noChangeAspect="1"/>
          </p:cNvGraphicFramePr>
          <p:nvPr/>
        </p:nvGraphicFramePr>
        <p:xfrm>
          <a:off x="4429124" y="1428736"/>
          <a:ext cx="4214842" cy="2903394"/>
        </p:xfrm>
        <a:graphic>
          <a:graphicData uri="http://schemas.openxmlformats.org/presentationml/2006/ole">
            <mc:AlternateContent xmlns:mc="http://schemas.openxmlformats.org/markup-compatibility/2006">
              <mc:Choice xmlns:v="urn:schemas-microsoft-com:vml" Requires="v">
                <p:oleObj spid="_x0000_s68630" name="Graph" r:id="rId3" imgW="5943600" imgH="4457880" progId="STATISTICA.Graph">
                  <p:embed/>
                </p:oleObj>
              </mc:Choice>
              <mc:Fallback>
                <p:oleObj name="Graph" r:id="rId3" imgW="5943600" imgH="4457880" progId="STATISTICA.Graph">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214842" cy="2903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5000636"/>
          <a:ext cx="7805413" cy="1071570"/>
        </p:xfrm>
        <a:graphic>
          <a:graphicData uri="http://schemas.openxmlformats.org/presentationml/2006/ole">
            <mc:AlternateContent xmlns:mc="http://schemas.openxmlformats.org/markup-compatibility/2006">
              <mc:Choice xmlns:v="urn:schemas-microsoft-com:vml" Requires="v">
                <p:oleObj spid="_x0000_s68631" name="Spreadsheet" r:id="rId5" imgW="6105600" imgH="838080" progId="STATISTICA.Spreadsheet">
                  <p:embed/>
                </p:oleObj>
              </mc:Choice>
              <mc:Fallback>
                <p:oleObj name="Spreadsheet" r:id="rId5" imgW="6105600" imgH="838080" progId="STATISTICA.Spreadsheet">
                  <p:embed/>
                  <p:pic>
                    <p:nvPicPr>
                      <p:cNvPr id="61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5000636"/>
                        <a:ext cx="780541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Tree>
    <p:extLst>
      <p:ext uri="{BB962C8B-B14F-4D97-AF65-F5344CB8AC3E}">
        <p14:creationId xmlns:p14="http://schemas.microsoft.com/office/powerpoint/2010/main" val="29231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2800" dirty="0" smtClean="0"/>
              <a:t>Schéma při testování pomocí </a:t>
            </a:r>
            <a:r>
              <a:rPr lang="cs-CZ" sz="2800" dirty="0" err="1" smtClean="0"/>
              <a:t>jednovýběrových</a:t>
            </a:r>
            <a:r>
              <a:rPr lang="cs-CZ" sz="2800" dirty="0" smtClean="0"/>
              <a:t> testů</a:t>
            </a:r>
          </a:p>
        </p:txBody>
      </p:sp>
      <p:grpSp>
        <p:nvGrpSpPr>
          <p:cNvPr id="2" name="Skupina 60"/>
          <p:cNvGrpSpPr/>
          <p:nvPr/>
        </p:nvGrpSpPr>
        <p:grpSpPr>
          <a:xfrm>
            <a:off x="3276000" y="1571612"/>
            <a:ext cx="2592000" cy="2000264"/>
            <a:chOff x="4032300" y="1643050"/>
            <a:chExt cx="2592000" cy="200026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335756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grpSp>
      <p:sp>
        <p:nvSpPr>
          <p:cNvPr id="64" name="Obdélník 63"/>
          <p:cNvSpPr/>
          <p:nvPr/>
        </p:nvSpPr>
        <p:spPr>
          <a:xfrm>
            <a:off x="1643042" y="2143116"/>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Vizuální ověření normality</a:t>
            </a:r>
            <a:endParaRPr lang="cs-CZ" sz="1200" b="1" dirty="0">
              <a:solidFill>
                <a:schemeClr val="tx1"/>
              </a:solidFill>
            </a:endParaRPr>
          </a:p>
        </p:txBody>
      </p:sp>
      <p:sp>
        <p:nvSpPr>
          <p:cNvPr id="68" name="Obdélník 67"/>
          <p:cNvSpPr/>
          <p:nvPr/>
        </p:nvSpPr>
        <p:spPr>
          <a:xfrm>
            <a:off x="1643042" y="2604934"/>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Histogram, Q-Q graf, P-P graf, N-P graf, krabicový graf</a:t>
            </a:r>
            <a:endParaRPr lang="cs-CZ" sz="1000" dirty="0">
              <a:solidFill>
                <a:schemeClr val="tx1"/>
              </a:solidFill>
            </a:endParaRPr>
          </a:p>
        </p:txBody>
      </p:sp>
      <p:sp>
        <p:nvSpPr>
          <p:cNvPr id="69" name="Obdélník 68"/>
          <p:cNvSpPr/>
          <p:nvPr/>
        </p:nvSpPr>
        <p:spPr>
          <a:xfrm>
            <a:off x="5651521" y="2143237"/>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Testové ověření normality</a:t>
            </a:r>
            <a:endParaRPr lang="cs-CZ" sz="1200" b="1" dirty="0">
              <a:solidFill>
                <a:schemeClr val="tx1"/>
              </a:solidFill>
            </a:endParaRPr>
          </a:p>
        </p:txBody>
      </p:sp>
      <p:sp>
        <p:nvSpPr>
          <p:cNvPr id="70" name="Obdélník 69"/>
          <p:cNvSpPr/>
          <p:nvPr/>
        </p:nvSpPr>
        <p:spPr>
          <a:xfrm>
            <a:off x="5651521" y="2605055"/>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S-W test, K-S test, </a:t>
            </a:r>
            <a:r>
              <a:rPr lang="cs-CZ" sz="1000" dirty="0" err="1" smtClean="0">
                <a:solidFill>
                  <a:schemeClr val="tx1"/>
                </a:solidFill>
              </a:rPr>
              <a:t>Lilieforsův</a:t>
            </a:r>
            <a:r>
              <a:rPr lang="cs-CZ" sz="1000" dirty="0" smtClean="0">
                <a:solidFill>
                  <a:schemeClr val="tx1"/>
                </a:solidFill>
              </a:rPr>
              <a:t> test</a:t>
            </a:r>
            <a:endParaRPr lang="cs-CZ" sz="1000" dirty="0">
              <a:solidFill>
                <a:schemeClr val="tx1"/>
              </a:solidFill>
            </a:endParaRPr>
          </a:p>
        </p:txBody>
      </p:sp>
      <p:sp>
        <p:nvSpPr>
          <p:cNvPr id="71" name="Obdélník 70"/>
          <p:cNvSpPr/>
          <p:nvPr/>
        </p:nvSpPr>
        <p:spPr>
          <a:xfrm>
            <a:off x="1807306" y="384172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4184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4286256"/>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1051306" y="471488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sp>
        <p:nvSpPr>
          <p:cNvPr id="76" name="Obdélník 75"/>
          <p:cNvSpPr/>
          <p:nvPr/>
        </p:nvSpPr>
        <p:spPr>
          <a:xfrm>
            <a:off x="523408" y="528626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5286388"/>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0" name="Obdélník 79"/>
          <p:cNvSpPr/>
          <p:nvPr/>
        </p:nvSpPr>
        <p:spPr>
          <a:xfrm>
            <a:off x="277769" y="5715015"/>
            <a:ext cx="1571636" cy="63012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a:t>
            </a:r>
            <a:r>
              <a:rPr lang="cs-CZ" sz="1100" b="1" dirty="0" err="1" smtClean="0">
                <a:solidFill>
                  <a:srgbClr val="0000FF"/>
                </a:solidFill>
              </a:rPr>
              <a:t>Wilcoxonův</a:t>
            </a:r>
            <a:r>
              <a:rPr lang="cs-CZ" sz="1100" b="1" dirty="0" smtClean="0">
                <a:solidFill>
                  <a:srgbClr val="0000FF"/>
                </a:solidFill>
              </a:rPr>
              <a:t> test </a:t>
            </a:r>
            <a:r>
              <a:rPr lang="cs-CZ" sz="1100" dirty="0" smtClean="0">
                <a:solidFill>
                  <a:schemeClr val="tx1"/>
                </a:solidFill>
              </a:rPr>
              <a:t>na původních datech</a:t>
            </a:r>
            <a:endParaRPr lang="cs-CZ" sz="1100" dirty="0">
              <a:solidFill>
                <a:schemeClr val="tx1"/>
              </a:solidFill>
            </a:endParaRPr>
          </a:p>
        </p:txBody>
      </p:sp>
      <p:sp>
        <p:nvSpPr>
          <p:cNvPr id="82" name="Obdélník 81"/>
          <p:cNvSpPr/>
          <p:nvPr/>
        </p:nvSpPr>
        <p:spPr>
          <a:xfrm>
            <a:off x="2728800" y="5715015"/>
            <a:ext cx="1754146" cy="62217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r>
              <a:rPr lang="cs-CZ" sz="1100" b="1" dirty="0" smtClean="0">
                <a:solidFill>
                  <a:srgbClr val="009900"/>
                </a:solidFill>
              </a:rPr>
              <a:t> t-test / z-test</a:t>
            </a:r>
          </a:p>
          <a:p>
            <a:pPr algn="ct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032443" y="4484668"/>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err="1" smtClean="0">
                <a:solidFill>
                  <a:srgbClr val="009900"/>
                </a:solidFill>
              </a:rPr>
              <a:t>Jednovýběrový</a:t>
            </a:r>
            <a:r>
              <a:rPr lang="cs-CZ" sz="1200" b="1" dirty="0" smtClean="0">
                <a:solidFill>
                  <a:srgbClr val="009900"/>
                </a:solidFill>
              </a:rPr>
              <a:t> t-test /</a:t>
            </a:r>
          </a:p>
          <a:p>
            <a:pPr algn="ctr"/>
            <a:r>
              <a:rPr lang="cs-CZ" sz="1200" b="1" dirty="0" smtClean="0">
                <a:solidFill>
                  <a:srgbClr val="009900"/>
                </a:solidFill>
              </a:rPr>
              <a:t>z-test</a:t>
            </a:r>
            <a:endParaRPr lang="cs-CZ" sz="1200" b="1" dirty="0">
              <a:solidFill>
                <a:srgbClr val="009900"/>
              </a:solidFill>
            </a:endParaRPr>
          </a:p>
        </p:txBody>
      </p:sp>
      <p:cxnSp>
        <p:nvCxnSpPr>
          <p:cNvPr id="86" name="Pravoúhlá spojovací čára 85"/>
          <p:cNvCxnSpPr>
            <a:stCxn id="57" idx="2"/>
            <a:endCxn id="64" idx="0"/>
          </p:cNvCxnSpPr>
          <p:nvPr/>
        </p:nvCxnSpPr>
        <p:spPr>
          <a:xfrm rot="5400000">
            <a:off x="3411133" y="982249"/>
            <a:ext cx="285752"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Pravoúhlá spojovací čára 95"/>
          <p:cNvCxnSpPr>
            <a:stCxn id="57" idx="2"/>
            <a:endCxn id="69" idx="0"/>
          </p:cNvCxnSpPr>
          <p:nvPr/>
        </p:nvCxnSpPr>
        <p:spPr>
          <a:xfrm rot="16200000" flipH="1">
            <a:off x="5415312" y="1014052"/>
            <a:ext cx="285873"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Přímá spojovací šipka 97"/>
          <p:cNvCxnSpPr>
            <a:stCxn id="64" idx="2"/>
            <a:endCxn id="68" idx="0"/>
          </p:cNvCxnSpPr>
          <p:nvPr/>
        </p:nvCxnSpPr>
        <p:spPr>
          <a:xfrm rot="5400000">
            <a:off x="2449108" y="2518025"/>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Přímá spojovací šipka 99"/>
          <p:cNvCxnSpPr>
            <a:stCxn id="69" idx="2"/>
            <a:endCxn id="70" idx="0"/>
          </p:cNvCxnSpPr>
          <p:nvPr/>
        </p:nvCxnSpPr>
        <p:spPr>
          <a:xfrm rot="5400000">
            <a:off x="6457587" y="2518146"/>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Přímá spojovací šipka 101"/>
          <p:cNvCxnSpPr>
            <a:stCxn id="64" idx="3"/>
            <a:endCxn id="69" idx="1"/>
          </p:cNvCxnSpPr>
          <p:nvPr/>
        </p:nvCxnSpPr>
        <p:spPr>
          <a:xfrm>
            <a:off x="3428992" y="2287116"/>
            <a:ext cx="2222529" cy="121"/>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Pravoúhlá spojovací čára 103"/>
          <p:cNvCxnSpPr>
            <a:stCxn id="68" idx="2"/>
            <a:endCxn id="59" idx="0"/>
          </p:cNvCxnSpPr>
          <p:nvPr/>
        </p:nvCxnSpPr>
        <p:spPr>
          <a:xfrm rot="16200000" flipH="1">
            <a:off x="3375413" y="2089537"/>
            <a:ext cx="357190"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Pravoúhlá spojovací čára 105"/>
          <p:cNvCxnSpPr>
            <a:stCxn id="70" idx="2"/>
            <a:endCxn id="59" idx="0"/>
          </p:cNvCxnSpPr>
          <p:nvPr/>
        </p:nvCxnSpPr>
        <p:spPr>
          <a:xfrm rot="5400000">
            <a:off x="5379714" y="2121341"/>
            <a:ext cx="357069"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Pravoúhlá spojovací čára 109"/>
          <p:cNvCxnSpPr>
            <a:stCxn id="59" idx="2"/>
            <a:endCxn id="71" idx="0"/>
          </p:cNvCxnSpPr>
          <p:nvPr/>
        </p:nvCxnSpPr>
        <p:spPr>
          <a:xfrm rot="5400000">
            <a:off x="3324728" y="2594454"/>
            <a:ext cx="269850"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560295" y="2583580"/>
            <a:ext cx="269971"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Pravoúhlá spojovací čára 113"/>
          <p:cNvCxnSpPr>
            <a:stCxn id="72" idx="2"/>
            <a:endCxn id="83" idx="0"/>
          </p:cNvCxnSpPr>
          <p:nvPr/>
        </p:nvCxnSpPr>
        <p:spPr>
          <a:xfrm rot="5400000">
            <a:off x="6639877" y="4305983"/>
            <a:ext cx="357069"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7917" y="4206867"/>
            <a:ext cx="15877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rot="5400000">
            <a:off x="2275868" y="4643446"/>
            <a:ext cx="142876"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2542" y="4501502"/>
            <a:ext cx="285631" cy="128389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2463" y="4515479"/>
            <a:ext cx="285752" cy="125606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Přímá spojovací šipka 125"/>
          <p:cNvCxnSpPr>
            <a:stCxn id="76" idx="2"/>
            <a:endCxn id="80" idx="0"/>
          </p:cNvCxnSpPr>
          <p:nvPr/>
        </p:nvCxnSpPr>
        <p:spPr>
          <a:xfrm>
            <a:off x="1063408" y="5572019"/>
            <a:ext cx="179" cy="14299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Přímá spojovací šipka 127"/>
          <p:cNvCxnSpPr>
            <a:stCxn id="78" idx="2"/>
            <a:endCxn id="82" idx="0"/>
          </p:cNvCxnSpPr>
          <p:nvPr/>
        </p:nvCxnSpPr>
        <p:spPr>
          <a:xfrm>
            <a:off x="3603372" y="5572140"/>
            <a:ext cx="2501" cy="142875"/>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Levá složená závorka 128"/>
          <p:cNvSpPr/>
          <p:nvPr/>
        </p:nvSpPr>
        <p:spPr>
          <a:xfrm rot="10800000">
            <a:off x="7516860" y="1873266"/>
            <a:ext cx="357190" cy="1285884"/>
          </a:xfrm>
          <a:prstGeom prst="leftBrac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0" name="TextovéPole 129"/>
          <p:cNvSpPr txBox="1"/>
          <p:nvPr/>
        </p:nvSpPr>
        <p:spPr>
          <a:xfrm>
            <a:off x="7921634" y="2365502"/>
            <a:ext cx="992181" cy="307777"/>
          </a:xfrm>
          <a:prstGeom prst="rect">
            <a:avLst/>
          </a:prstGeom>
          <a:noFill/>
        </p:spPr>
        <p:txBody>
          <a:bodyPr wrap="square" rtlCol="0">
            <a:spAutoFit/>
          </a:bodyPr>
          <a:lstStyle/>
          <a:p>
            <a:r>
              <a:rPr lang="cs-CZ" sz="1400" i="1" dirty="0" smtClean="0">
                <a:solidFill>
                  <a:schemeClr val="tx1">
                    <a:lumMod val="50000"/>
                    <a:lumOff val="50000"/>
                  </a:schemeClr>
                </a:solidFill>
              </a:rPr>
              <a:t>Opakování</a:t>
            </a:r>
            <a:endParaRPr lang="cs-CZ" sz="1400" i="1" dirty="0">
              <a:solidFill>
                <a:schemeClr val="tx1">
                  <a:lumMod val="50000"/>
                  <a:lumOff val="50000"/>
                </a:schemeClr>
              </a:solidFill>
            </a:endParaRPr>
          </a:p>
        </p:txBody>
      </p:sp>
      <p:sp>
        <p:nvSpPr>
          <p:cNvPr id="133" name="TextovéPole 132"/>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13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pomocí párových testů</a:t>
            </a:r>
          </a:p>
        </p:txBody>
      </p:sp>
      <p:grpSp>
        <p:nvGrpSpPr>
          <p:cNvPr id="2" name="Skupina 60"/>
          <p:cNvGrpSpPr/>
          <p:nvPr/>
        </p:nvGrpSpPr>
        <p:grpSpPr>
          <a:xfrm>
            <a:off x="3276000" y="1790057"/>
            <a:ext cx="2592000" cy="1255504"/>
            <a:chOff x="4032300" y="1643050"/>
            <a:chExt cx="2592000" cy="125550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68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p>
            <a:p>
              <a:pPr algn="ctr"/>
              <a:r>
                <a:rPr lang="cs-CZ" sz="1600" dirty="0" smtClean="0">
                  <a:solidFill>
                    <a:schemeClr val="tx1"/>
                  </a:solidFill>
                </a:rPr>
                <a:t>(normální rozdělení </a:t>
              </a:r>
              <a:r>
                <a:rPr lang="cs-CZ" sz="1600" u="sng" dirty="0" smtClean="0">
                  <a:solidFill>
                    <a:srgbClr val="FF0000"/>
                  </a:solidFill>
                </a:rPr>
                <a:t>diferencí!</a:t>
              </a:r>
              <a:r>
                <a:rPr lang="cs-CZ" sz="1600" dirty="0" smtClean="0">
                  <a:solidFill>
                    <a:schemeClr val="tx1"/>
                  </a:solidFill>
                </a:rPr>
                <a:t>)</a:t>
              </a:r>
              <a:endParaRPr lang="cs-CZ" sz="1600" dirty="0">
                <a:solidFill>
                  <a:schemeClr val="tx1"/>
                </a:solidFill>
              </a:endParaRPr>
            </a:p>
          </p:txBody>
        </p:sp>
      </p:grpSp>
      <p:sp>
        <p:nvSpPr>
          <p:cNvPr id="71" name="Obdélník 70"/>
          <p:cNvSpPr/>
          <p:nvPr/>
        </p:nvSpPr>
        <p:spPr>
          <a:xfrm>
            <a:off x="1807306" y="383723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3735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6032443" y="457412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rgbClr val="009900"/>
                </a:solidFill>
              </a:rPr>
              <a:t>Párový t-test</a:t>
            </a:r>
            <a:endParaRPr lang="cs-CZ" sz="1600" dirty="0">
              <a:solidFill>
                <a:schemeClr val="tx1"/>
              </a:solidFill>
            </a:endParaRPr>
          </a:p>
        </p:txBody>
      </p:sp>
      <p:cxnSp>
        <p:nvCxnSpPr>
          <p:cNvPr id="110" name="Pravoúhlá spojovací čára 109"/>
          <p:cNvCxnSpPr>
            <a:endCxn id="71" idx="0"/>
          </p:cNvCxnSpPr>
          <p:nvPr/>
        </p:nvCxnSpPr>
        <p:spPr>
          <a:xfrm rot="5400000">
            <a:off x="3063817" y="2329050"/>
            <a:ext cx="791672"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endCxn id="72" idx="0"/>
          </p:cNvCxnSpPr>
          <p:nvPr/>
        </p:nvCxnSpPr>
        <p:spPr>
          <a:xfrm rot="16200000" flipH="1">
            <a:off x="5299384" y="2318176"/>
            <a:ext cx="791793"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p:cNvCxnSpPr>
          <p:nvPr/>
        </p:nvCxnSpPr>
        <p:spPr>
          <a:xfrm rot="16200000" flipH="1">
            <a:off x="2124705" y="4345586"/>
            <a:ext cx="445203" cy="0"/>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1559728" y="458024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rgbClr val="0000FF"/>
                </a:solidFill>
              </a:rPr>
              <a:t>Párový </a:t>
            </a:r>
            <a:r>
              <a:rPr lang="cs-CZ" sz="1400" b="1" dirty="0" err="1" smtClean="0">
                <a:solidFill>
                  <a:srgbClr val="0000FF"/>
                </a:solidFill>
              </a:rPr>
              <a:t>Wilcoxonův</a:t>
            </a:r>
            <a:r>
              <a:rPr lang="cs-CZ" sz="1400" b="1" dirty="0" smtClean="0">
                <a:solidFill>
                  <a:srgbClr val="0000FF"/>
                </a:solidFill>
              </a:rPr>
              <a:t> test / znaménkový test</a:t>
            </a:r>
            <a:endParaRPr lang="cs-CZ" sz="1400" dirty="0">
              <a:solidFill>
                <a:schemeClr val="tx1"/>
              </a:solidFill>
            </a:endParaRPr>
          </a:p>
        </p:txBody>
      </p:sp>
      <p:cxnSp>
        <p:nvCxnSpPr>
          <p:cNvPr id="46" name="Pravoúhlá spojovací čára 45"/>
          <p:cNvCxnSpPr/>
          <p:nvPr/>
        </p:nvCxnSpPr>
        <p:spPr>
          <a:xfrm rot="5400000">
            <a:off x="6595361" y="4346306"/>
            <a:ext cx="446400" cy="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p:nvPr/>
        </p:nvCxnSpPr>
        <p:spPr>
          <a:xfrm rot="5400000">
            <a:off x="4429124" y="2218685"/>
            <a:ext cx="285752"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4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2 a více skupin</a:t>
            </a:r>
          </a:p>
        </p:txBody>
      </p:sp>
      <p:grpSp>
        <p:nvGrpSpPr>
          <p:cNvPr id="2" name="Skupina 60"/>
          <p:cNvGrpSpPr/>
          <p:nvPr/>
        </p:nvGrpSpPr>
        <p:grpSpPr>
          <a:xfrm>
            <a:off x="2911475" y="1500174"/>
            <a:ext cx="3100685" cy="857256"/>
            <a:chOff x="4032300" y="1643050"/>
            <a:chExt cx="2592000" cy="857256"/>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 v rámci skupin?</a:t>
              </a:r>
              <a:endParaRPr lang="cs-CZ" sz="1600" dirty="0">
                <a:solidFill>
                  <a:srgbClr val="FF0000"/>
                </a:solidFill>
              </a:endParaRPr>
            </a:p>
          </p:txBody>
        </p:sp>
      </p:grpSp>
      <p:sp>
        <p:nvSpPr>
          <p:cNvPr id="71" name="Obdélník 70"/>
          <p:cNvSpPr/>
          <p:nvPr/>
        </p:nvSpPr>
        <p:spPr>
          <a:xfrm>
            <a:off x="1807306" y="2643182"/>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264330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309554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827584" y="3524170"/>
            <a:ext cx="306127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a:solidFill>
                  <a:srgbClr val="FF0000"/>
                </a:solidFill>
              </a:rPr>
              <a:t>Normální rozdělení v rámci skupin?</a:t>
            </a:r>
          </a:p>
        </p:txBody>
      </p:sp>
      <p:sp>
        <p:nvSpPr>
          <p:cNvPr id="76" name="Obdélník 75"/>
          <p:cNvSpPr/>
          <p:nvPr/>
        </p:nvSpPr>
        <p:spPr>
          <a:xfrm>
            <a:off x="523408" y="409555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409567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3714744"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 </a:t>
            </a: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929454"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a:t>
            </a:r>
            <a:endParaRPr lang="cs-CZ" sz="1100" b="1" dirty="0">
              <a:solidFill>
                <a:srgbClr val="009900"/>
              </a:solidFill>
            </a:endParaRPr>
          </a:p>
        </p:txBody>
      </p:sp>
      <p:cxnSp>
        <p:nvCxnSpPr>
          <p:cNvPr id="110" name="Pravoúhlá spojovací čára 109"/>
          <p:cNvCxnSpPr>
            <a:stCxn id="59" idx="2"/>
            <a:endCxn id="71" idx="0"/>
          </p:cNvCxnSpPr>
          <p:nvPr/>
        </p:nvCxnSpPr>
        <p:spPr>
          <a:xfrm rot="5400000">
            <a:off x="3261686" y="1443050"/>
            <a:ext cx="285752" cy="2114512"/>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497253" y="1321994"/>
            <a:ext cx="285873" cy="235674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4002" y="3012238"/>
            <a:ext cx="16660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a:off x="2347306" y="3381294"/>
            <a:ext cx="10913" cy="14287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7999" y="3305332"/>
            <a:ext cx="285631" cy="129481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7919" y="3330221"/>
            <a:ext cx="285752" cy="12451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bdélník 34"/>
          <p:cNvSpPr/>
          <p:nvPr/>
        </p:nvSpPr>
        <p:spPr>
          <a:xfrm>
            <a:off x="5520096" y="3047957"/>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36" name="Obdélník 35"/>
          <p:cNvSpPr/>
          <p:nvPr/>
        </p:nvSpPr>
        <p:spPr>
          <a:xfrm>
            <a:off x="5397273" y="364331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37" name="Obdélník 36"/>
          <p:cNvSpPr/>
          <p:nvPr/>
        </p:nvSpPr>
        <p:spPr>
          <a:xfrm>
            <a:off x="7175272" y="364343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38" name="Obdélník 37"/>
          <p:cNvSpPr/>
          <p:nvPr/>
        </p:nvSpPr>
        <p:spPr>
          <a:xfrm>
            <a:off x="5151455"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r>
              <a:rPr lang="cs-CZ" sz="1100" b="1" dirty="0" smtClean="0">
                <a:solidFill>
                  <a:srgbClr val="009900"/>
                </a:solidFill>
              </a:rPr>
              <a:t>*</a:t>
            </a:r>
            <a:endParaRPr lang="cs-CZ" sz="1100" b="1" dirty="0">
              <a:solidFill>
                <a:srgbClr val="009900"/>
              </a:solidFill>
            </a:endParaRPr>
          </a:p>
        </p:txBody>
      </p:sp>
      <p:sp>
        <p:nvSpPr>
          <p:cNvPr id="39" name="Obdélník 38"/>
          <p:cNvSpPr/>
          <p:nvPr/>
        </p:nvSpPr>
        <p:spPr>
          <a:xfrm>
            <a:off x="2305686" y="4572008"/>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40" name="Obdélník 39"/>
          <p:cNvSpPr/>
          <p:nvPr/>
        </p:nvSpPr>
        <p:spPr>
          <a:xfrm>
            <a:off x="2134978" y="516736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41" name="Obdélník 40"/>
          <p:cNvSpPr/>
          <p:nvPr/>
        </p:nvSpPr>
        <p:spPr>
          <a:xfrm>
            <a:off x="3960862" y="516748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42" name="Obdélník 41"/>
          <p:cNvSpPr/>
          <p:nvPr/>
        </p:nvSpPr>
        <p:spPr>
          <a:xfrm>
            <a:off x="1889160"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 </a:t>
            </a:r>
            <a:r>
              <a:rPr lang="cs-CZ" sz="1100" dirty="0" smtClean="0">
                <a:solidFill>
                  <a:srgbClr val="009900"/>
                </a:solidFill>
              </a:rPr>
              <a:t>*</a:t>
            </a:r>
            <a:endParaRPr lang="cs-CZ" sz="1100" dirty="0">
              <a:solidFill>
                <a:srgbClr val="009900"/>
              </a:solidFill>
            </a:endParaRPr>
          </a:p>
        </p:txBody>
      </p:sp>
      <p:sp>
        <p:nvSpPr>
          <p:cNvPr id="44" name="Obdélník 43"/>
          <p:cNvSpPr/>
          <p:nvPr/>
        </p:nvSpPr>
        <p:spPr>
          <a:xfrm>
            <a:off x="277769" y="478632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a:t>
            </a:r>
            <a:endParaRPr lang="cs-CZ" sz="1100" dirty="0">
              <a:solidFill>
                <a:schemeClr val="tx1"/>
              </a:solidFill>
            </a:endParaRPr>
          </a:p>
        </p:txBody>
      </p:sp>
      <p:cxnSp>
        <p:nvCxnSpPr>
          <p:cNvPr id="46" name="Pravoúhlá spojovací čára 45"/>
          <p:cNvCxnSpPr>
            <a:stCxn id="72" idx="2"/>
            <a:endCxn id="35" idx="0"/>
          </p:cNvCxnSpPr>
          <p:nvPr/>
        </p:nvCxnSpPr>
        <p:spPr>
          <a:xfrm rot="5400000">
            <a:off x="6757878" y="2987274"/>
            <a:ext cx="118902" cy="2465"/>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a:stCxn id="35" idx="2"/>
            <a:endCxn id="36" idx="0"/>
          </p:cNvCxnSpPr>
          <p:nvPr/>
        </p:nvCxnSpPr>
        <p:spPr>
          <a:xfrm rot="5400000">
            <a:off x="6221883" y="3049100"/>
            <a:ext cx="309605" cy="8788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35" idx="2"/>
            <a:endCxn id="37" idx="0"/>
          </p:cNvCxnSpPr>
          <p:nvPr/>
        </p:nvCxnSpPr>
        <p:spPr>
          <a:xfrm rot="16200000" flipH="1">
            <a:off x="7110821" y="3038984"/>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76" idx="2"/>
            <a:endCxn id="44" idx="0"/>
          </p:cNvCxnSpPr>
          <p:nvPr/>
        </p:nvCxnSpPr>
        <p:spPr>
          <a:xfrm rot="16200000" flipH="1">
            <a:off x="860989" y="4583723"/>
            <a:ext cx="405017" cy="17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78" idx="2"/>
            <a:endCxn id="39" idx="0"/>
          </p:cNvCxnSpPr>
          <p:nvPr/>
        </p:nvCxnSpPr>
        <p:spPr>
          <a:xfrm rot="5400000">
            <a:off x="3507238" y="4475874"/>
            <a:ext cx="190582" cy="16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36" idx="2"/>
            <a:endCxn id="38" idx="0"/>
          </p:cNvCxnSpPr>
          <p:nvPr/>
        </p:nvCxnSpPr>
        <p:spPr>
          <a:xfrm rot="5400000">
            <a:off x="5687240" y="4179099"/>
            <a:ext cx="500066"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37" idx="2"/>
            <a:endCxn id="83" idx="0"/>
          </p:cNvCxnSpPr>
          <p:nvPr/>
        </p:nvCxnSpPr>
        <p:spPr>
          <a:xfrm rot="5400000">
            <a:off x="7465300" y="4179159"/>
            <a:ext cx="49994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39" idx="2"/>
            <a:endCxn id="40" idx="0"/>
          </p:cNvCxnSpPr>
          <p:nvPr/>
        </p:nvCxnSpPr>
        <p:spPr>
          <a:xfrm rot="5400000">
            <a:off x="2983530" y="4549208"/>
            <a:ext cx="309605" cy="92670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ravoúhlá spojovací čára 64"/>
          <p:cNvCxnSpPr>
            <a:stCxn id="39" idx="2"/>
            <a:endCxn id="41" idx="0"/>
          </p:cNvCxnSpPr>
          <p:nvPr/>
        </p:nvCxnSpPr>
        <p:spPr>
          <a:xfrm rot="16200000" flipH="1">
            <a:off x="3896411" y="4563035"/>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ravoúhlá spojovací čára 66"/>
          <p:cNvCxnSpPr>
            <a:stCxn id="40" idx="2"/>
            <a:endCxn id="42" idx="0"/>
          </p:cNvCxnSpPr>
          <p:nvPr/>
        </p:nvCxnSpPr>
        <p:spPr>
          <a:xfrm rot="5400000">
            <a:off x="2559931" y="5568164"/>
            <a:ext cx="23009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Pravoúhlá spojovací čára 76"/>
          <p:cNvCxnSpPr>
            <a:stCxn id="41" idx="2"/>
            <a:endCxn id="82" idx="0"/>
          </p:cNvCxnSpPr>
          <p:nvPr/>
        </p:nvCxnSpPr>
        <p:spPr>
          <a:xfrm rot="5400000">
            <a:off x="4385725" y="5568075"/>
            <a:ext cx="229974"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a:stCxn id="57" idx="2"/>
            <a:endCxn id="59" idx="0"/>
          </p:cNvCxnSpPr>
          <p:nvPr/>
        </p:nvCxnSpPr>
        <p:spPr>
          <a:xfrm rot="16200000" flipH="1">
            <a:off x="4318941" y="1928801"/>
            <a:ext cx="285752" cy="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48264" y="1311151"/>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8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49" name="TextovéPole 48"/>
          <p:cNvSpPr txBox="1"/>
          <p:nvPr/>
        </p:nvSpPr>
        <p:spPr>
          <a:xfrm>
            <a:off x="6206553" y="5691932"/>
            <a:ext cx="2757935" cy="646331"/>
          </a:xfrm>
          <a:prstGeom prst="rect">
            <a:avLst/>
          </a:prstGeom>
          <a:noFill/>
        </p:spPr>
        <p:txBody>
          <a:bodyPr wrap="square" rtlCol="0">
            <a:spAutoFit/>
          </a:bodyPr>
          <a:lstStyle/>
          <a:p>
            <a:pPr algn="r"/>
            <a:r>
              <a:rPr lang="cs-CZ" sz="1200" b="1" dirty="0" smtClean="0">
                <a:solidFill>
                  <a:srgbClr val="009900"/>
                </a:solidFill>
              </a:rPr>
              <a:t>* Při nesplnění </a:t>
            </a:r>
            <a:r>
              <a:rPr lang="cs-CZ" sz="1200" b="1" dirty="0">
                <a:solidFill>
                  <a:srgbClr val="009900"/>
                </a:solidFill>
              </a:rPr>
              <a:t> </a:t>
            </a:r>
            <a:r>
              <a:rPr lang="cs-CZ" sz="1200" b="1" dirty="0" smtClean="0">
                <a:solidFill>
                  <a:srgbClr val="009900"/>
                </a:solidFill>
              </a:rPr>
              <a:t>předpokladu shody rozptylů mezi skupinami lze použít i parametrický t-test s </a:t>
            </a:r>
            <a:r>
              <a:rPr lang="cs-CZ" sz="1200" b="1" u="sng" dirty="0" smtClean="0">
                <a:solidFill>
                  <a:srgbClr val="009900"/>
                </a:solidFill>
              </a:rPr>
              <a:t>Welchovou korekcí</a:t>
            </a:r>
            <a:endParaRPr lang="cs-CZ" sz="1200" b="1" u="sng" dirty="0">
              <a:solidFill>
                <a:srgbClr val="0099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TotalTime>
  <Words>3449</Words>
  <Application>Microsoft Office PowerPoint</Application>
  <PresentationFormat>Předvádění na obrazovce (4:3)</PresentationFormat>
  <Paragraphs>485</Paragraphs>
  <Slides>50</Slides>
  <Notes>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50</vt:i4>
      </vt:variant>
    </vt:vector>
  </HeadingPairs>
  <TitlesOfParts>
    <vt:vector size="60" baseType="lpstr">
      <vt:lpstr>Arial</vt:lpstr>
      <vt:lpstr>Calibri</vt:lpstr>
      <vt:lpstr>Symbol</vt:lpstr>
      <vt:lpstr>Times New Roman</vt:lpstr>
      <vt:lpstr>Wingdings</vt:lpstr>
      <vt:lpstr>Wingdings 2</vt:lpstr>
      <vt:lpstr>Administrativní</vt:lpstr>
      <vt:lpstr>Rovnice</vt:lpstr>
      <vt:lpstr>Graph</vt:lpstr>
      <vt:lpstr>Spreadsheet</vt:lpstr>
      <vt:lpstr>Biostatistika </vt:lpstr>
      <vt:lpstr>Opakování</vt:lpstr>
      <vt:lpstr>Shrnutí statistických testů</vt:lpstr>
      <vt:lpstr>Shrnutí statistických testů</vt:lpstr>
      <vt:lpstr>Základní rozhodování o výběru statistických testů</vt:lpstr>
      <vt:lpstr>Schéma při testování pomocí jednovýběrových testů</vt:lpstr>
      <vt:lpstr>Schéma při testování pomocí párových testů</vt:lpstr>
      <vt:lpstr>Schéma při testování 2 a více skupin</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Samostatné cvičení</vt:lpstr>
      <vt:lpstr>1. Příklad k procvičení</vt:lpstr>
      <vt:lpstr>2. Příklad k procvičení</vt:lpstr>
      <vt:lpstr>3. Příklad k procvičení</vt:lpstr>
      <vt:lpstr>4. Příklad k procvičení</vt:lpstr>
      <vt:lpstr>Prezentace aplikace PowerPoint</vt:lpstr>
      <vt:lpstr>Samostatné cvičení – vyhodnocení</vt:lpstr>
      <vt:lpstr>1. Příklad k procvičení</vt:lpstr>
      <vt:lpstr>1. Příklad k procvičení</vt:lpstr>
      <vt:lpstr>2. Příklad k procvičení</vt:lpstr>
      <vt:lpstr>2. Příklad k procvičení</vt:lpstr>
      <vt:lpstr>2. Příklad k procvičení</vt:lpstr>
      <vt:lpstr>3. Příklad k procvičení</vt:lpstr>
      <vt:lpstr>3. Příklad k procvičení</vt:lpstr>
      <vt:lpstr>4. Příklad k procvičení</vt:lpstr>
      <vt:lpstr>4. Příklad k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Danka</cp:lastModifiedBy>
  <cp:revision>258</cp:revision>
  <dcterms:created xsi:type="dcterms:W3CDTF">2011-04-28T10:34:35Z</dcterms:created>
  <dcterms:modified xsi:type="dcterms:W3CDTF">2017-04-04T07:17:44Z</dcterms:modified>
</cp:coreProperties>
</file>