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301" r:id="rId2"/>
    <p:sldId id="326" r:id="rId3"/>
    <p:sldId id="304" r:id="rId4"/>
    <p:sldId id="329" r:id="rId5"/>
    <p:sldId id="305" r:id="rId6"/>
    <p:sldId id="327" r:id="rId7"/>
    <p:sldId id="332" r:id="rId8"/>
    <p:sldId id="318" r:id="rId9"/>
    <p:sldId id="319" r:id="rId10"/>
    <p:sldId id="340" r:id="rId11"/>
    <p:sldId id="341" r:id="rId12"/>
    <p:sldId id="323" r:id="rId13"/>
    <p:sldId id="325" r:id="rId14"/>
    <p:sldId id="333" r:id="rId15"/>
    <p:sldId id="334" r:id="rId16"/>
    <p:sldId id="335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49" r:id="rId25"/>
    <p:sldId id="350" r:id="rId26"/>
    <p:sldId id="351" r:id="rId27"/>
    <p:sldId id="352" r:id="rId28"/>
    <p:sldId id="353" r:id="rId29"/>
    <p:sldId id="354" r:id="rId30"/>
    <p:sldId id="355" r:id="rId31"/>
    <p:sldId id="356" r:id="rId32"/>
    <p:sldId id="357" r:id="rId33"/>
    <p:sldId id="358" r:id="rId34"/>
    <p:sldId id="359" r:id="rId35"/>
    <p:sldId id="360" r:id="rId36"/>
    <p:sldId id="361" r:id="rId37"/>
    <p:sldId id="362" r:id="rId38"/>
    <p:sldId id="363" r:id="rId39"/>
    <p:sldId id="364" r:id="rId40"/>
    <p:sldId id="365" r:id="rId41"/>
    <p:sldId id="366" r:id="rId42"/>
    <p:sldId id="367" r:id="rId43"/>
    <p:sldId id="368" r:id="rId44"/>
    <p:sldId id="369" r:id="rId45"/>
    <p:sldId id="370" r:id="rId4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3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89928" autoAdjust="0"/>
  </p:normalViewPr>
  <p:slideViewPr>
    <p:cSldViewPr showGuides="1">
      <p:cViewPr>
        <p:scale>
          <a:sx n="100" d="100"/>
          <a:sy n="100" d="100"/>
        </p:scale>
        <p:origin x="1896" y="450"/>
      </p:cViewPr>
      <p:guideLst>
        <p:guide orient="horz" pos="2160"/>
        <p:guide pos="138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8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06F23-B324-4EB6-B5F7-97F5217C982F}" type="datetimeFigureOut">
              <a:rPr lang="cs-CZ" smtClean="0"/>
              <a:pPr/>
              <a:t>21.3.2017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4B53-992C-4577-A143-249B45FFDF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9646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2193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2540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5887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70656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33432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21.3.2017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i="1" dirty="0" smtClean="0"/>
              <a:t>J. </a:t>
            </a:r>
            <a:r>
              <a:rPr lang="cs-CZ" i="1" dirty="0" err="1" smtClean="0"/>
              <a:t>Jarkovský</a:t>
            </a:r>
            <a:r>
              <a:rPr lang="cs-CZ" i="1" dirty="0" smtClean="0"/>
              <a:t>, L. Dušek, M. Cvanová</a:t>
            </a:r>
            <a:endParaRPr lang="cs-CZ" i="1" dirty="0"/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21.3.2017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21.3.2017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21.3.2017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1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791260"/>
          </a:xfr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Základní popisné statistiky</a:t>
            </a:r>
            <a:endParaRPr lang="cs-CZ" sz="2400" b="1" dirty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Představení programu </a:t>
            </a:r>
            <a:r>
              <a:rPr lang="cs-CZ" sz="2400" b="1" dirty="0" err="1" smtClean="0">
                <a:solidFill>
                  <a:schemeClr val="tx2"/>
                </a:solidFill>
                <a:latin typeface="Arial" pitchFamily="34" charset="0"/>
              </a:rPr>
              <a:t>Statistica</a:t>
            </a: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Import a základní popis dat ve Statistice</a:t>
            </a:r>
            <a:endParaRPr lang="cs-CZ" sz="2400" b="1" dirty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72008" y="1034152"/>
            <a:ext cx="9036496" cy="738664"/>
          </a:xfrm>
          <a:noFill/>
        </p:spPr>
        <p:txBody>
          <a:bodyPr wrap="square"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Biostatistika </a:t>
            </a:r>
          </a:p>
        </p:txBody>
      </p:sp>
    </p:spTree>
    <p:extLst>
      <p:ext uri="{BB962C8B-B14F-4D97-AF65-F5344CB8AC3E}">
        <p14:creationId xmlns:p14="http://schemas.microsoft.com/office/powerpoint/2010/main" val="371933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Charakteristiky polohy</a:t>
            </a:r>
          </a:p>
        </p:txBody>
      </p:sp>
      <p:sp>
        <p:nvSpPr>
          <p:cNvPr id="6149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lang="cs-CZ" sz="2400" b="1" i="0" u="sng" dirty="0" smtClean="0">
                <a:latin typeface="+mn-lt"/>
                <a:cs typeface="+mn-cs"/>
              </a:rPr>
              <a:t>Charakteristiky polohy u intervalových a poměrových znaků</a:t>
            </a:r>
            <a:endParaRPr lang="cs-CZ" sz="2400" b="1" i="0" u="sng" dirty="0">
              <a:latin typeface="+mn-lt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b="1" i="0" u="sng" dirty="0">
                <a:solidFill>
                  <a:srgbClr val="00B050"/>
                </a:solidFill>
                <a:latin typeface="+mn-lt"/>
                <a:cs typeface="+mn-cs"/>
              </a:rPr>
              <a:t>Aritmetický průměr</a:t>
            </a:r>
            <a:r>
              <a:rPr lang="cs-CZ" sz="2000" b="0" i="0" dirty="0">
                <a:latin typeface="+mn-lt"/>
                <a:cs typeface="+mn-cs"/>
              </a:rPr>
              <a:t>:   je definován jako součet všech naměřených údajů vydělený jejich počtem,                                  </a:t>
            </a:r>
          </a:p>
          <a:p>
            <a:pPr marL="341313" indent="-341313" eaLnBrk="0" hangingPunct="0">
              <a:spcBef>
                <a:spcPct val="20000"/>
              </a:spcBef>
              <a:buClr>
                <a:srgbClr val="D16349"/>
              </a:buClr>
              <a:buSzPct val="85000"/>
              <a:defRPr/>
            </a:pPr>
            <a:r>
              <a:rPr lang="cs-CZ" sz="2000" b="0" i="0" dirty="0">
                <a:latin typeface="+mn-lt"/>
                <a:cs typeface="+mn-cs"/>
              </a:rPr>
              <a:t>                                              kde </a:t>
            </a:r>
            <a:r>
              <a:rPr lang="cs-CZ" sz="2000" b="0" i="1" dirty="0" err="1">
                <a:solidFill>
                  <a:prstClr val="black"/>
                </a:solidFill>
                <a:latin typeface="Calibri"/>
                <a:cs typeface="+mn-cs"/>
              </a:rPr>
              <a:t>x</a:t>
            </a:r>
            <a:r>
              <a:rPr lang="cs-CZ" sz="2000" b="0" i="1" baseline="-25000" dirty="0" err="1">
                <a:solidFill>
                  <a:prstClr val="black"/>
                </a:solidFill>
                <a:latin typeface="Calibri"/>
                <a:cs typeface="+mn-cs"/>
              </a:rPr>
              <a:t>i</a:t>
            </a:r>
            <a:r>
              <a:rPr lang="cs-CZ" sz="2000" b="0" i="0" dirty="0">
                <a:solidFill>
                  <a:prstClr val="black"/>
                </a:solidFill>
                <a:latin typeface="Calibri"/>
                <a:cs typeface="+mn-cs"/>
              </a:rPr>
              <a:t> jsou jednotlivé hodnoty a </a:t>
            </a:r>
            <a:r>
              <a:rPr lang="cs-CZ" sz="2000" b="0" i="1" dirty="0">
                <a:solidFill>
                  <a:prstClr val="black"/>
                </a:solidFill>
                <a:latin typeface="Calibri"/>
                <a:cs typeface="+mn-cs"/>
              </a:rPr>
              <a:t>n</a:t>
            </a:r>
            <a:r>
              <a:rPr lang="cs-CZ" sz="2000" b="0" i="0" dirty="0">
                <a:solidFill>
                  <a:prstClr val="black"/>
                </a:solidFill>
                <a:latin typeface="Calibri"/>
                <a:cs typeface="+mn-cs"/>
              </a:rPr>
              <a:t> jejich počet</a:t>
            </a:r>
          </a:p>
          <a:p>
            <a:pPr marL="341313" indent="-341313" eaLnBrk="0" hangingPunct="0">
              <a:spcBef>
                <a:spcPct val="20000"/>
              </a:spcBef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2000" b="0" i="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rgbClr val="D16349"/>
              </a:buClr>
              <a:buSzPct val="85000"/>
              <a:buFont typeface="Arial" pitchFamily="34" charset="0"/>
              <a:buChar char="•"/>
              <a:defRPr/>
            </a:pPr>
            <a:endParaRPr lang="cs-CZ" sz="2000" b="0" i="0" dirty="0">
              <a:solidFill>
                <a:srgbClr val="FF0000"/>
              </a:solidFill>
              <a:latin typeface="Calibri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rgbClr val="D16349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b="1" i="0" u="sng" dirty="0">
                <a:solidFill>
                  <a:srgbClr val="00B050"/>
                </a:solidFill>
                <a:latin typeface="Calibri"/>
                <a:cs typeface="+mn-cs"/>
              </a:rPr>
              <a:t>Geometrický průměr</a:t>
            </a:r>
            <a:r>
              <a:rPr lang="cs-CZ" sz="2000" b="0" i="0" dirty="0">
                <a:latin typeface="Calibri"/>
                <a:cs typeface="+mn-cs"/>
              </a:rPr>
              <a:t>: </a:t>
            </a:r>
            <a:r>
              <a:rPr lang="cs-CZ" sz="2000" b="0" i="1" dirty="0">
                <a:latin typeface="Calibri"/>
                <a:cs typeface="+mn-cs"/>
              </a:rPr>
              <a:t>n</a:t>
            </a:r>
            <a:r>
              <a:rPr lang="cs-CZ" sz="2000" b="0" i="0" dirty="0">
                <a:latin typeface="Calibri"/>
                <a:cs typeface="+mn-cs"/>
              </a:rPr>
              <a:t> kladných hodnot </a:t>
            </a:r>
            <a:r>
              <a:rPr lang="cs-CZ" sz="2000" b="0" i="1" dirty="0" err="1">
                <a:solidFill>
                  <a:prstClr val="black"/>
                </a:solidFill>
                <a:latin typeface="Calibri"/>
              </a:rPr>
              <a:t>x</a:t>
            </a:r>
            <a:r>
              <a:rPr lang="cs-CZ" sz="2000" b="0" i="1" baseline="-25000" dirty="0" err="1">
                <a:solidFill>
                  <a:prstClr val="black"/>
                </a:solidFill>
                <a:latin typeface="Calibri"/>
              </a:rPr>
              <a:t>i</a:t>
            </a:r>
            <a:r>
              <a:rPr lang="cs-CZ" sz="2000" b="0" i="0" baseline="-25000" dirty="0">
                <a:solidFill>
                  <a:prstClr val="black"/>
                </a:solidFill>
                <a:latin typeface="Calibri"/>
              </a:rPr>
              <a:t>,</a:t>
            </a:r>
            <a:r>
              <a:rPr lang="cs-CZ" sz="2000" b="0" i="0" dirty="0">
                <a:latin typeface="Calibri"/>
                <a:cs typeface="+mn-cs"/>
              </a:rPr>
              <a:t>                              , má smysl všude, kde má nějaký informační smysl součin hodnot proměnné. Z  praktického hlediska platí, že logaritmus geometrického průměru je roven aritmetickému průměru logaritmovaných hodnot souboru.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cs-CZ" sz="2400" b="0" i="0" dirty="0">
              <a:latin typeface="+mn-lt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cs-CZ" sz="2400" b="0" i="0" baseline="-25000" dirty="0">
                <a:latin typeface="+mn-lt"/>
                <a:cs typeface="+mn-cs"/>
              </a:rPr>
              <a:t> </a:t>
            </a:r>
            <a:endParaRPr lang="cs-CZ" sz="2400" b="0" i="0" dirty="0">
              <a:latin typeface="+mn-lt"/>
              <a:cs typeface="+mn-cs"/>
            </a:endParaRP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755650" y="2510438"/>
          <a:ext cx="21145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8" name="Rovnice" r:id="rId3" imgW="1231366" imgH="507780" progId="Equation.3">
                  <p:embed/>
                </p:oleObj>
              </mc:Choice>
              <mc:Fallback>
                <p:oleObj name="Rovnice" r:id="rId3" imgW="1231366" imgH="507780" progId="Equation.3">
                  <p:embed/>
                  <p:pic>
                    <p:nvPicPr>
                      <p:cNvPr id="614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510438"/>
                        <a:ext cx="211455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5"/>
          <p:cNvGraphicFramePr>
            <a:graphicFrameLocks noChangeAspect="1"/>
          </p:cNvGraphicFramePr>
          <p:nvPr/>
        </p:nvGraphicFramePr>
        <p:xfrm>
          <a:off x="5241040" y="3644900"/>
          <a:ext cx="1735138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9" name="Rovnice" r:id="rId5" imgW="939392" imgH="266584" progId="Equation.3">
                  <p:embed/>
                </p:oleObj>
              </mc:Choice>
              <mc:Fallback>
                <p:oleObj name="Rovnice" r:id="rId5" imgW="939392" imgH="266584" progId="Equation.3">
                  <p:embed/>
                  <p:pic>
                    <p:nvPicPr>
                      <p:cNvPr id="614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1040" y="3644900"/>
                        <a:ext cx="1735138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478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3891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mtClean="0"/>
              <a:t>Průměr vs medián</a:t>
            </a:r>
          </a:p>
        </p:txBody>
      </p:sp>
      <p:sp>
        <p:nvSpPr>
          <p:cNvPr id="3891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1313" indent="-341313">
              <a:buClr>
                <a:srgbClr val="D16349"/>
              </a:buClr>
              <a:buFont typeface="Wingdings 2" pitchFamily="18" charset="2"/>
              <a:buNone/>
            </a:pPr>
            <a:r>
              <a:rPr lang="cs-CZ" altLang="cs-CZ" sz="2000" b="1" u="sng" dirty="0" smtClean="0">
                <a:solidFill>
                  <a:srgbClr val="FF0000"/>
                </a:solidFill>
              </a:rPr>
              <a:t>PAMATUJ</a:t>
            </a:r>
            <a:r>
              <a:rPr lang="cs-CZ" altLang="cs-CZ" sz="2000" b="1" dirty="0" smtClean="0">
                <a:solidFill>
                  <a:srgbClr val="FF0000"/>
                </a:solidFill>
              </a:rPr>
              <a:t>: </a:t>
            </a:r>
          </a:p>
          <a:p>
            <a:pPr marL="341313" indent="-341313">
              <a:buClr>
                <a:srgbClr val="D16349"/>
              </a:buClr>
            </a:pPr>
            <a:r>
              <a:rPr lang="cs-CZ" altLang="cs-CZ" sz="2000" b="1" dirty="0" smtClean="0">
                <a:solidFill>
                  <a:srgbClr val="0070C0"/>
                </a:solidFill>
              </a:rPr>
              <a:t>Průměr je silně ovlivněn extrémními hodnotami (tzv. odlehlá pozorování), medián není ovlivněn vybočujícími pozorováními</a:t>
            </a:r>
          </a:p>
          <a:p>
            <a:pPr marL="341313" indent="-341313">
              <a:buClr>
                <a:srgbClr val="D16349"/>
              </a:buClr>
            </a:pPr>
            <a:r>
              <a:rPr lang="cs-CZ" altLang="cs-CZ" sz="2000" b="1" dirty="0" smtClean="0">
                <a:solidFill>
                  <a:srgbClr val="0070C0"/>
                </a:solidFill>
              </a:rPr>
              <a:t>Průměr je vhodný ukazatel středu u normálního/symetrického rozložení, medián je vhodnou charakteristikou středu souboru i v případě veličin s neznámým rozdělením</a:t>
            </a:r>
          </a:p>
          <a:p>
            <a:pPr marL="341313" indent="-341313"/>
            <a:r>
              <a:rPr lang="cs-CZ" altLang="cs-CZ" sz="2000" dirty="0" smtClean="0"/>
              <a:t>V případě symetrického rozložení jsou jejich hodnoty v podstatě shodné, v případě asymetrického rozložení však nikoliv!</a:t>
            </a:r>
          </a:p>
          <a:p>
            <a:pPr marL="341313" indent="-341313"/>
            <a:endParaRPr lang="cs-CZ" altLang="cs-CZ" sz="2000" dirty="0" smtClean="0"/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459288"/>
            <a:ext cx="40322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370388"/>
            <a:ext cx="424815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23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717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 smtClean="0"/>
              <a:t>Charakteristiky variability</a:t>
            </a:r>
          </a:p>
        </p:txBody>
      </p:sp>
      <p:sp>
        <p:nvSpPr>
          <p:cNvPr id="7173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2410419"/>
            <a:ext cx="8534400" cy="3898901"/>
          </a:xfrm>
        </p:spPr>
        <p:txBody>
          <a:bodyPr/>
          <a:lstStyle/>
          <a:p>
            <a:pPr marL="341313" indent="-341313">
              <a:buFont typeface="Wingdings 2" pitchFamily="18" charset="2"/>
              <a:buNone/>
            </a:pPr>
            <a:r>
              <a:rPr lang="cs-CZ" altLang="cs-CZ" sz="2300" b="1" u="sng" dirty="0" smtClean="0"/>
              <a:t>Charakteristiky variability u intervalových a poměrových znaků</a:t>
            </a:r>
          </a:p>
          <a:p>
            <a:pPr marL="341313" indent="-341313"/>
            <a:r>
              <a:rPr lang="cs-CZ" altLang="cs-CZ" sz="2300" b="1" u="sng" dirty="0" smtClean="0">
                <a:solidFill>
                  <a:srgbClr val="FD9203"/>
                </a:solidFill>
              </a:rPr>
              <a:t>Rozptyl (variance)</a:t>
            </a:r>
            <a:r>
              <a:rPr lang="cs-CZ" altLang="cs-CZ" sz="2300" b="1" dirty="0" smtClean="0">
                <a:solidFill>
                  <a:srgbClr val="FD9203"/>
                </a:solidFill>
              </a:rPr>
              <a:t> </a:t>
            </a:r>
            <a:r>
              <a:rPr lang="cs-CZ" altLang="cs-CZ" sz="2300" dirty="0" smtClean="0"/>
              <a:t>je ukazatelem šířky rozložení získaný na základě odchylky jednotlivých hodnot od průměru</a:t>
            </a:r>
          </a:p>
          <a:p>
            <a:pPr marL="341313" indent="-341313"/>
            <a:endParaRPr lang="cs-CZ" altLang="cs-CZ" sz="2300" dirty="0" smtClean="0"/>
          </a:p>
          <a:p>
            <a:pPr marL="341313" indent="-341313">
              <a:buFont typeface="Wingdings 2" pitchFamily="18" charset="2"/>
              <a:buNone/>
            </a:pPr>
            <a:r>
              <a:rPr lang="cs-CZ" altLang="cs-CZ" sz="2300" dirty="0" smtClean="0"/>
              <a:t>	Jeho vypovídací schopnost nejvyšší v případě symetrického/normálního rozložení</a:t>
            </a:r>
          </a:p>
          <a:p>
            <a:pPr marL="341313" indent="-341313"/>
            <a:r>
              <a:rPr lang="cs-CZ" altLang="cs-CZ" sz="2300" b="1" u="sng" dirty="0" smtClean="0">
                <a:solidFill>
                  <a:srgbClr val="FD9203"/>
                </a:solidFill>
              </a:rPr>
              <a:t>Směrodatná odchylka</a:t>
            </a:r>
            <a:r>
              <a:rPr lang="cs-CZ" altLang="cs-CZ" sz="2300" dirty="0" smtClean="0">
                <a:solidFill>
                  <a:srgbClr val="FD9203"/>
                </a:solidFill>
              </a:rPr>
              <a:t> </a:t>
            </a:r>
            <a:r>
              <a:rPr lang="cs-CZ" altLang="cs-CZ" sz="2300" dirty="0" smtClean="0"/>
              <a:t>je druhá odmocnina z rozptylu</a:t>
            </a:r>
          </a:p>
          <a:p>
            <a:pPr marL="341313" indent="-341313"/>
            <a:r>
              <a:rPr lang="cs-CZ" altLang="cs-CZ" sz="2300" b="1" u="sng" dirty="0" smtClean="0">
                <a:solidFill>
                  <a:srgbClr val="FD9203"/>
                </a:solidFill>
                <a:sym typeface="Math1" pitchFamily="2" charset="2"/>
              </a:rPr>
              <a:t>Koeficient variance</a:t>
            </a:r>
            <a:r>
              <a:rPr lang="cs-CZ" altLang="cs-CZ" sz="2300" dirty="0" smtClean="0">
                <a:solidFill>
                  <a:srgbClr val="FD9203"/>
                </a:solidFill>
                <a:sym typeface="Math1" pitchFamily="2" charset="2"/>
              </a:rPr>
              <a:t> </a:t>
            </a:r>
            <a:r>
              <a:rPr lang="cs-CZ" altLang="cs-CZ" sz="2300" dirty="0" smtClean="0">
                <a:sym typeface="Math1" pitchFamily="2" charset="2"/>
              </a:rPr>
              <a:t>- podíl SD ku průměru, u poměrových znaků, umožňuje porovnat variabilitu několika znaků (vyjadřuje se v %)</a:t>
            </a:r>
          </a:p>
        </p:txBody>
      </p:sp>
      <p:sp>
        <p:nvSpPr>
          <p:cNvPr id="717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819126"/>
              </p:ext>
            </p:extLst>
          </p:nvPr>
        </p:nvGraphicFramePr>
        <p:xfrm>
          <a:off x="6084168" y="3222426"/>
          <a:ext cx="1874838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5" name="Rovnice" r:id="rId4" imgW="1143000" imgH="482600" progId="Equation.3">
                  <p:embed/>
                </p:oleObj>
              </mc:Choice>
              <mc:Fallback>
                <p:oleObj name="Rovnice" r:id="rId4" imgW="1143000" imgH="4826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3222426"/>
                        <a:ext cx="1874838" cy="782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 txBox="1">
            <a:spLocks/>
          </p:cNvSpPr>
          <p:nvPr/>
        </p:nvSpPr>
        <p:spPr bwMode="auto">
          <a:xfrm>
            <a:off x="301625" y="1124744"/>
            <a:ext cx="8534400" cy="140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85000"/>
            </a:pPr>
            <a:endParaRPr lang="cs-CZ" altLang="cs-CZ" sz="2000" b="0" i="0" baseline="-25000" dirty="0"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cs-CZ" altLang="cs-CZ" sz="2400" i="0" u="sng" dirty="0" smtClean="0">
                <a:latin typeface="Calibri" pitchFamily="34" charset="0"/>
              </a:rPr>
              <a:t>Charakteristiky variability u ordinálních znaků</a:t>
            </a:r>
            <a:endParaRPr lang="cs-CZ" altLang="cs-CZ" sz="2400" i="0" u="sng" dirty="0"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</a:pPr>
            <a:r>
              <a:rPr lang="cs-CZ" altLang="cs-CZ" sz="2300" i="0" u="sng" dirty="0" err="1">
                <a:solidFill>
                  <a:srgbClr val="FD9203"/>
                </a:solidFill>
                <a:latin typeface="Calibri" pitchFamily="34" charset="0"/>
              </a:rPr>
              <a:t>Kvartilové</a:t>
            </a:r>
            <a:r>
              <a:rPr lang="cs-CZ" altLang="cs-CZ" sz="2300" i="0" u="sng" dirty="0">
                <a:solidFill>
                  <a:srgbClr val="FD9203"/>
                </a:solidFill>
                <a:latin typeface="Calibri" pitchFamily="34" charset="0"/>
              </a:rPr>
              <a:t> rozpětí (odchylka)</a:t>
            </a:r>
            <a:r>
              <a:rPr lang="cs-CZ" altLang="cs-CZ" sz="2300" i="0" dirty="0">
                <a:solidFill>
                  <a:srgbClr val="FD9203"/>
                </a:solidFill>
                <a:latin typeface="Calibri" pitchFamily="34" charset="0"/>
              </a:rPr>
              <a:t>: </a:t>
            </a:r>
            <a:r>
              <a:rPr lang="cs-CZ" altLang="cs-CZ" sz="2300" b="0" i="0" dirty="0" smtClean="0">
                <a:latin typeface="Calibri" pitchFamily="34" charset="0"/>
              </a:rPr>
              <a:t>q = x</a:t>
            </a:r>
            <a:r>
              <a:rPr lang="cs-CZ" altLang="cs-CZ" sz="2300" b="0" i="0" baseline="-25000" dirty="0" smtClean="0">
                <a:latin typeface="Calibri" pitchFamily="34" charset="0"/>
              </a:rPr>
              <a:t>0,75 </a:t>
            </a:r>
            <a:r>
              <a:rPr lang="cs-CZ" altLang="cs-CZ" sz="2300" b="0" i="0" dirty="0" smtClean="0">
                <a:latin typeface="Calibri" pitchFamily="34" charset="0"/>
              </a:rPr>
              <a:t>- x</a:t>
            </a:r>
            <a:r>
              <a:rPr lang="cs-CZ" altLang="cs-CZ" sz="2300" b="0" i="0" baseline="-25000" dirty="0" smtClean="0">
                <a:latin typeface="Calibri" pitchFamily="34" charset="0"/>
              </a:rPr>
              <a:t>0,25</a:t>
            </a:r>
            <a:endParaRPr lang="cs-CZ" altLang="cs-CZ" sz="2300" b="0" i="0" baseline="-25000" dirty="0"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</a:pPr>
            <a:endParaRPr lang="cs-CZ" altLang="cs-CZ" sz="2000" b="0" i="0" dirty="0"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</a:pPr>
            <a:endParaRPr lang="cs-CZ" altLang="cs-CZ" sz="2400" b="0" i="0" dirty="0"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cs-CZ" altLang="cs-CZ" sz="2400" b="0" i="0" baseline="-25000" dirty="0">
                <a:latin typeface="Calibri" pitchFamily="34" charset="0"/>
              </a:rPr>
              <a:t> </a:t>
            </a:r>
            <a:endParaRPr lang="cs-CZ" altLang="cs-CZ" sz="2400" b="0" i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70457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3993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mtClean="0"/>
              <a:t>Další parametry rozložení</a:t>
            </a:r>
          </a:p>
        </p:txBody>
      </p:sp>
      <p:sp>
        <p:nvSpPr>
          <p:cNvPr id="3994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1313" indent="-341313">
              <a:lnSpc>
                <a:spcPct val="150000"/>
              </a:lnSpc>
            </a:pPr>
            <a:r>
              <a:rPr lang="cs-CZ" altLang="cs-CZ" sz="2000" b="1" dirty="0" smtClean="0"/>
              <a:t>Počet hodnot </a:t>
            </a:r>
            <a:r>
              <a:rPr lang="cs-CZ" altLang="cs-CZ" sz="2000" dirty="0" smtClean="0"/>
              <a:t>– důležitý ukazatel, znamená jak moc lze na data spoléhat</a:t>
            </a:r>
          </a:p>
          <a:p>
            <a:pPr marL="341313" indent="-341313">
              <a:lnSpc>
                <a:spcPct val="150000"/>
              </a:lnSpc>
            </a:pPr>
            <a:r>
              <a:rPr lang="cs-CZ" altLang="cs-CZ" sz="2000" b="1" dirty="0" smtClean="0"/>
              <a:t>Suma hodnot</a:t>
            </a:r>
            <a:endParaRPr lang="cs-CZ" altLang="cs-CZ" sz="2000" dirty="0" smtClean="0"/>
          </a:p>
          <a:p>
            <a:pPr marL="341313" indent="-341313">
              <a:lnSpc>
                <a:spcPct val="150000"/>
              </a:lnSpc>
            </a:pPr>
            <a:r>
              <a:rPr lang="cs-CZ" altLang="cs-CZ" sz="2000" b="1" dirty="0" smtClean="0"/>
              <a:t>Minimum, maximum</a:t>
            </a:r>
          </a:p>
          <a:p>
            <a:pPr marL="341313" indent="-341313">
              <a:lnSpc>
                <a:spcPct val="150000"/>
              </a:lnSpc>
            </a:pPr>
            <a:r>
              <a:rPr lang="cs-CZ" altLang="cs-CZ" sz="2000" b="1" dirty="0" smtClean="0">
                <a:solidFill>
                  <a:srgbClr val="FD9203"/>
                </a:solidFill>
              </a:rPr>
              <a:t>Variační rozpětí (rozsah) </a:t>
            </a:r>
            <a:r>
              <a:rPr lang="cs-CZ" altLang="cs-CZ" sz="2000" dirty="0" smtClean="0"/>
              <a:t>–</a:t>
            </a:r>
            <a:r>
              <a:rPr lang="cs-CZ" altLang="cs-CZ" sz="2000" b="1" dirty="0" smtClean="0"/>
              <a:t> </a:t>
            </a:r>
            <a:r>
              <a:rPr lang="cs-CZ" altLang="cs-CZ" sz="2000" dirty="0" smtClean="0"/>
              <a:t>rozdíl mezi největší a nejmenší hodnotou řady</a:t>
            </a:r>
          </a:p>
          <a:p>
            <a:pPr marL="341313" indent="-341313">
              <a:lnSpc>
                <a:spcPct val="150000"/>
              </a:lnSpc>
            </a:pPr>
            <a:r>
              <a:rPr lang="cs-CZ" altLang="cs-CZ" sz="2000" b="1" dirty="0" smtClean="0">
                <a:solidFill>
                  <a:srgbClr val="FD9203"/>
                </a:solidFill>
              </a:rPr>
              <a:t>Střední chyba průměru (SE) </a:t>
            </a:r>
            <a:r>
              <a:rPr lang="cs-CZ" altLang="cs-CZ" sz="2000" dirty="0" smtClean="0"/>
              <a:t>– měří rozptýlenost vypočítaného aritmetického průměru v různých výběrových souborech vybraných z jednoho základního souboru</a:t>
            </a:r>
          </a:p>
        </p:txBody>
      </p:sp>
    </p:spTree>
    <p:extLst>
      <p:ext uri="{BB962C8B-B14F-4D97-AF65-F5344CB8AC3E}">
        <p14:creationId xmlns:p14="http://schemas.microsoft.com/office/powerpoint/2010/main" val="229995017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dirty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dirty="0" smtClean="0">
                <a:solidFill>
                  <a:srgbClr val="607B7C"/>
                </a:solidFill>
              </a:rPr>
            </a:br>
            <a:r>
              <a:rPr lang="cs-CZ" altLang="cs-CZ" b="0" dirty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dirty="0" smtClean="0">
              <a:solidFill>
                <a:srgbClr val="607B7C"/>
              </a:solidFill>
            </a:endParaRPr>
          </a:p>
        </p:txBody>
      </p:sp>
      <p:sp>
        <p:nvSpPr>
          <p:cNvPr id="39939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cs-CZ" altLang="cs-CZ" dirty="0" smtClean="0"/>
              <a:t>Ukázka popisu a vizualizace kvalitativních dat</a:t>
            </a:r>
          </a:p>
        </p:txBody>
      </p:sp>
      <p:sp>
        <p:nvSpPr>
          <p:cNvPr id="39940" name="Rectangle 3"/>
          <p:cNvSpPr>
            <a:spLocks noGrp="1"/>
          </p:cNvSpPr>
          <p:nvPr>
            <p:ph type="body" idx="4294967295"/>
          </p:nvPr>
        </p:nvSpPr>
        <p:spPr>
          <a:xfrm>
            <a:off x="3203848" y="2820144"/>
            <a:ext cx="2304256" cy="536848"/>
          </a:xfrm>
        </p:spPr>
        <p:txBody>
          <a:bodyPr anchor="ctr"/>
          <a:lstStyle/>
          <a:p>
            <a:pPr marL="0" indent="0" algn="ctr">
              <a:buNone/>
            </a:pPr>
            <a:r>
              <a:rPr lang="cs-CZ" altLang="cs-CZ" sz="1800" b="1" dirty="0" smtClean="0"/>
              <a:t>Koláčový graf</a:t>
            </a:r>
            <a:endParaRPr lang="cs-CZ" altLang="cs-CZ" sz="1800" dirty="0" smtClean="0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6516216" y="2820144"/>
            <a:ext cx="2016224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cs-CZ" altLang="cs-CZ" sz="1800" b="1" dirty="0" smtClean="0"/>
              <a:t>Sloupcový graf</a:t>
            </a:r>
            <a:endParaRPr lang="cs-CZ" altLang="cs-CZ" sz="1800" dirty="0" smtClean="0"/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301625" y="1484784"/>
            <a:ext cx="8374831" cy="46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indent="-341313"/>
            <a:r>
              <a:rPr lang="cs-CZ" altLang="cs-CZ" sz="2000" b="1" dirty="0" smtClean="0"/>
              <a:t>Popis </a:t>
            </a:r>
            <a:r>
              <a:rPr lang="cs-CZ" altLang="cs-CZ" sz="2000" b="1" dirty="0"/>
              <a:t>kvalitativních </a:t>
            </a:r>
            <a:r>
              <a:rPr lang="cs-CZ" altLang="cs-CZ" sz="2000" b="1" dirty="0" smtClean="0"/>
              <a:t>dat: </a:t>
            </a:r>
            <a:r>
              <a:rPr lang="cs-CZ" altLang="cs-CZ" sz="2000" dirty="0" smtClean="0"/>
              <a:t>frekvence jednotlivých kategorií </a:t>
            </a:r>
          </a:p>
          <a:p>
            <a:pPr marL="341313" indent="-341313"/>
            <a:r>
              <a:rPr lang="cs-CZ" altLang="cs-CZ" sz="2000" b="1" dirty="0" smtClean="0"/>
              <a:t>Vizualizace kvalitativních dat: </a:t>
            </a:r>
            <a:r>
              <a:rPr lang="cs-CZ" altLang="cs-CZ" sz="2000" dirty="0" smtClean="0"/>
              <a:t>nejčastěji koláčový nebo sloupcový graf</a:t>
            </a: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251520" y="2820144"/>
            <a:ext cx="2196455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cs-CZ" altLang="cs-CZ" sz="1800" b="1" dirty="0" smtClean="0"/>
              <a:t>Frekvenční tabulka</a:t>
            </a:r>
            <a:endParaRPr lang="cs-CZ" altLang="cs-CZ" sz="1800" dirty="0" smtClean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850186"/>
              </p:ext>
            </p:extLst>
          </p:nvPr>
        </p:nvGraphicFramePr>
        <p:xfrm>
          <a:off x="467544" y="3501008"/>
          <a:ext cx="1800200" cy="1954907"/>
        </p:xfrm>
        <a:graphic>
          <a:graphicData uri="http://schemas.openxmlformats.org/drawingml/2006/table">
            <a:tbl>
              <a:tblPr>
                <a:tableStyleId>{EB9631B5-78F2-41C9-869B-9F39066F8104}</a:tableStyleId>
              </a:tblPr>
              <a:tblGrid>
                <a:gridCol w="810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Známka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effectLst/>
                          <a:latin typeface="+mj-lt"/>
                        </a:rPr>
                        <a:t>n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effectLst/>
                          <a:latin typeface="+mj-lt"/>
                        </a:rPr>
                        <a:t>%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A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11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 smtClean="0">
                          <a:effectLst/>
                          <a:latin typeface="+mj-lt"/>
                        </a:rPr>
                        <a:t>18,0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B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20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 smtClean="0">
                          <a:effectLst/>
                          <a:latin typeface="+mj-lt"/>
                        </a:rPr>
                        <a:t>32,8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C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+mj-lt"/>
                        </a:rPr>
                        <a:t>16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 smtClean="0">
                          <a:effectLst/>
                          <a:latin typeface="+mj-lt"/>
                        </a:rPr>
                        <a:t>26,2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D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+mj-lt"/>
                        </a:rPr>
                        <a:t>9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 smtClean="0">
                          <a:effectLst/>
                          <a:latin typeface="+mj-lt"/>
                        </a:rPr>
                        <a:t>14,8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E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5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 smtClean="0">
                          <a:effectLst/>
                          <a:latin typeface="+mj-lt"/>
                        </a:rPr>
                        <a:t>8,2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F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 smtClean="0">
                          <a:effectLst/>
                          <a:latin typeface="+mj-lt"/>
                        </a:rPr>
                        <a:t>0,0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Celkem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100,0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1691680" y="2380818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pl-PL" sz="2000" b="1" u="sng" dirty="0" smtClean="0"/>
              <a:t>Příklad: Známka </a:t>
            </a:r>
            <a:r>
              <a:rPr lang="pl-PL" sz="2000" b="1" u="sng" dirty="0"/>
              <a:t>z </a:t>
            </a:r>
            <a:r>
              <a:rPr lang="pl-PL" sz="2000" b="1" u="sng" dirty="0" smtClean="0"/>
              <a:t>biostatistiky (podzim 2014)</a:t>
            </a:r>
            <a:endParaRPr lang="pl-PL" sz="2000" b="1" u="sng" dirty="0">
              <a:solidFill>
                <a:srgbClr val="000000"/>
              </a:solidFill>
            </a:endParaRPr>
          </a:p>
        </p:txBody>
      </p:sp>
      <p:pic>
        <p:nvPicPr>
          <p:cNvPr id="97285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4986" r="15811" b="17521"/>
          <a:stretch/>
        </p:blipFill>
        <p:spPr bwMode="auto">
          <a:xfrm>
            <a:off x="3143199" y="3573016"/>
            <a:ext cx="2508921" cy="2074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87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7"/>
          <a:stretch/>
        </p:blipFill>
        <p:spPr bwMode="auto">
          <a:xfrm>
            <a:off x="5952009" y="3425085"/>
            <a:ext cx="3012479" cy="240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24049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cs-CZ" altLang="cs-CZ" dirty="0" smtClean="0"/>
              <a:t>Ukázka popisu kvantitativních dat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301625" y="1484784"/>
            <a:ext cx="8374831" cy="46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indent="-341313"/>
            <a:r>
              <a:rPr lang="cs-CZ" altLang="cs-CZ" sz="2000" b="1" dirty="0" smtClean="0"/>
              <a:t>Popis kvantitativních dat: </a:t>
            </a:r>
            <a:r>
              <a:rPr lang="cs-CZ" altLang="cs-CZ" sz="2000" dirty="0" smtClean="0"/>
              <a:t>charakteristika středu (průměr, medián aj.), charakteristika variability (rozptyl, rozsah hodnot, </a:t>
            </a:r>
            <a:r>
              <a:rPr lang="cs-CZ" altLang="cs-CZ" sz="2000" dirty="0" err="1" smtClean="0"/>
              <a:t>interkvartilové</a:t>
            </a:r>
            <a:r>
              <a:rPr lang="cs-CZ" altLang="cs-CZ" sz="2000" dirty="0" smtClean="0"/>
              <a:t> rozpětí aj.)</a:t>
            </a: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3563888" y="2811488"/>
            <a:ext cx="2196455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cs-CZ" altLang="cs-CZ" sz="1800" b="1" dirty="0" smtClean="0"/>
              <a:t>Popisné statistiky</a:t>
            </a:r>
            <a:endParaRPr lang="cs-CZ" altLang="cs-CZ" sz="1800" dirty="0" smtClean="0"/>
          </a:p>
        </p:txBody>
      </p:sp>
      <p:sp>
        <p:nvSpPr>
          <p:cNvPr id="3" name="Obdélník 2"/>
          <p:cNvSpPr/>
          <p:nvPr/>
        </p:nvSpPr>
        <p:spPr>
          <a:xfrm>
            <a:off x="1691680" y="2276872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pl-PL" sz="2000" b="1" u="sng" dirty="0" smtClean="0"/>
              <a:t>Příklad: Popis výšky (cm) pacientů</a:t>
            </a:r>
            <a:endParaRPr lang="pl-PL" sz="2000" b="1" u="sng" dirty="0">
              <a:solidFill>
                <a:srgbClr val="000000"/>
              </a:solidFill>
            </a:endParaRPr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680463"/>
              </p:ext>
            </p:extLst>
          </p:nvPr>
        </p:nvGraphicFramePr>
        <p:xfrm>
          <a:off x="2987824" y="3373736"/>
          <a:ext cx="3240360" cy="21621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2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7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Charakteristika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smtClean="0">
                          <a:effectLst/>
                        </a:rPr>
                        <a:t>N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 smtClean="0">
                          <a:effectLst/>
                        </a:rPr>
                        <a:t>61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smtClean="0">
                          <a:effectLst/>
                        </a:rPr>
                        <a:t>Průměr (cm)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 smtClean="0">
                          <a:effectLst/>
                        </a:rPr>
                        <a:t>161,0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smtClean="0">
                          <a:effectLst/>
                        </a:rPr>
                        <a:t>Medián (cm)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 smtClean="0">
                          <a:effectLst/>
                        </a:rPr>
                        <a:t>161,5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err="1">
                          <a:effectLst/>
                        </a:rPr>
                        <a:t>S</a:t>
                      </a:r>
                      <a:r>
                        <a:rPr lang="cs-CZ" sz="1600" u="none" strike="noStrike" dirty="0" err="1" smtClean="0">
                          <a:effectLst/>
                        </a:rPr>
                        <a:t>m</a:t>
                      </a:r>
                      <a:r>
                        <a:rPr lang="cs-CZ" sz="1600" u="none" strike="noStrike" dirty="0">
                          <a:effectLst/>
                        </a:rPr>
                        <a:t>. </a:t>
                      </a:r>
                      <a:r>
                        <a:rPr lang="cs-CZ" sz="1600" u="none" strike="noStrike" dirty="0" smtClean="0">
                          <a:effectLst/>
                        </a:rPr>
                        <a:t>odchylka (cm)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 smtClean="0">
                          <a:effectLst/>
                        </a:rPr>
                        <a:t>4,7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smtClean="0">
                          <a:effectLst/>
                        </a:rPr>
                        <a:t>Rozptyl (cm</a:t>
                      </a:r>
                      <a:r>
                        <a:rPr lang="cs-CZ" sz="1600" u="none" strike="noStrike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cs-CZ" sz="1600" u="none" strike="noStrike" dirty="0" smtClean="0">
                          <a:effectLst/>
                        </a:rPr>
                        <a:t>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 smtClean="0">
                          <a:effectLst/>
                        </a:rPr>
                        <a:t>22,2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smtClean="0">
                          <a:effectLst/>
                        </a:rPr>
                        <a:t>min-</a:t>
                      </a:r>
                      <a:r>
                        <a:rPr lang="cs-CZ" sz="1600" u="none" strike="noStrike" dirty="0" err="1" smtClean="0">
                          <a:effectLst/>
                        </a:rPr>
                        <a:t>max</a:t>
                      </a:r>
                      <a:r>
                        <a:rPr lang="cs-CZ" sz="1600" u="none" strike="noStrike" dirty="0" smtClean="0">
                          <a:effectLst/>
                        </a:rPr>
                        <a:t> (cm)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144,1 - 169,2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err="1">
                          <a:effectLst/>
                        </a:rPr>
                        <a:t>dolní-horní</a:t>
                      </a:r>
                      <a:r>
                        <a:rPr lang="cs-CZ" sz="1600" u="none" strike="noStrike" dirty="0">
                          <a:effectLst/>
                        </a:rPr>
                        <a:t> </a:t>
                      </a:r>
                      <a:r>
                        <a:rPr lang="cs-CZ" sz="1600" u="none" strike="noStrike" dirty="0" err="1" smtClean="0">
                          <a:effectLst/>
                        </a:rPr>
                        <a:t>kvartil</a:t>
                      </a:r>
                      <a:r>
                        <a:rPr lang="cs-CZ" sz="1600" u="none" strike="noStrike" dirty="0" smtClean="0">
                          <a:effectLst/>
                        </a:rPr>
                        <a:t> (cm)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158,1 - 164,2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7" name="Obdélník 26"/>
          <p:cNvSpPr/>
          <p:nvPr/>
        </p:nvSpPr>
        <p:spPr>
          <a:xfrm>
            <a:off x="6014268" y="3771562"/>
            <a:ext cx="2806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Průměr a medián se téměř shodují. Co nám to říká? 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28" name="Přímá spojnice se šipkou 27"/>
          <p:cNvCxnSpPr/>
          <p:nvPr/>
        </p:nvCxnSpPr>
        <p:spPr>
          <a:xfrm flipH="1">
            <a:off x="5580112" y="4077072"/>
            <a:ext cx="36004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 flipH="1">
            <a:off x="5580112" y="4077072"/>
            <a:ext cx="360040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dirty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dirty="0" smtClean="0">
                <a:solidFill>
                  <a:srgbClr val="607B7C"/>
                </a:solidFill>
              </a:rPr>
            </a:br>
            <a:r>
              <a:rPr lang="cs-CZ" altLang="cs-CZ" b="0" dirty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dirty="0" smtClean="0">
              <a:solidFill>
                <a:srgbClr val="607B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95545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cs-CZ" altLang="cs-CZ" dirty="0" smtClean="0"/>
              <a:t>Ukázka vizualizace kvantitativních dat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301625" y="1484784"/>
            <a:ext cx="8374831" cy="46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indent="-341313"/>
            <a:r>
              <a:rPr lang="cs-CZ" altLang="cs-CZ" sz="2000" b="1" dirty="0" smtClean="0"/>
              <a:t>Vizualizace kvantitativních dat: </a:t>
            </a:r>
            <a:r>
              <a:rPr lang="cs-CZ" altLang="cs-CZ" sz="2000" dirty="0" smtClean="0"/>
              <a:t>nejčastěji pomocí krabicového grafu nebo histogramu</a:t>
            </a:r>
          </a:p>
        </p:txBody>
      </p:sp>
      <p:sp>
        <p:nvSpPr>
          <p:cNvPr id="39940" name="Rectangle 3"/>
          <p:cNvSpPr>
            <a:spLocks noGrp="1"/>
          </p:cNvSpPr>
          <p:nvPr>
            <p:ph type="body" idx="4294967295"/>
          </p:nvPr>
        </p:nvSpPr>
        <p:spPr>
          <a:xfrm>
            <a:off x="5643246" y="2708920"/>
            <a:ext cx="2304256" cy="536848"/>
          </a:xfrm>
        </p:spPr>
        <p:txBody>
          <a:bodyPr anchor="ctr"/>
          <a:lstStyle/>
          <a:p>
            <a:pPr marL="0" indent="0" algn="ctr">
              <a:buNone/>
            </a:pPr>
            <a:r>
              <a:rPr lang="cs-CZ" altLang="cs-CZ" sz="1800" b="1" dirty="0" smtClean="0"/>
              <a:t>Histogram</a:t>
            </a:r>
            <a:endParaRPr lang="cs-CZ" altLang="cs-CZ" sz="1800" dirty="0" smtClean="0"/>
          </a:p>
        </p:txBody>
      </p:sp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093" y="3350568"/>
            <a:ext cx="3699339" cy="2774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87"/>
          <a:stretch/>
        </p:blipFill>
        <p:spPr bwMode="auto">
          <a:xfrm>
            <a:off x="251520" y="3245768"/>
            <a:ext cx="855222" cy="312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3"/>
          <p:cNvSpPr txBox="1">
            <a:spLocks/>
          </p:cNvSpPr>
          <p:nvPr/>
        </p:nvSpPr>
        <p:spPr bwMode="auto">
          <a:xfrm>
            <a:off x="530678" y="2708920"/>
            <a:ext cx="2304256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cs-CZ" altLang="cs-CZ" sz="1800" b="1" dirty="0" smtClean="0"/>
              <a:t>Krabicový graf</a:t>
            </a:r>
            <a:endParaRPr lang="cs-CZ" altLang="cs-CZ" sz="1800" dirty="0" smtClean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95" r="35897"/>
          <a:stretch/>
        </p:blipFill>
        <p:spPr bwMode="auto">
          <a:xfrm>
            <a:off x="932824" y="3245768"/>
            <a:ext cx="713294" cy="312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ovéPole 29"/>
          <p:cNvSpPr txBox="1"/>
          <p:nvPr/>
        </p:nvSpPr>
        <p:spPr>
          <a:xfrm>
            <a:off x="1858643" y="3245768"/>
            <a:ext cx="2514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maximum (100% kvantil)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1858643" y="3749824"/>
            <a:ext cx="2578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horní </a:t>
            </a:r>
            <a:r>
              <a:rPr lang="cs-CZ" dirty="0" err="1" smtClean="0"/>
              <a:t>kvartil</a:t>
            </a:r>
            <a:r>
              <a:rPr lang="cs-CZ" dirty="0" smtClean="0"/>
              <a:t> (75% </a:t>
            </a:r>
            <a:r>
              <a:rPr lang="cs-CZ" dirty="0"/>
              <a:t>kvantil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1858643" y="4028564"/>
            <a:ext cx="2155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medián (50</a:t>
            </a:r>
            <a:r>
              <a:rPr lang="cs-CZ" dirty="0"/>
              <a:t>% kvantil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1858643" y="4388604"/>
            <a:ext cx="2551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dolní </a:t>
            </a:r>
            <a:r>
              <a:rPr lang="cs-CZ" dirty="0" err="1" smtClean="0"/>
              <a:t>kvartil</a:t>
            </a:r>
            <a:r>
              <a:rPr lang="cs-CZ" dirty="0" smtClean="0"/>
              <a:t> (25% </a:t>
            </a:r>
            <a:r>
              <a:rPr lang="cs-CZ" dirty="0"/>
              <a:t>kvantil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1858643" y="5622032"/>
            <a:ext cx="2234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minimum (0</a:t>
            </a:r>
            <a:r>
              <a:rPr lang="cs-CZ" dirty="0"/>
              <a:t>% kvantil</a:t>
            </a:r>
            <a:r>
              <a:rPr lang="cs-CZ" dirty="0" smtClean="0"/>
              <a:t>)</a:t>
            </a:r>
            <a:endParaRPr lang="cs-CZ" dirty="0"/>
          </a:p>
        </p:txBody>
      </p:sp>
      <p:cxnSp>
        <p:nvCxnSpPr>
          <p:cNvPr id="35" name="Přímá spojnice se šipkou 34"/>
          <p:cNvCxnSpPr/>
          <p:nvPr/>
        </p:nvCxnSpPr>
        <p:spPr>
          <a:xfrm flipH="1">
            <a:off x="1458658" y="3461792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H="1">
            <a:off x="1466782" y="3965848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 flipH="1">
            <a:off x="1322766" y="4208784"/>
            <a:ext cx="504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 flipH="1">
            <a:off x="1466782" y="4541912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/>
          <p:nvPr/>
        </p:nvCxnSpPr>
        <p:spPr>
          <a:xfrm flipH="1">
            <a:off x="1458658" y="5838056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bdélník 39"/>
          <p:cNvSpPr/>
          <p:nvPr/>
        </p:nvSpPr>
        <p:spPr>
          <a:xfrm>
            <a:off x="1835696" y="2276872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pl-PL" sz="2000" b="1" u="sng" dirty="0" smtClean="0"/>
              <a:t>Příklad: Popis výšky (cm) pacientů</a:t>
            </a:r>
            <a:endParaRPr lang="pl-PL" sz="2000" b="1" u="sng" dirty="0">
              <a:solidFill>
                <a:srgbClr val="00000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877091" y="4809220"/>
            <a:ext cx="1440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Jsou data symetrická?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1322766" y="4397896"/>
            <a:ext cx="504056" cy="6872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/>
          <p:nvPr/>
        </p:nvCxnSpPr>
        <p:spPr>
          <a:xfrm flipH="1">
            <a:off x="5148064" y="5601816"/>
            <a:ext cx="648072" cy="3436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bdélník 44"/>
          <p:cNvSpPr/>
          <p:nvPr/>
        </p:nvSpPr>
        <p:spPr>
          <a:xfrm>
            <a:off x="4283968" y="5661248"/>
            <a:ext cx="1440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Odlehlá hodnota?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dirty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dirty="0" smtClean="0">
                <a:solidFill>
                  <a:srgbClr val="607B7C"/>
                </a:solidFill>
              </a:rPr>
            </a:br>
            <a:r>
              <a:rPr lang="cs-CZ" altLang="cs-CZ" b="0" dirty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dirty="0" smtClean="0">
              <a:solidFill>
                <a:srgbClr val="607B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32911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</a:t>
            </a:r>
            <a:r>
              <a:rPr lang="cs-CZ" i="1" dirty="0" smtClean="0"/>
              <a:t>Dušek, M. Cvanová</a:t>
            </a:r>
            <a:endParaRPr lang="cs-CZ" i="1" dirty="0"/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904863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767606"/>
            <a:ext cx="7772400" cy="1077218"/>
          </a:xfrm>
          <a:noFill/>
        </p:spPr>
        <p:txBody>
          <a:bodyPr>
            <a:spAutoFit/>
          </a:bodyPr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/>
            </a:r>
            <a:b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II. Cvičení v programu </a:t>
            </a:r>
            <a:r>
              <a:rPr lang="cs-CZ" sz="3200" dirty="0" err="1" smtClean="0">
                <a:solidFill>
                  <a:schemeClr val="accent1"/>
                </a:solidFill>
                <a:latin typeface="Arial" pitchFamily="34" charset="0"/>
              </a:rPr>
              <a:t>Statistica</a:t>
            </a:r>
            <a:endParaRPr lang="cs-CZ" sz="3200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5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2234458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endParaRPr lang="cs-CZ" sz="2400" b="1" dirty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Základní popisné statistiky</a:t>
            </a:r>
            <a:endParaRPr lang="cs-CZ" sz="2400" b="1" dirty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v programu </a:t>
            </a:r>
            <a:r>
              <a:rPr lang="cs-CZ" sz="2400" b="1" dirty="0" err="1" smtClean="0">
                <a:solidFill>
                  <a:schemeClr val="tx2"/>
                </a:solidFill>
                <a:latin typeface="Arial" pitchFamily="34" charset="0"/>
              </a:rPr>
              <a:t>Statistica</a:t>
            </a: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Datový soubor </a:t>
            </a:r>
            <a:r>
              <a:rPr lang="cs-CZ" sz="2400" b="1" dirty="0" err="1" smtClean="0">
                <a:solidFill>
                  <a:schemeClr val="tx2"/>
                </a:solidFill>
                <a:latin typeface="Arial" pitchFamily="34" charset="0"/>
              </a:rPr>
              <a:t>pacienti.sta</a:t>
            </a: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Datový soubor </a:t>
            </a:r>
            <a:r>
              <a:rPr lang="cs-CZ" sz="2400" b="1" dirty="0" err="1" smtClean="0">
                <a:solidFill>
                  <a:schemeClr val="tx2"/>
                </a:solidFill>
                <a:latin typeface="Arial" pitchFamily="34" charset="0"/>
              </a:rPr>
              <a:t>studenti.sta</a:t>
            </a: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36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 </a:t>
            </a:r>
            <a:r>
              <a:rPr lang="cs-CZ" dirty="0" err="1" smtClean="0"/>
              <a:t>Statistica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Jak získat program </a:t>
            </a:r>
            <a:r>
              <a:rPr lang="cs-CZ" dirty="0" err="1" smtClean="0"/>
              <a:t>Statistica</a:t>
            </a:r>
            <a:r>
              <a:rPr lang="cs-CZ" dirty="0" smtClean="0"/>
              <a:t>: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/>
              <a:t>	</a:t>
            </a:r>
            <a:r>
              <a:rPr lang="cs-CZ" dirty="0" smtClean="0"/>
              <a:t>	</a:t>
            </a:r>
            <a:r>
              <a:rPr lang="cs-CZ" b="1" dirty="0" smtClean="0">
                <a:solidFill>
                  <a:srgbClr val="002060"/>
                </a:solidFill>
              </a:rPr>
              <a:t>https://inet.muni.cz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dirty="0" smtClean="0"/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err="1" smtClean="0"/>
              <a:t>Login</a:t>
            </a:r>
            <a:r>
              <a:rPr lang="cs-CZ" dirty="0" smtClean="0"/>
              <a:t> a heslo: UČO a primární heslo jako do IS-u.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V </a:t>
            </a:r>
            <a:r>
              <a:rPr lang="cs-CZ" dirty="0" err="1" smtClean="0"/>
              <a:t>ponuke</a:t>
            </a:r>
            <a:r>
              <a:rPr lang="cs-CZ" dirty="0" smtClean="0"/>
              <a:t> kliknout:  </a:t>
            </a:r>
            <a:r>
              <a:rPr lang="cs-CZ" b="1" dirty="0" smtClean="0"/>
              <a:t>Provozní služby – Software – Nabídka softwaru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Nalézt:  </a:t>
            </a:r>
            <a:r>
              <a:rPr lang="cs-CZ" b="1" dirty="0" err="1" smtClean="0"/>
              <a:t>Statistica</a:t>
            </a:r>
            <a:r>
              <a:rPr lang="cs-CZ" b="1" dirty="0" smtClean="0"/>
              <a:t> 13 </a:t>
            </a:r>
            <a:r>
              <a:rPr lang="cs-CZ" dirty="0" smtClean="0"/>
              <a:t>– kliknout </a:t>
            </a:r>
            <a:r>
              <a:rPr lang="cs-CZ" b="1" dirty="0" smtClean="0">
                <a:solidFill>
                  <a:srgbClr val="002060"/>
                </a:solidFill>
              </a:rPr>
              <a:t>Získat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Postupovat dle návodu</a:t>
            </a:r>
          </a:p>
        </p:txBody>
      </p:sp>
    </p:spTree>
    <p:extLst>
      <p:ext uri="{BB962C8B-B14F-4D97-AF65-F5344CB8AC3E}">
        <p14:creationId xmlns:p14="http://schemas.microsoft.com/office/powerpoint/2010/main" val="2286538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Základy popisné statistiky: soubor </a:t>
            </a:r>
            <a:r>
              <a:rPr lang="cs-CZ" dirty="0" err="1" smtClean="0"/>
              <a:t>pacienti.sta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484784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dirty="0"/>
              <a:t>Načtěte soubor </a:t>
            </a:r>
            <a:r>
              <a:rPr lang="cs-CZ" b="1" dirty="0" err="1"/>
              <a:t>pacienti.sta</a:t>
            </a:r>
            <a:r>
              <a:rPr lang="cs-CZ" dirty="0"/>
              <a:t>, který obsahuje údaje o 61 pacientech.</a:t>
            </a:r>
          </a:p>
          <a:p>
            <a:r>
              <a:rPr lang="cs-CZ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dirty="0"/>
              <a:t>Nejprve budeme pracovat s </a:t>
            </a:r>
            <a:r>
              <a:rPr lang="cs-CZ" b="1" i="1" u="sng" dirty="0"/>
              <a:t>kategoriální proměnnou</a:t>
            </a:r>
            <a:r>
              <a:rPr lang="cs-CZ" b="1" dirty="0"/>
              <a:t>. </a:t>
            </a:r>
            <a:endParaRPr lang="cs-CZ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i="1" dirty="0"/>
              <a:t>Pro proměnnou pohlaví zjistěte: </a:t>
            </a:r>
            <a:r>
              <a:rPr lang="cs-CZ" b="1" i="1" u="sng" dirty="0"/>
              <a:t>absolutní, relativní četnost, dále absolutní a relativní kumulativní četnost</a:t>
            </a:r>
            <a:endParaRPr lang="cs-CZ" b="1" i="1" dirty="0"/>
          </a:p>
        </p:txBody>
      </p:sp>
      <p:pic>
        <p:nvPicPr>
          <p:cNvPr id="5" name="obrázek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996952"/>
            <a:ext cx="320992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522440"/>
            <a:ext cx="31813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7944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</a:t>
            </a:r>
            <a:r>
              <a:rPr lang="cs-CZ" i="1" dirty="0" smtClean="0"/>
              <a:t>Dušek, M. Cvanová</a:t>
            </a:r>
            <a:endParaRPr lang="cs-CZ" i="1" dirty="0"/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904863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1260049"/>
            <a:ext cx="7772400" cy="584775"/>
          </a:xfrm>
          <a:noFill/>
        </p:spPr>
        <p:txBody>
          <a:bodyPr>
            <a:spAutoFit/>
          </a:bodyPr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I. </a:t>
            </a:r>
            <a:r>
              <a:rPr lang="cs-CZ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Základy popisné </a:t>
            </a:r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statistiky</a:t>
            </a:r>
          </a:p>
        </p:txBody>
      </p:sp>
    </p:spTree>
    <p:extLst>
      <p:ext uri="{BB962C8B-B14F-4D97-AF65-F5344CB8AC3E}">
        <p14:creationId xmlns:p14="http://schemas.microsoft.com/office/powerpoint/2010/main" val="381892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Základy popisné statistiky: soubor </a:t>
            </a:r>
            <a:r>
              <a:rPr lang="cs-CZ" dirty="0" err="1"/>
              <a:t>pacienti.sta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484784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err="1"/>
              <a:t>Pomoc</a:t>
            </a:r>
            <a:r>
              <a:rPr lang="cs-CZ" b="1" i="1" dirty="0"/>
              <a:t>í </a:t>
            </a:r>
            <a:r>
              <a:rPr lang="cs-CZ" b="1" i="1" u="sng" dirty="0"/>
              <a:t>výsečového grafu (koláčového grafu)</a:t>
            </a:r>
            <a:r>
              <a:rPr lang="cs-CZ" b="1" i="1" dirty="0"/>
              <a:t> znázorněte proměnnou Pohlaví, doplňte procenta (relativní četnost</a:t>
            </a:r>
            <a:r>
              <a:rPr lang="cs-CZ" b="1" i="1" dirty="0" smtClean="0"/>
              <a:t>).</a:t>
            </a:r>
            <a:r>
              <a:rPr lang="cs-CZ" dirty="0"/>
              <a:t> </a:t>
            </a:r>
          </a:p>
        </p:txBody>
      </p:sp>
      <p:pic>
        <p:nvPicPr>
          <p:cNvPr id="7" name="obrázek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36912"/>
            <a:ext cx="385572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394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Základy popisné statistiky: soubor </a:t>
            </a:r>
            <a:r>
              <a:rPr lang="cs-CZ" dirty="0" err="1"/>
              <a:t>pacienti.sta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484785"/>
            <a:ext cx="8229600" cy="11521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i="1" dirty="0" smtClean="0"/>
              <a:t>Nyní </a:t>
            </a:r>
            <a:r>
              <a:rPr lang="cs-CZ" b="1" i="1" dirty="0"/>
              <a:t>budeme pracovat se spojitou proměnnou. </a:t>
            </a:r>
            <a:endParaRPr lang="cs-CZ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i="1" dirty="0" smtClean="0"/>
              <a:t>Pro </a:t>
            </a:r>
            <a:r>
              <a:rPr lang="cs-CZ" b="1" i="1" dirty="0"/>
              <a:t>proměnnou váha zjistěte: průměr, medián, minimum a maximum </a:t>
            </a:r>
          </a:p>
        </p:txBody>
      </p:sp>
      <p:pic>
        <p:nvPicPr>
          <p:cNvPr id="8" name="obrázek 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420888"/>
            <a:ext cx="2981325" cy="316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1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50" y="4509120"/>
            <a:ext cx="42100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5136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Základy popisné statistiky: soubor </a:t>
            </a:r>
            <a:r>
              <a:rPr lang="cs-CZ" dirty="0" err="1"/>
              <a:t>pacienti.sta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484785"/>
            <a:ext cx="8229600" cy="11521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i="1" dirty="0"/>
              <a:t>Pokud bychom chtěli zjistit průměrnou váhu pouze u mužů, klikneme na tlačítko </a:t>
            </a:r>
            <a:r>
              <a:rPr lang="cs-CZ" b="1" i="1" dirty="0" err="1"/>
              <a:t>select</a:t>
            </a:r>
            <a:r>
              <a:rPr lang="cs-CZ" b="1" i="1" dirty="0"/>
              <a:t> </a:t>
            </a:r>
            <a:r>
              <a:rPr lang="cs-CZ" b="1" i="1" dirty="0" err="1"/>
              <a:t>cases</a:t>
            </a:r>
            <a:r>
              <a:rPr lang="cs-CZ" b="1" i="1" dirty="0"/>
              <a:t> a zvolíte Pohlaví=“</a:t>
            </a:r>
            <a:r>
              <a:rPr lang="cs-CZ" b="1" i="1" dirty="0" err="1"/>
              <a:t>muz</a:t>
            </a:r>
            <a:r>
              <a:rPr lang="cs-CZ" b="1" i="1" dirty="0"/>
              <a:t>“(nezapomínejte na uvozovky)</a:t>
            </a:r>
          </a:p>
        </p:txBody>
      </p:sp>
      <p:pic>
        <p:nvPicPr>
          <p:cNvPr id="7" name="obrázek 6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389112"/>
            <a:ext cx="51054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6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5189798"/>
            <a:ext cx="36290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218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Základy popisné statistiky: soubor </a:t>
            </a:r>
            <a:r>
              <a:rPr lang="cs-CZ" dirty="0" err="1"/>
              <a:t>pacienti.sta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484785"/>
            <a:ext cx="8229600" cy="11521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i="1" dirty="0" err="1"/>
              <a:t>V</a:t>
            </a:r>
            <a:r>
              <a:rPr lang="en-US" b="1" i="1" u="sng" dirty="0" err="1"/>
              <a:t>ytvořte</a:t>
            </a:r>
            <a:r>
              <a:rPr lang="en-US" b="1" i="1" u="sng" dirty="0"/>
              <a:t> histogram</a:t>
            </a:r>
            <a:r>
              <a:rPr lang="en-US" b="1" i="1" dirty="0"/>
              <a:t> s </a:t>
            </a:r>
            <a:r>
              <a:rPr lang="en-US" b="1" i="1" dirty="0" err="1"/>
              <a:t>rozpětím</a:t>
            </a:r>
            <a:r>
              <a:rPr lang="en-US" b="1" i="1" dirty="0"/>
              <a:t> </a:t>
            </a:r>
            <a:r>
              <a:rPr lang="en-US" b="1" i="1" dirty="0" err="1"/>
              <a:t>hodnot</a:t>
            </a:r>
            <a:r>
              <a:rPr lang="en-US" b="1" i="1" dirty="0"/>
              <a:t> </a:t>
            </a:r>
            <a:r>
              <a:rPr lang="en-US" b="1" i="1" dirty="0" err="1"/>
              <a:t>po</a:t>
            </a:r>
            <a:r>
              <a:rPr lang="en-US" b="1" i="1" dirty="0"/>
              <a:t> </a:t>
            </a:r>
            <a:r>
              <a:rPr lang="en-US" b="1" i="1" dirty="0" err="1"/>
              <a:t>pěti</a:t>
            </a:r>
            <a:r>
              <a:rPr lang="en-US" b="1" i="1" dirty="0"/>
              <a:t>, </a:t>
            </a:r>
            <a:r>
              <a:rPr lang="en-US" b="1" i="1" dirty="0" err="1"/>
              <a:t>poté</a:t>
            </a:r>
            <a:r>
              <a:rPr lang="en-US" b="1" i="1" dirty="0"/>
              <a:t> </a:t>
            </a:r>
            <a:r>
              <a:rPr lang="en-US" b="1" i="1" dirty="0" err="1"/>
              <a:t>zkuste</a:t>
            </a:r>
            <a:r>
              <a:rPr lang="en-US" b="1" i="1" dirty="0"/>
              <a:t> to </a:t>
            </a:r>
            <a:r>
              <a:rPr lang="en-US" b="1" i="1" dirty="0" err="1"/>
              <a:t>samé</a:t>
            </a:r>
            <a:r>
              <a:rPr lang="en-US" b="1" i="1" dirty="0"/>
              <a:t> pro </a:t>
            </a:r>
            <a:r>
              <a:rPr lang="en-US" b="1" i="1" dirty="0" err="1"/>
              <a:t>muže</a:t>
            </a:r>
            <a:r>
              <a:rPr lang="en-US" b="1" i="1" dirty="0"/>
              <a:t> a </a:t>
            </a:r>
            <a:r>
              <a:rPr lang="en-US" b="1" i="1" dirty="0" err="1"/>
              <a:t>ženy</a:t>
            </a:r>
            <a:r>
              <a:rPr lang="en-US" b="1" i="1" dirty="0"/>
              <a:t>.</a:t>
            </a:r>
            <a:endParaRPr lang="cs-CZ" b="1" i="1" dirty="0"/>
          </a:p>
          <a:p>
            <a:r>
              <a:rPr lang="cs-CZ" b="1" i="1" dirty="0"/>
              <a:t>Návod: Záložka </a:t>
            </a:r>
            <a:r>
              <a:rPr lang="cs-CZ" b="1" i="1" dirty="0" err="1"/>
              <a:t>Graphs</a:t>
            </a:r>
            <a:r>
              <a:rPr lang="cs-CZ" b="1" i="1" dirty="0"/>
              <a:t>-</a:t>
            </a:r>
            <a:r>
              <a:rPr lang="en-US" b="1" i="1" dirty="0"/>
              <a:t>&gt;Histogram-&gt;pro</a:t>
            </a:r>
            <a:r>
              <a:rPr lang="cs-CZ" b="1" i="1" dirty="0"/>
              <a:t>měnná váha, záložka </a:t>
            </a:r>
            <a:r>
              <a:rPr lang="cs-CZ" b="1" i="1" dirty="0" err="1"/>
              <a:t>Advanced</a:t>
            </a:r>
            <a:r>
              <a:rPr lang="cs-CZ" b="1" i="1" dirty="0"/>
              <a:t>: </a:t>
            </a:r>
            <a:r>
              <a:rPr lang="cs-CZ" b="1" i="1" dirty="0" err="1"/>
              <a:t>Intervals</a:t>
            </a:r>
            <a:r>
              <a:rPr lang="cs-CZ" b="1" i="1" dirty="0"/>
              <a:t> </a:t>
            </a:r>
            <a:r>
              <a:rPr lang="cs-CZ" b="1" i="1" dirty="0" err="1"/>
              <a:t>Boundaries</a:t>
            </a:r>
            <a:r>
              <a:rPr lang="cs-CZ" b="1" i="1" dirty="0"/>
              <a:t>, </a:t>
            </a:r>
            <a:r>
              <a:rPr lang="cs-CZ" b="1" i="1" dirty="0" err="1"/>
              <a:t>Specifies</a:t>
            </a:r>
            <a:r>
              <a:rPr lang="cs-CZ" b="1" i="1" dirty="0"/>
              <a:t> </a:t>
            </a:r>
            <a:r>
              <a:rPr lang="cs-CZ" b="1" i="1" dirty="0" err="1"/>
              <a:t>boundaries</a:t>
            </a:r>
            <a:endParaRPr lang="cs-CZ" b="1" i="1" dirty="0"/>
          </a:p>
        </p:txBody>
      </p:sp>
      <p:pic>
        <p:nvPicPr>
          <p:cNvPr id="8" name="obrázek 1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924944"/>
            <a:ext cx="387096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280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Základy popisné statistiky: soubor </a:t>
            </a:r>
            <a:r>
              <a:rPr lang="cs-CZ" dirty="0" err="1"/>
              <a:t>pacienti.sta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484785"/>
            <a:ext cx="8229600" cy="11521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i="1" dirty="0"/>
              <a:t>Pokud chceme váhu odděleně pro pohlaví - po boku vpravo By </a:t>
            </a:r>
            <a:r>
              <a:rPr lang="cs-CZ" b="1" i="1" dirty="0" err="1"/>
              <a:t>group</a:t>
            </a:r>
            <a:r>
              <a:rPr lang="cs-CZ" b="1" i="1" dirty="0"/>
              <a:t>: vybereme proměnnou pohlaví </a:t>
            </a:r>
            <a:r>
              <a:rPr lang="cs-CZ" b="1" i="1" dirty="0" smtClean="0"/>
              <a:t>.</a:t>
            </a:r>
            <a:endParaRPr lang="cs-CZ" b="1" i="1" dirty="0"/>
          </a:p>
        </p:txBody>
      </p:sp>
      <p:pic>
        <p:nvPicPr>
          <p:cNvPr id="6" name="obrázek 2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787" y="2276872"/>
            <a:ext cx="5760720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2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1175" y="3611959"/>
            <a:ext cx="30956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26882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Základy popisné statistiky: soubor </a:t>
            </a:r>
            <a:r>
              <a:rPr lang="cs-CZ" dirty="0" err="1"/>
              <a:t>pacienti.sta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484785"/>
            <a:ext cx="8229600" cy="11521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i="1" dirty="0"/>
              <a:t>Pokud chceme histogram váhy pro muže i ženy mít v jenom grafu: vybereme záložku </a:t>
            </a:r>
            <a:r>
              <a:rPr lang="cs-CZ" b="1" i="1" dirty="0" err="1"/>
              <a:t>Categorized</a:t>
            </a:r>
            <a:r>
              <a:rPr lang="cs-CZ" b="1" i="1" dirty="0"/>
              <a:t>, zapneme kategorii X a změníme proměnnou na pohlaví.</a:t>
            </a:r>
            <a:endParaRPr lang="cs-CZ" dirty="0"/>
          </a:p>
        </p:txBody>
      </p:sp>
      <p:pic>
        <p:nvPicPr>
          <p:cNvPr id="8" name="obrázek 3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636913"/>
            <a:ext cx="4211955" cy="3177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4796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Základy popisné statistiky: soubor </a:t>
            </a:r>
            <a:r>
              <a:rPr lang="cs-CZ" dirty="0" err="1"/>
              <a:t>pacienti.sta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340768"/>
            <a:ext cx="8229600" cy="16561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i="1" dirty="0"/>
              <a:t>Překódovaní proměnné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i="1" dirty="0"/>
              <a:t>Proměnnou váha </a:t>
            </a:r>
            <a:r>
              <a:rPr lang="cs-CZ" b="1" i="1" u="sng" dirty="0"/>
              <a:t>překódujte </a:t>
            </a:r>
            <a:r>
              <a:rPr lang="cs-CZ" b="1" i="1" dirty="0"/>
              <a:t>do proměnné </a:t>
            </a:r>
            <a:r>
              <a:rPr lang="cs-CZ" b="1" i="1" dirty="0" err="1"/>
              <a:t>vaha_kategorie</a:t>
            </a:r>
            <a:r>
              <a:rPr lang="cs-CZ" b="1" i="1" dirty="0"/>
              <a:t> tak, aby pacienti pod 60 kg tvořili jednu skupinu a pacienti 60+ druhou skupinu. </a:t>
            </a:r>
          </a:p>
          <a:p>
            <a:r>
              <a:rPr lang="en-US" b="1" i="1" dirty="0"/>
              <a:t>N</a:t>
            </a:r>
            <a:r>
              <a:rPr lang="cs-CZ" b="1" i="1" dirty="0" err="1"/>
              <a:t>ávod</a:t>
            </a:r>
            <a:r>
              <a:rPr lang="cs-CZ" b="1" i="1" dirty="0"/>
              <a:t>: Vložíme novou proměnnou </a:t>
            </a:r>
            <a:r>
              <a:rPr lang="cs-CZ" b="1" i="1" dirty="0" err="1"/>
              <a:t>vaha_kategorie</a:t>
            </a:r>
            <a:r>
              <a:rPr lang="cs-CZ" b="1" i="1" dirty="0"/>
              <a:t> za proměnnou váha. Označíme novou proměnnou </a:t>
            </a:r>
            <a:r>
              <a:rPr lang="cs-CZ" b="1" i="1" dirty="0" err="1"/>
              <a:t>vaha_kategorie</a:t>
            </a:r>
            <a:r>
              <a:rPr lang="cs-CZ" b="1" i="1" dirty="0" smtClean="0"/>
              <a:t>, záložka Data </a:t>
            </a:r>
            <a:r>
              <a:rPr lang="en-US" b="1" i="1" dirty="0" smtClean="0"/>
              <a:t>-&gt;</a:t>
            </a:r>
            <a:r>
              <a:rPr lang="cs-CZ" b="1" i="1" dirty="0" smtClean="0"/>
              <a:t> </a:t>
            </a:r>
            <a:r>
              <a:rPr lang="cs-CZ" b="1" i="1" dirty="0" err="1" smtClean="0"/>
              <a:t>Recode</a:t>
            </a:r>
            <a:endParaRPr lang="cs-CZ" b="1" i="1" dirty="0"/>
          </a:p>
        </p:txBody>
      </p:sp>
      <p:pic>
        <p:nvPicPr>
          <p:cNvPr id="6" name="obrázek 8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996952"/>
            <a:ext cx="5760720" cy="220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4481" y="5229201"/>
            <a:ext cx="8229600" cy="7920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i="1" dirty="0" smtClean="0"/>
              <a:t>Zjistěte</a:t>
            </a:r>
            <a:r>
              <a:rPr lang="cs-CZ" b="1" i="1" dirty="0"/>
              <a:t>, kolik % žen mělo váhu pod 60 kg?</a:t>
            </a:r>
          </a:p>
        </p:txBody>
      </p:sp>
    </p:spTree>
    <p:extLst>
      <p:ext uri="{BB962C8B-B14F-4D97-AF65-F5344CB8AC3E}">
        <p14:creationId xmlns:p14="http://schemas.microsoft.com/office/powerpoint/2010/main" val="28812947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Samostatné cvičení: </a:t>
            </a:r>
            <a:r>
              <a:rPr lang="cs-CZ" dirty="0"/>
              <a:t>soubor </a:t>
            </a:r>
            <a:r>
              <a:rPr lang="cs-CZ" dirty="0" err="1" smtClean="0"/>
              <a:t>studenti.sta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556793"/>
            <a:ext cx="8229600" cy="48535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b="1" u="sng" dirty="0"/>
              <a:t>Načtěte soubor </a:t>
            </a:r>
            <a:r>
              <a:rPr lang="cs-CZ" b="1" u="sng" dirty="0" err="1"/>
              <a:t>studenti.sta</a:t>
            </a:r>
            <a:r>
              <a:rPr lang="cs-CZ" b="1" dirty="0"/>
              <a:t>, který obsahuje údaje o 26 studentech, získané informace jsou shrnuty v proměnných A,B,C,D.  </a:t>
            </a:r>
            <a:endParaRPr lang="cs-CZ" dirty="0"/>
          </a:p>
          <a:p>
            <a:r>
              <a:rPr lang="cs-CZ" dirty="0"/>
              <a:t>Návod: Záložka </a:t>
            </a:r>
            <a:r>
              <a:rPr lang="cs-CZ" i="1" dirty="0" err="1"/>
              <a:t>Home</a:t>
            </a:r>
            <a:r>
              <a:rPr lang="cs-CZ" dirty="0"/>
              <a:t> → </a:t>
            </a:r>
            <a:r>
              <a:rPr lang="cs-CZ" i="1" dirty="0"/>
              <a:t>Open</a:t>
            </a:r>
            <a:r>
              <a:rPr lang="cs-CZ" dirty="0"/>
              <a:t> → vybereme soubor </a:t>
            </a:r>
            <a:r>
              <a:rPr lang="cs-CZ" dirty="0" err="1"/>
              <a:t>studenti.sta</a:t>
            </a:r>
            <a:r>
              <a:rPr lang="cs-CZ" dirty="0"/>
              <a:t>.</a:t>
            </a:r>
          </a:p>
          <a:p>
            <a:r>
              <a:rPr lang="cs-CZ" dirty="0"/>
              <a:t> </a:t>
            </a:r>
          </a:p>
          <a:p>
            <a:pPr lvl="0"/>
            <a:r>
              <a:rPr lang="cs-CZ" b="1" u="sng" dirty="0"/>
              <a:t>Změňte názvy proměnných</a:t>
            </a:r>
            <a:r>
              <a:rPr lang="cs-CZ" b="1" dirty="0"/>
              <a:t>: A-jméno studenta, B-známka z biostatistiky, C-pohlaví, D-věk. U proměnných B a C popište jednotlivé varianty (proměnná B odpovídá známce: 1- výborně, 2- velmi dobře, 3- dobře, 4- nedostatečně; proměnná C odpovídá pohlaví:1 - muž, 2 - žena)</a:t>
            </a:r>
            <a:endParaRPr lang="cs-CZ" dirty="0"/>
          </a:p>
          <a:p>
            <a:r>
              <a:rPr lang="cs-CZ" dirty="0"/>
              <a:t>Návod: Vybereme nejprve příslušnou proměnnou A, 2krát klikneme myší → do položky </a:t>
            </a:r>
            <a:r>
              <a:rPr lang="cs-CZ" i="1" dirty="0" err="1"/>
              <a:t>Name</a:t>
            </a:r>
            <a:r>
              <a:rPr lang="cs-CZ" dirty="0"/>
              <a:t> napíšeme nový název proměnné (</a:t>
            </a:r>
            <a:r>
              <a:rPr lang="cs-CZ" i="1" dirty="0" err="1"/>
              <a:t>All</a:t>
            </a:r>
            <a:r>
              <a:rPr lang="cs-CZ" i="1" dirty="0"/>
              <a:t> </a:t>
            </a:r>
            <a:r>
              <a:rPr lang="cs-CZ" i="1" dirty="0" err="1"/>
              <a:t>Specs</a:t>
            </a:r>
            <a:r>
              <a:rPr lang="cs-CZ" dirty="0"/>
              <a:t>… umožní přejmenovat všechny proměnné najednou; </a:t>
            </a:r>
            <a:r>
              <a:rPr lang="cs-CZ" i="1" dirty="0"/>
              <a:t>Text </a:t>
            </a:r>
            <a:r>
              <a:rPr lang="cs-CZ" i="1" dirty="0" err="1"/>
              <a:t>Labels</a:t>
            </a:r>
            <a:r>
              <a:rPr lang="cs-CZ" dirty="0"/>
              <a:t> číselným hodnotám přiřadí textový popisek).</a:t>
            </a:r>
          </a:p>
          <a:p>
            <a:r>
              <a:rPr lang="cs-CZ" dirty="0"/>
              <a:t> </a:t>
            </a:r>
          </a:p>
          <a:p>
            <a:pPr lvl="0"/>
            <a:r>
              <a:rPr lang="cs-CZ" b="1" u="sng" dirty="0"/>
              <a:t>Pojmenujte názvy řádků tabulky jmény studentů</a:t>
            </a:r>
            <a:r>
              <a:rPr lang="cs-CZ" b="1" dirty="0"/>
              <a:t>, poté proměnnou jméno studenta smažte.</a:t>
            </a:r>
            <a:endParaRPr lang="cs-CZ" dirty="0"/>
          </a:p>
          <a:p>
            <a:r>
              <a:rPr lang="cs-CZ" dirty="0"/>
              <a:t>Návod: Záložka </a:t>
            </a:r>
            <a:r>
              <a:rPr lang="cs-CZ" i="1" dirty="0"/>
              <a:t>Data → </a:t>
            </a:r>
            <a:r>
              <a:rPr lang="cs-CZ" i="1" dirty="0" err="1"/>
              <a:t>Names</a:t>
            </a:r>
            <a:r>
              <a:rPr lang="cs-CZ" i="1" dirty="0"/>
              <a:t> </a:t>
            </a:r>
            <a:r>
              <a:rPr lang="cs-CZ" dirty="0"/>
              <a:t>→ </a:t>
            </a:r>
            <a:r>
              <a:rPr lang="cs-CZ" i="1" dirty="0"/>
              <a:t>Transfer case </a:t>
            </a:r>
            <a:r>
              <a:rPr lang="cs-CZ" i="1" dirty="0" err="1"/>
              <a:t>names</a:t>
            </a:r>
            <a:r>
              <a:rPr lang="cs-CZ" i="1" dirty="0"/>
              <a:t> </a:t>
            </a:r>
            <a:r>
              <a:rPr lang="cs-CZ" i="1" dirty="0" err="1"/>
              <a:t>from</a:t>
            </a:r>
            <a:r>
              <a:rPr lang="cs-CZ" i="1" dirty="0"/>
              <a:t> </a:t>
            </a:r>
            <a:r>
              <a:rPr lang="cs-CZ" dirty="0"/>
              <a:t>→ </a:t>
            </a:r>
            <a:r>
              <a:rPr lang="cs-CZ" i="1" dirty="0" err="1"/>
              <a:t>Variable</a:t>
            </a:r>
            <a:r>
              <a:rPr lang="cs-CZ" dirty="0"/>
              <a:t>: Jméno studenta;</a:t>
            </a:r>
          </a:p>
          <a:p>
            <a:r>
              <a:rPr lang="cs-CZ" dirty="0"/>
              <a:t>smazání-vybereme proměnnou Jméno studenta, pravé tlačítko myši → </a:t>
            </a:r>
            <a:r>
              <a:rPr lang="cs-CZ" i="1" dirty="0" err="1"/>
              <a:t>Delete</a:t>
            </a:r>
            <a:r>
              <a:rPr lang="cs-CZ" i="1" dirty="0"/>
              <a:t> </a:t>
            </a:r>
            <a:r>
              <a:rPr lang="cs-CZ" i="1" dirty="0" err="1"/>
              <a:t>Variable</a:t>
            </a:r>
            <a:r>
              <a:rPr lang="cs-CZ" i="1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1002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Samostatné cvičení: </a:t>
            </a:r>
            <a:r>
              <a:rPr lang="cs-CZ" dirty="0"/>
              <a:t>soubor </a:t>
            </a:r>
            <a:r>
              <a:rPr lang="cs-CZ" dirty="0" err="1" smtClean="0"/>
              <a:t>studenti.sta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556793"/>
            <a:ext cx="8229600" cy="504055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b="1" dirty="0" smtClean="0"/>
              <a:t>U </a:t>
            </a:r>
            <a:r>
              <a:rPr lang="cs-CZ" b="1" dirty="0"/>
              <a:t>proměnné </a:t>
            </a:r>
            <a:r>
              <a:rPr lang="cs-CZ" b="1" u="sng" dirty="0"/>
              <a:t>Známka</a:t>
            </a:r>
            <a:r>
              <a:rPr lang="cs-CZ" b="1" dirty="0"/>
              <a:t> zjistěte </a:t>
            </a:r>
            <a:r>
              <a:rPr lang="cs-CZ" b="1" u="sng" dirty="0"/>
              <a:t>absolutní, relativní četnost, dále absolutní a relativní kumulativní četnost.</a:t>
            </a:r>
            <a:endParaRPr lang="cs-CZ" dirty="0"/>
          </a:p>
          <a:p>
            <a:r>
              <a:rPr lang="cs-CZ" dirty="0"/>
              <a:t>Návod: Záložka </a:t>
            </a:r>
            <a:r>
              <a:rPr lang="cs-CZ" i="1" dirty="0" err="1"/>
              <a:t>Statistics</a:t>
            </a:r>
            <a:r>
              <a:rPr lang="cs-CZ" i="1" dirty="0"/>
              <a:t> → Basic </a:t>
            </a:r>
            <a:r>
              <a:rPr lang="cs-CZ" i="1" dirty="0" err="1"/>
              <a:t>Statistics</a:t>
            </a:r>
            <a:r>
              <a:rPr lang="cs-CZ" i="1" dirty="0"/>
              <a:t> → </a:t>
            </a:r>
            <a:r>
              <a:rPr lang="cs-CZ" i="1" dirty="0" err="1"/>
              <a:t>Frequency</a:t>
            </a:r>
            <a:r>
              <a:rPr lang="cs-CZ" i="1" dirty="0"/>
              <a:t> </a:t>
            </a:r>
            <a:r>
              <a:rPr lang="cs-CZ" i="1" dirty="0" err="1"/>
              <a:t>tables</a:t>
            </a:r>
            <a:r>
              <a:rPr lang="cs-CZ" i="1" dirty="0"/>
              <a:t> → </a:t>
            </a:r>
            <a:r>
              <a:rPr lang="cs-CZ" i="1" dirty="0" err="1"/>
              <a:t>Variables</a:t>
            </a:r>
            <a:r>
              <a:rPr lang="cs-CZ" dirty="0"/>
              <a:t>: známka z biostatistiky</a:t>
            </a:r>
            <a:r>
              <a:rPr lang="cs-CZ" i="1" dirty="0"/>
              <a:t> → </a:t>
            </a:r>
            <a:r>
              <a:rPr lang="cs-CZ" i="1" dirty="0" err="1"/>
              <a:t>Summary</a:t>
            </a:r>
            <a:endParaRPr lang="cs-CZ" dirty="0"/>
          </a:p>
          <a:p>
            <a:r>
              <a:rPr lang="cs-CZ" i="1" dirty="0"/>
              <a:t> </a:t>
            </a:r>
            <a:endParaRPr lang="cs-CZ" dirty="0"/>
          </a:p>
          <a:p>
            <a:r>
              <a:rPr lang="cs-CZ" b="1" dirty="0" smtClean="0"/>
              <a:t>Zjistěte </a:t>
            </a:r>
            <a:r>
              <a:rPr lang="cs-CZ" b="1" u="sng" dirty="0"/>
              <a:t>průměr, medián </a:t>
            </a:r>
            <a:r>
              <a:rPr lang="cs-CZ" b="1" dirty="0"/>
              <a:t>pro proměnnou </a:t>
            </a:r>
            <a:r>
              <a:rPr lang="cs-CZ" b="1" u="sng" dirty="0"/>
              <a:t>Věk</a:t>
            </a:r>
            <a:r>
              <a:rPr lang="cs-CZ" b="1" dirty="0"/>
              <a:t>. U proměnné </a:t>
            </a:r>
            <a:r>
              <a:rPr lang="cs-CZ" b="1" u="sng" dirty="0"/>
              <a:t>pohlaví</a:t>
            </a:r>
            <a:r>
              <a:rPr lang="cs-CZ" b="1" dirty="0"/>
              <a:t> zjistěte </a:t>
            </a:r>
            <a:r>
              <a:rPr lang="cs-CZ" b="1" u="sng" dirty="0"/>
              <a:t>modus</a:t>
            </a:r>
            <a:r>
              <a:rPr lang="cs-CZ" b="1" dirty="0"/>
              <a:t>. Pro proměnnou </a:t>
            </a:r>
            <a:r>
              <a:rPr lang="cs-CZ" b="1" u="sng" dirty="0"/>
              <a:t>známka</a:t>
            </a:r>
            <a:r>
              <a:rPr lang="cs-CZ" b="1" dirty="0"/>
              <a:t> zjistěte medián, modus.</a:t>
            </a:r>
            <a:endParaRPr lang="cs-CZ" dirty="0"/>
          </a:p>
          <a:p>
            <a:r>
              <a:rPr lang="cs-CZ" dirty="0"/>
              <a:t>Návod: </a:t>
            </a:r>
          </a:p>
          <a:p>
            <a:r>
              <a:rPr lang="cs-CZ" u="sng" dirty="0"/>
              <a:t>Způsob 1</a:t>
            </a:r>
            <a:r>
              <a:rPr lang="cs-CZ" dirty="0"/>
              <a:t>: Označíme proměnnou věk, pravé tlačítko</a:t>
            </a:r>
            <a:r>
              <a:rPr lang="cs-CZ" i="1" dirty="0"/>
              <a:t> → </a:t>
            </a:r>
            <a:r>
              <a:rPr lang="cs-CZ" i="1" dirty="0" err="1"/>
              <a:t>Statistics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Block</a:t>
            </a:r>
            <a:r>
              <a:rPr lang="cs-CZ" i="1" dirty="0"/>
              <a:t> Data → </a:t>
            </a:r>
            <a:r>
              <a:rPr lang="cs-CZ" i="1" dirty="0" err="1"/>
              <a:t>Blocks</a:t>
            </a:r>
            <a:r>
              <a:rPr lang="cs-CZ" i="1" dirty="0"/>
              <a:t> </a:t>
            </a:r>
            <a:r>
              <a:rPr lang="cs-CZ" i="1" dirty="0" err="1"/>
              <a:t>columns</a:t>
            </a:r>
            <a:r>
              <a:rPr lang="cs-CZ" i="1" dirty="0"/>
              <a:t> → </a:t>
            </a:r>
            <a:r>
              <a:rPr lang="cs-CZ" i="1" dirty="0" err="1"/>
              <a:t>All</a:t>
            </a:r>
            <a:endParaRPr lang="cs-CZ" dirty="0"/>
          </a:p>
          <a:p>
            <a:r>
              <a:rPr lang="cs-CZ" u="sng" dirty="0" err="1"/>
              <a:t>Zbůsob</a:t>
            </a:r>
            <a:r>
              <a:rPr lang="cs-CZ" u="sng" dirty="0"/>
              <a:t> 2</a:t>
            </a:r>
            <a:r>
              <a:rPr lang="cs-CZ" dirty="0"/>
              <a:t>: Záložka </a:t>
            </a:r>
            <a:r>
              <a:rPr lang="cs-CZ" i="1" dirty="0" err="1"/>
              <a:t>Statistics</a:t>
            </a:r>
            <a:r>
              <a:rPr lang="cs-CZ" i="1" dirty="0"/>
              <a:t> → Basic </a:t>
            </a:r>
            <a:r>
              <a:rPr lang="cs-CZ" i="1" dirty="0" err="1"/>
              <a:t>Statistics</a:t>
            </a:r>
            <a:r>
              <a:rPr lang="cs-CZ" i="1" dirty="0"/>
              <a:t> → </a:t>
            </a:r>
            <a:r>
              <a:rPr lang="cs-CZ" i="1" dirty="0" err="1"/>
              <a:t>Descriptive</a:t>
            </a:r>
            <a:r>
              <a:rPr lang="cs-CZ" i="1" dirty="0"/>
              <a:t> </a:t>
            </a:r>
            <a:r>
              <a:rPr lang="cs-CZ" i="1" dirty="0" err="1"/>
              <a:t>statistics</a:t>
            </a:r>
            <a:r>
              <a:rPr lang="cs-CZ" i="1" dirty="0"/>
              <a:t> → </a:t>
            </a:r>
            <a:r>
              <a:rPr lang="cs-CZ" i="1" dirty="0" err="1"/>
              <a:t>Variables</a:t>
            </a:r>
            <a:r>
              <a:rPr lang="cs-CZ" i="1" dirty="0"/>
              <a:t>:</a:t>
            </a:r>
            <a:r>
              <a:rPr lang="cs-CZ" dirty="0"/>
              <a:t> věk</a:t>
            </a:r>
            <a:r>
              <a:rPr lang="cs-CZ" i="1" dirty="0"/>
              <a:t>→ </a:t>
            </a:r>
            <a:r>
              <a:rPr lang="cs-CZ" dirty="0"/>
              <a:t>záložka </a:t>
            </a:r>
            <a:r>
              <a:rPr lang="cs-CZ" i="1" dirty="0" err="1"/>
              <a:t>Advanced</a:t>
            </a:r>
            <a:r>
              <a:rPr lang="cs-CZ" i="1" dirty="0"/>
              <a:t> → </a:t>
            </a:r>
            <a:r>
              <a:rPr lang="cs-CZ" dirty="0"/>
              <a:t>vybereme </a:t>
            </a:r>
            <a:r>
              <a:rPr lang="cs-CZ" i="1" dirty="0" err="1"/>
              <a:t>Mean</a:t>
            </a:r>
            <a:r>
              <a:rPr lang="cs-CZ" dirty="0"/>
              <a:t>, </a:t>
            </a:r>
            <a:r>
              <a:rPr lang="cs-CZ" i="1" dirty="0" err="1"/>
              <a:t>Median</a:t>
            </a:r>
            <a:r>
              <a:rPr lang="cs-CZ" i="1" dirty="0"/>
              <a:t>.</a:t>
            </a:r>
            <a:endParaRPr lang="cs-CZ" dirty="0"/>
          </a:p>
          <a:p>
            <a:r>
              <a:rPr lang="cs-CZ" i="1" dirty="0"/>
              <a:t>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46582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Samostatné cvičení: </a:t>
            </a:r>
            <a:r>
              <a:rPr lang="cs-CZ" dirty="0"/>
              <a:t>soubor </a:t>
            </a:r>
            <a:r>
              <a:rPr lang="cs-CZ" dirty="0" err="1" smtClean="0"/>
              <a:t>studenti.sta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556793"/>
            <a:ext cx="8229600" cy="52202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b="1" dirty="0" smtClean="0"/>
              <a:t>Proměnnou </a:t>
            </a:r>
            <a:r>
              <a:rPr lang="cs-CZ" b="1" u="sng" dirty="0"/>
              <a:t>věk překódujte</a:t>
            </a:r>
            <a:r>
              <a:rPr lang="cs-CZ" b="1" dirty="0"/>
              <a:t> pomocí následujících 5 intervalů: &lt;20,22&gt;, (22,25&gt;, (25,28&gt;, (28,31&gt;, (31,33&gt;  do proměnné Věk 2.</a:t>
            </a:r>
            <a:endParaRPr lang="cs-CZ" dirty="0"/>
          </a:p>
          <a:p>
            <a:r>
              <a:rPr lang="cs-CZ" dirty="0"/>
              <a:t>Návod: Vložíme novou proměnnou Věk 2 za proměnnou Věk. Označíme novou proměnnou</a:t>
            </a:r>
          </a:p>
          <a:p>
            <a:r>
              <a:rPr lang="cs-CZ" dirty="0"/>
              <a:t>Věk 2, záložka </a:t>
            </a:r>
            <a:r>
              <a:rPr lang="cs-CZ" i="1" dirty="0"/>
              <a:t>Data → </a:t>
            </a:r>
            <a:r>
              <a:rPr lang="cs-CZ" i="1" dirty="0" err="1"/>
              <a:t>Recode</a:t>
            </a:r>
            <a:r>
              <a:rPr lang="cs-CZ" i="1" dirty="0"/>
              <a:t> → </a:t>
            </a:r>
            <a:r>
              <a:rPr lang="cs-CZ" i="1" dirty="0" err="1"/>
              <a:t>Category</a:t>
            </a:r>
            <a:r>
              <a:rPr lang="cs-CZ" i="1" dirty="0"/>
              <a:t> 1</a:t>
            </a:r>
            <a:r>
              <a:rPr lang="cs-CZ" dirty="0"/>
              <a:t>: věk&gt;=20 and věk&lt;=22, </a:t>
            </a:r>
            <a:r>
              <a:rPr lang="cs-CZ" i="1" dirty="0"/>
              <a:t>New </a:t>
            </a:r>
            <a:r>
              <a:rPr lang="cs-CZ" i="1" dirty="0" err="1"/>
              <a:t>Value</a:t>
            </a:r>
            <a:r>
              <a:rPr lang="cs-CZ" dirty="0"/>
              <a:t>: 1 atd.</a:t>
            </a:r>
          </a:p>
          <a:p>
            <a:r>
              <a:rPr lang="cs-CZ" dirty="0"/>
              <a:t> </a:t>
            </a:r>
          </a:p>
          <a:p>
            <a:pPr lvl="0"/>
            <a:r>
              <a:rPr lang="cs-CZ" b="1" dirty="0" smtClean="0"/>
              <a:t>Pomocí </a:t>
            </a:r>
            <a:r>
              <a:rPr lang="cs-CZ" b="1" u="sng" dirty="0"/>
              <a:t>koláčového grafu</a:t>
            </a:r>
            <a:r>
              <a:rPr lang="cs-CZ" b="1" dirty="0"/>
              <a:t> znázorněte proměnnou </a:t>
            </a:r>
            <a:r>
              <a:rPr lang="cs-CZ" b="1" u="sng" dirty="0"/>
              <a:t>Známku a Pohlaví, </a:t>
            </a:r>
            <a:r>
              <a:rPr lang="cs-CZ" b="1" dirty="0"/>
              <a:t>doplňte procenta (relativní četnost).</a:t>
            </a:r>
            <a:endParaRPr lang="cs-CZ" dirty="0"/>
          </a:p>
          <a:p>
            <a:r>
              <a:rPr lang="cs-CZ" dirty="0"/>
              <a:t>Návod: Záložka </a:t>
            </a:r>
            <a:r>
              <a:rPr lang="cs-CZ" i="1" dirty="0" err="1"/>
              <a:t>Graphs</a:t>
            </a:r>
            <a:r>
              <a:rPr lang="cs-CZ" i="1" dirty="0"/>
              <a:t> → 2D → Pie </a:t>
            </a:r>
            <a:r>
              <a:rPr lang="cs-CZ" i="1" dirty="0" err="1"/>
              <a:t>Charts</a:t>
            </a:r>
            <a:r>
              <a:rPr lang="cs-CZ" i="1" dirty="0"/>
              <a:t> → </a:t>
            </a:r>
            <a:r>
              <a:rPr lang="cs-CZ" dirty="0"/>
              <a:t>Záložka: </a:t>
            </a:r>
            <a:r>
              <a:rPr lang="cs-CZ" i="1" dirty="0" err="1"/>
              <a:t>Quick</a:t>
            </a:r>
            <a:r>
              <a:rPr lang="cs-CZ" i="1" dirty="0"/>
              <a:t>: </a:t>
            </a:r>
            <a:r>
              <a:rPr lang="cs-CZ" i="1" dirty="0" err="1"/>
              <a:t>Variables</a:t>
            </a:r>
            <a:r>
              <a:rPr lang="cs-CZ" dirty="0"/>
              <a:t>: Známka, Pohlaví; </a:t>
            </a:r>
            <a:r>
              <a:rPr lang="cs-CZ" dirty="0" err="1"/>
              <a:t>Záložka:</a:t>
            </a:r>
            <a:r>
              <a:rPr lang="cs-CZ" i="1" dirty="0" err="1"/>
              <a:t>Advanced</a:t>
            </a:r>
            <a:r>
              <a:rPr lang="cs-CZ" i="1" dirty="0"/>
              <a:t> → Pie </a:t>
            </a:r>
            <a:r>
              <a:rPr lang="cs-CZ" i="1" dirty="0" err="1"/>
              <a:t>legends</a:t>
            </a:r>
            <a:r>
              <a:rPr lang="cs-CZ" i="1" dirty="0"/>
              <a:t> </a:t>
            </a:r>
            <a:r>
              <a:rPr lang="cs-CZ" dirty="0"/>
              <a:t>vyber</a:t>
            </a:r>
            <a:r>
              <a:rPr lang="cs-CZ" i="1" dirty="0"/>
              <a:t> Text and </a:t>
            </a:r>
            <a:r>
              <a:rPr lang="cs-CZ" i="1" dirty="0" err="1"/>
              <a:t>Percent</a:t>
            </a:r>
            <a:r>
              <a:rPr lang="cs-CZ" i="1" dirty="0"/>
              <a:t>.</a:t>
            </a:r>
            <a:endParaRPr lang="cs-CZ" dirty="0"/>
          </a:p>
          <a:p>
            <a:r>
              <a:rPr lang="cs-CZ" b="1" dirty="0"/>
              <a:t> </a:t>
            </a:r>
            <a:endParaRPr lang="cs-CZ" dirty="0"/>
          </a:p>
          <a:p>
            <a:r>
              <a:rPr lang="cs-CZ" b="1" dirty="0" smtClean="0"/>
              <a:t>Pomocí </a:t>
            </a:r>
            <a:r>
              <a:rPr lang="cs-CZ" b="1" u="sng" dirty="0"/>
              <a:t>sloupcového grafu</a:t>
            </a:r>
            <a:r>
              <a:rPr lang="cs-CZ" b="1" dirty="0"/>
              <a:t> znázorněte </a:t>
            </a:r>
            <a:r>
              <a:rPr lang="cs-CZ" b="1" u="sng" dirty="0"/>
              <a:t>věk pouze pro muže</a:t>
            </a:r>
            <a:r>
              <a:rPr lang="cs-CZ" b="1" dirty="0"/>
              <a:t>.</a:t>
            </a:r>
            <a:endParaRPr lang="cs-CZ" dirty="0"/>
          </a:p>
          <a:p>
            <a:r>
              <a:rPr lang="cs-CZ" dirty="0"/>
              <a:t>Návod: Záložka </a:t>
            </a:r>
            <a:r>
              <a:rPr lang="cs-CZ" i="1" dirty="0" err="1"/>
              <a:t>Graphs</a:t>
            </a:r>
            <a:r>
              <a:rPr lang="cs-CZ" i="1" dirty="0"/>
              <a:t> → 2D → Bar/</a:t>
            </a:r>
            <a:r>
              <a:rPr lang="cs-CZ" i="1" dirty="0" err="1"/>
              <a:t>Column</a:t>
            </a:r>
            <a:r>
              <a:rPr lang="cs-CZ" i="1" dirty="0"/>
              <a:t> </a:t>
            </a:r>
            <a:r>
              <a:rPr lang="cs-CZ" i="1" dirty="0" err="1"/>
              <a:t>Plots</a:t>
            </a:r>
            <a:r>
              <a:rPr lang="cs-CZ" i="1" dirty="0"/>
              <a:t> → </a:t>
            </a:r>
            <a:r>
              <a:rPr lang="cs-CZ" i="1" dirty="0" err="1"/>
              <a:t>Variables</a:t>
            </a:r>
            <a:r>
              <a:rPr lang="cs-CZ" dirty="0"/>
              <a:t>: Věk, v tomtéž okně napravo klikneme na </a:t>
            </a:r>
            <a:r>
              <a:rPr lang="cs-CZ" i="1" dirty="0" err="1"/>
              <a:t>Select</a:t>
            </a:r>
            <a:r>
              <a:rPr lang="cs-CZ" i="1" dirty="0"/>
              <a:t> </a:t>
            </a:r>
            <a:r>
              <a:rPr lang="cs-CZ" i="1" dirty="0" err="1"/>
              <a:t>Cases</a:t>
            </a:r>
            <a:r>
              <a:rPr lang="cs-CZ" i="1" dirty="0"/>
              <a:t> →</a:t>
            </a:r>
            <a:r>
              <a:rPr lang="cs-CZ" dirty="0"/>
              <a:t>zaškrtneme možnost </a:t>
            </a:r>
            <a:r>
              <a:rPr lang="cs-CZ" i="1" dirty="0" err="1"/>
              <a:t>Enable</a:t>
            </a:r>
            <a:r>
              <a:rPr lang="cs-CZ" i="1" dirty="0"/>
              <a:t> </a:t>
            </a:r>
            <a:r>
              <a:rPr lang="cs-CZ" i="1" dirty="0" err="1"/>
              <a:t>Selection</a:t>
            </a:r>
            <a:r>
              <a:rPr lang="cs-CZ" i="1" dirty="0"/>
              <a:t> </a:t>
            </a:r>
            <a:r>
              <a:rPr lang="cs-CZ" i="1" dirty="0" err="1"/>
              <a:t>Conditions</a:t>
            </a:r>
            <a:r>
              <a:rPr lang="cs-CZ" i="1" dirty="0"/>
              <a:t> → </a:t>
            </a:r>
            <a:r>
              <a:rPr lang="cs-CZ" i="1" dirty="0" err="1"/>
              <a:t>Specific</a:t>
            </a:r>
            <a:r>
              <a:rPr lang="cs-CZ" i="1" dirty="0"/>
              <a:t>→ </a:t>
            </a:r>
            <a:r>
              <a:rPr lang="cs-CZ" i="1" dirty="0" err="1"/>
              <a:t>selected</a:t>
            </a:r>
            <a:r>
              <a:rPr lang="cs-CZ" i="1" dirty="0"/>
              <a:t> by </a:t>
            </a:r>
            <a:r>
              <a:rPr lang="cs-CZ" i="1" dirty="0" err="1"/>
              <a:t>Expression</a:t>
            </a:r>
            <a:r>
              <a:rPr lang="cs-CZ" dirty="0" smtClean="0"/>
              <a:t>: Pohlaví=1</a:t>
            </a:r>
            <a:r>
              <a:rPr lang="cs-CZ" dirty="0"/>
              <a:t>.</a:t>
            </a:r>
          </a:p>
          <a:p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4188357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2662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mtClean="0"/>
              <a:t>Typy proměnných</a:t>
            </a:r>
          </a:p>
        </p:txBody>
      </p:sp>
      <p:sp>
        <p:nvSpPr>
          <p:cNvPr id="26628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628794"/>
            <a:ext cx="8534400" cy="4598988"/>
          </a:xfrm>
        </p:spPr>
        <p:txBody>
          <a:bodyPr/>
          <a:lstStyle/>
          <a:p>
            <a:pPr marL="341313" indent="-341313">
              <a:buFont typeface="Wingdings 2" pitchFamily="18" charset="2"/>
              <a:buNone/>
            </a:pPr>
            <a:r>
              <a:rPr lang="cs-CZ" altLang="cs-CZ" sz="2400" b="1" u="sng" dirty="0" smtClean="0"/>
              <a:t>Kvalitativní (kategoriální) proměnná</a:t>
            </a:r>
          </a:p>
          <a:p>
            <a:pPr marL="341313" indent="-341313"/>
            <a:r>
              <a:rPr lang="cs-CZ" altLang="cs-CZ" sz="2400" dirty="0" smtClean="0"/>
              <a:t>lze ji řadit do kategorií, ale nelze ji kvantifikovat</a:t>
            </a:r>
          </a:p>
          <a:p>
            <a:pPr marL="341313" indent="-341313">
              <a:buNone/>
            </a:pPr>
            <a:r>
              <a:rPr lang="cs-CZ" altLang="cs-CZ" sz="2400" dirty="0" smtClean="0"/>
              <a:t>	</a:t>
            </a:r>
            <a:r>
              <a:rPr lang="cs-CZ" altLang="cs-CZ" sz="2400" i="1" dirty="0" smtClean="0">
                <a:solidFill>
                  <a:srgbClr val="0070C0"/>
                </a:solidFill>
              </a:rPr>
              <a:t>Příklad: </a:t>
            </a:r>
            <a:r>
              <a:rPr lang="cs-CZ" altLang="cs-CZ" sz="2400" i="1" dirty="0" smtClean="0">
                <a:solidFill>
                  <a:srgbClr val="FF0000"/>
                </a:solidFill>
              </a:rPr>
              <a:t>??</a:t>
            </a:r>
          </a:p>
          <a:p>
            <a:pPr marL="341313" indent="-341313"/>
            <a:endParaRPr lang="cs-CZ" altLang="cs-CZ" sz="2400" dirty="0" smtClean="0"/>
          </a:p>
          <a:p>
            <a:pPr marL="341313" indent="-341313">
              <a:buFont typeface="Wingdings 2" pitchFamily="18" charset="2"/>
              <a:buNone/>
            </a:pPr>
            <a:r>
              <a:rPr lang="cs-CZ" altLang="cs-CZ" sz="2400" b="1" u="sng" dirty="0" smtClean="0"/>
              <a:t>Kvantitativní (numerická) proměnná</a:t>
            </a:r>
          </a:p>
          <a:p>
            <a:pPr marL="341313" indent="-341313"/>
            <a:r>
              <a:rPr lang="cs-CZ" altLang="cs-CZ" sz="2400" dirty="0" smtClean="0"/>
              <a:t>můžeme ji přiřadit číselnou hodnotu</a:t>
            </a:r>
          </a:p>
          <a:p>
            <a:pPr marL="341313" indent="-341313">
              <a:buNone/>
            </a:pPr>
            <a:r>
              <a:rPr lang="cs-CZ" altLang="cs-CZ" sz="2400" dirty="0" smtClean="0"/>
              <a:t>	</a:t>
            </a:r>
            <a:r>
              <a:rPr lang="cs-CZ" altLang="cs-CZ" sz="2400" i="1" dirty="0" smtClean="0">
                <a:solidFill>
                  <a:srgbClr val="0070C0"/>
                </a:solidFill>
              </a:rPr>
              <a:t> Příklad: </a:t>
            </a:r>
            <a:r>
              <a:rPr lang="cs-CZ" altLang="cs-CZ" sz="2400" i="1" dirty="0" smtClean="0">
                <a:solidFill>
                  <a:srgbClr val="FF0000"/>
                </a:solidFill>
              </a:rPr>
              <a:t>??</a:t>
            </a:r>
            <a:endParaRPr lang="cs-CZ" altLang="cs-CZ" sz="2400" i="1" dirty="0">
              <a:solidFill>
                <a:srgbClr val="FF0000"/>
              </a:solidFill>
            </a:endParaRPr>
          </a:p>
          <a:p>
            <a:pPr marL="341313" indent="-341313"/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725218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Samostatné cvičení: </a:t>
            </a:r>
            <a:r>
              <a:rPr lang="cs-CZ" dirty="0"/>
              <a:t>soubor </a:t>
            </a:r>
            <a:r>
              <a:rPr lang="cs-CZ" dirty="0" err="1" smtClean="0"/>
              <a:t>studenti.sta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556793"/>
            <a:ext cx="8229600" cy="16561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b="1" dirty="0" smtClean="0"/>
              <a:t>Pro </a:t>
            </a:r>
            <a:r>
              <a:rPr lang="cs-CZ" b="1" dirty="0"/>
              <a:t>proměnnou </a:t>
            </a:r>
            <a:r>
              <a:rPr lang="cs-CZ" b="1" u="sng" dirty="0"/>
              <a:t>Věk vytvořte histogram</a:t>
            </a:r>
            <a:r>
              <a:rPr lang="cs-CZ" b="1" dirty="0"/>
              <a:t> s intervaly širokými dva roky, poté zkuste to samé zvlášť pro muže a ženy.</a:t>
            </a:r>
            <a:endParaRPr lang="cs-CZ" dirty="0"/>
          </a:p>
          <a:p>
            <a:r>
              <a:rPr lang="cs-CZ" dirty="0" err="1"/>
              <a:t>Návod:Záložka</a:t>
            </a:r>
            <a:r>
              <a:rPr lang="cs-CZ" dirty="0"/>
              <a:t> </a:t>
            </a:r>
            <a:r>
              <a:rPr lang="cs-CZ" i="1" dirty="0" err="1"/>
              <a:t>Graphs</a:t>
            </a:r>
            <a:r>
              <a:rPr lang="cs-CZ" i="1" dirty="0"/>
              <a:t> → Histogram → </a:t>
            </a:r>
            <a:r>
              <a:rPr lang="cs-CZ" i="1" dirty="0" err="1"/>
              <a:t>Variables</a:t>
            </a:r>
            <a:r>
              <a:rPr lang="cs-CZ" i="1" dirty="0"/>
              <a:t>: </a:t>
            </a:r>
            <a:r>
              <a:rPr lang="cs-CZ" dirty="0"/>
              <a:t>věk, záložka </a:t>
            </a:r>
            <a:r>
              <a:rPr lang="cs-CZ" i="1" dirty="0" err="1"/>
              <a:t>Advanced</a:t>
            </a:r>
            <a:r>
              <a:rPr lang="cs-CZ" dirty="0"/>
              <a:t>: </a:t>
            </a:r>
            <a:r>
              <a:rPr lang="cs-CZ" i="1" dirty="0" err="1"/>
              <a:t>Intervals</a:t>
            </a:r>
            <a:r>
              <a:rPr lang="cs-CZ" i="1" dirty="0"/>
              <a:t> </a:t>
            </a:r>
            <a:r>
              <a:rPr lang="cs-CZ" i="1" dirty="0" err="1"/>
              <a:t>Boundaries</a:t>
            </a:r>
            <a:r>
              <a:rPr lang="cs-CZ" i="1" dirty="0"/>
              <a:t> → </a:t>
            </a:r>
            <a:r>
              <a:rPr lang="cs-CZ" i="1" dirty="0" err="1"/>
              <a:t>Specifies</a:t>
            </a:r>
            <a:r>
              <a:rPr lang="cs-CZ" i="1" dirty="0"/>
              <a:t> </a:t>
            </a:r>
            <a:r>
              <a:rPr lang="cs-CZ" i="1" dirty="0" err="1"/>
              <a:t>boundaries</a:t>
            </a:r>
            <a:r>
              <a:rPr lang="cs-CZ" i="1" dirty="0"/>
              <a:t> </a:t>
            </a:r>
            <a:r>
              <a:rPr lang="cs-CZ" dirty="0"/>
              <a:t>po boku vpravo </a:t>
            </a:r>
            <a:r>
              <a:rPr lang="cs-CZ" i="1" dirty="0"/>
              <a:t>By </a:t>
            </a:r>
            <a:r>
              <a:rPr lang="cs-CZ" i="1" dirty="0" err="1"/>
              <a:t>group</a:t>
            </a:r>
            <a:r>
              <a:rPr lang="cs-CZ" dirty="0"/>
              <a:t>: vybereme proměnnou pohlaví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 </a:t>
            </a:r>
          </a:p>
          <a:p>
            <a:pPr lvl="0"/>
            <a:endParaRPr lang="cs-CZ" b="1" i="1" dirty="0"/>
          </a:p>
        </p:txBody>
      </p:sp>
    </p:spTree>
    <p:extLst>
      <p:ext uri="{BB962C8B-B14F-4D97-AF65-F5344CB8AC3E}">
        <p14:creationId xmlns:p14="http://schemas.microsoft.com/office/powerpoint/2010/main" val="23621932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i="1" smtClean="0">
                <a:latin typeface="Arial" charset="0"/>
                <a:cs typeface="Arial" charset="0"/>
              </a:rPr>
              <a:t>J. Jarkovský, L. Dušek</a:t>
            </a:r>
          </a:p>
        </p:txBody>
      </p:sp>
      <p:sp>
        <p:nvSpPr>
          <p:cNvPr id="32771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904863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Základy popisné statistiky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Vizualizace dat</a:t>
            </a:r>
          </a:p>
        </p:txBody>
      </p:sp>
      <p:sp>
        <p:nvSpPr>
          <p:cNvPr id="32772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896938"/>
            <a:ext cx="7772400" cy="731837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 Opakování</a:t>
            </a:r>
          </a:p>
        </p:txBody>
      </p:sp>
    </p:spTree>
    <p:extLst>
      <p:ext uri="{BB962C8B-B14F-4D97-AF65-F5344CB8AC3E}">
        <p14:creationId xmlns:p14="http://schemas.microsoft.com/office/powerpoint/2010/main" val="136935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35843" name="Rectangle 2"/>
          <p:cNvSpPr>
            <a:spLocks noGrp="1"/>
          </p:cNvSpPr>
          <p:nvPr>
            <p:ph type="title" idx="4294967295"/>
          </p:nvPr>
        </p:nvSpPr>
        <p:spPr>
          <a:xfrm>
            <a:off x="178692" y="18064"/>
            <a:ext cx="8713788" cy="1143000"/>
          </a:xfrm>
          <a:noFill/>
        </p:spPr>
        <p:txBody>
          <a:bodyPr anchor="ctr"/>
          <a:lstStyle/>
          <a:p>
            <a:r>
              <a:rPr lang="cs-CZ" altLang="cs-CZ" sz="3200" dirty="0" smtClean="0"/>
              <a:t>Opakování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611560" y="1700808"/>
            <a:ext cx="806489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Co jsou </a:t>
            </a:r>
            <a:r>
              <a:rPr lang="cs-CZ" altLang="cs-CZ" sz="2400" b="1" dirty="0" smtClean="0"/>
              <a:t>kvalitativní </a:t>
            </a:r>
            <a:r>
              <a:rPr lang="cs-CZ" altLang="cs-CZ" sz="2400" dirty="0" smtClean="0"/>
              <a:t>a </a:t>
            </a:r>
            <a:r>
              <a:rPr lang="cs-CZ" altLang="cs-CZ" sz="2400" b="1" dirty="0" smtClean="0"/>
              <a:t>kvantitativní data</a:t>
            </a:r>
            <a:r>
              <a:rPr lang="cs-CZ" altLang="cs-CZ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Jaký je rozdíl mezi </a:t>
            </a:r>
            <a:r>
              <a:rPr lang="cs-CZ" altLang="cs-CZ" sz="2400" b="1" dirty="0" smtClean="0"/>
              <a:t>spojitými</a:t>
            </a:r>
            <a:r>
              <a:rPr lang="cs-CZ" altLang="cs-CZ" sz="2400" dirty="0" smtClean="0"/>
              <a:t> a </a:t>
            </a:r>
            <a:r>
              <a:rPr lang="cs-CZ" altLang="cs-CZ" sz="2400" b="1" dirty="0" smtClean="0"/>
              <a:t>diskrétními daty</a:t>
            </a:r>
            <a:r>
              <a:rPr lang="cs-CZ" altLang="cs-CZ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Uveďte </a:t>
            </a:r>
            <a:r>
              <a:rPr lang="cs-CZ" altLang="cs-CZ" sz="2400" b="1" dirty="0" smtClean="0"/>
              <a:t>příklady binárních </a:t>
            </a:r>
            <a:r>
              <a:rPr lang="cs-CZ" altLang="cs-CZ" sz="2400" dirty="0" smtClean="0"/>
              <a:t>/</a:t>
            </a:r>
            <a:r>
              <a:rPr lang="cs-CZ" altLang="cs-CZ" sz="2400" b="1" dirty="0" smtClean="0"/>
              <a:t> nominálních </a:t>
            </a:r>
            <a:r>
              <a:rPr lang="cs-CZ" altLang="cs-CZ" sz="2400" dirty="0" smtClean="0"/>
              <a:t>/</a:t>
            </a:r>
            <a:r>
              <a:rPr lang="cs-CZ" altLang="cs-CZ" sz="2400" b="1" dirty="0" smtClean="0"/>
              <a:t> ordinálních dat</a:t>
            </a:r>
            <a:r>
              <a:rPr lang="cs-CZ" altLang="cs-CZ" sz="2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Uveďte </a:t>
            </a:r>
            <a:r>
              <a:rPr lang="cs-CZ" altLang="cs-CZ" sz="2400" b="1" dirty="0" smtClean="0"/>
              <a:t>příklady spojitých </a:t>
            </a:r>
            <a:r>
              <a:rPr lang="cs-CZ" altLang="cs-CZ" sz="2400" dirty="0" smtClean="0"/>
              <a:t>a</a:t>
            </a:r>
            <a:r>
              <a:rPr lang="cs-CZ" altLang="cs-CZ" sz="2400" b="1" dirty="0" smtClean="0"/>
              <a:t> diskrétních dat</a:t>
            </a:r>
            <a:r>
              <a:rPr lang="cs-CZ" altLang="cs-CZ" sz="2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Jakými charakteristikami </a:t>
            </a:r>
            <a:r>
              <a:rPr lang="cs-CZ" altLang="cs-CZ" sz="2400" b="1" dirty="0" smtClean="0"/>
              <a:t>popisujeme kvalitativní data</a:t>
            </a:r>
            <a:r>
              <a:rPr lang="cs-CZ" altLang="cs-CZ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Jakými charakteristikami </a:t>
            </a:r>
            <a:r>
              <a:rPr lang="cs-CZ" altLang="cs-CZ" sz="2400" b="1" dirty="0" smtClean="0"/>
              <a:t>popisujeme kvantitativní data</a:t>
            </a:r>
            <a:r>
              <a:rPr lang="cs-CZ" altLang="cs-CZ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Jak správně </a:t>
            </a:r>
            <a:r>
              <a:rPr lang="cs-CZ" altLang="cs-CZ" sz="2400" b="1" dirty="0" err="1" smtClean="0"/>
              <a:t>vizualizujeme</a:t>
            </a:r>
            <a:r>
              <a:rPr lang="cs-CZ" altLang="cs-CZ" sz="2400" dirty="0" smtClean="0"/>
              <a:t> </a:t>
            </a:r>
            <a:r>
              <a:rPr lang="cs-CZ" altLang="cs-CZ" sz="2400" b="1" dirty="0" smtClean="0"/>
              <a:t>kvalitativní data</a:t>
            </a:r>
            <a:r>
              <a:rPr lang="cs-CZ" altLang="cs-CZ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Jak správně </a:t>
            </a:r>
            <a:r>
              <a:rPr lang="cs-CZ" altLang="cs-CZ" sz="2400" b="1" dirty="0" err="1" smtClean="0"/>
              <a:t>vizualizujeme</a:t>
            </a:r>
            <a:r>
              <a:rPr lang="cs-CZ" altLang="cs-CZ" sz="2400" dirty="0" smtClean="0"/>
              <a:t> </a:t>
            </a:r>
            <a:r>
              <a:rPr lang="cs-CZ" altLang="cs-CZ" sz="2400" b="1" dirty="0" smtClean="0"/>
              <a:t>kvantitativní data</a:t>
            </a:r>
            <a:r>
              <a:rPr lang="cs-CZ" altLang="cs-CZ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4162734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i="1" smtClean="0">
                <a:latin typeface="Arial" charset="0"/>
                <a:cs typeface="Arial" charset="0"/>
              </a:rPr>
              <a:t>J. Jarkovský, L. Dušek</a:t>
            </a:r>
          </a:p>
        </p:txBody>
      </p:sp>
      <p:sp>
        <p:nvSpPr>
          <p:cNvPr id="32771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348061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Parametry rozložení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Přehled modelových rozložení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Logaritmicko-normální rozložení</a:t>
            </a:r>
          </a:p>
        </p:txBody>
      </p:sp>
      <p:sp>
        <p:nvSpPr>
          <p:cNvPr id="32772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896938"/>
            <a:ext cx="7772400" cy="731837"/>
          </a:xfrm>
          <a:noFill/>
        </p:spPr>
        <p:txBody>
          <a:bodyPr>
            <a:spAutoFit/>
          </a:bodyPr>
          <a:lstStyle/>
          <a:p>
            <a:r>
              <a:rPr lang="cs-CZ" sz="4200" smtClean="0">
                <a:solidFill>
                  <a:schemeClr val="accent1"/>
                </a:solidFill>
                <a:latin typeface="Arial" charset="0"/>
              </a:rPr>
              <a:t> Modelová rozložení</a:t>
            </a:r>
          </a:p>
        </p:txBody>
      </p:sp>
    </p:spTree>
    <p:extLst>
      <p:ext uri="{BB962C8B-B14F-4D97-AF65-F5344CB8AC3E}">
        <p14:creationId xmlns:p14="http://schemas.microsoft.com/office/powerpoint/2010/main" val="54695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35843" name="Rectangle 2"/>
          <p:cNvSpPr>
            <a:spLocks noGrp="1"/>
          </p:cNvSpPr>
          <p:nvPr>
            <p:ph type="title" idx="4294967295"/>
          </p:nvPr>
        </p:nvSpPr>
        <p:spPr>
          <a:xfrm>
            <a:off x="250825" y="18064"/>
            <a:ext cx="8713788" cy="1143000"/>
          </a:xfrm>
          <a:noFill/>
        </p:spPr>
        <p:txBody>
          <a:bodyPr anchor="ctr"/>
          <a:lstStyle/>
          <a:p>
            <a:r>
              <a:rPr lang="cs-CZ" altLang="cs-CZ" sz="2800" dirty="0" smtClean="0"/>
              <a:t>Výběrové rozložení hodnot lze modelově popsat  </a:t>
            </a:r>
            <a:br>
              <a:rPr lang="cs-CZ" altLang="cs-CZ" sz="2800" dirty="0" smtClean="0"/>
            </a:br>
            <a:r>
              <a:rPr lang="cs-CZ" altLang="cs-CZ" sz="2800" dirty="0" smtClean="0"/>
              <a:t>a definovat tak pravděpodobnost výskytu X</a:t>
            </a:r>
          </a:p>
        </p:txBody>
      </p:sp>
      <p:sp>
        <p:nvSpPr>
          <p:cNvPr id="35844" name="AutoShape 3"/>
          <p:cNvSpPr>
            <a:spLocks noChangeArrowheads="1"/>
          </p:cNvSpPr>
          <p:nvPr/>
        </p:nvSpPr>
        <p:spPr bwMode="auto">
          <a:xfrm rot="-9929">
            <a:off x="4181475" y="2144713"/>
            <a:ext cx="457200" cy="200025"/>
          </a:xfrm>
          <a:prstGeom prst="rightArrow">
            <a:avLst>
              <a:gd name="adj1" fmla="val 50000"/>
              <a:gd name="adj2" fmla="val 57143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152400" y="1239838"/>
            <a:ext cx="83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f(x)</a:t>
            </a:r>
          </a:p>
        </p:txBody>
      </p:sp>
      <p:sp>
        <p:nvSpPr>
          <p:cNvPr id="35846" name="Text Box 5"/>
          <p:cNvSpPr txBox="1">
            <a:spLocks noChangeArrowheads="1"/>
          </p:cNvSpPr>
          <p:nvPr/>
        </p:nvSpPr>
        <p:spPr bwMode="auto">
          <a:xfrm>
            <a:off x="3492500" y="2606675"/>
            <a:ext cx="4191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x</a:t>
            </a:r>
          </a:p>
        </p:txBody>
      </p:sp>
      <p:sp>
        <p:nvSpPr>
          <p:cNvPr id="35847" name="Text Box 6"/>
          <p:cNvSpPr txBox="1">
            <a:spLocks noChangeArrowheads="1"/>
          </p:cNvSpPr>
          <p:nvPr/>
        </p:nvSpPr>
        <p:spPr bwMode="auto">
          <a:xfrm>
            <a:off x="228600" y="3068638"/>
            <a:ext cx="7905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f(x)</a:t>
            </a:r>
          </a:p>
        </p:txBody>
      </p:sp>
      <p:sp>
        <p:nvSpPr>
          <p:cNvPr id="35848" name="Text Box 7"/>
          <p:cNvSpPr txBox="1">
            <a:spLocks noChangeArrowheads="1"/>
          </p:cNvSpPr>
          <p:nvPr/>
        </p:nvSpPr>
        <p:spPr bwMode="auto">
          <a:xfrm>
            <a:off x="3779838" y="4402138"/>
            <a:ext cx="4191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x</a:t>
            </a:r>
          </a:p>
        </p:txBody>
      </p:sp>
      <p:sp>
        <p:nvSpPr>
          <p:cNvPr id="35849" name="Text Box 8"/>
          <p:cNvSpPr txBox="1">
            <a:spLocks noChangeArrowheads="1"/>
          </p:cNvSpPr>
          <p:nvPr/>
        </p:nvSpPr>
        <p:spPr bwMode="auto">
          <a:xfrm>
            <a:off x="228600" y="4648200"/>
            <a:ext cx="7905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f(x)</a:t>
            </a:r>
          </a:p>
        </p:txBody>
      </p:sp>
      <p:sp>
        <p:nvSpPr>
          <p:cNvPr id="35850" name="Text Box 9"/>
          <p:cNvSpPr txBox="1">
            <a:spLocks noChangeArrowheads="1"/>
          </p:cNvSpPr>
          <p:nvPr/>
        </p:nvSpPr>
        <p:spPr bwMode="auto">
          <a:xfrm>
            <a:off x="3851275" y="5932488"/>
            <a:ext cx="4191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x</a:t>
            </a:r>
          </a:p>
        </p:txBody>
      </p:sp>
      <p:sp>
        <p:nvSpPr>
          <p:cNvPr id="35851" name="AutoShape 10"/>
          <p:cNvSpPr>
            <a:spLocks noChangeArrowheads="1"/>
          </p:cNvSpPr>
          <p:nvPr/>
        </p:nvSpPr>
        <p:spPr bwMode="auto">
          <a:xfrm rot="-9929">
            <a:off x="4181475" y="3849688"/>
            <a:ext cx="457200" cy="200025"/>
          </a:xfrm>
          <a:prstGeom prst="rightArrow">
            <a:avLst>
              <a:gd name="adj1" fmla="val 50000"/>
              <a:gd name="adj2" fmla="val 57143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5852" name="AutoShape 11"/>
          <p:cNvSpPr>
            <a:spLocks noChangeArrowheads="1"/>
          </p:cNvSpPr>
          <p:nvPr/>
        </p:nvSpPr>
        <p:spPr bwMode="auto">
          <a:xfrm rot="-9929">
            <a:off x="4181475" y="5629275"/>
            <a:ext cx="457200" cy="200025"/>
          </a:xfrm>
          <a:prstGeom prst="rightArrow">
            <a:avLst>
              <a:gd name="adj1" fmla="val 50000"/>
              <a:gd name="adj2" fmla="val 57143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819775" y="1382713"/>
            <a:ext cx="2514600" cy="1428750"/>
            <a:chOff x="64" y="136"/>
            <a:chExt cx="255" cy="204"/>
          </a:xfrm>
        </p:grpSpPr>
        <p:sp>
          <p:nvSpPr>
            <p:cNvPr id="35869" name="Line 13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870" name="Line 14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5854" name="Freeform 15" descr="Široký šikmo nahoru"/>
          <p:cNvSpPr>
            <a:spLocks/>
          </p:cNvSpPr>
          <p:nvPr/>
        </p:nvSpPr>
        <p:spPr bwMode="auto">
          <a:xfrm>
            <a:off x="5857875" y="1620838"/>
            <a:ext cx="2314575" cy="1190625"/>
          </a:xfrm>
          <a:custGeom>
            <a:avLst/>
            <a:gdLst>
              <a:gd name="T0" fmla="*/ 0 w 243"/>
              <a:gd name="T1" fmla="*/ 2147483647 h 125"/>
              <a:gd name="T2" fmla="*/ 2147483647 w 243"/>
              <a:gd name="T3" fmla="*/ 2147483647 h 125"/>
              <a:gd name="T4" fmla="*/ 2147483647 w 243"/>
              <a:gd name="T5" fmla="*/ 2147483647 h 125"/>
              <a:gd name="T6" fmla="*/ 2147483647 w 243"/>
              <a:gd name="T7" fmla="*/ 2147483647 h 125"/>
              <a:gd name="T8" fmla="*/ 2147483647 w 243"/>
              <a:gd name="T9" fmla="*/ 0 h 125"/>
              <a:gd name="T10" fmla="*/ 2147483647 w 243"/>
              <a:gd name="T11" fmla="*/ 2147483647 h 125"/>
              <a:gd name="T12" fmla="*/ 2147483647 w 243"/>
              <a:gd name="T13" fmla="*/ 2147483647 h 125"/>
              <a:gd name="T14" fmla="*/ 2147483647 w 243"/>
              <a:gd name="T15" fmla="*/ 2147483647 h 125"/>
              <a:gd name="T16" fmla="*/ 2147483647 w 243"/>
              <a:gd name="T17" fmla="*/ 2147483647 h 1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3"/>
              <a:gd name="T28" fmla="*/ 0 h 125"/>
              <a:gd name="T29" fmla="*/ 243 w 243"/>
              <a:gd name="T30" fmla="*/ 125 h 1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3" h="125">
                <a:moveTo>
                  <a:pt x="0" y="125"/>
                </a:moveTo>
                <a:cubicBezTo>
                  <a:pt x="3" y="122"/>
                  <a:pt x="11" y="116"/>
                  <a:pt x="17" y="106"/>
                </a:cubicBezTo>
                <a:cubicBezTo>
                  <a:pt x="23" y="96"/>
                  <a:pt x="30" y="77"/>
                  <a:pt x="34" y="65"/>
                </a:cubicBezTo>
                <a:cubicBezTo>
                  <a:pt x="38" y="53"/>
                  <a:pt x="39" y="45"/>
                  <a:pt x="43" y="34"/>
                </a:cubicBezTo>
                <a:cubicBezTo>
                  <a:pt x="47" y="23"/>
                  <a:pt x="55" y="0"/>
                  <a:pt x="61" y="0"/>
                </a:cubicBezTo>
                <a:cubicBezTo>
                  <a:pt x="67" y="0"/>
                  <a:pt x="75" y="20"/>
                  <a:pt x="81" y="31"/>
                </a:cubicBezTo>
                <a:cubicBezTo>
                  <a:pt x="87" y="42"/>
                  <a:pt x="90" y="53"/>
                  <a:pt x="99" y="65"/>
                </a:cubicBezTo>
                <a:cubicBezTo>
                  <a:pt x="108" y="77"/>
                  <a:pt x="109" y="93"/>
                  <a:pt x="133" y="103"/>
                </a:cubicBezTo>
                <a:cubicBezTo>
                  <a:pt x="157" y="113"/>
                  <a:pt x="220" y="120"/>
                  <a:pt x="243" y="124"/>
                </a:cubicBezTo>
              </a:path>
            </a:pathLst>
          </a:custGeom>
          <a:pattFill prst="wdUpDiag">
            <a:fgClr>
              <a:srgbClr val="0000FF"/>
            </a:fgClr>
            <a:bgClr>
              <a:srgbClr val="FFFFFF"/>
            </a:bgClr>
          </a:patt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829300" y="3087688"/>
            <a:ext cx="2514600" cy="1428750"/>
            <a:chOff x="64" y="136"/>
            <a:chExt cx="255" cy="204"/>
          </a:xfrm>
        </p:grpSpPr>
        <p:sp>
          <p:nvSpPr>
            <p:cNvPr id="35867" name="Line 17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868" name="Line 18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5856" name="Freeform 19" descr="Široký šikmo nahoru"/>
          <p:cNvSpPr>
            <a:spLocks/>
          </p:cNvSpPr>
          <p:nvPr/>
        </p:nvSpPr>
        <p:spPr bwMode="auto">
          <a:xfrm>
            <a:off x="5857875" y="3392488"/>
            <a:ext cx="2324100" cy="1123950"/>
          </a:xfrm>
          <a:custGeom>
            <a:avLst/>
            <a:gdLst>
              <a:gd name="T0" fmla="*/ 0 w 244"/>
              <a:gd name="T1" fmla="*/ 2147483647 h 118"/>
              <a:gd name="T2" fmla="*/ 2147483647 w 244"/>
              <a:gd name="T3" fmla="*/ 2147483647 h 118"/>
              <a:gd name="T4" fmla="*/ 2147483647 w 244"/>
              <a:gd name="T5" fmla="*/ 2147483647 h 118"/>
              <a:gd name="T6" fmla="*/ 2147483647 w 244"/>
              <a:gd name="T7" fmla="*/ 2147483647 h 118"/>
              <a:gd name="T8" fmla="*/ 2147483647 w 244"/>
              <a:gd name="T9" fmla="*/ 0 h 118"/>
              <a:gd name="T10" fmla="*/ 2147483647 w 244"/>
              <a:gd name="T11" fmla="*/ 2147483647 h 118"/>
              <a:gd name="T12" fmla="*/ 2147483647 w 244"/>
              <a:gd name="T13" fmla="*/ 2147483647 h 118"/>
              <a:gd name="T14" fmla="*/ 2147483647 w 244"/>
              <a:gd name="T15" fmla="*/ 2147483647 h 118"/>
              <a:gd name="T16" fmla="*/ 2147483647 w 244"/>
              <a:gd name="T17" fmla="*/ 2147483647 h 1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4"/>
              <a:gd name="T28" fmla="*/ 0 h 118"/>
              <a:gd name="T29" fmla="*/ 244 w 244"/>
              <a:gd name="T30" fmla="*/ 118 h 1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4" h="118">
                <a:moveTo>
                  <a:pt x="0" y="118"/>
                </a:moveTo>
                <a:cubicBezTo>
                  <a:pt x="6" y="115"/>
                  <a:pt x="28" y="110"/>
                  <a:pt x="39" y="100"/>
                </a:cubicBezTo>
                <a:cubicBezTo>
                  <a:pt x="50" y="90"/>
                  <a:pt x="59" y="72"/>
                  <a:pt x="68" y="59"/>
                </a:cubicBezTo>
                <a:cubicBezTo>
                  <a:pt x="77" y="46"/>
                  <a:pt x="82" y="31"/>
                  <a:pt x="92" y="21"/>
                </a:cubicBezTo>
                <a:cubicBezTo>
                  <a:pt x="102" y="11"/>
                  <a:pt x="115" y="0"/>
                  <a:pt x="127" y="0"/>
                </a:cubicBezTo>
                <a:cubicBezTo>
                  <a:pt x="139" y="0"/>
                  <a:pt x="154" y="11"/>
                  <a:pt x="163" y="20"/>
                </a:cubicBezTo>
                <a:cubicBezTo>
                  <a:pt x="172" y="29"/>
                  <a:pt x="172" y="44"/>
                  <a:pt x="179" y="57"/>
                </a:cubicBezTo>
                <a:cubicBezTo>
                  <a:pt x="186" y="70"/>
                  <a:pt x="193" y="86"/>
                  <a:pt x="204" y="96"/>
                </a:cubicBezTo>
                <a:cubicBezTo>
                  <a:pt x="215" y="106"/>
                  <a:pt x="236" y="113"/>
                  <a:pt x="244" y="117"/>
                </a:cubicBezTo>
              </a:path>
            </a:pathLst>
          </a:custGeom>
          <a:pattFill prst="wdUpDiag">
            <a:fgClr>
              <a:srgbClr val="FF9900"/>
            </a:fgClr>
            <a:bgClr>
              <a:srgbClr val="FFFFFF"/>
            </a:bgClr>
          </a:patt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5829300" y="4733925"/>
            <a:ext cx="2514600" cy="1428750"/>
            <a:chOff x="64" y="136"/>
            <a:chExt cx="255" cy="204"/>
          </a:xfrm>
        </p:grpSpPr>
        <p:sp>
          <p:nvSpPr>
            <p:cNvPr id="35865" name="Line 21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866" name="Line 22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5858" name="Freeform 23" descr="Široký šikmo nahoru"/>
          <p:cNvSpPr>
            <a:spLocks/>
          </p:cNvSpPr>
          <p:nvPr/>
        </p:nvSpPr>
        <p:spPr bwMode="auto">
          <a:xfrm>
            <a:off x="5857875" y="5038725"/>
            <a:ext cx="2333625" cy="1133475"/>
          </a:xfrm>
          <a:custGeom>
            <a:avLst/>
            <a:gdLst>
              <a:gd name="T0" fmla="*/ 0 w 245"/>
              <a:gd name="T1" fmla="*/ 2147483647 h 119"/>
              <a:gd name="T2" fmla="*/ 2147483647 w 245"/>
              <a:gd name="T3" fmla="*/ 2147483647 h 119"/>
              <a:gd name="T4" fmla="*/ 2147483647 w 245"/>
              <a:gd name="T5" fmla="*/ 2147483647 h 119"/>
              <a:gd name="T6" fmla="*/ 2147483647 w 245"/>
              <a:gd name="T7" fmla="*/ 2147483647 h 119"/>
              <a:gd name="T8" fmla="*/ 2147483647 w 245"/>
              <a:gd name="T9" fmla="*/ 2147483647 h 119"/>
              <a:gd name="T10" fmla="*/ 2147483647 w 245"/>
              <a:gd name="T11" fmla="*/ 2147483647 h 119"/>
              <a:gd name="T12" fmla="*/ 2147483647 w 245"/>
              <a:gd name="T13" fmla="*/ 2147483647 h 119"/>
              <a:gd name="T14" fmla="*/ 2147483647 w 245"/>
              <a:gd name="T15" fmla="*/ 2147483647 h 119"/>
              <a:gd name="T16" fmla="*/ 2147483647 w 245"/>
              <a:gd name="T17" fmla="*/ 2147483647 h 119"/>
              <a:gd name="T18" fmla="*/ 2147483647 w 245"/>
              <a:gd name="T19" fmla="*/ 2147483647 h 1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5"/>
              <a:gd name="T31" fmla="*/ 0 h 119"/>
              <a:gd name="T32" fmla="*/ 245 w 245"/>
              <a:gd name="T33" fmla="*/ 119 h 11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5" h="119">
                <a:moveTo>
                  <a:pt x="0" y="119"/>
                </a:moveTo>
                <a:cubicBezTo>
                  <a:pt x="10" y="116"/>
                  <a:pt x="41" y="108"/>
                  <a:pt x="58" y="103"/>
                </a:cubicBezTo>
                <a:cubicBezTo>
                  <a:pt x="75" y="98"/>
                  <a:pt x="88" y="97"/>
                  <a:pt x="103" y="90"/>
                </a:cubicBezTo>
                <a:cubicBezTo>
                  <a:pt x="118" y="83"/>
                  <a:pt x="136" y="73"/>
                  <a:pt x="147" y="62"/>
                </a:cubicBezTo>
                <a:cubicBezTo>
                  <a:pt x="158" y="51"/>
                  <a:pt x="161" y="36"/>
                  <a:pt x="167" y="26"/>
                </a:cubicBezTo>
                <a:cubicBezTo>
                  <a:pt x="173" y="16"/>
                  <a:pt x="179" y="2"/>
                  <a:pt x="185" y="1"/>
                </a:cubicBezTo>
                <a:cubicBezTo>
                  <a:pt x="191" y="0"/>
                  <a:pt x="197" y="11"/>
                  <a:pt x="202" y="21"/>
                </a:cubicBezTo>
                <a:cubicBezTo>
                  <a:pt x="207" y="31"/>
                  <a:pt x="212" y="46"/>
                  <a:pt x="217" y="59"/>
                </a:cubicBezTo>
                <a:cubicBezTo>
                  <a:pt x="222" y="72"/>
                  <a:pt x="228" y="90"/>
                  <a:pt x="233" y="100"/>
                </a:cubicBezTo>
                <a:cubicBezTo>
                  <a:pt x="238" y="110"/>
                  <a:pt x="243" y="114"/>
                  <a:pt x="245" y="118"/>
                </a:cubicBezTo>
              </a:path>
            </a:pathLst>
          </a:custGeom>
          <a:pattFill prst="wdUpDiag">
            <a:fgClr>
              <a:srgbClr val="339966"/>
            </a:fgClr>
            <a:bgClr>
              <a:srgbClr val="FFFFFF"/>
            </a:bgClr>
          </a:patt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5859" name="Text Box 24"/>
          <p:cNvSpPr txBox="1">
            <a:spLocks noChangeArrowheads="1"/>
          </p:cNvSpPr>
          <p:nvPr/>
        </p:nvSpPr>
        <p:spPr bwMode="auto">
          <a:xfrm>
            <a:off x="5105400" y="1316038"/>
            <a:ext cx="838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>
                <a:latin typeface="Symbol" pitchFamily="18" charset="2"/>
              </a:rPr>
              <a:t>j</a:t>
            </a:r>
            <a:r>
              <a:rPr lang="cs-CZ" altLang="cs-CZ" sz="2400" i="0"/>
              <a:t>(x)</a:t>
            </a:r>
          </a:p>
        </p:txBody>
      </p:sp>
      <p:sp>
        <p:nvSpPr>
          <p:cNvPr id="35860" name="Text Box 25"/>
          <p:cNvSpPr txBox="1">
            <a:spLocks noChangeArrowheads="1"/>
          </p:cNvSpPr>
          <p:nvPr/>
        </p:nvSpPr>
        <p:spPr bwMode="auto">
          <a:xfrm>
            <a:off x="5105400" y="3068638"/>
            <a:ext cx="838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>
                <a:latin typeface="Symbol" pitchFamily="18" charset="2"/>
              </a:rPr>
              <a:t>j</a:t>
            </a:r>
            <a:r>
              <a:rPr lang="cs-CZ" altLang="cs-CZ" sz="2400" i="0"/>
              <a:t>(x)</a:t>
            </a:r>
          </a:p>
        </p:txBody>
      </p:sp>
      <p:sp>
        <p:nvSpPr>
          <p:cNvPr id="35861" name="Text Box 26"/>
          <p:cNvSpPr txBox="1">
            <a:spLocks noChangeArrowheads="1"/>
          </p:cNvSpPr>
          <p:nvPr/>
        </p:nvSpPr>
        <p:spPr bwMode="auto">
          <a:xfrm>
            <a:off x="5105400" y="4752975"/>
            <a:ext cx="8858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>
                <a:latin typeface="Symbol" pitchFamily="18" charset="2"/>
              </a:rPr>
              <a:t>j</a:t>
            </a:r>
            <a:r>
              <a:rPr lang="cs-CZ" altLang="cs-CZ" sz="2400" i="0"/>
              <a:t>(x)</a:t>
            </a:r>
          </a:p>
        </p:txBody>
      </p:sp>
      <p:pic>
        <p:nvPicPr>
          <p:cNvPr id="35862" name="Picture 27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188" y="1654175"/>
            <a:ext cx="2679700" cy="1244600"/>
          </a:xfrm>
          <a:noFill/>
        </p:spPr>
      </p:pic>
      <p:pic>
        <p:nvPicPr>
          <p:cNvPr id="35863" name="Picture 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68638"/>
            <a:ext cx="3124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4" name="Picture 2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48200"/>
            <a:ext cx="312420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2582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Parametry rozložení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1313" indent="-341313"/>
            <a:r>
              <a:rPr lang="cs-CZ" sz="2000" dirty="0" smtClean="0"/>
              <a:t>Soubor dat (řada čísel) můžeme charakterizovat parametry jeho rozložení</a:t>
            </a:r>
          </a:p>
          <a:p>
            <a:pPr marL="341313" indent="-341313"/>
            <a:r>
              <a:rPr lang="cs-CZ" sz="2000" dirty="0" smtClean="0"/>
              <a:t>Hlavní skupiny těchto parametrů můžeme charakterizovat jako ukazatele:</a:t>
            </a:r>
          </a:p>
          <a:p>
            <a:pPr marL="742950" lvl="1" indent="-284163"/>
            <a:r>
              <a:rPr lang="cs-CZ" sz="1800" b="1" dirty="0" smtClean="0"/>
              <a:t>Středu</a:t>
            </a:r>
            <a:r>
              <a:rPr lang="cs-CZ" sz="1800" dirty="0" smtClean="0"/>
              <a:t> (medián, průměr, geometrický průměr)</a:t>
            </a:r>
          </a:p>
          <a:p>
            <a:pPr marL="742950" lvl="1" indent="-284163"/>
            <a:r>
              <a:rPr lang="cs-CZ" sz="1800" b="1" dirty="0" smtClean="0"/>
              <a:t>Šířky rozložení </a:t>
            </a:r>
            <a:r>
              <a:rPr lang="cs-CZ" sz="1800" dirty="0" smtClean="0"/>
              <a:t>(rozsah hodnot, rozptyl, směrodatná odchylka)</a:t>
            </a:r>
          </a:p>
          <a:p>
            <a:pPr marL="742950" lvl="1" indent="-284163"/>
            <a:r>
              <a:rPr lang="cs-CZ" sz="1800" b="1" dirty="0" smtClean="0"/>
              <a:t>Tvaru rozložení</a:t>
            </a:r>
            <a:r>
              <a:rPr lang="cs-CZ" sz="1800" dirty="0" smtClean="0"/>
              <a:t> (</a:t>
            </a:r>
            <a:r>
              <a:rPr lang="cs-CZ" sz="1800" dirty="0" err="1" smtClean="0"/>
              <a:t>skewness</a:t>
            </a:r>
            <a:r>
              <a:rPr lang="cs-CZ" sz="1800" dirty="0" smtClean="0"/>
              <a:t>, </a:t>
            </a:r>
            <a:r>
              <a:rPr lang="cs-CZ" sz="1800" dirty="0" err="1" smtClean="0"/>
              <a:t>kurtosis</a:t>
            </a:r>
            <a:r>
              <a:rPr lang="cs-CZ" sz="1800" dirty="0" smtClean="0"/>
              <a:t>)</a:t>
            </a:r>
          </a:p>
          <a:p>
            <a:pPr marL="742950" lvl="1" indent="-284163"/>
            <a:r>
              <a:rPr lang="cs-CZ" sz="1800" b="1" dirty="0" smtClean="0"/>
              <a:t>Kvantily rozložení </a:t>
            </a:r>
            <a:r>
              <a:rPr lang="cs-CZ" sz="1800" dirty="0" smtClean="0"/>
              <a:t>– kolik </a:t>
            </a:r>
            <a:r>
              <a:rPr lang="en-US" sz="1800" dirty="0" smtClean="0"/>
              <a:t>% </a:t>
            </a:r>
            <a:r>
              <a:rPr lang="cs-CZ" sz="1800" dirty="0" smtClean="0"/>
              <a:t>řady dat leží nad a pod kvantilem</a:t>
            </a:r>
          </a:p>
          <a:p>
            <a:pPr marL="341313" indent="-341313"/>
            <a:endParaRPr lang="cs-CZ" sz="2000" dirty="0" smtClean="0"/>
          </a:p>
        </p:txBody>
      </p:sp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3500438"/>
            <a:ext cx="3313113" cy="2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149725"/>
            <a:ext cx="424815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4143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516711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dirty="0" smtClean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300038" y="1238250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300038" y="1595438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300038" y="2081213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300038" y="2695575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799" name="Rectangle 6"/>
          <p:cNvSpPr>
            <a:spLocks noChangeArrowheads="1"/>
          </p:cNvSpPr>
          <p:nvPr/>
        </p:nvSpPr>
        <p:spPr bwMode="auto">
          <a:xfrm>
            <a:off x="300038" y="3052763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800" name="Rectangle 7"/>
          <p:cNvSpPr>
            <a:spLocks noChangeArrowheads="1"/>
          </p:cNvSpPr>
          <p:nvPr/>
        </p:nvSpPr>
        <p:spPr bwMode="auto">
          <a:xfrm>
            <a:off x="300038" y="3667125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801" name="Rectangle 8"/>
          <p:cNvSpPr>
            <a:spLocks noChangeArrowheads="1"/>
          </p:cNvSpPr>
          <p:nvPr/>
        </p:nvSpPr>
        <p:spPr bwMode="auto">
          <a:xfrm>
            <a:off x="300038" y="4024313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802" name="Rectangle 9"/>
          <p:cNvSpPr>
            <a:spLocks noChangeArrowheads="1"/>
          </p:cNvSpPr>
          <p:nvPr/>
        </p:nvSpPr>
        <p:spPr bwMode="auto">
          <a:xfrm>
            <a:off x="300038" y="4510088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803" name="Rectangle 10"/>
          <p:cNvSpPr>
            <a:spLocks noChangeArrowheads="1"/>
          </p:cNvSpPr>
          <p:nvPr/>
        </p:nvSpPr>
        <p:spPr bwMode="auto">
          <a:xfrm>
            <a:off x="300038" y="4995863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804" name="Rectangle 11"/>
          <p:cNvSpPr>
            <a:spLocks noChangeArrowheads="1"/>
          </p:cNvSpPr>
          <p:nvPr/>
        </p:nvSpPr>
        <p:spPr bwMode="auto">
          <a:xfrm>
            <a:off x="300038" y="5481638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805" name="Rectangle 12"/>
          <p:cNvSpPr>
            <a:spLocks noChangeArrowheads="1"/>
          </p:cNvSpPr>
          <p:nvPr/>
        </p:nvSpPr>
        <p:spPr bwMode="auto">
          <a:xfrm>
            <a:off x="300038" y="6096000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806" name="Text Box 13"/>
          <p:cNvSpPr txBox="1">
            <a:spLocks noChangeArrowheads="1"/>
          </p:cNvSpPr>
          <p:nvPr/>
        </p:nvSpPr>
        <p:spPr bwMode="auto">
          <a:xfrm>
            <a:off x="152400" y="862013"/>
            <a:ext cx="1601788" cy="381000"/>
          </a:xfrm>
          <a:prstGeom prst="rect">
            <a:avLst/>
          </a:prstGeom>
          <a:solidFill>
            <a:srgbClr val="000066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>
                <a:solidFill>
                  <a:schemeClr val="bg1"/>
                </a:solidFill>
              </a:rPr>
              <a:t>Rozložení</a:t>
            </a:r>
          </a:p>
        </p:txBody>
      </p:sp>
      <p:sp>
        <p:nvSpPr>
          <p:cNvPr id="33807" name="Text Box 14"/>
          <p:cNvSpPr txBox="1">
            <a:spLocks noChangeArrowheads="1"/>
          </p:cNvSpPr>
          <p:nvPr/>
        </p:nvSpPr>
        <p:spPr bwMode="auto">
          <a:xfrm>
            <a:off x="1754188" y="862013"/>
            <a:ext cx="2808287" cy="381000"/>
          </a:xfrm>
          <a:prstGeom prst="rect">
            <a:avLst/>
          </a:prstGeom>
          <a:solidFill>
            <a:srgbClr val="000066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>
                <a:solidFill>
                  <a:schemeClr val="bg1"/>
                </a:solidFill>
              </a:rPr>
              <a:t>Parametry</a:t>
            </a:r>
          </a:p>
        </p:txBody>
      </p:sp>
      <p:sp>
        <p:nvSpPr>
          <p:cNvPr id="33808" name="Text Box 15"/>
          <p:cNvSpPr txBox="1">
            <a:spLocks noChangeArrowheads="1"/>
          </p:cNvSpPr>
          <p:nvPr/>
        </p:nvSpPr>
        <p:spPr bwMode="auto">
          <a:xfrm>
            <a:off x="4562475" y="862013"/>
            <a:ext cx="4429125" cy="381000"/>
          </a:xfrm>
          <a:prstGeom prst="rect">
            <a:avLst/>
          </a:prstGeom>
          <a:solidFill>
            <a:srgbClr val="000066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>
                <a:solidFill>
                  <a:schemeClr val="bg1"/>
                </a:solidFill>
              </a:rPr>
              <a:t>Stručný popis</a:t>
            </a:r>
          </a:p>
        </p:txBody>
      </p:sp>
      <p:sp>
        <p:nvSpPr>
          <p:cNvPr id="33809" name="Text Box 16"/>
          <p:cNvSpPr txBox="1">
            <a:spLocks noChangeArrowheads="1"/>
          </p:cNvSpPr>
          <p:nvPr/>
        </p:nvSpPr>
        <p:spPr bwMode="auto">
          <a:xfrm>
            <a:off x="152400" y="1243013"/>
            <a:ext cx="1601788" cy="733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1" i="0" dirty="0">
                <a:solidFill>
                  <a:srgbClr val="CC0000"/>
                </a:solidFill>
              </a:rPr>
              <a:t>Normální</a:t>
            </a:r>
          </a:p>
        </p:txBody>
      </p:sp>
      <p:sp>
        <p:nvSpPr>
          <p:cNvPr id="33810" name="Text Box 17"/>
          <p:cNvSpPr txBox="1">
            <a:spLocks noChangeArrowheads="1"/>
          </p:cNvSpPr>
          <p:nvPr/>
        </p:nvSpPr>
        <p:spPr bwMode="auto">
          <a:xfrm>
            <a:off x="1754188" y="1243013"/>
            <a:ext cx="2808287" cy="733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/>
              <a:t>Průměr (</a:t>
            </a:r>
            <a:r>
              <a:rPr lang="cs-CZ" sz="1400" i="0">
                <a:latin typeface="Symbol" pitchFamily="18" charset="2"/>
              </a:rPr>
              <a:t>m</a:t>
            </a:r>
            <a:r>
              <a:rPr lang="cs-CZ" sz="1400" i="0"/>
              <a:t>)</a:t>
            </a:r>
          </a:p>
          <a:p>
            <a:pPr eaLnBrk="0" hangingPunct="0"/>
            <a:r>
              <a:rPr lang="cs-CZ" sz="1400" i="0"/>
              <a:t>Rozptyl (</a:t>
            </a:r>
            <a:r>
              <a:rPr lang="cs-CZ" sz="1400" i="0">
                <a:latin typeface="Symbol" pitchFamily="18" charset="2"/>
              </a:rPr>
              <a:t>s</a:t>
            </a:r>
            <a:r>
              <a:rPr lang="cs-CZ" sz="1400" i="0" baseline="30000"/>
              <a:t>2</a:t>
            </a:r>
            <a:r>
              <a:rPr lang="cs-CZ" sz="1400" i="0"/>
              <a:t>)</a:t>
            </a:r>
          </a:p>
        </p:txBody>
      </p:sp>
      <p:sp>
        <p:nvSpPr>
          <p:cNvPr id="33811" name="Text Box 18"/>
          <p:cNvSpPr txBox="1">
            <a:spLocks noChangeArrowheads="1"/>
          </p:cNvSpPr>
          <p:nvPr/>
        </p:nvSpPr>
        <p:spPr bwMode="auto">
          <a:xfrm>
            <a:off x="4562475" y="1243013"/>
            <a:ext cx="4429125" cy="733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Symetrická funkce popisující intervalovou hustotu četnosti; nejpravděpodobnější jsou průměrné hodnoty znaku v populaci.</a:t>
            </a:r>
          </a:p>
        </p:txBody>
      </p:sp>
      <p:sp>
        <p:nvSpPr>
          <p:cNvPr id="33812" name="Text Box 19"/>
          <p:cNvSpPr txBox="1">
            <a:spLocks noChangeArrowheads="1"/>
          </p:cNvSpPr>
          <p:nvPr/>
        </p:nvSpPr>
        <p:spPr bwMode="auto">
          <a:xfrm>
            <a:off x="152400" y="1976438"/>
            <a:ext cx="1601788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1" i="0" dirty="0">
                <a:solidFill>
                  <a:srgbClr val="CC0000"/>
                </a:solidFill>
              </a:rPr>
              <a:t>Log-normální</a:t>
            </a:r>
          </a:p>
        </p:txBody>
      </p:sp>
      <p:sp>
        <p:nvSpPr>
          <p:cNvPr id="33813" name="Text Box 20"/>
          <p:cNvSpPr txBox="1">
            <a:spLocks noChangeArrowheads="1"/>
          </p:cNvSpPr>
          <p:nvPr/>
        </p:nvSpPr>
        <p:spPr bwMode="auto">
          <a:xfrm>
            <a:off x="1754188" y="1976438"/>
            <a:ext cx="2808287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/>
              <a:t>Medián</a:t>
            </a:r>
          </a:p>
          <a:p>
            <a:pPr eaLnBrk="0" hangingPunct="0"/>
            <a:r>
              <a:rPr lang="cs-CZ" sz="1400" i="0"/>
              <a:t>Geometrický průměr</a:t>
            </a:r>
          </a:p>
          <a:p>
            <a:pPr eaLnBrk="0" hangingPunct="0"/>
            <a:r>
              <a:rPr lang="cs-CZ" sz="1400" i="0"/>
              <a:t>Rozptyl (</a:t>
            </a:r>
            <a:r>
              <a:rPr lang="cs-CZ" sz="1400" i="0">
                <a:latin typeface="Symbol" pitchFamily="18" charset="2"/>
              </a:rPr>
              <a:t>s</a:t>
            </a:r>
            <a:r>
              <a:rPr lang="cs-CZ" sz="1400" i="0" baseline="30000"/>
              <a:t>2</a:t>
            </a:r>
            <a:r>
              <a:rPr lang="cs-CZ" sz="1400" i="0"/>
              <a:t>)</a:t>
            </a:r>
          </a:p>
        </p:txBody>
      </p:sp>
      <p:sp>
        <p:nvSpPr>
          <p:cNvPr id="33814" name="Text Box 21"/>
          <p:cNvSpPr txBox="1">
            <a:spLocks noChangeArrowheads="1"/>
          </p:cNvSpPr>
          <p:nvPr/>
        </p:nvSpPr>
        <p:spPr bwMode="auto">
          <a:xfrm>
            <a:off x="4562475" y="1976438"/>
            <a:ext cx="4429125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Funkce intervalové hustoty četnosti, která po logaritmické transformaci nabude tvaru normálního rozložení. </a:t>
            </a:r>
          </a:p>
        </p:txBody>
      </p:sp>
      <p:sp>
        <p:nvSpPr>
          <p:cNvPr id="33815" name="Text Box 22"/>
          <p:cNvSpPr txBox="1">
            <a:spLocks noChangeArrowheads="1"/>
          </p:cNvSpPr>
          <p:nvPr/>
        </p:nvSpPr>
        <p:spPr bwMode="auto">
          <a:xfrm>
            <a:off x="152400" y="2767013"/>
            <a:ext cx="1601788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 dirty="0">
                <a:solidFill>
                  <a:srgbClr val="CC0000"/>
                </a:solidFill>
              </a:rPr>
              <a:t> </a:t>
            </a:r>
            <a:r>
              <a:rPr lang="cs-CZ" i="0" dirty="0" err="1">
                <a:solidFill>
                  <a:srgbClr val="CC0000"/>
                </a:solidFill>
              </a:rPr>
              <a:t>Weibullovo</a:t>
            </a:r>
            <a:endParaRPr lang="cs-CZ" i="0" dirty="0">
              <a:solidFill>
                <a:srgbClr val="CC0000"/>
              </a:solidFill>
            </a:endParaRPr>
          </a:p>
        </p:txBody>
      </p:sp>
      <p:sp>
        <p:nvSpPr>
          <p:cNvPr id="33816" name="Text Box 23"/>
          <p:cNvSpPr txBox="1">
            <a:spLocks noChangeArrowheads="1"/>
          </p:cNvSpPr>
          <p:nvPr/>
        </p:nvSpPr>
        <p:spPr bwMode="auto">
          <a:xfrm>
            <a:off x="1754188" y="2767013"/>
            <a:ext cx="2808287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>
                <a:latin typeface="Symbol" pitchFamily="18" charset="2"/>
              </a:rPr>
              <a:t>a</a:t>
            </a:r>
            <a:r>
              <a:rPr lang="cs-CZ" sz="1400" i="0"/>
              <a:t> - parametr tvaru</a:t>
            </a:r>
          </a:p>
          <a:p>
            <a:pPr eaLnBrk="0" hangingPunct="0"/>
            <a:r>
              <a:rPr lang="cs-CZ" sz="1400" i="0">
                <a:latin typeface="Symbol" pitchFamily="18" charset="2"/>
              </a:rPr>
              <a:t>b</a:t>
            </a:r>
            <a:r>
              <a:rPr lang="cs-CZ" sz="1400" i="0"/>
              <a:t> - parametr rozsahu hodnot</a:t>
            </a:r>
          </a:p>
        </p:txBody>
      </p:sp>
      <p:sp>
        <p:nvSpPr>
          <p:cNvPr id="33817" name="Text Box 24"/>
          <p:cNvSpPr txBox="1">
            <a:spLocks noChangeArrowheads="1"/>
          </p:cNvSpPr>
          <p:nvPr/>
        </p:nvSpPr>
        <p:spPr bwMode="auto">
          <a:xfrm>
            <a:off x="4562475" y="2767013"/>
            <a:ext cx="4429125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Změnou parametru a lze modelovat distribuci doby přežití, např. stresovaného organismu. Rozložení využívané i jako model k odhahu LC</a:t>
            </a:r>
            <a:r>
              <a:rPr lang="cs-CZ" sz="1600" b="0" i="0" baseline="-25000"/>
              <a:t>50</a:t>
            </a:r>
            <a:r>
              <a:rPr lang="cs-CZ" sz="1600" b="0" i="0"/>
              <a:t> nebo EC</a:t>
            </a:r>
            <a:r>
              <a:rPr lang="cs-CZ" sz="1600" b="0" i="0" baseline="-25000"/>
              <a:t>50</a:t>
            </a:r>
            <a:r>
              <a:rPr lang="cs-CZ" sz="1600" b="0" i="0"/>
              <a:t> u testů toxicity.</a:t>
            </a:r>
          </a:p>
        </p:txBody>
      </p:sp>
      <p:sp>
        <p:nvSpPr>
          <p:cNvPr id="33818" name="Text Box 25"/>
          <p:cNvSpPr txBox="1">
            <a:spLocks noChangeArrowheads="1"/>
          </p:cNvSpPr>
          <p:nvPr/>
        </p:nvSpPr>
        <p:spPr bwMode="auto">
          <a:xfrm>
            <a:off x="152400" y="3881438"/>
            <a:ext cx="1600200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0">
                <a:solidFill>
                  <a:srgbClr val="CC0000"/>
                </a:solidFill>
              </a:rPr>
              <a:t>Rovnoměrné</a:t>
            </a:r>
          </a:p>
        </p:txBody>
      </p:sp>
      <p:sp>
        <p:nvSpPr>
          <p:cNvPr id="33819" name="Text Box 26"/>
          <p:cNvSpPr txBox="1">
            <a:spLocks noChangeArrowheads="1"/>
          </p:cNvSpPr>
          <p:nvPr/>
        </p:nvSpPr>
        <p:spPr bwMode="auto">
          <a:xfrm>
            <a:off x="1752600" y="3881438"/>
            <a:ext cx="2808288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/>
              <a:t>Medián</a:t>
            </a:r>
          </a:p>
          <a:p>
            <a:pPr eaLnBrk="0" hangingPunct="0"/>
            <a:r>
              <a:rPr lang="cs-CZ" sz="1400" i="0"/>
              <a:t>Geometrický průměr</a:t>
            </a:r>
          </a:p>
          <a:p>
            <a:pPr eaLnBrk="0" hangingPunct="0"/>
            <a:r>
              <a:rPr lang="cs-CZ" sz="1400" i="0"/>
              <a:t>Rozptyl (</a:t>
            </a:r>
            <a:r>
              <a:rPr lang="cs-CZ" sz="1400" i="0">
                <a:latin typeface="Symbol" pitchFamily="18" charset="2"/>
              </a:rPr>
              <a:t>s</a:t>
            </a:r>
            <a:r>
              <a:rPr lang="cs-CZ" sz="1400" i="0" baseline="30000"/>
              <a:t>2</a:t>
            </a:r>
            <a:r>
              <a:rPr lang="cs-CZ" sz="1400" i="0"/>
              <a:t>)</a:t>
            </a:r>
          </a:p>
        </p:txBody>
      </p:sp>
      <p:sp>
        <p:nvSpPr>
          <p:cNvPr id="33820" name="Text Box 27"/>
          <p:cNvSpPr txBox="1">
            <a:spLocks noChangeArrowheads="1"/>
          </p:cNvSpPr>
          <p:nvPr/>
        </p:nvSpPr>
        <p:spPr bwMode="auto">
          <a:xfrm>
            <a:off x="4562475" y="3881438"/>
            <a:ext cx="4429125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Funkce intervalové hustoty četnosti, která po logaritmické transformaci nabude tvaru normálního rozložení. </a:t>
            </a:r>
          </a:p>
        </p:txBody>
      </p:sp>
      <p:sp>
        <p:nvSpPr>
          <p:cNvPr id="33821" name="Text Box 28"/>
          <p:cNvSpPr txBox="1">
            <a:spLocks noChangeArrowheads="1"/>
          </p:cNvSpPr>
          <p:nvPr/>
        </p:nvSpPr>
        <p:spPr bwMode="auto">
          <a:xfrm>
            <a:off x="152400" y="4672013"/>
            <a:ext cx="1600200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0" dirty="0" err="1">
                <a:solidFill>
                  <a:srgbClr val="CC0000"/>
                </a:solidFill>
              </a:rPr>
              <a:t>Triangulární</a:t>
            </a:r>
            <a:endParaRPr lang="cs-CZ" i="0" dirty="0">
              <a:solidFill>
                <a:srgbClr val="CC0000"/>
              </a:solidFill>
            </a:endParaRPr>
          </a:p>
        </p:txBody>
      </p:sp>
      <p:sp>
        <p:nvSpPr>
          <p:cNvPr id="33822" name="Text Box 29"/>
          <p:cNvSpPr txBox="1">
            <a:spLocks noChangeArrowheads="1"/>
          </p:cNvSpPr>
          <p:nvPr/>
        </p:nvSpPr>
        <p:spPr bwMode="auto">
          <a:xfrm>
            <a:off x="1754188" y="4672013"/>
            <a:ext cx="2808287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/>
              <a:t>f(x) = [b - ABS (x - a)] / b</a:t>
            </a:r>
            <a:r>
              <a:rPr lang="cs-CZ" sz="1400" i="0" baseline="30000"/>
              <a:t>2</a:t>
            </a:r>
          </a:p>
          <a:p>
            <a:pPr eaLnBrk="0" hangingPunct="0"/>
            <a:r>
              <a:rPr lang="cs-CZ" sz="1400" i="0"/>
              <a:t>a - b &lt; x &lt; a + b</a:t>
            </a:r>
          </a:p>
        </p:txBody>
      </p:sp>
      <p:sp>
        <p:nvSpPr>
          <p:cNvPr id="33823" name="Text Box 30"/>
          <p:cNvSpPr txBox="1">
            <a:spLocks noChangeArrowheads="1"/>
          </p:cNvSpPr>
          <p:nvPr/>
        </p:nvSpPr>
        <p:spPr bwMode="auto">
          <a:xfrm>
            <a:off x="4562475" y="4672013"/>
            <a:ext cx="4429125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Pravděpodobnostní funkce pro typ rozložení, kdy jsou střední hodnoty výrazně pravděpodobnější než hodnoty okrajové.</a:t>
            </a:r>
          </a:p>
        </p:txBody>
      </p:sp>
      <p:sp>
        <p:nvSpPr>
          <p:cNvPr id="33824" name="Text Box 31"/>
          <p:cNvSpPr txBox="1">
            <a:spLocks noChangeArrowheads="1"/>
          </p:cNvSpPr>
          <p:nvPr/>
        </p:nvSpPr>
        <p:spPr bwMode="auto">
          <a:xfrm>
            <a:off x="152400" y="5462588"/>
            <a:ext cx="1601788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0">
                <a:solidFill>
                  <a:srgbClr val="CC0000"/>
                </a:solidFill>
              </a:rPr>
              <a:t>Gamma</a:t>
            </a:r>
          </a:p>
        </p:txBody>
      </p:sp>
      <p:sp>
        <p:nvSpPr>
          <p:cNvPr id="33825" name="Text Box 32"/>
          <p:cNvSpPr txBox="1">
            <a:spLocks noChangeArrowheads="1"/>
          </p:cNvSpPr>
          <p:nvPr/>
        </p:nvSpPr>
        <p:spPr bwMode="auto">
          <a:xfrm>
            <a:off x="1754188" y="5462588"/>
            <a:ext cx="2808287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/>
              <a:t>Parametry distribuční funkce:</a:t>
            </a:r>
          </a:p>
          <a:p>
            <a:pPr eaLnBrk="0" hangingPunct="0"/>
            <a:r>
              <a:rPr lang="cs-CZ" sz="1400" i="0">
                <a:latin typeface="Symbol" pitchFamily="18" charset="2"/>
              </a:rPr>
              <a:t>a</a:t>
            </a:r>
            <a:r>
              <a:rPr lang="cs-CZ" sz="1400" i="0"/>
              <a:t> - parametr tvaru</a:t>
            </a:r>
          </a:p>
          <a:p>
            <a:pPr eaLnBrk="0" hangingPunct="0"/>
            <a:r>
              <a:rPr lang="cs-CZ" sz="1400" i="0">
                <a:latin typeface="Symbol" pitchFamily="18" charset="2"/>
              </a:rPr>
              <a:t>b</a:t>
            </a:r>
            <a:r>
              <a:rPr lang="cs-CZ" sz="1400" i="0"/>
              <a:t> - parametr rozsahu hodnot</a:t>
            </a:r>
          </a:p>
        </p:txBody>
      </p:sp>
      <p:sp>
        <p:nvSpPr>
          <p:cNvPr id="33826" name="Text Box 33"/>
          <p:cNvSpPr txBox="1">
            <a:spLocks noChangeArrowheads="1"/>
          </p:cNvSpPr>
          <p:nvPr/>
        </p:nvSpPr>
        <p:spPr bwMode="auto">
          <a:xfrm>
            <a:off x="4562475" y="5462588"/>
            <a:ext cx="4429125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Umožňuje flexibilně modelování distribučních funkcí nejrůznějších tvarů. Např. </a:t>
            </a:r>
            <a:r>
              <a:rPr lang="cs-CZ" sz="1600" b="0" i="0">
                <a:latin typeface="Symbol" pitchFamily="18" charset="2"/>
              </a:rPr>
              <a:t>c</a:t>
            </a:r>
            <a:r>
              <a:rPr lang="cs-CZ" sz="1600" b="0" i="0" baseline="30000"/>
              <a:t>2</a:t>
            </a:r>
            <a:r>
              <a:rPr lang="cs-CZ" sz="1600" b="0" i="0"/>
              <a:t> rozložení je rozložení typu Gamma. Gamma rozložení </a:t>
            </a:r>
          </a:p>
          <a:p>
            <a:pPr eaLnBrk="0" hangingPunct="0"/>
            <a:r>
              <a:rPr lang="cs-CZ" sz="1600" b="0" i="0"/>
              <a:t>s a = 1 je známo jako exponenciální rozložení.</a:t>
            </a:r>
          </a:p>
        </p:txBody>
      </p:sp>
      <p:sp>
        <p:nvSpPr>
          <p:cNvPr id="33827" name="Rectangle 34"/>
          <p:cNvSpPr>
            <a:spLocks noGrp="1"/>
          </p:cNvSpPr>
          <p:nvPr>
            <p:ph type="title" idx="4294967295"/>
          </p:nvPr>
        </p:nvSpPr>
        <p:spPr>
          <a:xfrm>
            <a:off x="838200" y="152400"/>
            <a:ext cx="7772400" cy="612775"/>
          </a:xfrm>
          <a:noFill/>
        </p:spPr>
        <p:txBody>
          <a:bodyPr/>
          <a:lstStyle/>
          <a:p>
            <a:r>
              <a:rPr lang="cs-CZ" smtClean="0"/>
              <a:t>Stručný přehled modelových rozložení I.</a:t>
            </a:r>
          </a:p>
        </p:txBody>
      </p:sp>
    </p:spTree>
    <p:extLst>
      <p:ext uri="{BB962C8B-B14F-4D97-AF65-F5344CB8AC3E}">
        <p14:creationId xmlns:p14="http://schemas.microsoft.com/office/powerpoint/2010/main" val="42538646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67496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dirty="0" smtClean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34819" name="Rectangle 2"/>
          <p:cNvSpPr>
            <a:spLocks noGrp="1"/>
          </p:cNvSpPr>
          <p:nvPr>
            <p:ph type="title" idx="4294967295"/>
          </p:nvPr>
        </p:nvSpPr>
        <p:spPr>
          <a:xfrm>
            <a:off x="914400" y="152400"/>
            <a:ext cx="7772400" cy="1143000"/>
          </a:xfrm>
          <a:noFill/>
        </p:spPr>
        <p:txBody>
          <a:bodyPr/>
          <a:lstStyle/>
          <a:p>
            <a:r>
              <a:rPr lang="cs-CZ" b="0" i="1" smtClean="0"/>
              <a:t>Stručný přehled modelových rozložení II.</a:t>
            </a: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138113" y="852488"/>
            <a:ext cx="1601787" cy="554037"/>
          </a:xfrm>
          <a:prstGeom prst="rect">
            <a:avLst/>
          </a:prstGeom>
          <a:solidFill>
            <a:srgbClr val="000066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>
                <a:solidFill>
                  <a:schemeClr val="bg1"/>
                </a:solidFill>
              </a:rPr>
              <a:t>Rozložení</a:t>
            </a:r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1739900" y="852488"/>
            <a:ext cx="2808288" cy="554037"/>
          </a:xfrm>
          <a:prstGeom prst="rect">
            <a:avLst/>
          </a:prstGeom>
          <a:solidFill>
            <a:srgbClr val="000066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400" i="0">
                <a:solidFill>
                  <a:schemeClr val="bg1"/>
                </a:solidFill>
              </a:rPr>
              <a:t>Parametry</a:t>
            </a:r>
          </a:p>
        </p:txBody>
      </p:sp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4548188" y="852488"/>
            <a:ext cx="4429125" cy="554037"/>
          </a:xfrm>
          <a:prstGeom prst="rect">
            <a:avLst/>
          </a:prstGeom>
          <a:solidFill>
            <a:srgbClr val="000066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400" i="0">
                <a:solidFill>
                  <a:schemeClr val="bg1"/>
                </a:solidFill>
              </a:rPr>
              <a:t>Stručný popis</a:t>
            </a:r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138113" y="1406525"/>
            <a:ext cx="1601787" cy="1506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cs-CZ" sz="2000" i="0">
              <a:solidFill>
                <a:srgbClr val="CC0000"/>
              </a:solidFill>
            </a:endParaRPr>
          </a:p>
          <a:p>
            <a:pPr algn="ctr" eaLnBrk="0" hangingPunct="0"/>
            <a:r>
              <a:rPr lang="cs-CZ" i="0">
                <a:solidFill>
                  <a:srgbClr val="CC0000"/>
                </a:solidFill>
              </a:rPr>
              <a:t>Beta</a:t>
            </a:r>
          </a:p>
        </p:txBody>
      </p:sp>
      <p:sp>
        <p:nvSpPr>
          <p:cNvPr id="34824" name="Text Box 7"/>
          <p:cNvSpPr txBox="1">
            <a:spLocks noChangeArrowheads="1"/>
          </p:cNvSpPr>
          <p:nvPr/>
        </p:nvSpPr>
        <p:spPr bwMode="auto">
          <a:xfrm>
            <a:off x="1739900" y="1406525"/>
            <a:ext cx="2808288" cy="1506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/>
              <a:t>Parametry distribuční funkce:</a:t>
            </a:r>
          </a:p>
          <a:p>
            <a:pPr eaLnBrk="0" hangingPunct="0"/>
            <a:r>
              <a:rPr lang="cs-CZ" i="0">
                <a:latin typeface="Symbol" pitchFamily="18" charset="2"/>
              </a:rPr>
              <a:t>a</a:t>
            </a:r>
            <a:r>
              <a:rPr lang="cs-CZ" i="0"/>
              <a:t> - parametr tvaru</a:t>
            </a:r>
          </a:p>
          <a:p>
            <a:pPr eaLnBrk="0" hangingPunct="0"/>
            <a:r>
              <a:rPr lang="cs-CZ" i="0">
                <a:latin typeface="Symbol" pitchFamily="18" charset="2"/>
              </a:rPr>
              <a:t>b</a:t>
            </a:r>
            <a:r>
              <a:rPr lang="cs-CZ" i="0"/>
              <a:t> - parametr rozsahu hodnot</a:t>
            </a:r>
          </a:p>
        </p:txBody>
      </p:sp>
      <p:sp>
        <p:nvSpPr>
          <p:cNvPr id="34825" name="Text Box 8"/>
          <p:cNvSpPr txBox="1">
            <a:spLocks noChangeArrowheads="1"/>
          </p:cNvSpPr>
          <p:nvPr/>
        </p:nvSpPr>
        <p:spPr bwMode="auto">
          <a:xfrm>
            <a:off x="4548188" y="1406525"/>
            <a:ext cx="4429125" cy="1506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Pravděpodobnostní funkce pro proměnnou omezenou rozsahem do intervalu [0; 1]. Je matematicky komplikovanější, ale velmi flexibilní při popisu změn hodnot proměnné</a:t>
            </a:r>
          </a:p>
          <a:p>
            <a:pPr eaLnBrk="0" hangingPunct="0"/>
            <a:r>
              <a:rPr lang="cs-CZ" sz="1600" b="0" i="0"/>
              <a:t>v ohraničeném intervalu.</a:t>
            </a:r>
          </a:p>
        </p:txBody>
      </p:sp>
      <p:sp>
        <p:nvSpPr>
          <p:cNvPr id="34826" name="Text Box 9"/>
          <p:cNvSpPr txBox="1">
            <a:spLocks noChangeArrowheads="1"/>
          </p:cNvSpPr>
          <p:nvPr/>
        </p:nvSpPr>
        <p:spPr bwMode="auto">
          <a:xfrm>
            <a:off x="138113" y="2913063"/>
            <a:ext cx="1601787" cy="131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1" i="0" dirty="0">
                <a:solidFill>
                  <a:srgbClr val="CC0000"/>
                </a:solidFill>
              </a:rPr>
              <a:t>Studentovo</a:t>
            </a:r>
          </a:p>
        </p:txBody>
      </p:sp>
      <p:sp>
        <p:nvSpPr>
          <p:cNvPr id="34827" name="Text Box 10"/>
          <p:cNvSpPr txBox="1">
            <a:spLocks noChangeArrowheads="1"/>
          </p:cNvSpPr>
          <p:nvPr/>
        </p:nvSpPr>
        <p:spPr bwMode="auto">
          <a:xfrm>
            <a:off x="1739900" y="2913063"/>
            <a:ext cx="2808288" cy="131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/>
              <a:t>Stupně volnosti - uvažuje velikost vzorku</a:t>
            </a:r>
          </a:p>
          <a:p>
            <a:pPr eaLnBrk="0" hangingPunct="0"/>
            <a:r>
              <a:rPr lang="cs-CZ" i="0"/>
              <a:t>Průměr </a:t>
            </a:r>
          </a:p>
          <a:p>
            <a:pPr eaLnBrk="0" hangingPunct="0"/>
            <a:r>
              <a:rPr lang="cs-CZ" i="0"/>
              <a:t>Rozptyl</a:t>
            </a:r>
          </a:p>
        </p:txBody>
      </p:sp>
      <p:sp>
        <p:nvSpPr>
          <p:cNvPr id="34828" name="Text Box 11"/>
          <p:cNvSpPr txBox="1">
            <a:spLocks noChangeArrowheads="1"/>
          </p:cNvSpPr>
          <p:nvPr/>
        </p:nvSpPr>
        <p:spPr bwMode="auto">
          <a:xfrm>
            <a:off x="4548188" y="2913063"/>
            <a:ext cx="4429125" cy="131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 dirty="0"/>
              <a:t>Simuluje normální rozložení pro menší vzorky čísel. Pro větší soubory (n &gt; 100) se limitně blíží k normálnímu rozložení.</a:t>
            </a:r>
          </a:p>
        </p:txBody>
      </p:sp>
      <p:sp>
        <p:nvSpPr>
          <p:cNvPr id="34829" name="Text Box 12"/>
          <p:cNvSpPr txBox="1">
            <a:spLocks noChangeArrowheads="1"/>
          </p:cNvSpPr>
          <p:nvPr/>
        </p:nvSpPr>
        <p:spPr bwMode="auto">
          <a:xfrm>
            <a:off x="138113" y="4230688"/>
            <a:ext cx="1752600" cy="1319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1" i="0" dirty="0" err="1" smtClean="0">
                <a:solidFill>
                  <a:srgbClr val="CC0000"/>
                </a:solidFill>
              </a:rPr>
              <a:t>Pearsonovo</a:t>
            </a:r>
            <a:endParaRPr lang="cs-CZ" b="1" i="0" dirty="0" smtClean="0">
              <a:solidFill>
                <a:srgbClr val="CC0000"/>
              </a:solidFill>
            </a:endParaRPr>
          </a:p>
          <a:p>
            <a:pPr algn="ctr" eaLnBrk="0" hangingPunct="0"/>
            <a:r>
              <a:rPr lang="cs-CZ" b="1" dirty="0" smtClean="0">
                <a:solidFill>
                  <a:srgbClr val="CC0000"/>
                </a:solidFill>
              </a:rPr>
              <a:t>(Chí-kvadrát)</a:t>
            </a:r>
            <a:endParaRPr lang="cs-CZ" b="1" i="0" dirty="0">
              <a:solidFill>
                <a:srgbClr val="CC0000"/>
              </a:solidFill>
            </a:endParaRPr>
          </a:p>
        </p:txBody>
      </p:sp>
      <p:sp>
        <p:nvSpPr>
          <p:cNvPr id="34830" name="Text Box 13"/>
          <p:cNvSpPr txBox="1">
            <a:spLocks noChangeArrowheads="1"/>
          </p:cNvSpPr>
          <p:nvPr/>
        </p:nvSpPr>
        <p:spPr bwMode="auto">
          <a:xfrm>
            <a:off x="1739900" y="4230688"/>
            <a:ext cx="2808288" cy="1319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/>
              <a:t>Stupně volnosti - uvažuje velikost vzorku</a:t>
            </a:r>
          </a:p>
        </p:txBody>
      </p:sp>
      <p:sp>
        <p:nvSpPr>
          <p:cNvPr id="34831" name="Text Box 14"/>
          <p:cNvSpPr txBox="1">
            <a:spLocks noChangeArrowheads="1"/>
          </p:cNvSpPr>
          <p:nvPr/>
        </p:nvSpPr>
        <p:spPr bwMode="auto">
          <a:xfrm>
            <a:off x="4548188" y="4230688"/>
            <a:ext cx="4429125" cy="1319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Slouží především k porovnání četností jevů ve dvou a více kategoriích. </a:t>
            </a:r>
          </a:p>
          <a:p>
            <a:pPr eaLnBrk="0" hangingPunct="0"/>
            <a:r>
              <a:rPr lang="cs-CZ" sz="1600" b="0" i="0"/>
              <a:t>Používá se k modelování rozložení odhadu rozptylu normálně rozložených dat.</a:t>
            </a:r>
          </a:p>
        </p:txBody>
      </p:sp>
      <p:sp>
        <p:nvSpPr>
          <p:cNvPr id="34832" name="Text Box 15"/>
          <p:cNvSpPr txBox="1">
            <a:spLocks noChangeArrowheads="1"/>
          </p:cNvSpPr>
          <p:nvPr/>
        </p:nvSpPr>
        <p:spPr bwMode="auto">
          <a:xfrm>
            <a:off x="138113" y="5549900"/>
            <a:ext cx="1752600" cy="94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1" i="0" dirty="0" err="1">
                <a:solidFill>
                  <a:srgbClr val="CC0000"/>
                </a:solidFill>
              </a:rPr>
              <a:t>Fisher-Snedecorovo</a:t>
            </a:r>
            <a:endParaRPr lang="cs-CZ" b="1" i="0" dirty="0">
              <a:solidFill>
                <a:srgbClr val="CC0000"/>
              </a:solidFill>
            </a:endParaRPr>
          </a:p>
        </p:txBody>
      </p:sp>
      <p:sp>
        <p:nvSpPr>
          <p:cNvPr id="34833" name="Text Box 16"/>
          <p:cNvSpPr txBox="1">
            <a:spLocks noChangeArrowheads="1"/>
          </p:cNvSpPr>
          <p:nvPr/>
        </p:nvSpPr>
        <p:spPr bwMode="auto">
          <a:xfrm>
            <a:off x="1739900" y="5549900"/>
            <a:ext cx="2808288" cy="94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 dirty="0"/>
              <a:t>Dvojí stupně volnosti - uvažuje velikost dvou vzorků</a:t>
            </a:r>
          </a:p>
        </p:txBody>
      </p:sp>
      <p:sp>
        <p:nvSpPr>
          <p:cNvPr id="34834" name="Text Box 17"/>
          <p:cNvSpPr txBox="1">
            <a:spLocks noChangeArrowheads="1"/>
          </p:cNvSpPr>
          <p:nvPr/>
        </p:nvSpPr>
        <p:spPr bwMode="auto">
          <a:xfrm>
            <a:off x="4548188" y="5549900"/>
            <a:ext cx="4429125" cy="94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Používá se k testování hodnot průměrů - F test pro porovnání dvou výběrových rozptylů; F test, ANOVA atd.</a:t>
            </a:r>
          </a:p>
        </p:txBody>
      </p:sp>
      <p:sp>
        <p:nvSpPr>
          <p:cNvPr id="34835" name="Rectangle 18"/>
          <p:cNvSpPr>
            <a:spLocks/>
          </p:cNvSpPr>
          <p:nvPr/>
        </p:nvSpPr>
        <p:spPr bwMode="auto">
          <a:xfrm>
            <a:off x="838200" y="152400"/>
            <a:ext cx="7772400" cy="61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cs-CZ" sz="3300" b="1" i="0" dirty="0">
                <a:solidFill>
                  <a:srgbClr val="7B9899"/>
                </a:solidFill>
                <a:latin typeface="Calibri" pitchFamily="34" charset="0"/>
              </a:rPr>
              <a:t>Stručný přehled modelových rozložení II.</a:t>
            </a:r>
          </a:p>
        </p:txBody>
      </p:sp>
    </p:spTree>
    <p:extLst>
      <p:ext uri="{BB962C8B-B14F-4D97-AF65-F5344CB8AC3E}">
        <p14:creationId xmlns:p14="http://schemas.microsoft.com/office/powerpoint/2010/main" val="18522100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5124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393700"/>
            <a:ext cx="8207375" cy="755650"/>
          </a:xfrm>
          <a:noFill/>
        </p:spPr>
        <p:txBody>
          <a:bodyPr/>
          <a:lstStyle/>
          <a:p>
            <a:r>
              <a:rPr lang="cs-CZ" dirty="0" smtClean="0"/>
              <a:t>Log-normální rozložení lze jednoduše transformovat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67612" y="1705173"/>
            <a:ext cx="2514600" cy="1428750"/>
            <a:chOff x="64" y="136"/>
            <a:chExt cx="255" cy="204"/>
          </a:xfrm>
        </p:grpSpPr>
        <p:sp>
          <p:nvSpPr>
            <p:cNvPr id="5172" name="Line 4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73" name="Line 5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26" name="Freeform 6"/>
          <p:cNvSpPr>
            <a:spLocks/>
          </p:cNvSpPr>
          <p:nvPr/>
        </p:nvSpPr>
        <p:spPr bwMode="auto">
          <a:xfrm>
            <a:off x="1223175" y="1813123"/>
            <a:ext cx="2374900" cy="1304925"/>
          </a:xfrm>
          <a:custGeom>
            <a:avLst/>
            <a:gdLst>
              <a:gd name="T0" fmla="*/ 0 w 1496"/>
              <a:gd name="T1" fmla="*/ 2147483647 h 822"/>
              <a:gd name="T2" fmla="*/ 2147483647 w 1496"/>
              <a:gd name="T3" fmla="*/ 2147483647 h 822"/>
              <a:gd name="T4" fmla="*/ 2147483647 w 1496"/>
              <a:gd name="T5" fmla="*/ 2147483647 h 822"/>
              <a:gd name="T6" fmla="*/ 2147483647 w 1496"/>
              <a:gd name="T7" fmla="*/ 2147483647 h 822"/>
              <a:gd name="T8" fmla="*/ 2147483647 w 1496"/>
              <a:gd name="T9" fmla="*/ 2147483647 h 822"/>
              <a:gd name="T10" fmla="*/ 2147483647 w 1496"/>
              <a:gd name="T11" fmla="*/ 2147483647 h 822"/>
              <a:gd name="T12" fmla="*/ 2147483647 w 1496"/>
              <a:gd name="T13" fmla="*/ 2147483647 h 822"/>
              <a:gd name="T14" fmla="*/ 2147483647 w 1496"/>
              <a:gd name="T15" fmla="*/ 2147483647 h 822"/>
              <a:gd name="T16" fmla="*/ 2147483647 w 1496"/>
              <a:gd name="T17" fmla="*/ 2147483647 h 8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96"/>
              <a:gd name="T28" fmla="*/ 0 h 822"/>
              <a:gd name="T29" fmla="*/ 1496 w 1496"/>
              <a:gd name="T30" fmla="*/ 822 h 8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96" h="822">
                <a:moveTo>
                  <a:pt x="0" y="822"/>
                </a:moveTo>
                <a:cubicBezTo>
                  <a:pt x="5" y="770"/>
                  <a:pt x="24" y="605"/>
                  <a:pt x="37" y="502"/>
                </a:cubicBezTo>
                <a:cubicBezTo>
                  <a:pt x="50" y="399"/>
                  <a:pt x="62" y="283"/>
                  <a:pt x="77" y="203"/>
                </a:cubicBezTo>
                <a:cubicBezTo>
                  <a:pt x="92" y="123"/>
                  <a:pt x="104" y="44"/>
                  <a:pt x="129" y="22"/>
                </a:cubicBezTo>
                <a:cubicBezTo>
                  <a:pt x="154" y="0"/>
                  <a:pt x="189" y="0"/>
                  <a:pt x="229" y="70"/>
                </a:cubicBezTo>
                <a:cubicBezTo>
                  <a:pt x="269" y="140"/>
                  <a:pt x="313" y="346"/>
                  <a:pt x="367" y="442"/>
                </a:cubicBezTo>
                <a:cubicBezTo>
                  <a:pt x="421" y="538"/>
                  <a:pt x="493" y="604"/>
                  <a:pt x="565" y="652"/>
                </a:cubicBezTo>
                <a:cubicBezTo>
                  <a:pt x="637" y="700"/>
                  <a:pt x="638" y="696"/>
                  <a:pt x="793" y="724"/>
                </a:cubicBezTo>
                <a:cubicBezTo>
                  <a:pt x="948" y="752"/>
                  <a:pt x="1350" y="802"/>
                  <a:pt x="1496" y="822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19912" y="1476573"/>
            <a:ext cx="7239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 dirty="0" smtClean="0"/>
              <a:t>f(x)</a:t>
            </a:r>
            <a:endParaRPr lang="cs-CZ" sz="2400" i="0" dirty="0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824712" y="3238698"/>
            <a:ext cx="12192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Medián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510762" y="3162498"/>
            <a:ext cx="2571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dirty="0" smtClean="0"/>
              <a:t>x</a:t>
            </a:r>
            <a:endParaRPr lang="cs-CZ" sz="2400" i="0" dirty="0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2034387" y="3238698"/>
            <a:ext cx="12287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Průměr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 rot="-2749107">
            <a:off x="1405737" y="3048198"/>
            <a:ext cx="171450" cy="171450"/>
            <a:chOff x="591" y="221"/>
            <a:chExt cx="100" cy="101"/>
          </a:xfrm>
        </p:grpSpPr>
        <p:sp>
          <p:nvSpPr>
            <p:cNvPr id="5170" name="Line 12"/>
            <p:cNvSpPr>
              <a:spLocks noChangeShapeType="1"/>
            </p:cNvSpPr>
            <p:nvPr/>
          </p:nvSpPr>
          <p:spPr bwMode="auto">
            <a:xfrm>
              <a:off x="640" y="221"/>
              <a:ext cx="0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71" name="Line 13"/>
            <p:cNvSpPr>
              <a:spLocks noChangeShapeType="1"/>
            </p:cNvSpPr>
            <p:nvPr/>
          </p:nvSpPr>
          <p:spPr bwMode="auto">
            <a:xfrm rot="5468745">
              <a:off x="640" y="222"/>
              <a:ext cx="2" cy="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 rot="-2749107">
            <a:off x="2282037" y="3048198"/>
            <a:ext cx="171450" cy="171450"/>
            <a:chOff x="591" y="221"/>
            <a:chExt cx="100" cy="101"/>
          </a:xfrm>
        </p:grpSpPr>
        <p:sp>
          <p:nvSpPr>
            <p:cNvPr id="5168" name="Line 15"/>
            <p:cNvSpPr>
              <a:spLocks noChangeShapeType="1"/>
            </p:cNvSpPr>
            <p:nvPr/>
          </p:nvSpPr>
          <p:spPr bwMode="auto">
            <a:xfrm>
              <a:off x="640" y="221"/>
              <a:ext cx="0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69" name="Line 16"/>
            <p:cNvSpPr>
              <a:spLocks noChangeShapeType="1"/>
            </p:cNvSpPr>
            <p:nvPr/>
          </p:nvSpPr>
          <p:spPr bwMode="auto">
            <a:xfrm rot="5468745">
              <a:off x="640" y="222"/>
              <a:ext cx="2" cy="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33" name="Text Box 17"/>
          <p:cNvSpPr txBox="1">
            <a:spLocks noChangeArrowheads="1"/>
          </p:cNvSpPr>
          <p:nvPr/>
        </p:nvSpPr>
        <p:spPr bwMode="auto">
          <a:xfrm>
            <a:off x="4905926" y="1476573"/>
            <a:ext cx="7143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 dirty="0" smtClean="0"/>
              <a:t>f(y)</a:t>
            </a:r>
            <a:endParaRPr lang="cs-CZ" sz="2400" i="0" dirty="0"/>
          </a:p>
        </p:txBody>
      </p:sp>
      <p:sp>
        <p:nvSpPr>
          <p:cNvPr id="5134" name="Text Box 18"/>
          <p:cNvSpPr txBox="1">
            <a:spLocks noChangeArrowheads="1"/>
          </p:cNvSpPr>
          <p:nvPr/>
        </p:nvSpPr>
        <p:spPr bwMode="auto">
          <a:xfrm>
            <a:off x="5210726" y="3686373"/>
            <a:ext cx="12382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 dirty="0"/>
              <a:t>Medián</a:t>
            </a:r>
          </a:p>
        </p:txBody>
      </p:sp>
      <p:sp>
        <p:nvSpPr>
          <p:cNvPr id="5135" name="Text Box 19"/>
          <p:cNvSpPr txBox="1">
            <a:spLocks noChangeArrowheads="1"/>
          </p:cNvSpPr>
          <p:nvPr/>
        </p:nvSpPr>
        <p:spPr bwMode="auto">
          <a:xfrm>
            <a:off x="7801526" y="3152973"/>
            <a:ext cx="10096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 dirty="0" smtClean="0"/>
              <a:t>y</a:t>
            </a:r>
            <a:endParaRPr lang="cs-CZ" sz="2400" i="0" dirty="0"/>
          </a:p>
        </p:txBody>
      </p:sp>
      <p:sp>
        <p:nvSpPr>
          <p:cNvPr id="5136" name="Text Box 20"/>
          <p:cNvSpPr txBox="1">
            <a:spLocks noChangeArrowheads="1"/>
          </p:cNvSpPr>
          <p:nvPr/>
        </p:nvSpPr>
        <p:spPr bwMode="auto">
          <a:xfrm>
            <a:off x="6963326" y="3686373"/>
            <a:ext cx="13716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Průměr</a:t>
            </a:r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 rot="18850893">
            <a:off x="6658526" y="3038673"/>
            <a:ext cx="171450" cy="171450"/>
            <a:chOff x="591" y="221"/>
            <a:chExt cx="100" cy="101"/>
          </a:xfrm>
        </p:grpSpPr>
        <p:sp>
          <p:nvSpPr>
            <p:cNvPr id="5166" name="Line 22"/>
            <p:cNvSpPr>
              <a:spLocks noChangeShapeType="1"/>
            </p:cNvSpPr>
            <p:nvPr/>
          </p:nvSpPr>
          <p:spPr bwMode="auto">
            <a:xfrm>
              <a:off x="640" y="221"/>
              <a:ext cx="0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67" name="Line 23"/>
            <p:cNvSpPr>
              <a:spLocks noChangeShapeType="1"/>
            </p:cNvSpPr>
            <p:nvPr/>
          </p:nvSpPr>
          <p:spPr bwMode="auto">
            <a:xfrm rot="5468745">
              <a:off x="640" y="222"/>
              <a:ext cx="2" cy="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cxnSp>
        <p:nvCxnSpPr>
          <p:cNvPr id="5138" name="AutoShape 24"/>
          <p:cNvCxnSpPr>
            <a:cxnSpLocks noChangeShapeType="1"/>
            <a:stCxn id="5134" idx="0"/>
          </p:cNvCxnSpPr>
          <p:nvPr/>
        </p:nvCxnSpPr>
        <p:spPr bwMode="auto">
          <a:xfrm flipV="1">
            <a:off x="5829851" y="3194248"/>
            <a:ext cx="846138" cy="4921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5139" name="AutoShape 25"/>
          <p:cNvCxnSpPr>
            <a:cxnSpLocks noChangeShapeType="1"/>
            <a:stCxn id="5136" idx="0"/>
          </p:cNvCxnSpPr>
          <p:nvPr/>
        </p:nvCxnSpPr>
        <p:spPr bwMode="auto">
          <a:xfrm flipH="1" flipV="1">
            <a:off x="6812514" y="3192661"/>
            <a:ext cx="836612" cy="49371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5140" name="Text Box 26"/>
          <p:cNvSpPr txBox="1">
            <a:spLocks noChangeArrowheads="1"/>
          </p:cNvSpPr>
          <p:nvPr/>
        </p:nvSpPr>
        <p:spPr bwMode="auto">
          <a:xfrm>
            <a:off x="6429926" y="3686373"/>
            <a:ext cx="781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=</a:t>
            </a:r>
          </a:p>
        </p:txBody>
      </p:sp>
      <p:sp>
        <p:nvSpPr>
          <p:cNvPr id="5141" name="Rectangle 27"/>
          <p:cNvSpPr>
            <a:spLocks noChangeArrowheads="1"/>
          </p:cNvSpPr>
          <p:nvPr/>
        </p:nvSpPr>
        <p:spPr bwMode="auto">
          <a:xfrm>
            <a:off x="3487397" y="2162373"/>
            <a:ext cx="1828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 dirty="0"/>
              <a:t>Y = </a:t>
            </a:r>
            <a:r>
              <a:rPr lang="cs-CZ" sz="2400" dirty="0" err="1"/>
              <a:t>l</a:t>
            </a:r>
            <a:r>
              <a:rPr lang="cs-CZ" sz="2400" i="0" dirty="0" err="1" smtClean="0"/>
              <a:t>n</a:t>
            </a:r>
            <a:r>
              <a:rPr lang="cs-CZ" sz="2400" i="0" dirty="0" smtClean="0"/>
              <a:t> </a:t>
            </a:r>
            <a:r>
              <a:rPr lang="cs-CZ" sz="2400" i="0" dirty="0"/>
              <a:t>[X]</a:t>
            </a:r>
          </a:p>
        </p:txBody>
      </p: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5515526" y="1705173"/>
            <a:ext cx="2514600" cy="1428750"/>
            <a:chOff x="64" y="136"/>
            <a:chExt cx="255" cy="204"/>
          </a:xfrm>
        </p:grpSpPr>
        <p:sp>
          <p:nvSpPr>
            <p:cNvPr id="5164" name="Line 29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65" name="Line 30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43" name="Line 31"/>
          <p:cNvSpPr>
            <a:spLocks noChangeShapeType="1"/>
          </p:cNvSpPr>
          <p:nvPr/>
        </p:nvSpPr>
        <p:spPr bwMode="auto">
          <a:xfrm flipV="1">
            <a:off x="5572676" y="3046611"/>
            <a:ext cx="161925" cy="333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4" name="Freeform 32"/>
          <p:cNvSpPr>
            <a:spLocks/>
          </p:cNvSpPr>
          <p:nvPr/>
        </p:nvSpPr>
        <p:spPr bwMode="auto">
          <a:xfrm>
            <a:off x="5734601" y="3014861"/>
            <a:ext cx="171450" cy="31750"/>
          </a:xfrm>
          <a:custGeom>
            <a:avLst/>
            <a:gdLst>
              <a:gd name="T0" fmla="*/ 0 w 108"/>
              <a:gd name="T1" fmla="*/ 2147483647 h 20"/>
              <a:gd name="T2" fmla="*/ 2147483647 w 108"/>
              <a:gd name="T3" fmla="*/ 2147483647 h 20"/>
              <a:gd name="T4" fmla="*/ 2147483647 w 108"/>
              <a:gd name="T5" fmla="*/ 0 h 20"/>
              <a:gd name="T6" fmla="*/ 0 60000 65536"/>
              <a:gd name="T7" fmla="*/ 0 60000 65536"/>
              <a:gd name="T8" fmla="*/ 0 60000 65536"/>
              <a:gd name="T9" fmla="*/ 0 w 108"/>
              <a:gd name="T10" fmla="*/ 0 h 20"/>
              <a:gd name="T11" fmla="*/ 108 w 108"/>
              <a:gd name="T12" fmla="*/ 20 h 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" h="20">
                <a:moveTo>
                  <a:pt x="0" y="20"/>
                </a:moveTo>
                <a:lnTo>
                  <a:pt x="54" y="14"/>
                </a:lnTo>
                <a:lnTo>
                  <a:pt x="108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5" name="Freeform 33"/>
          <p:cNvSpPr>
            <a:spLocks/>
          </p:cNvSpPr>
          <p:nvPr/>
        </p:nvSpPr>
        <p:spPr bwMode="auto">
          <a:xfrm>
            <a:off x="5906051" y="2938661"/>
            <a:ext cx="161925" cy="76200"/>
          </a:xfrm>
          <a:custGeom>
            <a:avLst/>
            <a:gdLst>
              <a:gd name="T0" fmla="*/ 0 w 102"/>
              <a:gd name="T1" fmla="*/ 2147483647 h 48"/>
              <a:gd name="T2" fmla="*/ 2147483647 w 102"/>
              <a:gd name="T3" fmla="*/ 2147483647 h 48"/>
              <a:gd name="T4" fmla="*/ 2147483647 w 102"/>
              <a:gd name="T5" fmla="*/ 0 h 48"/>
              <a:gd name="T6" fmla="*/ 0 60000 65536"/>
              <a:gd name="T7" fmla="*/ 0 60000 65536"/>
              <a:gd name="T8" fmla="*/ 0 60000 65536"/>
              <a:gd name="T9" fmla="*/ 0 w 102"/>
              <a:gd name="T10" fmla="*/ 0 h 48"/>
              <a:gd name="T11" fmla="*/ 102 w 102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48">
                <a:moveTo>
                  <a:pt x="0" y="48"/>
                </a:moveTo>
                <a:lnTo>
                  <a:pt x="54" y="28"/>
                </a:lnTo>
                <a:lnTo>
                  <a:pt x="102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6" name="Freeform 34"/>
          <p:cNvSpPr>
            <a:spLocks/>
          </p:cNvSpPr>
          <p:nvPr/>
        </p:nvSpPr>
        <p:spPr bwMode="auto">
          <a:xfrm>
            <a:off x="6067976" y="2787848"/>
            <a:ext cx="161925" cy="150813"/>
          </a:xfrm>
          <a:custGeom>
            <a:avLst/>
            <a:gdLst>
              <a:gd name="T0" fmla="*/ 0 w 102"/>
              <a:gd name="T1" fmla="*/ 2147483647 h 95"/>
              <a:gd name="T2" fmla="*/ 2147483647 w 102"/>
              <a:gd name="T3" fmla="*/ 2147483647 h 95"/>
              <a:gd name="T4" fmla="*/ 2147483647 w 102"/>
              <a:gd name="T5" fmla="*/ 0 h 95"/>
              <a:gd name="T6" fmla="*/ 0 60000 65536"/>
              <a:gd name="T7" fmla="*/ 0 60000 65536"/>
              <a:gd name="T8" fmla="*/ 0 60000 65536"/>
              <a:gd name="T9" fmla="*/ 0 w 102"/>
              <a:gd name="T10" fmla="*/ 0 h 95"/>
              <a:gd name="T11" fmla="*/ 102 w 102"/>
              <a:gd name="T12" fmla="*/ 95 h 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95">
                <a:moveTo>
                  <a:pt x="0" y="95"/>
                </a:moveTo>
                <a:lnTo>
                  <a:pt x="48" y="54"/>
                </a:lnTo>
                <a:lnTo>
                  <a:pt x="102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7" name="Freeform 35"/>
          <p:cNvSpPr>
            <a:spLocks/>
          </p:cNvSpPr>
          <p:nvPr/>
        </p:nvSpPr>
        <p:spPr bwMode="auto">
          <a:xfrm>
            <a:off x="6229901" y="2538611"/>
            <a:ext cx="161925" cy="249237"/>
          </a:xfrm>
          <a:custGeom>
            <a:avLst/>
            <a:gdLst>
              <a:gd name="T0" fmla="*/ 0 w 102"/>
              <a:gd name="T1" fmla="*/ 2147483647 h 157"/>
              <a:gd name="T2" fmla="*/ 2147483647 w 102"/>
              <a:gd name="T3" fmla="*/ 2147483647 h 157"/>
              <a:gd name="T4" fmla="*/ 2147483647 w 102"/>
              <a:gd name="T5" fmla="*/ 0 h 157"/>
              <a:gd name="T6" fmla="*/ 0 60000 65536"/>
              <a:gd name="T7" fmla="*/ 0 60000 65536"/>
              <a:gd name="T8" fmla="*/ 0 60000 65536"/>
              <a:gd name="T9" fmla="*/ 0 w 102"/>
              <a:gd name="T10" fmla="*/ 0 h 157"/>
              <a:gd name="T11" fmla="*/ 102 w 102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57">
                <a:moveTo>
                  <a:pt x="0" y="157"/>
                </a:moveTo>
                <a:lnTo>
                  <a:pt x="48" y="89"/>
                </a:lnTo>
                <a:lnTo>
                  <a:pt x="102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8" name="Freeform 36"/>
          <p:cNvSpPr>
            <a:spLocks/>
          </p:cNvSpPr>
          <p:nvPr/>
        </p:nvSpPr>
        <p:spPr bwMode="auto">
          <a:xfrm>
            <a:off x="6391826" y="2192536"/>
            <a:ext cx="171450" cy="346075"/>
          </a:xfrm>
          <a:custGeom>
            <a:avLst/>
            <a:gdLst>
              <a:gd name="T0" fmla="*/ 0 w 108"/>
              <a:gd name="T1" fmla="*/ 2147483647 h 218"/>
              <a:gd name="T2" fmla="*/ 2147483647 w 108"/>
              <a:gd name="T3" fmla="*/ 2147483647 h 218"/>
              <a:gd name="T4" fmla="*/ 2147483647 w 108"/>
              <a:gd name="T5" fmla="*/ 2147483647 h 218"/>
              <a:gd name="T6" fmla="*/ 2147483647 w 108"/>
              <a:gd name="T7" fmla="*/ 2147483647 h 218"/>
              <a:gd name="T8" fmla="*/ 2147483647 w 108"/>
              <a:gd name="T9" fmla="*/ 2147483647 h 218"/>
              <a:gd name="T10" fmla="*/ 2147483647 w 108"/>
              <a:gd name="T11" fmla="*/ 0 h 2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8"/>
              <a:gd name="T19" fmla="*/ 0 h 218"/>
              <a:gd name="T20" fmla="*/ 108 w 108"/>
              <a:gd name="T21" fmla="*/ 218 h 2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8" h="218">
                <a:moveTo>
                  <a:pt x="0" y="218"/>
                </a:moveTo>
                <a:lnTo>
                  <a:pt x="24" y="164"/>
                </a:lnTo>
                <a:lnTo>
                  <a:pt x="54" y="103"/>
                </a:lnTo>
                <a:lnTo>
                  <a:pt x="84" y="48"/>
                </a:lnTo>
                <a:lnTo>
                  <a:pt x="96" y="21"/>
                </a:lnTo>
                <a:lnTo>
                  <a:pt x="108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9" name="Freeform 37"/>
          <p:cNvSpPr>
            <a:spLocks/>
          </p:cNvSpPr>
          <p:nvPr/>
        </p:nvSpPr>
        <p:spPr bwMode="auto">
          <a:xfrm>
            <a:off x="6563276" y="2095698"/>
            <a:ext cx="161925" cy="96838"/>
          </a:xfrm>
          <a:custGeom>
            <a:avLst/>
            <a:gdLst>
              <a:gd name="T0" fmla="*/ 0 w 102"/>
              <a:gd name="T1" fmla="*/ 2147483647 h 61"/>
              <a:gd name="T2" fmla="*/ 2147483647 w 102"/>
              <a:gd name="T3" fmla="*/ 2147483647 h 61"/>
              <a:gd name="T4" fmla="*/ 2147483647 w 102"/>
              <a:gd name="T5" fmla="*/ 2147483647 h 61"/>
              <a:gd name="T6" fmla="*/ 2147483647 w 102"/>
              <a:gd name="T7" fmla="*/ 0 h 61"/>
              <a:gd name="T8" fmla="*/ 2147483647 w 102"/>
              <a:gd name="T9" fmla="*/ 0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2"/>
              <a:gd name="T16" fmla="*/ 0 h 61"/>
              <a:gd name="T17" fmla="*/ 102 w 102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2" h="61">
                <a:moveTo>
                  <a:pt x="0" y="61"/>
                </a:moveTo>
                <a:lnTo>
                  <a:pt x="24" y="34"/>
                </a:lnTo>
                <a:lnTo>
                  <a:pt x="54" y="14"/>
                </a:lnTo>
                <a:lnTo>
                  <a:pt x="78" y="0"/>
                </a:lnTo>
                <a:lnTo>
                  <a:pt x="102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0" name="Freeform 38"/>
          <p:cNvSpPr>
            <a:spLocks/>
          </p:cNvSpPr>
          <p:nvPr/>
        </p:nvSpPr>
        <p:spPr bwMode="auto">
          <a:xfrm>
            <a:off x="6725201" y="2095698"/>
            <a:ext cx="161925" cy="96838"/>
          </a:xfrm>
          <a:custGeom>
            <a:avLst/>
            <a:gdLst>
              <a:gd name="T0" fmla="*/ 0 w 102"/>
              <a:gd name="T1" fmla="*/ 0 h 61"/>
              <a:gd name="T2" fmla="*/ 2147483647 w 102"/>
              <a:gd name="T3" fmla="*/ 0 h 61"/>
              <a:gd name="T4" fmla="*/ 2147483647 w 102"/>
              <a:gd name="T5" fmla="*/ 2147483647 h 61"/>
              <a:gd name="T6" fmla="*/ 2147483647 w 102"/>
              <a:gd name="T7" fmla="*/ 2147483647 h 61"/>
              <a:gd name="T8" fmla="*/ 2147483647 w 102"/>
              <a:gd name="T9" fmla="*/ 2147483647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2"/>
              <a:gd name="T16" fmla="*/ 0 h 61"/>
              <a:gd name="T17" fmla="*/ 102 w 102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2" h="61">
                <a:moveTo>
                  <a:pt x="0" y="0"/>
                </a:moveTo>
                <a:lnTo>
                  <a:pt x="24" y="0"/>
                </a:lnTo>
                <a:lnTo>
                  <a:pt x="48" y="14"/>
                </a:lnTo>
                <a:lnTo>
                  <a:pt x="78" y="34"/>
                </a:lnTo>
                <a:lnTo>
                  <a:pt x="102" y="61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1" name="Freeform 39"/>
          <p:cNvSpPr>
            <a:spLocks/>
          </p:cNvSpPr>
          <p:nvPr/>
        </p:nvSpPr>
        <p:spPr bwMode="auto">
          <a:xfrm>
            <a:off x="6887126" y="2192536"/>
            <a:ext cx="161925" cy="346075"/>
          </a:xfrm>
          <a:custGeom>
            <a:avLst/>
            <a:gdLst>
              <a:gd name="T0" fmla="*/ 0 w 102"/>
              <a:gd name="T1" fmla="*/ 0 h 218"/>
              <a:gd name="T2" fmla="*/ 2147483647 w 102"/>
              <a:gd name="T3" fmla="*/ 2147483647 h 218"/>
              <a:gd name="T4" fmla="*/ 2147483647 w 102"/>
              <a:gd name="T5" fmla="*/ 2147483647 h 218"/>
              <a:gd name="T6" fmla="*/ 2147483647 w 102"/>
              <a:gd name="T7" fmla="*/ 2147483647 h 218"/>
              <a:gd name="T8" fmla="*/ 2147483647 w 102"/>
              <a:gd name="T9" fmla="*/ 2147483647 h 218"/>
              <a:gd name="T10" fmla="*/ 2147483647 w 102"/>
              <a:gd name="T11" fmla="*/ 2147483647 h 2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2"/>
              <a:gd name="T19" fmla="*/ 0 h 218"/>
              <a:gd name="T20" fmla="*/ 102 w 102"/>
              <a:gd name="T21" fmla="*/ 218 h 2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2" h="218">
                <a:moveTo>
                  <a:pt x="0" y="0"/>
                </a:moveTo>
                <a:lnTo>
                  <a:pt x="12" y="21"/>
                </a:lnTo>
                <a:lnTo>
                  <a:pt x="24" y="48"/>
                </a:lnTo>
                <a:lnTo>
                  <a:pt x="48" y="103"/>
                </a:lnTo>
                <a:lnTo>
                  <a:pt x="78" y="164"/>
                </a:lnTo>
                <a:lnTo>
                  <a:pt x="102" y="218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2" name="Freeform 40"/>
          <p:cNvSpPr>
            <a:spLocks/>
          </p:cNvSpPr>
          <p:nvPr/>
        </p:nvSpPr>
        <p:spPr bwMode="auto">
          <a:xfrm>
            <a:off x="7049051" y="2538611"/>
            <a:ext cx="171450" cy="249237"/>
          </a:xfrm>
          <a:custGeom>
            <a:avLst/>
            <a:gdLst>
              <a:gd name="T0" fmla="*/ 0 w 108"/>
              <a:gd name="T1" fmla="*/ 0 h 157"/>
              <a:gd name="T2" fmla="*/ 2147483647 w 108"/>
              <a:gd name="T3" fmla="*/ 2147483647 h 157"/>
              <a:gd name="T4" fmla="*/ 2147483647 w 108"/>
              <a:gd name="T5" fmla="*/ 2147483647 h 157"/>
              <a:gd name="T6" fmla="*/ 0 60000 65536"/>
              <a:gd name="T7" fmla="*/ 0 60000 65536"/>
              <a:gd name="T8" fmla="*/ 0 60000 65536"/>
              <a:gd name="T9" fmla="*/ 0 w 108"/>
              <a:gd name="T10" fmla="*/ 0 h 157"/>
              <a:gd name="T11" fmla="*/ 108 w 10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" h="157">
                <a:moveTo>
                  <a:pt x="0" y="0"/>
                </a:moveTo>
                <a:lnTo>
                  <a:pt x="54" y="89"/>
                </a:lnTo>
                <a:lnTo>
                  <a:pt x="108" y="157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3" name="Freeform 41"/>
          <p:cNvSpPr>
            <a:spLocks/>
          </p:cNvSpPr>
          <p:nvPr/>
        </p:nvSpPr>
        <p:spPr bwMode="auto">
          <a:xfrm>
            <a:off x="7220501" y="2787848"/>
            <a:ext cx="161925" cy="150813"/>
          </a:xfrm>
          <a:custGeom>
            <a:avLst/>
            <a:gdLst>
              <a:gd name="T0" fmla="*/ 0 w 102"/>
              <a:gd name="T1" fmla="*/ 0 h 95"/>
              <a:gd name="T2" fmla="*/ 2147483647 w 102"/>
              <a:gd name="T3" fmla="*/ 2147483647 h 95"/>
              <a:gd name="T4" fmla="*/ 2147483647 w 102"/>
              <a:gd name="T5" fmla="*/ 2147483647 h 95"/>
              <a:gd name="T6" fmla="*/ 0 60000 65536"/>
              <a:gd name="T7" fmla="*/ 0 60000 65536"/>
              <a:gd name="T8" fmla="*/ 0 60000 65536"/>
              <a:gd name="T9" fmla="*/ 0 w 102"/>
              <a:gd name="T10" fmla="*/ 0 h 95"/>
              <a:gd name="T11" fmla="*/ 102 w 102"/>
              <a:gd name="T12" fmla="*/ 95 h 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95">
                <a:moveTo>
                  <a:pt x="0" y="0"/>
                </a:moveTo>
                <a:lnTo>
                  <a:pt x="54" y="54"/>
                </a:lnTo>
                <a:lnTo>
                  <a:pt x="102" y="95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4" name="Freeform 42"/>
          <p:cNvSpPr>
            <a:spLocks/>
          </p:cNvSpPr>
          <p:nvPr/>
        </p:nvSpPr>
        <p:spPr bwMode="auto">
          <a:xfrm>
            <a:off x="7382426" y="2938661"/>
            <a:ext cx="161925" cy="76200"/>
          </a:xfrm>
          <a:custGeom>
            <a:avLst/>
            <a:gdLst>
              <a:gd name="T0" fmla="*/ 0 w 102"/>
              <a:gd name="T1" fmla="*/ 0 h 48"/>
              <a:gd name="T2" fmla="*/ 2147483647 w 102"/>
              <a:gd name="T3" fmla="*/ 2147483647 h 48"/>
              <a:gd name="T4" fmla="*/ 2147483647 w 102"/>
              <a:gd name="T5" fmla="*/ 2147483647 h 48"/>
              <a:gd name="T6" fmla="*/ 0 60000 65536"/>
              <a:gd name="T7" fmla="*/ 0 60000 65536"/>
              <a:gd name="T8" fmla="*/ 0 60000 65536"/>
              <a:gd name="T9" fmla="*/ 0 w 102"/>
              <a:gd name="T10" fmla="*/ 0 h 48"/>
              <a:gd name="T11" fmla="*/ 102 w 102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48">
                <a:moveTo>
                  <a:pt x="0" y="0"/>
                </a:moveTo>
                <a:lnTo>
                  <a:pt x="48" y="28"/>
                </a:lnTo>
                <a:lnTo>
                  <a:pt x="102" y="48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5" name="Freeform 43"/>
          <p:cNvSpPr>
            <a:spLocks/>
          </p:cNvSpPr>
          <p:nvPr/>
        </p:nvSpPr>
        <p:spPr bwMode="auto">
          <a:xfrm>
            <a:off x="7544351" y="3014861"/>
            <a:ext cx="161925" cy="31750"/>
          </a:xfrm>
          <a:custGeom>
            <a:avLst/>
            <a:gdLst>
              <a:gd name="T0" fmla="*/ 0 w 102"/>
              <a:gd name="T1" fmla="*/ 0 h 20"/>
              <a:gd name="T2" fmla="*/ 2147483647 w 102"/>
              <a:gd name="T3" fmla="*/ 2147483647 h 20"/>
              <a:gd name="T4" fmla="*/ 2147483647 w 102"/>
              <a:gd name="T5" fmla="*/ 2147483647 h 20"/>
              <a:gd name="T6" fmla="*/ 0 60000 65536"/>
              <a:gd name="T7" fmla="*/ 0 60000 65536"/>
              <a:gd name="T8" fmla="*/ 0 60000 65536"/>
              <a:gd name="T9" fmla="*/ 0 w 102"/>
              <a:gd name="T10" fmla="*/ 0 h 20"/>
              <a:gd name="T11" fmla="*/ 102 w 102"/>
              <a:gd name="T12" fmla="*/ 20 h 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20">
                <a:moveTo>
                  <a:pt x="0" y="0"/>
                </a:moveTo>
                <a:lnTo>
                  <a:pt x="48" y="14"/>
                </a:lnTo>
                <a:lnTo>
                  <a:pt x="102" y="2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6" name="Line 44"/>
          <p:cNvSpPr>
            <a:spLocks noChangeShapeType="1"/>
          </p:cNvSpPr>
          <p:nvPr/>
        </p:nvSpPr>
        <p:spPr bwMode="auto">
          <a:xfrm>
            <a:off x="7706276" y="3046611"/>
            <a:ext cx="171450" cy="333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7" name="Line 45"/>
          <p:cNvSpPr>
            <a:spLocks noChangeShapeType="1"/>
          </p:cNvSpPr>
          <p:nvPr/>
        </p:nvSpPr>
        <p:spPr bwMode="auto">
          <a:xfrm flipV="1">
            <a:off x="3567912" y="2695773"/>
            <a:ext cx="1447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158" name="Oval 46"/>
          <p:cNvSpPr>
            <a:spLocks noChangeArrowheads="1"/>
          </p:cNvSpPr>
          <p:nvPr/>
        </p:nvSpPr>
        <p:spPr bwMode="auto">
          <a:xfrm>
            <a:off x="5337369" y="5081194"/>
            <a:ext cx="1704975" cy="1266825"/>
          </a:xfrm>
          <a:prstGeom prst="ellipse">
            <a:avLst/>
          </a:prstGeom>
          <a:solidFill>
            <a:srgbClr val="FFCC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en-GB" sz="2000" b="0" i="0"/>
          </a:p>
        </p:txBody>
      </p:sp>
      <p:sp>
        <p:nvSpPr>
          <p:cNvPr id="5160" name="Rectangle 48"/>
          <p:cNvSpPr>
            <a:spLocks noChangeArrowheads="1"/>
          </p:cNvSpPr>
          <p:nvPr/>
        </p:nvSpPr>
        <p:spPr bwMode="auto">
          <a:xfrm>
            <a:off x="519912" y="5471194"/>
            <a:ext cx="4114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i="0" dirty="0"/>
              <a:t>EXP </a:t>
            </a:r>
            <a:r>
              <a:rPr lang="cs-CZ" sz="2000" i="0" dirty="0" smtClean="0"/>
              <a:t>(</a:t>
            </a:r>
            <a:r>
              <a:rPr lang="cs-CZ" sz="2000" dirty="0" smtClean="0"/>
              <a:t>Y</a:t>
            </a:r>
            <a:r>
              <a:rPr lang="cs-CZ" sz="2000" i="0" dirty="0" smtClean="0"/>
              <a:t>) </a:t>
            </a:r>
            <a:r>
              <a:rPr lang="cs-CZ" sz="2000" i="0" dirty="0"/>
              <a:t>= Geometrický průměr X</a:t>
            </a:r>
          </a:p>
        </p:txBody>
      </p:sp>
      <p:sp>
        <p:nvSpPr>
          <p:cNvPr id="5162" name="AutoShape 50"/>
          <p:cNvSpPr>
            <a:spLocks noChangeArrowheads="1"/>
          </p:cNvSpPr>
          <p:nvPr/>
        </p:nvSpPr>
        <p:spPr bwMode="auto">
          <a:xfrm rot="10800000">
            <a:off x="4101312" y="5433093"/>
            <a:ext cx="1104904" cy="561975"/>
          </a:xfrm>
          <a:prstGeom prst="notchedRightArrow">
            <a:avLst>
              <a:gd name="adj1" fmla="val 50000"/>
              <a:gd name="adj2" fmla="val 54237"/>
            </a:avLst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63" name="AutoShape 51"/>
          <p:cNvSpPr>
            <a:spLocks noChangeArrowheads="1"/>
          </p:cNvSpPr>
          <p:nvPr/>
        </p:nvSpPr>
        <p:spPr bwMode="auto">
          <a:xfrm rot="-4552966">
            <a:off x="529437" y="4168973"/>
            <a:ext cx="1228725" cy="485775"/>
          </a:xfrm>
          <a:prstGeom prst="notchedRightArrow">
            <a:avLst>
              <a:gd name="adj1" fmla="val 50000"/>
              <a:gd name="adj2" fmla="val 63235"/>
            </a:avLst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graphicFrame>
        <p:nvGraphicFramePr>
          <p:cNvPr id="5122" name="Object 52"/>
          <p:cNvGraphicFramePr>
            <a:graphicFrameLocks noChangeAspect="1"/>
          </p:cNvGraphicFramePr>
          <p:nvPr>
            <p:extLst/>
          </p:nvPr>
        </p:nvGraphicFramePr>
        <p:xfrm>
          <a:off x="5442144" y="5205019"/>
          <a:ext cx="1447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5" name="Rovnice" r:id="rId3" imgW="609336" imgH="431613" progId="Equation.3">
                  <p:embed/>
                </p:oleObj>
              </mc:Choice>
              <mc:Fallback>
                <p:oleObj name="Rovnice" r:id="rId3" imgW="609336" imgH="431613" progId="Equation.3">
                  <p:embed/>
                  <p:pic>
                    <p:nvPicPr>
                      <p:cNvPr id="5122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2144" y="5205019"/>
                        <a:ext cx="14478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Přímá spojnice 8"/>
          <p:cNvCxnSpPr/>
          <p:nvPr/>
        </p:nvCxnSpPr>
        <p:spPr>
          <a:xfrm flipH="1">
            <a:off x="1143799" y="5553994"/>
            <a:ext cx="1000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AutoShape 50"/>
          <p:cNvSpPr>
            <a:spLocks noChangeArrowheads="1"/>
          </p:cNvSpPr>
          <p:nvPr/>
        </p:nvSpPr>
        <p:spPr bwMode="auto">
          <a:xfrm rot="7240675">
            <a:off x="6284984" y="4309217"/>
            <a:ext cx="1118212" cy="561975"/>
          </a:xfrm>
          <a:prstGeom prst="notchedRightArrow">
            <a:avLst>
              <a:gd name="adj1" fmla="val 50000"/>
              <a:gd name="adj2" fmla="val 54237"/>
            </a:avLst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4008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i="1" smtClean="0">
                <a:latin typeface="Arial" charset="0"/>
                <a:cs typeface="Arial" charset="0"/>
              </a:rPr>
              <a:t>J. Jarkovský, L. Dušek</a:t>
            </a:r>
          </a:p>
        </p:txBody>
      </p:sp>
      <p:sp>
        <p:nvSpPr>
          <p:cNvPr id="32771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2234458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Normální rozložení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Pravidlo 3 sigma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Parametry normálního rozložení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Vizuální ověření normality dat</a:t>
            </a: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2772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896938"/>
            <a:ext cx="7772400" cy="731837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 Normální rozložení</a:t>
            </a:r>
          </a:p>
        </p:txBody>
      </p:sp>
    </p:spTree>
    <p:extLst>
      <p:ext uri="{BB962C8B-B14F-4D97-AF65-F5344CB8AC3E}">
        <p14:creationId xmlns:p14="http://schemas.microsoft.com/office/powerpoint/2010/main" val="245847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662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Typy proměnných</a:t>
            </a:r>
          </a:p>
        </p:txBody>
      </p:sp>
      <p:sp>
        <p:nvSpPr>
          <p:cNvPr id="26628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624032"/>
            <a:ext cx="8534400" cy="4598988"/>
          </a:xfrm>
        </p:spPr>
        <p:txBody>
          <a:bodyPr/>
          <a:lstStyle/>
          <a:p>
            <a:pPr marL="341313" indent="-341313">
              <a:buFont typeface="Wingdings 2" pitchFamily="18" charset="2"/>
              <a:buNone/>
            </a:pPr>
            <a:r>
              <a:rPr lang="cs-CZ" sz="2400" b="1" u="sng" dirty="0" smtClean="0"/>
              <a:t>Kvalitativní (kategoriální) proměnná</a:t>
            </a:r>
          </a:p>
          <a:p>
            <a:pPr marL="341313" indent="-341313"/>
            <a:r>
              <a:rPr lang="cs-CZ" sz="2400" dirty="0" smtClean="0"/>
              <a:t>lze ji řadit do kategorií, ale nelze ji kvantifikovat</a:t>
            </a:r>
          </a:p>
          <a:p>
            <a:pPr marL="341313" indent="-341313"/>
            <a:r>
              <a:rPr lang="cs-CZ" sz="2400" dirty="0" smtClean="0"/>
              <a:t>Příklady: </a:t>
            </a:r>
            <a:r>
              <a:rPr lang="cs-CZ" sz="2400" i="1" dirty="0" smtClean="0">
                <a:solidFill>
                  <a:srgbClr val="0070C0"/>
                </a:solidFill>
              </a:rPr>
              <a:t>pohlaví, HIV status, barva vlasů ...</a:t>
            </a:r>
          </a:p>
          <a:p>
            <a:pPr marL="341313" indent="-341313">
              <a:buNone/>
            </a:pPr>
            <a:endParaRPr lang="cs-CZ" sz="2400" dirty="0" smtClean="0"/>
          </a:p>
          <a:p>
            <a:pPr marL="341313" indent="-341313">
              <a:buFont typeface="Wingdings 2" pitchFamily="18" charset="2"/>
              <a:buNone/>
            </a:pPr>
            <a:r>
              <a:rPr lang="cs-CZ" sz="2400" b="1" u="sng" dirty="0" smtClean="0"/>
              <a:t>Kvantitativní (numerická) proměnná</a:t>
            </a:r>
          </a:p>
          <a:p>
            <a:pPr marL="341313" indent="-341313"/>
            <a:r>
              <a:rPr lang="cs-CZ" sz="2400" dirty="0" smtClean="0"/>
              <a:t>můžeme ji přiřadit číselnou hodnotu</a:t>
            </a:r>
          </a:p>
          <a:p>
            <a:pPr marL="341313" indent="-341313"/>
            <a:r>
              <a:rPr lang="cs-CZ" sz="2400" dirty="0" smtClean="0"/>
              <a:t>Příklady: </a:t>
            </a:r>
            <a:r>
              <a:rPr lang="cs-CZ" sz="2400" i="1" dirty="0" smtClean="0">
                <a:solidFill>
                  <a:srgbClr val="0070C0"/>
                </a:solidFill>
              </a:rPr>
              <a:t>výška, váha, teplota, počet hospitalizací ...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Nejklasičtějším modelovým rozložením, od něhož je odvozena celá řada statistických analýz je tzv. </a:t>
            </a:r>
            <a:r>
              <a:rPr kumimoji="0" lang="cs-CZ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normální rozložení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známé též jako </a:t>
            </a:r>
            <a:r>
              <a:rPr kumimoji="0" lang="cs-CZ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Gaussova</a:t>
            </a:r>
            <a:r>
              <a:rPr kumimoji="0" lang="cs-CZ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křivka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cs-CZ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Popisuje rozdělení pravděpodobnosti spojité náhodné veličiny: např. výška v populaci, chyba měření…</a:t>
            </a: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cs-CZ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Je kompletně popsáno dvěma parametry:</a:t>
            </a: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l-GR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μ</a:t>
            </a:r>
            <a:r>
              <a:rPr kumimoji="0" lang="cs-CZ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– střední hodnota</a:t>
            </a: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b="1" dirty="0" smtClean="0"/>
              <a:t>     </a:t>
            </a:r>
            <a:r>
              <a:rPr lang="el-GR" b="1" dirty="0" smtClean="0"/>
              <a:t>σ</a:t>
            </a:r>
            <a:r>
              <a:rPr lang="cs-CZ" b="1" baseline="30000" dirty="0" smtClean="0"/>
              <a:t>2 </a:t>
            </a:r>
            <a:r>
              <a:rPr lang="cs-CZ" b="1" dirty="0" smtClean="0"/>
              <a:t>– rozptyl</a:t>
            </a: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kumimoji="0" lang="cs-CZ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Označení: </a:t>
            </a:r>
            <a:r>
              <a:rPr kumimoji="0" lang="cs-CZ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N(</a:t>
            </a:r>
            <a:r>
              <a:rPr lang="el-GR" b="1" dirty="0" smtClean="0"/>
              <a:t>μ</a:t>
            </a:r>
            <a:r>
              <a:rPr lang="cs-CZ" b="1" dirty="0" smtClean="0"/>
              <a:t>, </a:t>
            </a:r>
            <a:r>
              <a:rPr lang="el-GR" b="1" dirty="0" smtClean="0"/>
              <a:t>σ</a:t>
            </a:r>
            <a:r>
              <a:rPr lang="cs-CZ" b="1" baseline="30000" dirty="0" smtClean="0"/>
              <a:t>2</a:t>
            </a:r>
            <a:r>
              <a:rPr kumimoji="0" lang="cs-CZ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endParaRPr kumimoji="0" lang="cs-CZ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endParaRPr lang="cs-CZ" sz="24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endParaRPr kumimoji="0" lang="cs-CZ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cs-CZ" u="sng" dirty="0" smtClean="0">
                <a:solidFill>
                  <a:srgbClr val="FF0000"/>
                </a:solidFill>
              </a:rPr>
              <a:t>Normalita je klíčovým předpokladem řady statistických metod</a:t>
            </a: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kumimoji="0" lang="cs-CZ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 ověření normality existuje řada testů a grafických metod</a:t>
            </a:r>
          </a:p>
        </p:txBody>
      </p:sp>
      <p:pic>
        <p:nvPicPr>
          <p:cNvPr id="10246" name="Picture 6" descr="Soubor:Normal Distribution PDF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2042" y="2871802"/>
            <a:ext cx="4114800" cy="2628900"/>
          </a:xfrm>
          <a:prstGeom prst="rect">
            <a:avLst/>
          </a:prstGeom>
          <a:noFill/>
        </p:spPr>
      </p:pic>
      <p:sp>
        <p:nvSpPr>
          <p:cNvPr id="1029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303213"/>
            <a:ext cx="7772400" cy="836612"/>
          </a:xfrm>
          <a:noFill/>
        </p:spPr>
        <p:txBody>
          <a:bodyPr anchor="ctr"/>
          <a:lstStyle/>
          <a:p>
            <a:r>
              <a:rPr lang="cs-CZ" sz="3600" dirty="0" smtClean="0"/>
              <a:t>Normální rozdělení </a:t>
            </a: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385763" y="1484313"/>
            <a:ext cx="8650287" cy="47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r>
              <a:rPr lang="cs-CZ" sz="1500" b="1" dirty="0" smtClean="0">
                <a:solidFill>
                  <a:srgbClr val="646B86"/>
                </a:solidFill>
                <a:cs typeface="Arial" charset="0"/>
              </a:rPr>
              <a:t>                                    </a:t>
            </a:r>
            <a:endParaRPr lang="cs-CZ" sz="15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500" b="1" dirty="0">
              <a:solidFill>
                <a:srgbClr val="646B86"/>
              </a:solidFill>
              <a:cs typeface="Arial" charset="0"/>
            </a:endParaRP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dirty="0" smtClean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51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303213"/>
            <a:ext cx="7772400" cy="836612"/>
          </a:xfrm>
          <a:noFill/>
        </p:spPr>
        <p:txBody>
          <a:bodyPr anchor="ctr"/>
          <a:lstStyle/>
          <a:p>
            <a:r>
              <a:rPr lang="cs-CZ" sz="3600" dirty="0" smtClean="0"/>
              <a:t>Pravidlo 3 sigma</a:t>
            </a: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385763" y="1484313"/>
            <a:ext cx="8650287" cy="47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r>
              <a:rPr lang="cs-CZ" sz="1500" b="1" dirty="0" smtClean="0">
                <a:solidFill>
                  <a:srgbClr val="646B86"/>
                </a:solidFill>
                <a:cs typeface="Arial" charset="0"/>
              </a:rPr>
              <a:t>                                    </a:t>
            </a:r>
            <a:endParaRPr lang="cs-CZ" sz="15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500" b="1" dirty="0">
              <a:solidFill>
                <a:srgbClr val="646B86"/>
              </a:solidFill>
              <a:cs typeface="Arial" charset="0"/>
            </a:endParaRPr>
          </a:p>
        </p:txBody>
      </p:sp>
      <p:sp>
        <p:nvSpPr>
          <p:cNvPr id="36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cs-CZ" sz="2000" dirty="0" smtClean="0"/>
              <a:t>V rozmezí</a:t>
            </a:r>
            <a:r>
              <a:rPr lang="el-GR" sz="2000" dirty="0" smtClean="0"/>
              <a:t> μ ± 3σ</a:t>
            </a:r>
            <a:r>
              <a:rPr lang="cs-CZ" sz="2000" dirty="0" smtClean="0"/>
              <a:t> by se mělo vyskytovat 99,7 % všech hodnot</a:t>
            </a: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cs-CZ" sz="2000" dirty="0" smtClean="0"/>
              <a:t>Použití: zhodnotíme tvar rozdělení (pouze orientačně) a přítomnost odlehlých hodnot </a:t>
            </a:r>
            <a:endParaRPr kumimoji="0" lang="cs-CZ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6" name="Picture 2" descr="Soubor:Standard deviation diagram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132856"/>
            <a:ext cx="5334000" cy="2667000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4050975" y="5096217"/>
            <a:ext cx="1529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i="1" dirty="0" smtClean="0">
                <a:solidFill>
                  <a:srgbClr val="0070C0"/>
                </a:solidFill>
              </a:rPr>
              <a:t>99,7 %  všech hodnot</a:t>
            </a:r>
            <a:endParaRPr lang="cs-CZ" sz="1200" b="1" i="1" dirty="0">
              <a:solidFill>
                <a:srgbClr val="0070C0"/>
              </a:solidFill>
            </a:endParaRPr>
          </a:p>
        </p:txBody>
      </p:sp>
      <p:sp>
        <p:nvSpPr>
          <p:cNvPr id="11" name="Pravá složená závorka 10"/>
          <p:cNvSpPr/>
          <p:nvPr/>
        </p:nvSpPr>
        <p:spPr>
          <a:xfrm rot="5400000">
            <a:off x="4608004" y="3176972"/>
            <a:ext cx="216024" cy="36004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dirty="0" smtClean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08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Vizuální ověření normality</a:t>
            </a: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5763" y="1484313"/>
            <a:ext cx="8650287" cy="47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r>
              <a:rPr lang="cs-CZ" sz="1600" dirty="0">
                <a:cs typeface="Arial" charset="0"/>
              </a:rPr>
              <a:t>Pro hodnocení tvaru rozložení lze využít </a:t>
            </a:r>
            <a:r>
              <a:rPr lang="cs-CZ" sz="1600" dirty="0" smtClean="0">
                <a:cs typeface="Arial" charset="0"/>
              </a:rPr>
              <a:t>histogram</a:t>
            </a: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r>
              <a:rPr lang="cs-CZ" sz="1600" dirty="0" smtClean="0">
                <a:cs typeface="Arial" charset="0"/>
              </a:rPr>
              <a:t>      </a:t>
            </a:r>
            <a:r>
              <a:rPr lang="cs-CZ" sz="1600" dirty="0">
                <a:cs typeface="Arial" charset="0"/>
              </a:rPr>
              <a:t>(nevýhoda: nutné určit „vhodný“ počet  sloupců)</a:t>
            </a: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endParaRPr lang="cs-CZ" sz="1600" b="1" dirty="0" smtClean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 smtClean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 smtClean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r>
              <a:rPr lang="cs-CZ" sz="1600" dirty="0">
                <a:cs typeface="Arial" charset="0"/>
              </a:rPr>
              <a:t>Vhodnější jsou: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+mj-lt"/>
              <a:buAutoNum type="arabicPeriod"/>
            </a:pPr>
            <a:r>
              <a:rPr lang="cs-CZ" sz="1600" b="1" dirty="0">
                <a:cs typeface="Arial" charset="0"/>
              </a:rPr>
              <a:t>Q-Q graf </a:t>
            </a:r>
            <a:r>
              <a:rPr lang="cs-CZ" sz="1600" dirty="0">
                <a:cs typeface="Arial" charset="0"/>
              </a:rPr>
              <a:t>(kvantil-kvantilový graf)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+mj-lt"/>
              <a:buAutoNum type="arabicPeriod"/>
            </a:pPr>
            <a:r>
              <a:rPr lang="cs-CZ" sz="1600" b="1" dirty="0">
                <a:cs typeface="Arial" charset="0"/>
              </a:rPr>
              <a:t>P-P graf</a:t>
            </a:r>
            <a:r>
              <a:rPr lang="cs-CZ" sz="1600" dirty="0">
                <a:cs typeface="Arial" charset="0"/>
              </a:rPr>
              <a:t> (pravděpodobnostně-pravděpodobnostní graf)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+mj-lt"/>
              <a:buAutoNum type="arabicPeriod"/>
            </a:pPr>
            <a:r>
              <a:rPr lang="cs-CZ" sz="1600" b="1" dirty="0">
                <a:cs typeface="Arial" charset="0"/>
              </a:rPr>
              <a:t>N-P graf </a:t>
            </a:r>
            <a:r>
              <a:rPr lang="cs-CZ" sz="1600" dirty="0">
                <a:cs typeface="Arial" charset="0"/>
              </a:rPr>
              <a:t>(normální-pravděpodobnostní graf)</a:t>
            </a: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r>
              <a:rPr lang="cs-CZ" sz="1500" b="1" dirty="0">
                <a:solidFill>
                  <a:srgbClr val="646B86"/>
                </a:solidFill>
                <a:cs typeface="Arial" charset="0"/>
              </a:rPr>
              <a:t>                                    </a:t>
            </a: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500" b="1" dirty="0">
              <a:solidFill>
                <a:srgbClr val="646B86"/>
              </a:solidFill>
              <a:cs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174" y="2214554"/>
            <a:ext cx="7313653" cy="265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940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Řešení v softwaru </a:t>
            </a:r>
            <a:r>
              <a:rPr lang="cs-CZ" dirty="0" err="1" smtClean="0"/>
              <a:t>Statistica</a:t>
            </a: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5763" y="1484313"/>
            <a:ext cx="8650287" cy="47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500" b="1" dirty="0">
              <a:solidFill>
                <a:srgbClr val="646B86"/>
              </a:solidFill>
              <a:cs typeface="Arial" charset="0"/>
            </a:endParaRPr>
          </a:p>
        </p:txBody>
      </p:sp>
      <p:sp>
        <p:nvSpPr>
          <p:cNvPr id="8" name="Šipka doprava 7"/>
          <p:cNvSpPr/>
          <p:nvPr/>
        </p:nvSpPr>
        <p:spPr>
          <a:xfrm>
            <a:off x="3851920" y="1484784"/>
            <a:ext cx="792088" cy="504056"/>
          </a:xfrm>
          <a:prstGeom prst="rightArrow">
            <a:avLst/>
          </a:prstGeom>
          <a:solidFill>
            <a:srgbClr val="2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9" name="Šipka doprava 8"/>
          <p:cNvSpPr/>
          <p:nvPr/>
        </p:nvSpPr>
        <p:spPr>
          <a:xfrm>
            <a:off x="7236296" y="1628800"/>
            <a:ext cx="792088" cy="50405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23528" y="1567825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V menu </a:t>
            </a:r>
            <a:r>
              <a:rPr lang="cs-CZ" sz="1200" b="1" i="1" dirty="0" err="1">
                <a:solidFill>
                  <a:prstClr val="black"/>
                </a:solidFill>
                <a:latin typeface="Arial" charset="0"/>
                <a:cs typeface="Arial" charset="0"/>
              </a:rPr>
              <a:t>Graphs</a:t>
            </a: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zvolíme 2D </a:t>
            </a:r>
            <a:r>
              <a:rPr lang="cs-CZ" sz="1200" b="1" i="1" dirty="0" err="1">
                <a:solidFill>
                  <a:prstClr val="black"/>
                </a:solidFill>
                <a:latin typeface="Arial" charset="0"/>
                <a:cs typeface="Arial" charset="0"/>
              </a:rPr>
              <a:t>Graphs</a:t>
            </a: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5170" y="4365104"/>
            <a:ext cx="3005328" cy="189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Šipka doprava 14"/>
          <p:cNvSpPr/>
          <p:nvPr/>
        </p:nvSpPr>
        <p:spPr>
          <a:xfrm rot="8580000" flipV="1">
            <a:off x="4215298" y="2165844"/>
            <a:ext cx="792088" cy="504056"/>
          </a:xfrm>
          <a:prstGeom prst="rightArrow">
            <a:avLst/>
          </a:prstGeom>
          <a:solidFill>
            <a:srgbClr val="2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 dirty="0">
                <a:solidFill>
                  <a:prstClr val="white"/>
                </a:solidFill>
              </a:rPr>
              <a:t>2</a:t>
            </a:r>
          </a:p>
        </p:txBody>
      </p:sp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04864"/>
            <a:ext cx="38385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aoblený obdélník 9"/>
          <p:cNvSpPr/>
          <p:nvPr/>
        </p:nvSpPr>
        <p:spPr>
          <a:xfrm>
            <a:off x="971600" y="5085184"/>
            <a:ext cx="3312368" cy="1224136"/>
          </a:xfrm>
          <a:prstGeom prst="roundRect">
            <a:avLst/>
          </a:prstGeom>
          <a:solidFill>
            <a:srgbClr val="29CC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115617" y="5229200"/>
            <a:ext cx="3168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V případě, že máme v datech několik stejných hodnot, je vhodné odškrtnout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Neurčovat průměrnou pozici svázaných pozorování</a:t>
            </a:r>
          </a:p>
        </p:txBody>
      </p:sp>
      <p:sp>
        <p:nvSpPr>
          <p:cNvPr id="17" name="Zaoblený obdélník 16"/>
          <p:cNvSpPr/>
          <p:nvPr/>
        </p:nvSpPr>
        <p:spPr>
          <a:xfrm>
            <a:off x="251520" y="1484784"/>
            <a:ext cx="3312368" cy="360040"/>
          </a:xfrm>
          <a:prstGeom prst="roundRect">
            <a:avLst/>
          </a:prstGeom>
          <a:solidFill>
            <a:srgbClr val="29CC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323528" y="4509120"/>
            <a:ext cx="2880320" cy="432048"/>
          </a:xfrm>
          <a:prstGeom prst="roundRect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1907704" y="3140968"/>
            <a:ext cx="2219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Výběr rozdělení</a:t>
            </a:r>
          </a:p>
        </p:txBody>
      </p:sp>
      <p:cxnSp>
        <p:nvCxnSpPr>
          <p:cNvPr id="27" name="Pravoúhlá spojovací čára 26"/>
          <p:cNvCxnSpPr/>
          <p:nvPr/>
        </p:nvCxnSpPr>
        <p:spPr>
          <a:xfrm rot="10800000" flipV="1">
            <a:off x="1763688" y="3356990"/>
            <a:ext cx="792090" cy="432049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aoblený obdélník 30"/>
          <p:cNvSpPr/>
          <p:nvPr/>
        </p:nvSpPr>
        <p:spPr>
          <a:xfrm>
            <a:off x="1907704" y="3068960"/>
            <a:ext cx="1368152" cy="360040"/>
          </a:xfrm>
          <a:prstGeom prst="roundRect">
            <a:avLst/>
          </a:prstGeom>
          <a:solidFill>
            <a:srgbClr val="29CC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cxnSp>
        <p:nvCxnSpPr>
          <p:cNvPr id="32" name="Pravoúhlá spojovací čára 31"/>
          <p:cNvCxnSpPr>
            <a:endCxn id="10" idx="1"/>
          </p:cNvCxnSpPr>
          <p:nvPr/>
        </p:nvCxnSpPr>
        <p:spPr>
          <a:xfrm rot="16200000" flipH="1">
            <a:off x="413539" y="5139190"/>
            <a:ext cx="756083" cy="360040"/>
          </a:xfrm>
          <a:prstGeom prst="bentConnector2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aoblený obdélník 34"/>
          <p:cNvSpPr/>
          <p:nvPr/>
        </p:nvSpPr>
        <p:spPr>
          <a:xfrm>
            <a:off x="5580112" y="4293096"/>
            <a:ext cx="3240360" cy="2016224"/>
          </a:xfrm>
          <a:prstGeom prst="roundRect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sp>
        <p:nvSpPr>
          <p:cNvPr id="38" name="Šipka doprava 37"/>
          <p:cNvSpPr/>
          <p:nvPr/>
        </p:nvSpPr>
        <p:spPr>
          <a:xfrm>
            <a:off x="4499992" y="5517232"/>
            <a:ext cx="792088" cy="504056"/>
          </a:xfrm>
          <a:prstGeom prst="rightArrow">
            <a:avLst/>
          </a:prstGeom>
          <a:solidFill>
            <a:srgbClr val="2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 dirty="0">
                <a:solidFill>
                  <a:prstClr val="white"/>
                </a:solidFill>
              </a:rPr>
              <a:t>3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9" t="38026" r="66673" b="54705"/>
          <a:stretch/>
        </p:blipFill>
        <p:spPr bwMode="auto">
          <a:xfrm>
            <a:off x="5292080" y="1484888"/>
            <a:ext cx="3096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67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Rozdíl mezi N-P, Q-Q, P-P grafem</a:t>
            </a:r>
            <a:endParaRPr lang="cs-CZ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91585"/>
            <a:ext cx="3371850" cy="249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9783" y="1285870"/>
            <a:ext cx="3354705" cy="250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861048"/>
            <a:ext cx="3420618" cy="25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aoblený obdélník 6"/>
          <p:cNvSpPr/>
          <p:nvPr/>
        </p:nvSpPr>
        <p:spPr>
          <a:xfrm>
            <a:off x="3707904" y="2420888"/>
            <a:ext cx="1800200" cy="1008112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cxnSp>
        <p:nvCxnSpPr>
          <p:cNvPr id="9" name="Přímá spojovací šipka 8"/>
          <p:cNvCxnSpPr/>
          <p:nvPr/>
        </p:nvCxnSpPr>
        <p:spPr>
          <a:xfrm>
            <a:off x="3563888" y="2132856"/>
            <a:ext cx="2088232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3779912" y="2492896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Pouze výměna os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Znázorněn pozorovaný a teoretický kvantil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779912" y="1855857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???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3779912" y="4653136"/>
            <a:ext cx="1800200" cy="1008112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923928" y="4870901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Vykresleno kumulativní rozdělení</a:t>
            </a:r>
          </a:p>
        </p:txBody>
      </p:sp>
      <p:grpSp>
        <p:nvGrpSpPr>
          <p:cNvPr id="3" name="Skupina 16"/>
          <p:cNvGrpSpPr/>
          <p:nvPr/>
        </p:nvGrpSpPr>
        <p:grpSpPr>
          <a:xfrm>
            <a:off x="5940152" y="3933056"/>
            <a:ext cx="2952328" cy="2016224"/>
            <a:chOff x="5940152" y="4365103"/>
            <a:chExt cx="2952328" cy="1512169"/>
          </a:xfrm>
        </p:grpSpPr>
        <p:sp>
          <p:nvSpPr>
            <p:cNvPr id="15" name="Zaoblený obdélník 14"/>
            <p:cNvSpPr/>
            <p:nvPr/>
          </p:nvSpPr>
          <p:spPr>
            <a:xfrm>
              <a:off x="5940152" y="4365103"/>
              <a:ext cx="2952328" cy="1512169"/>
            </a:xfrm>
            <a:prstGeom prst="roundRect">
              <a:avLst/>
            </a:prstGeom>
            <a:solidFill>
              <a:srgbClr val="29CCFF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white"/>
                </a:solidFill>
              </a:endParaRP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6012160" y="4509120"/>
              <a:ext cx="2844823" cy="1166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 i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PAMATUJ:</a:t>
              </a: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 i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Pocházejí-li data z normálního rozložení, pak body budou ležet okolo přímky</a:t>
              </a:r>
            </a:p>
          </p:txBody>
        </p:sp>
      </p:grpSp>
      <p:pic>
        <p:nvPicPr>
          <p:cNvPr id="65542" name="Picture 6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5157192"/>
            <a:ext cx="714929" cy="5943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311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437927"/>
            <a:ext cx="8534400" cy="758825"/>
          </a:xfrm>
        </p:spPr>
        <p:txBody>
          <a:bodyPr/>
          <a:lstStyle/>
          <a:p>
            <a:r>
              <a:rPr lang="cs-CZ" dirty="0" smtClean="0"/>
              <a:t>Jak se projeví asymetrie dat v diagnostických grafech?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/>
          </p:nvPr>
        </p:nvGraphicFramePr>
        <p:xfrm>
          <a:off x="-1188640" y="1509713"/>
          <a:ext cx="8742363" cy="558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9" name="Document" r:id="rId3" imgW="8974937" imgH="5715407" progId="Word.Document.8">
                  <p:embed/>
                </p:oleObj>
              </mc:Choice>
              <mc:Fallback>
                <p:oleObj name="Document" r:id="rId3" imgW="8974937" imgH="5715407" progId="Word.Document.8">
                  <p:embed/>
                  <p:pic>
                    <p:nvPicPr>
                      <p:cNvPr id="4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88640" y="1509713"/>
                        <a:ext cx="8742363" cy="558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6012160" y="5877272"/>
            <a:ext cx="3417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Výukové materiály: Výpočetní statistika, RNDr</a:t>
            </a:r>
            <a:r>
              <a:rPr lang="cs-CZ" sz="1400" i="1" dirty="0"/>
              <a:t>. Marie Budíková, Dr</a:t>
            </a:r>
            <a:r>
              <a:rPr lang="cs-CZ" sz="1400" i="1" dirty="0" smtClean="0"/>
              <a:t>., 2011</a:t>
            </a:r>
            <a:endParaRPr lang="cs-CZ" sz="1400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040546" y="4077072"/>
            <a:ext cx="1083182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Konkávní 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křivka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211960" y="3573016"/>
            <a:ext cx="1081450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Konvexní 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křivka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5004048" y="4005063"/>
            <a:ext cx="360040" cy="288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 flipV="1">
            <a:off x="899592" y="4077072"/>
            <a:ext cx="181551" cy="22439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541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2765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mtClean="0"/>
              <a:t>Kvalitativní znaky</a:t>
            </a:r>
          </a:p>
        </p:txBody>
      </p:sp>
      <p:sp>
        <p:nvSpPr>
          <p:cNvPr id="2765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1313" indent="-341313"/>
            <a:r>
              <a:rPr lang="cs-CZ" altLang="cs-CZ" sz="2000" b="1" u="sng" dirty="0" smtClean="0"/>
              <a:t>Binární znaky</a:t>
            </a:r>
            <a:r>
              <a:rPr lang="cs-CZ" altLang="cs-CZ" sz="2000" b="1" dirty="0" smtClean="0"/>
              <a:t>: </a:t>
            </a:r>
            <a:r>
              <a:rPr lang="cs-CZ" altLang="cs-CZ" sz="2000" dirty="0" smtClean="0"/>
              <a:t>dvě kategorie, obvykle se kódují pomocí číslic 1 (přítomnost sledovaného znaku) a 0 (nepřítomnost sledovaného znaku).</a:t>
            </a:r>
          </a:p>
          <a:p>
            <a:pPr marL="709613" indent="-341313">
              <a:buFont typeface="Wingdings 2" pitchFamily="18" charset="2"/>
              <a:buNone/>
            </a:pPr>
            <a:r>
              <a:rPr lang="cs-CZ" altLang="cs-CZ" sz="2000" i="1" dirty="0" smtClean="0">
                <a:solidFill>
                  <a:srgbClr val="0070C0"/>
                </a:solidFill>
              </a:rPr>
              <a:t>Příklad: </a:t>
            </a:r>
            <a:r>
              <a:rPr lang="cs-CZ" altLang="cs-CZ" sz="2000" i="1" dirty="0" smtClean="0">
                <a:solidFill>
                  <a:srgbClr val="FF0000"/>
                </a:solidFill>
              </a:rPr>
              <a:t>??</a:t>
            </a:r>
          </a:p>
          <a:p>
            <a:pPr marL="341313" indent="-341313">
              <a:buFont typeface="Wingdings 2" pitchFamily="18" charset="2"/>
              <a:buNone/>
            </a:pPr>
            <a:endParaRPr lang="cs-CZ" altLang="cs-CZ" sz="2000" dirty="0" smtClean="0"/>
          </a:p>
          <a:p>
            <a:pPr marL="341313" indent="-341313"/>
            <a:r>
              <a:rPr lang="cs-CZ" altLang="cs-CZ" sz="2000" b="1" u="sng" dirty="0" smtClean="0"/>
              <a:t>Nominální znaky</a:t>
            </a:r>
            <a:r>
              <a:rPr lang="cs-CZ" altLang="cs-CZ" sz="2000" dirty="0" smtClean="0"/>
              <a:t>: několik kategorií (A, B, C), které nelze</a:t>
            </a:r>
            <a:r>
              <a:rPr lang="cs-CZ" altLang="cs-CZ" sz="2000" dirty="0" smtClean="0">
                <a:solidFill>
                  <a:srgbClr val="FF0000"/>
                </a:solidFill>
              </a:rPr>
              <a:t> </a:t>
            </a:r>
            <a:r>
              <a:rPr lang="cs-CZ" altLang="cs-CZ" sz="2000" dirty="0" smtClean="0"/>
              <a:t>uspořádat.</a:t>
            </a:r>
          </a:p>
          <a:p>
            <a:pPr marL="709613" indent="-341313">
              <a:buNone/>
            </a:pPr>
            <a:r>
              <a:rPr lang="cs-CZ" altLang="cs-CZ" sz="2000" i="1" dirty="0" smtClean="0">
                <a:solidFill>
                  <a:srgbClr val="0070C0"/>
                </a:solidFill>
              </a:rPr>
              <a:t>Příklad: </a:t>
            </a:r>
            <a:r>
              <a:rPr lang="cs-CZ" altLang="cs-CZ" sz="2000" i="1" dirty="0">
                <a:solidFill>
                  <a:srgbClr val="FF0000"/>
                </a:solidFill>
              </a:rPr>
              <a:t>??</a:t>
            </a:r>
          </a:p>
          <a:p>
            <a:pPr marL="341313" indent="-341313"/>
            <a:endParaRPr lang="cs-CZ" altLang="cs-CZ" sz="2000" dirty="0" smtClean="0"/>
          </a:p>
          <a:p>
            <a:pPr marL="341313" indent="-341313"/>
            <a:r>
              <a:rPr lang="cs-CZ" altLang="cs-CZ" sz="2000" b="1" u="sng" dirty="0" smtClean="0"/>
              <a:t>Ordinální znaky</a:t>
            </a:r>
            <a:r>
              <a:rPr lang="cs-CZ" altLang="cs-CZ" sz="2000" b="1" dirty="0" smtClean="0"/>
              <a:t>: </a:t>
            </a:r>
            <a:r>
              <a:rPr lang="cs-CZ" altLang="cs-CZ" sz="2000" dirty="0" smtClean="0"/>
              <a:t>několik kategorií, které lze vzájemně seřadit, tedy můžeme se ptát, která je větší/menší (1</a:t>
            </a:r>
            <a:r>
              <a:rPr lang="en-US" altLang="cs-CZ" sz="2000" dirty="0" smtClean="0"/>
              <a:t>&lt;2&lt;3)</a:t>
            </a:r>
            <a:r>
              <a:rPr lang="cs-CZ" altLang="cs-CZ" sz="2000" dirty="0" smtClean="0"/>
              <a:t>.</a:t>
            </a:r>
          </a:p>
          <a:p>
            <a:pPr marL="355600" indent="0">
              <a:buNone/>
            </a:pPr>
            <a:r>
              <a:rPr lang="en-US" altLang="cs-CZ" sz="2000" i="1" dirty="0" smtClean="0">
                <a:solidFill>
                  <a:srgbClr val="0070C0"/>
                </a:solidFill>
              </a:rPr>
              <a:t>P</a:t>
            </a:r>
            <a:r>
              <a:rPr lang="cs-CZ" altLang="cs-CZ" sz="2000" i="1" dirty="0" err="1" smtClean="0">
                <a:solidFill>
                  <a:srgbClr val="0070C0"/>
                </a:solidFill>
              </a:rPr>
              <a:t>říklad</a:t>
            </a:r>
            <a:r>
              <a:rPr lang="cs-CZ" altLang="cs-CZ" sz="2000" i="1" dirty="0" smtClean="0">
                <a:solidFill>
                  <a:srgbClr val="0070C0"/>
                </a:solidFill>
              </a:rPr>
              <a:t>: </a:t>
            </a:r>
            <a:r>
              <a:rPr lang="cs-CZ" altLang="cs-CZ" sz="2000" i="1" dirty="0">
                <a:solidFill>
                  <a:srgbClr val="FF0000"/>
                </a:solidFill>
              </a:rPr>
              <a:t>??</a:t>
            </a:r>
          </a:p>
          <a:p>
            <a:pPr marL="341313" indent="-341313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4512988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2765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mtClean="0"/>
              <a:t>Kvalitativní znaky</a:t>
            </a:r>
          </a:p>
        </p:txBody>
      </p:sp>
      <p:sp>
        <p:nvSpPr>
          <p:cNvPr id="2765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1313" indent="-341313"/>
            <a:r>
              <a:rPr lang="cs-CZ" altLang="cs-CZ" sz="2000" b="1" u="sng" dirty="0" smtClean="0"/>
              <a:t>Binární znaky</a:t>
            </a:r>
            <a:r>
              <a:rPr lang="cs-CZ" altLang="cs-CZ" sz="2000" b="1" dirty="0" smtClean="0"/>
              <a:t>: </a:t>
            </a:r>
            <a:r>
              <a:rPr lang="cs-CZ" altLang="cs-CZ" sz="2000" dirty="0" smtClean="0"/>
              <a:t>dvě kategorie, obvykle se kódují pomocí číslic 1 (přítomnost sledovaného znaku) a 0 (nepřítomnost sledovaného znaku).</a:t>
            </a:r>
          </a:p>
          <a:p>
            <a:pPr marL="709613" indent="-341313">
              <a:buFont typeface="Wingdings 2" pitchFamily="18" charset="2"/>
              <a:buNone/>
            </a:pPr>
            <a:r>
              <a:rPr lang="cs-CZ" altLang="cs-CZ" sz="2000" i="1" dirty="0" smtClean="0">
                <a:solidFill>
                  <a:srgbClr val="0070C0"/>
                </a:solidFill>
              </a:rPr>
              <a:t>Příklady: Diabetes (1-ano, 0-ne), </a:t>
            </a:r>
          </a:p>
          <a:p>
            <a:pPr marL="709613" indent="-341313">
              <a:buFont typeface="Wingdings 2" pitchFamily="18" charset="2"/>
              <a:buNone/>
            </a:pPr>
            <a:r>
              <a:rPr lang="cs-CZ" altLang="cs-CZ" sz="2000" i="1" dirty="0" smtClean="0">
                <a:solidFill>
                  <a:srgbClr val="0070C0"/>
                </a:solidFill>
              </a:rPr>
              <a:t>		       Pohlaví (1-muž, 0-žena).</a:t>
            </a:r>
          </a:p>
          <a:p>
            <a:pPr marL="341313" indent="-341313"/>
            <a:r>
              <a:rPr lang="cs-CZ" altLang="cs-CZ" sz="2000" b="1" u="sng" dirty="0" smtClean="0"/>
              <a:t>Nominální znaky</a:t>
            </a:r>
            <a:r>
              <a:rPr lang="cs-CZ" altLang="cs-CZ" sz="2000" dirty="0" smtClean="0"/>
              <a:t>: několik kategorií (A, B, C), které nelze</a:t>
            </a:r>
            <a:r>
              <a:rPr lang="cs-CZ" altLang="cs-CZ" sz="2000" dirty="0" smtClean="0">
                <a:solidFill>
                  <a:srgbClr val="FF0000"/>
                </a:solidFill>
              </a:rPr>
              <a:t> </a:t>
            </a:r>
            <a:r>
              <a:rPr lang="cs-CZ" altLang="cs-CZ" sz="2000" dirty="0" smtClean="0"/>
              <a:t>uspořádat.</a:t>
            </a:r>
          </a:p>
          <a:p>
            <a:pPr marL="709613" indent="-341313">
              <a:buFont typeface="Wingdings 2" pitchFamily="18" charset="2"/>
              <a:buNone/>
            </a:pPr>
            <a:r>
              <a:rPr lang="cs-CZ" altLang="cs-CZ" sz="2000" i="1" dirty="0" smtClean="0">
                <a:solidFill>
                  <a:srgbClr val="0070C0"/>
                </a:solidFill>
              </a:rPr>
              <a:t>Příklad: krevní skupiny (A/B/AB/0).</a:t>
            </a:r>
            <a:endParaRPr lang="cs-CZ" altLang="cs-CZ" sz="2000" dirty="0" smtClean="0">
              <a:solidFill>
                <a:srgbClr val="0070C0"/>
              </a:solidFill>
            </a:endParaRPr>
          </a:p>
          <a:p>
            <a:pPr marL="341313" indent="-341313"/>
            <a:endParaRPr lang="cs-CZ" altLang="cs-CZ" sz="2000" dirty="0" smtClean="0"/>
          </a:p>
          <a:p>
            <a:pPr marL="341313" indent="-341313"/>
            <a:r>
              <a:rPr lang="cs-CZ" altLang="cs-CZ" sz="2000" b="1" u="sng" dirty="0" smtClean="0"/>
              <a:t>Ordinální znaky</a:t>
            </a:r>
            <a:r>
              <a:rPr lang="cs-CZ" altLang="cs-CZ" sz="2000" b="1" dirty="0" smtClean="0"/>
              <a:t>: </a:t>
            </a:r>
            <a:r>
              <a:rPr lang="cs-CZ" altLang="cs-CZ" sz="2000" dirty="0" smtClean="0"/>
              <a:t>několik kategorií, které lze vzájemně seřadit, tedy můžeme se ptát, která je větší/menší (1</a:t>
            </a:r>
            <a:r>
              <a:rPr lang="en-US" altLang="cs-CZ" sz="2000" dirty="0" smtClean="0"/>
              <a:t>&lt;2&lt;3)</a:t>
            </a:r>
            <a:r>
              <a:rPr lang="cs-CZ" altLang="cs-CZ" sz="2000" dirty="0" smtClean="0"/>
              <a:t>.</a:t>
            </a:r>
            <a:endParaRPr lang="en-US" altLang="cs-CZ" sz="2000" dirty="0" smtClean="0"/>
          </a:p>
          <a:p>
            <a:pPr marL="1255713" indent="-900113">
              <a:buFont typeface="Wingdings 2" pitchFamily="18" charset="2"/>
              <a:buNone/>
            </a:pPr>
            <a:r>
              <a:rPr lang="en-US" altLang="cs-CZ" sz="2000" i="1" dirty="0" smtClean="0">
                <a:solidFill>
                  <a:srgbClr val="0070C0"/>
                </a:solidFill>
              </a:rPr>
              <a:t>P</a:t>
            </a:r>
            <a:r>
              <a:rPr lang="cs-CZ" altLang="cs-CZ" sz="2000" i="1" dirty="0" err="1" smtClean="0">
                <a:solidFill>
                  <a:srgbClr val="0070C0"/>
                </a:solidFill>
              </a:rPr>
              <a:t>říklady</a:t>
            </a:r>
            <a:r>
              <a:rPr lang="cs-CZ" altLang="cs-CZ" sz="2000" i="1" dirty="0" smtClean="0">
                <a:solidFill>
                  <a:srgbClr val="0070C0"/>
                </a:solidFill>
              </a:rPr>
              <a:t>:	 stupeň bolesti (mírná/střední/velká), </a:t>
            </a:r>
          </a:p>
          <a:p>
            <a:pPr marL="1255713" indent="-900113">
              <a:buFont typeface="Wingdings 2" pitchFamily="18" charset="2"/>
              <a:buNone/>
            </a:pPr>
            <a:r>
              <a:rPr lang="cs-CZ" altLang="cs-CZ" sz="2000" i="1" dirty="0">
                <a:solidFill>
                  <a:srgbClr val="0070C0"/>
                </a:solidFill>
              </a:rPr>
              <a:t>	</a:t>
            </a:r>
            <a:r>
              <a:rPr lang="cs-CZ" altLang="cs-CZ" sz="2000" i="1" dirty="0" smtClean="0">
                <a:solidFill>
                  <a:srgbClr val="0070C0"/>
                </a:solidFill>
              </a:rPr>
              <a:t> stadium maligního onemocnění (I/II/III/IV).</a:t>
            </a:r>
          </a:p>
          <a:p>
            <a:pPr marL="341313" indent="-341313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37622732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2867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 smtClean="0"/>
              <a:t>Kvantitativní znaky</a:t>
            </a:r>
          </a:p>
        </p:txBody>
      </p:sp>
      <p:sp>
        <p:nvSpPr>
          <p:cNvPr id="28676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494308"/>
            <a:ext cx="8534400" cy="4598988"/>
          </a:xfrm>
        </p:spPr>
        <p:txBody>
          <a:bodyPr/>
          <a:lstStyle/>
          <a:p>
            <a:pPr marL="341313" indent="-341313"/>
            <a:r>
              <a:rPr lang="cs-CZ" altLang="cs-CZ" sz="2000" b="1" u="sng" dirty="0" smtClean="0"/>
              <a:t>Intervalové znaky</a:t>
            </a:r>
            <a:r>
              <a:rPr lang="cs-CZ" altLang="cs-CZ" sz="2000" b="1" dirty="0" smtClean="0"/>
              <a:t>: </a:t>
            </a:r>
            <a:r>
              <a:rPr lang="cs-CZ" altLang="cs-CZ" sz="2000" dirty="0" smtClean="0"/>
              <a:t>interpretace rozdílu dvou hodnot (stejný interval mezi jednou a druhou dvojicí hodnot vyjadřuje i stejný rozdíl v intenzitě zkoumané vlastnosti). Společný znak intervalových znaků: nula byla stanovena uměle, tedy pouhou konvencí.</a:t>
            </a:r>
            <a:r>
              <a:rPr lang="cs-CZ" altLang="cs-CZ" sz="2000" i="1" dirty="0" smtClean="0">
                <a:solidFill>
                  <a:srgbClr val="0070C0"/>
                </a:solidFill>
              </a:rPr>
              <a:t>  Příklad: teplota měřená ve stupních Celsia, letopočet.</a:t>
            </a:r>
          </a:p>
          <a:p>
            <a:pPr marL="341313" indent="-341313">
              <a:buFont typeface="Wingdings 2" pitchFamily="18" charset="2"/>
              <a:buNone/>
            </a:pPr>
            <a:endParaRPr lang="cs-CZ" altLang="cs-CZ" sz="2000" b="1" i="1" dirty="0">
              <a:solidFill>
                <a:srgbClr val="0070C0"/>
              </a:solidFill>
            </a:endParaRPr>
          </a:p>
          <a:p>
            <a:pPr marL="341313" indent="-341313">
              <a:buFont typeface="Wingdings 2" pitchFamily="18" charset="2"/>
              <a:buNone/>
            </a:pPr>
            <a:endParaRPr lang="cs-CZ" altLang="cs-CZ" sz="2000" b="1" i="1" dirty="0" smtClean="0">
              <a:solidFill>
                <a:srgbClr val="0070C0"/>
              </a:solidFill>
            </a:endParaRPr>
          </a:p>
          <a:p>
            <a:pPr marL="341313" indent="-341313">
              <a:buFont typeface="Wingdings 2" pitchFamily="18" charset="2"/>
              <a:buNone/>
            </a:pPr>
            <a:endParaRPr lang="cs-CZ" altLang="cs-CZ" sz="2000" b="1" i="1" dirty="0" smtClean="0">
              <a:solidFill>
                <a:srgbClr val="0070C0"/>
              </a:solidFill>
            </a:endParaRPr>
          </a:p>
          <a:p>
            <a:pPr marL="341313" indent="-341313">
              <a:buFont typeface="Wingdings 2" pitchFamily="18" charset="2"/>
              <a:buNone/>
            </a:pPr>
            <a:endParaRPr lang="cs-CZ" altLang="cs-CZ" sz="2000" b="1" i="1" dirty="0" smtClean="0">
              <a:solidFill>
                <a:srgbClr val="0070C0"/>
              </a:solidFill>
            </a:endParaRPr>
          </a:p>
          <a:p>
            <a:pPr marL="341313" indent="-341313">
              <a:buFont typeface="Wingdings 2" pitchFamily="18" charset="2"/>
              <a:buNone/>
            </a:pPr>
            <a:endParaRPr lang="cs-CZ" altLang="cs-CZ" sz="2000" b="1" i="1" dirty="0">
              <a:solidFill>
                <a:srgbClr val="0070C0"/>
              </a:solidFill>
            </a:endParaRPr>
          </a:p>
          <a:p>
            <a:pPr marL="341313" indent="-341313">
              <a:buFont typeface="Wingdings 2" pitchFamily="18" charset="2"/>
              <a:buNone/>
            </a:pPr>
            <a:endParaRPr lang="cs-CZ" altLang="cs-CZ" sz="2000" b="1" i="1" dirty="0" smtClean="0">
              <a:solidFill>
                <a:srgbClr val="0070C0"/>
              </a:solidFill>
            </a:endParaRPr>
          </a:p>
          <a:p>
            <a:pPr marL="341313" indent="-341313">
              <a:buFont typeface="Wingdings 2" pitchFamily="18" charset="2"/>
              <a:buNone/>
            </a:pPr>
            <a:endParaRPr lang="cs-CZ" altLang="cs-CZ" sz="2000" b="1" i="1" dirty="0">
              <a:solidFill>
                <a:srgbClr val="0070C0"/>
              </a:solidFill>
            </a:endParaRPr>
          </a:p>
          <a:p>
            <a:pPr marL="341313" indent="-341313"/>
            <a:r>
              <a:rPr lang="cs-CZ" altLang="cs-CZ" sz="2000" b="1" u="sng" dirty="0" smtClean="0"/>
              <a:t>Poměrové znaky</a:t>
            </a:r>
            <a:r>
              <a:rPr lang="cs-CZ" altLang="cs-CZ" sz="2000" b="1" dirty="0" smtClean="0"/>
              <a:t>: </a:t>
            </a:r>
            <a:r>
              <a:rPr lang="cs-CZ" altLang="cs-CZ" sz="2000" dirty="0" smtClean="0"/>
              <a:t>kromě rozdílu interpretujeme i podíl dvou hodnot.</a:t>
            </a:r>
          </a:p>
          <a:p>
            <a:pPr marL="341313" indent="-341313">
              <a:buFont typeface="Wingdings 2" pitchFamily="18" charset="2"/>
              <a:buNone/>
            </a:pPr>
            <a:r>
              <a:rPr lang="cs-CZ" altLang="cs-CZ" sz="2000" dirty="0" smtClean="0">
                <a:solidFill>
                  <a:srgbClr val="0070C0"/>
                </a:solidFill>
              </a:rPr>
              <a:t>       </a:t>
            </a:r>
            <a:r>
              <a:rPr lang="cs-CZ" altLang="cs-CZ" sz="2000" i="1" dirty="0" smtClean="0">
                <a:solidFill>
                  <a:srgbClr val="0070C0"/>
                </a:solidFill>
              </a:rPr>
              <a:t>Příklady: výška v cm, váha v kg, ...</a:t>
            </a:r>
            <a:endParaRPr lang="cs-CZ" altLang="cs-CZ" sz="2000" dirty="0" smtClean="0"/>
          </a:p>
          <a:p>
            <a:pPr marL="341313" indent="-341313">
              <a:buFont typeface="Wingdings 2" pitchFamily="18" charset="2"/>
              <a:buNone/>
            </a:pPr>
            <a:endParaRPr lang="cs-CZ" altLang="cs-CZ" sz="2000" dirty="0" smtClean="0"/>
          </a:p>
          <a:p>
            <a:pPr marL="341313" indent="-341313"/>
            <a:endParaRPr lang="cs-CZ" altLang="cs-CZ" dirty="0" smtClean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978685"/>
              </p:ext>
            </p:extLst>
          </p:nvPr>
        </p:nvGraphicFramePr>
        <p:xfrm>
          <a:off x="683568" y="3076247"/>
          <a:ext cx="3744415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6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6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61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630"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Den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Teplota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ozdíl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600" baseline="30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sz="16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Podíl </a:t>
                      </a:r>
                      <a:r>
                        <a:rPr lang="cs-CZ" sz="1600" baseline="30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/>
                        <a:t>1.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2</a:t>
                      </a:r>
                      <a:r>
                        <a:rPr lang="cs-CZ" sz="1600" b="0" dirty="0" smtClean="0"/>
                        <a:t> </a:t>
                      </a:r>
                      <a:r>
                        <a:rPr kumimoji="0" lang="cs-CZ" sz="16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°C</a:t>
                      </a:r>
                      <a:endParaRPr lang="cs-CZ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-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-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/>
                        <a:t>2.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4</a:t>
                      </a:r>
                      <a:r>
                        <a:rPr lang="cs-CZ" sz="1600" b="0" dirty="0" smtClean="0"/>
                        <a:t> </a:t>
                      </a:r>
                      <a:r>
                        <a:rPr kumimoji="0" lang="cs-CZ" sz="16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°C</a:t>
                      </a:r>
                      <a:endParaRPr lang="cs-CZ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+2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2x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/>
                        <a:t>3.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/>
                        <a:t>6 </a:t>
                      </a:r>
                      <a:r>
                        <a:rPr kumimoji="0" lang="cs-CZ" sz="16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°C</a:t>
                      </a:r>
                      <a:endParaRPr lang="cs-CZ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+2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1.5x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683568" y="4417367"/>
            <a:ext cx="30913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aseline="30000" dirty="0" smtClean="0"/>
              <a:t>1 </a:t>
            </a:r>
            <a:r>
              <a:rPr lang="cs-CZ" sz="1400" dirty="0" smtClean="0"/>
              <a:t>Srovnání s měřením z předchozího dne</a:t>
            </a:r>
            <a:endParaRPr lang="cs-CZ" sz="1400" dirty="0"/>
          </a:p>
        </p:txBody>
      </p:sp>
      <p:cxnSp>
        <p:nvCxnSpPr>
          <p:cNvPr id="10" name="Přímá spojnice se šipkou 9"/>
          <p:cNvCxnSpPr/>
          <p:nvPr/>
        </p:nvCxnSpPr>
        <p:spPr>
          <a:xfrm flipH="1">
            <a:off x="4536504" y="4273351"/>
            <a:ext cx="43727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4932040" y="3782069"/>
            <a:ext cx="4139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1.5krát vyšší teplota ve srovnání s 2. dnem, přičemž došlo ke stejnému nárůstu teploty jako při srovnání 2. a 1. dne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477310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Popisné statistiky</a:t>
            </a:r>
          </a:p>
        </p:txBody>
      </p:sp>
      <p:sp>
        <p:nvSpPr>
          <p:cNvPr id="36867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lang="cs-CZ" sz="2400" b="1" u="sng" dirty="0">
                <a:latin typeface="+mn-lt"/>
                <a:cs typeface="+mn-cs"/>
              </a:rPr>
              <a:t>Charakteristiky polohy </a:t>
            </a:r>
            <a:r>
              <a:rPr lang="cs-CZ" sz="2400" b="0" i="0" dirty="0">
                <a:latin typeface="+mn-lt"/>
                <a:cs typeface="+mn-cs"/>
              </a:rPr>
              <a:t>(míry střední hodnoty, míry centrální tendence)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b="0" i="0" dirty="0">
                <a:latin typeface="+mn-lt"/>
                <a:cs typeface="+mn-cs"/>
              </a:rPr>
              <a:t>Udávají, kolem jaké hodnoty se data centrují, resp. které hodnoty jsou </a:t>
            </a:r>
            <a:r>
              <a:rPr lang="cs-CZ" sz="2000" b="0" i="0" dirty="0" smtClean="0">
                <a:latin typeface="+mn-lt"/>
                <a:cs typeface="+mn-cs"/>
              </a:rPr>
              <a:t>nejčastější, popis „těžiště“ – míry polohy</a:t>
            </a:r>
            <a:endParaRPr lang="cs-CZ" sz="2000" b="0" i="0" dirty="0">
              <a:latin typeface="+mn-lt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i="0" dirty="0">
                <a:solidFill>
                  <a:srgbClr val="00B050"/>
                </a:solidFill>
                <a:latin typeface="+mn-lt"/>
                <a:cs typeface="+mn-cs"/>
              </a:rPr>
              <a:t>Aritmetický průměr, medián, modus, geometrický průměr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sz="2000" i="0" dirty="0">
              <a:latin typeface="+mn-lt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cs-CZ" sz="2400" b="1" i="0" u="sng" dirty="0">
                <a:latin typeface="+mn-lt"/>
                <a:cs typeface="+mn-cs"/>
              </a:rPr>
              <a:t>Charakteristiky variability </a:t>
            </a:r>
            <a:r>
              <a:rPr lang="cs-CZ" sz="2400" b="0" i="0" dirty="0">
                <a:latin typeface="+mn-lt"/>
                <a:cs typeface="+mn-cs"/>
              </a:rPr>
              <a:t>(proměnlivosti)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b="0" i="0" dirty="0">
                <a:latin typeface="+mn-lt"/>
                <a:cs typeface="+mn-cs"/>
              </a:rPr>
              <a:t>Zachycují rozptýlení hodnot v souboru (proměnlivost dat)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i="0" dirty="0">
                <a:solidFill>
                  <a:srgbClr val="FD9203"/>
                </a:solidFill>
                <a:latin typeface="+mn-lt"/>
                <a:cs typeface="+mn-cs"/>
              </a:rPr>
              <a:t>Variační rozpětí, rozptyl, směrodatná odchylka, variační koeficient, střední chyba průměru</a:t>
            </a:r>
          </a:p>
        </p:txBody>
      </p:sp>
    </p:spTree>
    <p:extLst>
      <p:ext uri="{BB962C8B-B14F-4D97-AF65-F5344CB8AC3E}">
        <p14:creationId xmlns:p14="http://schemas.microsoft.com/office/powerpoint/2010/main" val="2092257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Charakteristiky polohy</a:t>
            </a:r>
          </a:p>
        </p:txBody>
      </p:sp>
      <p:sp>
        <p:nvSpPr>
          <p:cNvPr id="37891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cs-CZ" sz="2400" b="1" u="sng" dirty="0" smtClean="0"/>
              <a:t>Charakteristiky </a:t>
            </a:r>
            <a:r>
              <a:rPr lang="cs-CZ" sz="2400" b="1" u="sng" dirty="0"/>
              <a:t>polohy u </a:t>
            </a:r>
            <a:r>
              <a:rPr lang="cs-CZ" sz="2400" b="1" u="sng" dirty="0" smtClean="0"/>
              <a:t>nominálních znaků</a:t>
            </a:r>
            <a:endParaRPr lang="cs-CZ" sz="2400" b="1" i="0" u="sng" dirty="0" smtClean="0">
              <a:solidFill>
                <a:srgbClr val="00B050"/>
              </a:solidFill>
              <a:latin typeface="+mn-lt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400" b="1" i="0" u="sng" dirty="0" smtClean="0">
                <a:solidFill>
                  <a:srgbClr val="00B050"/>
                </a:solidFill>
                <a:latin typeface="+mn-lt"/>
                <a:cs typeface="+mn-cs"/>
              </a:rPr>
              <a:t>Modus</a:t>
            </a:r>
            <a:r>
              <a:rPr lang="cs-CZ" sz="2400" i="0" dirty="0">
                <a:latin typeface="+mn-lt"/>
                <a:cs typeface="+mn-cs"/>
              </a:rPr>
              <a:t>:</a:t>
            </a:r>
            <a:r>
              <a:rPr lang="cs-CZ" sz="2400" b="0" i="0" dirty="0">
                <a:latin typeface="+mn-lt"/>
                <a:cs typeface="+mn-cs"/>
              </a:rPr>
              <a:t> nejčastěji se vyskytující hodnota proměnné v </a:t>
            </a:r>
            <a:r>
              <a:rPr lang="cs-CZ" sz="2400" b="0" i="0" dirty="0" smtClean="0">
                <a:latin typeface="+mn-lt"/>
                <a:cs typeface="+mn-cs"/>
              </a:rPr>
              <a:t>souboru.</a:t>
            </a:r>
            <a:endParaRPr lang="cs-CZ" sz="2400" b="0" i="0" dirty="0">
              <a:latin typeface="+mn-lt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cs-CZ" sz="2400" b="0" i="0" dirty="0">
              <a:latin typeface="+mn-lt"/>
              <a:cs typeface="+mn-cs"/>
            </a:endParaRPr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312198" y="2780928"/>
            <a:ext cx="853440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pl-PL" altLang="cs-CZ" sz="2400" i="0" u="sng" dirty="0" smtClean="0">
                <a:latin typeface="+mn-lt"/>
              </a:rPr>
              <a:t>Charakteristiky </a:t>
            </a:r>
            <a:r>
              <a:rPr lang="pl-PL" altLang="cs-CZ" sz="2400" i="0" u="sng" dirty="0">
                <a:latin typeface="+mn-lt"/>
              </a:rPr>
              <a:t>polohy u </a:t>
            </a:r>
            <a:r>
              <a:rPr lang="pl-PL" altLang="cs-CZ" sz="2400" i="0" u="sng" dirty="0" smtClean="0">
                <a:latin typeface="+mn-lt"/>
              </a:rPr>
              <a:t>ordinálních znaků</a:t>
            </a:r>
            <a:endParaRPr lang="cs-CZ" altLang="cs-CZ" sz="2400" i="0" u="sng" dirty="0" smtClean="0">
              <a:latin typeface="+mn-lt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l-GR" altLang="cs-CZ" sz="2400" i="0" u="sng" dirty="0" smtClean="0">
                <a:solidFill>
                  <a:srgbClr val="00B050"/>
                </a:solidFill>
                <a:latin typeface="+mn-lt"/>
              </a:rPr>
              <a:t>α</a:t>
            </a:r>
            <a:r>
              <a:rPr lang="cs-CZ" altLang="cs-CZ" sz="2400" i="0" u="sng" dirty="0">
                <a:solidFill>
                  <a:srgbClr val="00B050"/>
                </a:solidFill>
                <a:latin typeface="+mn-lt"/>
              </a:rPr>
              <a:t>-kvantil</a:t>
            </a:r>
            <a:r>
              <a:rPr lang="cs-CZ" altLang="cs-CZ" sz="2400" b="0" i="0" dirty="0">
                <a:latin typeface="+mn-lt"/>
              </a:rPr>
              <a:t>: je-li </a:t>
            </a:r>
            <a:r>
              <a:rPr lang="el-GR" altLang="cs-CZ" sz="2400" b="0" i="0" dirty="0">
                <a:latin typeface="+mn-lt"/>
              </a:rPr>
              <a:t>α</a:t>
            </a:r>
            <a:r>
              <a:rPr lang="cs-CZ" altLang="cs-CZ" sz="2400" b="0" i="0" dirty="0">
                <a:latin typeface="+mn-lt"/>
              </a:rPr>
              <a:t> </a:t>
            </a:r>
            <a:r>
              <a:rPr lang="az-Cyrl-AZ" altLang="cs-CZ" sz="2400" b="0" i="0" dirty="0">
                <a:latin typeface="+mn-lt"/>
              </a:rPr>
              <a:t>Є</a:t>
            </a:r>
            <a:r>
              <a:rPr lang="cs-CZ" altLang="cs-CZ" sz="2400" b="0" i="0" dirty="0">
                <a:latin typeface="+mn-lt"/>
              </a:rPr>
              <a:t> (0,1), pak </a:t>
            </a:r>
            <a:r>
              <a:rPr lang="el-GR" altLang="cs-CZ" sz="2400" b="0" i="0" dirty="0">
                <a:latin typeface="+mn-lt"/>
              </a:rPr>
              <a:t>α</a:t>
            </a:r>
            <a:r>
              <a:rPr lang="cs-CZ" altLang="cs-CZ" sz="2400" b="0" i="0" dirty="0">
                <a:latin typeface="+mn-lt"/>
              </a:rPr>
              <a:t>-kvantil x</a:t>
            </a:r>
            <a:r>
              <a:rPr lang="el-GR" altLang="cs-CZ" sz="2400" b="0" i="0" baseline="-25000" dirty="0">
                <a:latin typeface="+mn-lt"/>
              </a:rPr>
              <a:t>α</a:t>
            </a:r>
            <a:r>
              <a:rPr lang="cs-CZ" altLang="cs-CZ" sz="2400" b="0" i="0" dirty="0">
                <a:latin typeface="+mn-lt"/>
              </a:rPr>
              <a:t> je číslo, které rozděluje uspořádaný datový soubor na dolní úsek, obsahující aspoň podíl </a:t>
            </a:r>
            <a:r>
              <a:rPr lang="el-GR" altLang="cs-CZ" sz="2400" b="0" i="0" dirty="0">
                <a:latin typeface="+mn-lt"/>
              </a:rPr>
              <a:t>α</a:t>
            </a:r>
            <a:r>
              <a:rPr lang="cs-CZ" altLang="cs-CZ" sz="2400" b="0" i="0" dirty="0">
                <a:latin typeface="+mn-lt"/>
              </a:rPr>
              <a:t> všech dat a na horní úsek obsahující aspoň podíl 1-</a:t>
            </a:r>
            <a:r>
              <a:rPr lang="el-GR" altLang="cs-CZ" sz="2400" b="0" i="0" dirty="0">
                <a:latin typeface="+mn-lt"/>
              </a:rPr>
              <a:t>α</a:t>
            </a:r>
            <a:r>
              <a:rPr lang="cs-CZ" altLang="cs-CZ" sz="2400" b="0" i="0" dirty="0">
                <a:latin typeface="+mn-lt"/>
              </a:rPr>
              <a:t> všech dat.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altLang="cs-CZ" sz="2400" b="0" i="0" dirty="0" smtClean="0">
                <a:latin typeface="+mn-lt"/>
              </a:rPr>
              <a:t>x</a:t>
            </a:r>
            <a:r>
              <a:rPr lang="cs-CZ" altLang="cs-CZ" sz="2400" b="0" i="0" baseline="-25000" dirty="0" smtClean="0">
                <a:latin typeface="+mn-lt"/>
              </a:rPr>
              <a:t>0,50</a:t>
            </a:r>
            <a:r>
              <a:rPr lang="cs-CZ" altLang="cs-CZ" sz="2400" b="0" i="0" dirty="0" smtClean="0">
                <a:latin typeface="+mn-lt"/>
              </a:rPr>
              <a:t>- </a:t>
            </a:r>
            <a:r>
              <a:rPr lang="cs-CZ" altLang="cs-CZ" sz="2400" i="0" dirty="0">
                <a:latin typeface="+mn-lt"/>
              </a:rPr>
              <a:t>medián</a:t>
            </a:r>
            <a:r>
              <a:rPr lang="cs-CZ" altLang="cs-CZ" sz="2400" b="0" i="0" dirty="0">
                <a:latin typeface="+mn-lt"/>
              </a:rPr>
              <a:t>, x</a:t>
            </a:r>
            <a:r>
              <a:rPr lang="cs-CZ" altLang="cs-CZ" sz="2400" b="0" i="0" baseline="-25000" dirty="0">
                <a:latin typeface="+mn-lt"/>
              </a:rPr>
              <a:t>0,25- </a:t>
            </a:r>
            <a:r>
              <a:rPr lang="cs-CZ" altLang="cs-CZ" sz="2400" i="0" dirty="0">
                <a:latin typeface="+mn-lt"/>
              </a:rPr>
              <a:t>dolní </a:t>
            </a:r>
            <a:r>
              <a:rPr lang="cs-CZ" altLang="cs-CZ" sz="2400" i="0" dirty="0" err="1">
                <a:latin typeface="+mn-lt"/>
              </a:rPr>
              <a:t>kvartil</a:t>
            </a:r>
            <a:r>
              <a:rPr lang="cs-CZ" altLang="cs-CZ" sz="2400" b="0" i="0" baseline="-25000" dirty="0">
                <a:latin typeface="+mn-lt"/>
              </a:rPr>
              <a:t>, </a:t>
            </a:r>
            <a:r>
              <a:rPr lang="cs-CZ" altLang="cs-CZ" sz="2400" b="0" i="0" dirty="0">
                <a:latin typeface="+mn-lt"/>
              </a:rPr>
              <a:t>x</a:t>
            </a:r>
            <a:r>
              <a:rPr lang="cs-CZ" altLang="cs-CZ" sz="2400" b="0" i="0" baseline="-25000" dirty="0">
                <a:latin typeface="+mn-lt"/>
              </a:rPr>
              <a:t>0,75-</a:t>
            </a:r>
            <a:r>
              <a:rPr lang="cs-CZ" altLang="cs-CZ" sz="2400" i="0" dirty="0">
                <a:latin typeface="+mn-lt"/>
              </a:rPr>
              <a:t>horní </a:t>
            </a:r>
            <a:r>
              <a:rPr lang="cs-CZ" altLang="cs-CZ" sz="2400" i="0" dirty="0" err="1">
                <a:latin typeface="+mn-lt"/>
              </a:rPr>
              <a:t>kvartil</a:t>
            </a:r>
            <a:r>
              <a:rPr lang="cs-CZ" altLang="cs-CZ" sz="2400" b="0" i="0" baseline="-25000" dirty="0">
                <a:latin typeface="+mn-lt"/>
              </a:rPr>
              <a:t>, </a:t>
            </a:r>
            <a:r>
              <a:rPr lang="cs-CZ" altLang="cs-CZ" sz="2400" b="0" i="0" dirty="0">
                <a:latin typeface="+mn-lt"/>
              </a:rPr>
              <a:t>x</a:t>
            </a:r>
            <a:r>
              <a:rPr lang="cs-CZ" altLang="cs-CZ" sz="2400" b="0" i="0" baseline="-25000" dirty="0">
                <a:latin typeface="+mn-lt"/>
              </a:rPr>
              <a:t>0,1…. </a:t>
            </a:r>
            <a:r>
              <a:rPr lang="cs-CZ" altLang="cs-CZ" sz="2400" b="0" i="0" dirty="0">
                <a:latin typeface="+mn-lt"/>
              </a:rPr>
              <a:t>x</a:t>
            </a:r>
            <a:r>
              <a:rPr lang="cs-CZ" altLang="cs-CZ" sz="2400" b="0" i="0" baseline="-25000" dirty="0">
                <a:latin typeface="+mn-lt"/>
              </a:rPr>
              <a:t>0,9-</a:t>
            </a:r>
            <a:r>
              <a:rPr lang="cs-CZ" altLang="cs-CZ" sz="2400" i="0" dirty="0">
                <a:latin typeface="+mn-lt"/>
              </a:rPr>
              <a:t>decily</a:t>
            </a:r>
          </a:p>
          <a:p>
            <a:pPr>
              <a:spcBef>
                <a:spcPct val="20000"/>
              </a:spcBef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r>
              <a:rPr lang="cs-CZ" altLang="cs-CZ" sz="2400" i="0" u="sng" dirty="0" smtClean="0">
                <a:solidFill>
                  <a:srgbClr val="00B050"/>
                </a:solidFill>
                <a:latin typeface="+mn-lt"/>
              </a:rPr>
              <a:t>Medián</a:t>
            </a:r>
            <a:r>
              <a:rPr lang="cs-CZ" altLang="cs-CZ" sz="2400" b="0" i="0" dirty="0" smtClean="0">
                <a:latin typeface="+mn-lt"/>
              </a:rPr>
              <a:t>:</a:t>
            </a:r>
            <a:r>
              <a:rPr lang="cs-CZ" altLang="cs-CZ" sz="2400" b="0" i="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cs-CZ" altLang="cs-CZ" sz="2400" b="0" i="0" dirty="0" smtClean="0">
                <a:solidFill>
                  <a:srgbClr val="000000"/>
                </a:solidFill>
                <a:latin typeface="+mn-lt"/>
              </a:rPr>
              <a:t>hodnota, </a:t>
            </a:r>
            <a:r>
              <a:rPr lang="cs-CZ" altLang="cs-CZ" sz="2400" b="0" i="0" dirty="0">
                <a:solidFill>
                  <a:srgbClr val="000000"/>
                </a:solidFill>
                <a:latin typeface="+mn-lt"/>
              </a:rPr>
              <a:t>jež dělí řadu podle velikosti seřazených výsledků na dvě stejně početné poloviny. </a:t>
            </a:r>
            <a:endParaRPr lang="cs-CZ" altLang="cs-CZ" sz="2400" b="0" i="0" baseline="-25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07663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01_Klin_dat_upravyM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01_Klin_dat_upravyM</Template>
  <TotalTime>2660</TotalTime>
  <Words>2503</Words>
  <Application>Microsoft Office PowerPoint</Application>
  <PresentationFormat>Předvádění na obrazovce (4:3)</PresentationFormat>
  <Paragraphs>477</Paragraphs>
  <Slides>45</Slides>
  <Notes>5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45</vt:i4>
      </vt:variant>
    </vt:vector>
  </HeadingPairs>
  <TitlesOfParts>
    <vt:vector size="54" baseType="lpstr">
      <vt:lpstr>Arial</vt:lpstr>
      <vt:lpstr>Calibri</vt:lpstr>
      <vt:lpstr>Math1</vt:lpstr>
      <vt:lpstr>Symbol</vt:lpstr>
      <vt:lpstr>Wingdings</vt:lpstr>
      <vt:lpstr>Wingdings 2</vt:lpstr>
      <vt:lpstr>01_Klin_dat_upravyM</vt:lpstr>
      <vt:lpstr>Rovnice</vt:lpstr>
      <vt:lpstr>Document</vt:lpstr>
      <vt:lpstr>Biostatistika </vt:lpstr>
      <vt:lpstr>I. Základy popisné statistiky</vt:lpstr>
      <vt:lpstr>Typy proměnných</vt:lpstr>
      <vt:lpstr>Typy proměnných</vt:lpstr>
      <vt:lpstr>Kvalitativní znaky</vt:lpstr>
      <vt:lpstr>Kvalitativní znaky</vt:lpstr>
      <vt:lpstr>Kvantitativní znaky</vt:lpstr>
      <vt:lpstr>Popisné statistiky</vt:lpstr>
      <vt:lpstr>Charakteristiky polohy</vt:lpstr>
      <vt:lpstr>Charakteristiky polohy</vt:lpstr>
      <vt:lpstr>Průměr vs medián</vt:lpstr>
      <vt:lpstr>Charakteristiky variability</vt:lpstr>
      <vt:lpstr>Další parametry rozložení</vt:lpstr>
      <vt:lpstr>Ukázka popisu a vizualizace kvalitativních dat</vt:lpstr>
      <vt:lpstr>Ukázka popisu kvantitativních dat</vt:lpstr>
      <vt:lpstr>Ukázka vizualizace kvantitativních dat</vt:lpstr>
      <vt:lpstr> II. Cvičení v programu Statistica</vt:lpstr>
      <vt:lpstr>Program Statistica</vt:lpstr>
      <vt:lpstr>Základy popisné statistiky: soubor pacienti.sta</vt:lpstr>
      <vt:lpstr>Základy popisné statistiky: soubor pacienti.sta</vt:lpstr>
      <vt:lpstr>Základy popisné statistiky: soubor pacienti.sta</vt:lpstr>
      <vt:lpstr>Základy popisné statistiky: soubor pacienti.sta</vt:lpstr>
      <vt:lpstr>Základy popisné statistiky: soubor pacienti.sta</vt:lpstr>
      <vt:lpstr>Základy popisné statistiky: soubor pacienti.sta</vt:lpstr>
      <vt:lpstr>Základy popisné statistiky: soubor pacienti.sta</vt:lpstr>
      <vt:lpstr>Základy popisné statistiky: soubor pacienti.sta</vt:lpstr>
      <vt:lpstr>Samostatné cvičení: soubor studenti.sta</vt:lpstr>
      <vt:lpstr>Samostatné cvičení: soubor studenti.sta</vt:lpstr>
      <vt:lpstr>Samostatné cvičení: soubor studenti.sta</vt:lpstr>
      <vt:lpstr>Samostatné cvičení: soubor studenti.sta</vt:lpstr>
      <vt:lpstr> Opakování</vt:lpstr>
      <vt:lpstr>Opakování</vt:lpstr>
      <vt:lpstr> Modelová rozložení</vt:lpstr>
      <vt:lpstr>Výběrové rozložení hodnot lze modelově popsat   a definovat tak pravděpodobnost výskytu X</vt:lpstr>
      <vt:lpstr>Parametry rozložení</vt:lpstr>
      <vt:lpstr>Stručný přehled modelových rozložení I.</vt:lpstr>
      <vt:lpstr>Stručný přehled modelových rozložení II.</vt:lpstr>
      <vt:lpstr>Log-normální rozložení lze jednoduše transformovat</vt:lpstr>
      <vt:lpstr> Normální rozložení</vt:lpstr>
      <vt:lpstr>Normální rozdělení </vt:lpstr>
      <vt:lpstr>Pravidlo 3 sigma</vt:lpstr>
      <vt:lpstr>Vizuální ověření normality</vt:lpstr>
      <vt:lpstr> Řešení v softwaru Statistica</vt:lpstr>
      <vt:lpstr>Rozdíl mezi N-P, Q-Q, P-P grafem</vt:lpstr>
      <vt:lpstr>Jak se projeví asymetrie dat v diagnostických grafech?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III. Vzorce v excelu</dc:title>
  <dc:creator>cvanova</dc:creator>
  <cp:lastModifiedBy>Mužík Jan</cp:lastModifiedBy>
  <cp:revision>184</cp:revision>
  <dcterms:created xsi:type="dcterms:W3CDTF">2011-03-10T15:44:21Z</dcterms:created>
  <dcterms:modified xsi:type="dcterms:W3CDTF">2017-03-21T12:47:53Z</dcterms:modified>
</cp:coreProperties>
</file>