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handoutMasterIdLst>
    <p:handoutMasterId r:id="rId69"/>
  </p:handoutMasterIdLst>
  <p:sldIdLst>
    <p:sldId id="256" r:id="rId2"/>
    <p:sldId id="257" r:id="rId3"/>
    <p:sldId id="304" r:id="rId4"/>
    <p:sldId id="264" r:id="rId5"/>
    <p:sldId id="265" r:id="rId6"/>
    <p:sldId id="266" r:id="rId7"/>
    <p:sldId id="267" r:id="rId8"/>
    <p:sldId id="289" r:id="rId9"/>
    <p:sldId id="263" r:id="rId10"/>
    <p:sldId id="262" r:id="rId11"/>
    <p:sldId id="268" r:id="rId12"/>
    <p:sldId id="269" r:id="rId13"/>
    <p:sldId id="270" r:id="rId14"/>
    <p:sldId id="273" r:id="rId15"/>
    <p:sldId id="272" r:id="rId16"/>
    <p:sldId id="274" r:id="rId17"/>
    <p:sldId id="271" r:id="rId18"/>
    <p:sldId id="276" r:id="rId19"/>
    <p:sldId id="277" r:id="rId20"/>
    <p:sldId id="278" r:id="rId21"/>
    <p:sldId id="279" r:id="rId22"/>
    <p:sldId id="280" r:id="rId23"/>
    <p:sldId id="275" r:id="rId24"/>
    <p:sldId id="281" r:id="rId25"/>
    <p:sldId id="282" r:id="rId26"/>
    <p:sldId id="283" r:id="rId27"/>
    <p:sldId id="286" r:id="rId28"/>
    <p:sldId id="287" r:id="rId29"/>
    <p:sldId id="288" r:id="rId30"/>
    <p:sldId id="284" r:id="rId31"/>
    <p:sldId id="285" r:id="rId32"/>
    <p:sldId id="290" r:id="rId33"/>
    <p:sldId id="291" r:id="rId34"/>
    <p:sldId id="292" r:id="rId35"/>
    <p:sldId id="294" r:id="rId36"/>
    <p:sldId id="295" r:id="rId37"/>
    <p:sldId id="303" r:id="rId38"/>
    <p:sldId id="296" r:id="rId39"/>
    <p:sldId id="305" r:id="rId40"/>
    <p:sldId id="293" r:id="rId41"/>
    <p:sldId id="297" r:id="rId42"/>
    <p:sldId id="302" r:id="rId43"/>
    <p:sldId id="298" r:id="rId44"/>
    <p:sldId id="308" r:id="rId45"/>
    <p:sldId id="307" r:id="rId46"/>
    <p:sldId id="309" r:id="rId47"/>
    <p:sldId id="299" r:id="rId48"/>
    <p:sldId id="311" r:id="rId49"/>
    <p:sldId id="313" r:id="rId50"/>
    <p:sldId id="315" r:id="rId51"/>
    <p:sldId id="316" r:id="rId52"/>
    <p:sldId id="317" r:id="rId53"/>
    <p:sldId id="318" r:id="rId54"/>
    <p:sldId id="319" r:id="rId55"/>
    <p:sldId id="320" r:id="rId56"/>
    <p:sldId id="321" r:id="rId57"/>
    <p:sldId id="322" r:id="rId58"/>
    <p:sldId id="323" r:id="rId59"/>
    <p:sldId id="325" r:id="rId60"/>
    <p:sldId id="326" r:id="rId61"/>
    <p:sldId id="324" r:id="rId62"/>
    <p:sldId id="300" r:id="rId63"/>
    <p:sldId id="301" r:id="rId64"/>
    <p:sldId id="314" r:id="rId65"/>
    <p:sldId id="306" r:id="rId66"/>
    <p:sldId id="258" r:id="rId67"/>
  </p:sldIdLst>
  <p:sldSz cx="9144000" cy="6858000" type="screen4x3"/>
  <p:notesSz cx="6858000" cy="97377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presentationPr>
</file>

<file path=ppt/tableStyles.xml><?xml version="1.0" encoding="utf-8"?>
<a:tblStyleLst xmlns:a="http://schemas.openxmlformats.org/drawingml/2006/main" def="{5C22544A-7EE6-4342-B048-85BDC9FD1C3A}">
  <a:tblStyle styleId="{68D230F3-CF80-4859-8CE7-A43EE81993B5}" styleName="Světlý styl 1 – zvýraznění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87363"/>
          </a:xfrm>
          <a:prstGeom prst="rect">
            <a:avLst/>
          </a:prstGeom>
        </p:spPr>
        <p:txBody>
          <a:bodyPr vert="horz" lIns="91440" tIns="45720" rIns="91440" bIns="45720" rtlCol="0"/>
          <a:lstStyle>
            <a:lvl1pPr algn="r">
              <a:defRPr sz="1200"/>
            </a:lvl1pPr>
          </a:lstStyle>
          <a:p>
            <a:fld id="{421FD539-14C2-4820-A9E6-F312F86F9DDD}" type="datetimeFigureOut">
              <a:rPr lang="cs-CZ" smtClean="0"/>
              <a:pPr/>
              <a:t>15.3.2015</a:t>
            </a:fld>
            <a:endParaRPr lang="cs-CZ"/>
          </a:p>
        </p:txBody>
      </p:sp>
      <p:sp>
        <p:nvSpPr>
          <p:cNvPr id="4" name="Zástupný symbol pro zápatí 3"/>
          <p:cNvSpPr>
            <a:spLocks noGrp="1"/>
          </p:cNvSpPr>
          <p:nvPr>
            <p:ph type="ftr" sz="quarter" idx="2"/>
          </p:nvPr>
        </p:nvSpPr>
        <p:spPr>
          <a:xfrm>
            <a:off x="0" y="9248775"/>
            <a:ext cx="2971800" cy="48736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9248775"/>
            <a:ext cx="2971800" cy="487363"/>
          </a:xfrm>
          <a:prstGeom prst="rect">
            <a:avLst/>
          </a:prstGeom>
        </p:spPr>
        <p:txBody>
          <a:bodyPr vert="horz" lIns="91440" tIns="45720" rIns="91440" bIns="45720" rtlCol="0" anchor="b"/>
          <a:lstStyle>
            <a:lvl1pPr algn="r">
              <a:defRPr sz="1200"/>
            </a:lvl1pPr>
          </a:lstStyle>
          <a:p>
            <a:fld id="{A1C1EE2F-D3E7-414F-BE93-2A74E9E74328}" type="slidenum">
              <a:rPr lang="cs-CZ" smtClean="0"/>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8688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86886"/>
          </a:xfrm>
          <a:prstGeom prst="rect">
            <a:avLst/>
          </a:prstGeom>
        </p:spPr>
        <p:txBody>
          <a:bodyPr vert="horz" lIns="91440" tIns="45720" rIns="91440" bIns="45720" rtlCol="0"/>
          <a:lstStyle>
            <a:lvl1pPr algn="r">
              <a:defRPr sz="1200"/>
            </a:lvl1pPr>
          </a:lstStyle>
          <a:p>
            <a:fld id="{BEAC7158-B4B7-4006-A6F6-64C7979735CE}" type="datetimeFigureOut">
              <a:rPr lang="cs-CZ" smtClean="0"/>
              <a:pPr/>
              <a:t>15.3.2015</a:t>
            </a:fld>
            <a:endParaRPr lang="cs-CZ"/>
          </a:p>
        </p:txBody>
      </p:sp>
      <p:sp>
        <p:nvSpPr>
          <p:cNvPr id="4" name="Zástupný symbol pro obrázek snímku 3"/>
          <p:cNvSpPr>
            <a:spLocks noGrp="1" noRot="1" noChangeAspect="1"/>
          </p:cNvSpPr>
          <p:nvPr>
            <p:ph type="sldImg" idx="2"/>
          </p:nvPr>
        </p:nvSpPr>
        <p:spPr>
          <a:xfrm>
            <a:off x="995363" y="730250"/>
            <a:ext cx="4867275" cy="36512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625420"/>
            <a:ext cx="5486400" cy="4381976"/>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249149"/>
            <a:ext cx="2971800" cy="486886"/>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9249149"/>
            <a:ext cx="2971800" cy="486886"/>
          </a:xfrm>
          <a:prstGeom prst="rect">
            <a:avLst/>
          </a:prstGeom>
        </p:spPr>
        <p:txBody>
          <a:bodyPr vert="horz" lIns="91440" tIns="45720" rIns="91440" bIns="45720" rtlCol="0" anchor="b"/>
          <a:lstStyle>
            <a:lvl1pPr algn="r">
              <a:defRPr sz="1200"/>
            </a:lvl1pPr>
          </a:lstStyle>
          <a:p>
            <a:fld id="{FC075D4A-7485-4268-9891-0AFB46808F2E}"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C075D4A-7485-4268-9891-0AFB46808F2E}" type="slidenum">
              <a:rPr lang="cs-CZ" smtClean="0"/>
              <a:pPr/>
              <a:t>7</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FC075D4A-7485-4268-9891-0AFB46808F2E}" type="slidenum">
              <a:rPr lang="cs-CZ" smtClean="0"/>
              <a:pPr/>
              <a:t>8</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Praktické využití v rámci propagace ZŽS</a:t>
            </a:r>
            <a:r>
              <a:rPr lang="cs-CZ" baseline="0" dirty="0" smtClean="0"/>
              <a:t> ilustruje tento obrázek, kterým je demonstrováno, že na ZŽS by se měla podílet vyvážená strava, dostatečná PA a také dostatek kvalitního spánku.</a:t>
            </a:r>
            <a:endParaRPr lang="cs-CZ" dirty="0"/>
          </a:p>
        </p:txBody>
      </p:sp>
      <p:sp>
        <p:nvSpPr>
          <p:cNvPr id="4" name="Zástupný symbol pro číslo snímku 3"/>
          <p:cNvSpPr>
            <a:spLocks noGrp="1"/>
          </p:cNvSpPr>
          <p:nvPr>
            <p:ph type="sldNum" sz="quarter" idx="10"/>
          </p:nvPr>
        </p:nvSpPr>
        <p:spPr/>
        <p:txBody>
          <a:bodyPr/>
          <a:lstStyle/>
          <a:p>
            <a:pPr>
              <a:defRPr/>
            </a:pPr>
            <a:fld id="{FAD62D4B-B654-4886-8EC8-DA1297365206}" type="slidenum">
              <a:rPr lang="cs-CZ" smtClean="0"/>
              <a:pPr>
                <a:defRPr/>
              </a:pPr>
              <a:t>64</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p:txBody>
          <a:bodyPr/>
          <a:lstStyle/>
          <a:p>
            <a:fld id="{A389AC6E-ED4D-4A70-A9EE-AE512410286D}" type="datetimeFigureOut">
              <a:rPr lang="cs-CZ" smtClean="0"/>
              <a:pPr/>
              <a:t>15.3.2015</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ovací čára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C760A51-6391-4C30-8EF4-72360B5213A8}" type="slidenum">
              <a:rPr lang="cs-CZ" smtClean="0"/>
              <a:pPr/>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A389AC6E-ED4D-4A70-A9EE-AE512410286D}" type="datetimeFigureOut">
              <a:rPr lang="cs-CZ" smtClean="0"/>
              <a:pPr/>
              <a:t>15.3.2015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C760A51-6391-4C30-8EF4-72360B5213A8}"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ovací čára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DC760A51-6391-4C30-8EF4-72360B5213A8}" type="slidenum">
              <a:rPr lang="cs-CZ" smtClean="0"/>
              <a:pPr/>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A389AC6E-ED4D-4A70-A9EE-AE512410286D}" type="datetimeFigureOut">
              <a:rPr lang="cs-CZ" smtClean="0"/>
              <a:pPr/>
              <a:t>15.3.2015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fld id="{A389AC6E-ED4D-4A70-A9EE-AE512410286D}" type="datetimeFigureOut">
              <a:rPr lang="cs-CZ" smtClean="0"/>
              <a:pPr/>
              <a:t>15.3.2015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DC760A51-6391-4C30-8EF4-72360B5213A8}" type="slidenum">
              <a:rPr lang="cs-CZ" smtClean="0"/>
              <a:pPr/>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A389AC6E-ED4D-4A70-A9EE-AE512410286D}" type="datetimeFigureOut">
              <a:rPr lang="cs-CZ" smtClean="0"/>
              <a:pPr/>
              <a:t>15.3.2015</a:t>
            </a:fld>
            <a:endParaRPr lang="cs-CZ"/>
          </a:p>
        </p:txBody>
      </p:sp>
      <p:sp>
        <p:nvSpPr>
          <p:cNvPr id="8" name="Přímá spojovací čára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C760A51-6391-4C30-8EF4-72360B5213A8}" type="slidenum">
              <a:rPr lang="cs-CZ" smtClean="0"/>
              <a:pPr/>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A389AC6E-ED4D-4A70-A9EE-AE512410286D}" type="datetimeFigureOut">
              <a:rPr lang="cs-CZ" smtClean="0"/>
              <a:pPr/>
              <a:t>15.3.2015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C760A51-6391-4C30-8EF4-72360B5213A8}" type="slidenum">
              <a:rPr lang="cs-CZ" smtClean="0"/>
              <a:pPr/>
              <a:t>‹#›</a:t>
            </a:fld>
            <a:endParaRPr lang="cs-CZ"/>
          </a:p>
        </p:txBody>
      </p:sp>
      <p:sp>
        <p:nvSpPr>
          <p:cNvPr id="8" name="Přímá spojovací čára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7" name="Zástupný symbol pro datum 6"/>
          <p:cNvSpPr>
            <a:spLocks noGrp="1"/>
          </p:cNvSpPr>
          <p:nvPr>
            <p:ph type="dt" sz="half" idx="10"/>
          </p:nvPr>
        </p:nvSpPr>
        <p:spPr/>
        <p:txBody>
          <a:bodyPr/>
          <a:lstStyle/>
          <a:p>
            <a:fld id="{A389AC6E-ED4D-4A70-A9EE-AE512410286D}" type="datetimeFigureOut">
              <a:rPr lang="cs-CZ" smtClean="0"/>
              <a:pPr/>
              <a:t>15.3.2015</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ovací čára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DC760A51-6391-4C30-8EF4-72360B5213A8}" type="slidenum">
              <a:rPr lang="cs-CZ" smtClean="0"/>
              <a:pPr/>
              <a:t>‹#›</a:t>
            </a:fld>
            <a:endParaRPr lang="cs-CZ"/>
          </a:p>
        </p:txBody>
      </p:sp>
      <p:sp>
        <p:nvSpPr>
          <p:cNvPr id="23" name="Nadpis 22"/>
          <p:cNvSpPr>
            <a:spLocks noGrp="1"/>
          </p:cNvSpPr>
          <p:nvPr>
            <p:ph type="title"/>
          </p:nvPr>
        </p:nvSpPr>
        <p:spPr/>
        <p:txBody>
          <a:bodyPr rtlCol="0" anchor="b" anchorCtr="0"/>
          <a:lstStyle/>
          <a:p>
            <a:r>
              <a:rPr kumimoji="0" lang="cs-CZ" smtClean="0"/>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A389AC6E-ED4D-4A70-A9EE-AE512410286D}" type="datetimeFigureOut">
              <a:rPr lang="cs-CZ" smtClean="0"/>
              <a:pPr/>
              <a:t>15.3.2015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DC760A51-6391-4C30-8EF4-72360B5213A8}"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A389AC6E-ED4D-4A70-A9EE-AE512410286D}" type="datetimeFigureOut">
              <a:rPr lang="cs-CZ" smtClean="0"/>
              <a:pPr/>
              <a:t>15.3.2015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C760A51-6391-4C30-8EF4-72360B5213A8}"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ovací čára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C760A51-6391-4C30-8EF4-72360B5213A8}" type="slidenum">
              <a:rPr lang="cs-CZ" smtClean="0"/>
              <a:pPr/>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A389AC6E-ED4D-4A70-A9EE-AE512410286D}" type="datetimeFigureOut">
              <a:rPr lang="cs-CZ" smtClean="0"/>
              <a:pPr/>
              <a:t>15.3.2015</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ovací čára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DC760A51-6391-4C30-8EF4-72360B5213A8}" type="slidenum">
              <a:rPr lang="cs-CZ" smtClean="0"/>
              <a:pPr/>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A389AC6E-ED4D-4A70-A9EE-AE512410286D}" type="datetimeFigureOut">
              <a:rPr lang="cs-CZ" smtClean="0"/>
              <a:pPr/>
              <a:t>15.3.2015</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389AC6E-ED4D-4A70-A9EE-AE512410286D}" type="datetimeFigureOut">
              <a:rPr lang="cs-CZ" smtClean="0"/>
              <a:pPr/>
              <a:t>15.3.2015</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ovací čára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C760A51-6391-4C30-8EF4-72360B5213A8}" type="slidenum">
              <a:rPr lang="cs-CZ" smtClean="0"/>
              <a:pPr/>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img.slate.com/media/1/123125/123087/2111940/2118216/2119121/2119723/sleep_deprevation.gif"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sott.net/image/s4/99156/full/circadian_rhythm.jp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z/url?url=http://www.sciencetimes.com/articles/1763/20141208/recurring-negative-thoughts-may-be-the-effect-of-little-sleep-or-very-late-night-sleep.htm&amp;rct=j&amp;frm=1&amp;q=&amp;esrc=s&amp;sa=U&amp;ei=SyDvVKvzOoapyQOLioLQCA&amp;ved=0CBgQ9QEwATgU&amp;usg=AFQjCNH_CCGS7VzPOCmSx0JktXmfuGIUbA"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opapc.com/uploads/documents/PSQI.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upload.wikimedia.org/wikipedia/commons/2/25/Myxedema.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403648" y="3356992"/>
            <a:ext cx="6400800" cy="504056"/>
          </a:xfrm>
        </p:spPr>
        <p:txBody>
          <a:bodyPr>
            <a:normAutofit/>
          </a:bodyPr>
          <a:lstStyle/>
          <a:p>
            <a:r>
              <a:rPr lang="cs-CZ" dirty="0" smtClean="0"/>
              <a:t>zlata </a:t>
            </a:r>
            <a:r>
              <a:rPr lang="cs-CZ" dirty="0" err="1" smtClean="0"/>
              <a:t>kapounovÁ</a:t>
            </a:r>
            <a:endParaRPr lang="cs-CZ" dirty="0" smtClean="0"/>
          </a:p>
          <a:p>
            <a:endParaRPr lang="cs-CZ" dirty="0" smtClean="0"/>
          </a:p>
          <a:p>
            <a:endParaRPr lang="cs-CZ" dirty="0" smtClean="0"/>
          </a:p>
          <a:p>
            <a:endParaRPr lang="cs-CZ" dirty="0" smtClean="0"/>
          </a:p>
          <a:p>
            <a:endParaRPr lang="cs-CZ" dirty="0" smtClean="0"/>
          </a:p>
          <a:p>
            <a:endParaRPr lang="cs-CZ" dirty="0"/>
          </a:p>
        </p:txBody>
      </p:sp>
      <p:sp>
        <p:nvSpPr>
          <p:cNvPr id="2" name="Nadpis 1"/>
          <p:cNvSpPr>
            <a:spLocks noGrp="1"/>
          </p:cNvSpPr>
          <p:nvPr>
            <p:ph type="ctrTitle"/>
          </p:nvPr>
        </p:nvSpPr>
        <p:spPr/>
        <p:txBody>
          <a:bodyPr>
            <a:normAutofit/>
          </a:bodyPr>
          <a:lstStyle/>
          <a:p>
            <a:r>
              <a:rPr lang="cs-CZ" sz="8000" dirty="0" smtClean="0"/>
              <a:t>Spánek a obezita</a:t>
            </a:r>
            <a:endParaRPr lang="cs-CZ" sz="8000" dirty="0"/>
          </a:p>
        </p:txBody>
      </p:sp>
      <p:sp>
        <p:nvSpPr>
          <p:cNvPr id="4" name="TextovéPole 3"/>
          <p:cNvSpPr txBox="1"/>
          <p:nvPr/>
        </p:nvSpPr>
        <p:spPr>
          <a:xfrm>
            <a:off x="611560" y="5013176"/>
            <a:ext cx="7992888" cy="1231106"/>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endParaRPr lang="cs-CZ" sz="1400" dirty="0" smtClean="0"/>
          </a:p>
          <a:p>
            <a:r>
              <a:rPr lang="cs-CZ" sz="1400" dirty="0" smtClean="0"/>
              <a:t>KAPOUNOVÁ, Zlata. Vliv nedostatku spánku a jeho nízké kvality na vznik obezity a dalších vybraných onemocnění [online]. 2013 [cit. 2015-02-21]. Disertační práce. Masarykova univerzita, Lékařská fakulta. Vedoucí práce Martin </a:t>
            </a:r>
            <a:r>
              <a:rPr lang="cs-CZ" sz="1400" dirty="0" err="1" smtClean="0"/>
              <a:t>Forejt</a:t>
            </a:r>
            <a:r>
              <a:rPr lang="cs-CZ" sz="1400" dirty="0" smtClean="0"/>
              <a:t>. Dostupné z: &lt;http://is.muni.cz/th/72367/lf_d/&gt;. </a:t>
            </a:r>
          </a:p>
          <a:p>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smtClean="0">
                <a:solidFill>
                  <a:schemeClr val="accent1"/>
                </a:solidFill>
              </a:rPr>
              <a:t>Epidemiologické studie</a:t>
            </a:r>
            <a:endParaRPr lang="cs-CZ" sz="3600" dirty="0">
              <a:solidFill>
                <a:schemeClr val="accent1"/>
              </a:solidFill>
            </a:endParaRPr>
          </a:p>
        </p:txBody>
      </p:sp>
      <p:sp>
        <p:nvSpPr>
          <p:cNvPr id="4" name="Zástupný symbol pro obsah 9"/>
          <p:cNvSpPr>
            <a:spLocks noGrp="1"/>
          </p:cNvSpPr>
          <p:nvPr>
            <p:ph sz="quarter" idx="1"/>
          </p:nvPr>
        </p:nvSpPr>
        <p:spPr>
          <a:xfrm>
            <a:off x="301752" y="1527048"/>
            <a:ext cx="8662736" cy="4206208"/>
          </a:xfrm>
        </p:spPr>
        <p:txBody>
          <a:bodyPr anchor="ctr">
            <a:normAutofit fontScale="85000" lnSpcReduction="20000"/>
          </a:bodyPr>
          <a:lstStyle/>
          <a:p>
            <a:pPr marL="514350" indent="-336550" eaLnBrk="1" hangingPunct="1">
              <a:lnSpc>
                <a:spcPct val="110000"/>
              </a:lnSpc>
              <a:buFont typeface="Arial" charset="0"/>
              <a:buNone/>
            </a:pPr>
            <a:r>
              <a:rPr lang="cs-CZ" sz="2900" b="1" dirty="0" smtClean="0"/>
              <a:t>Zdravotní rizika spojená se spánkem &lt; 6 hodin (chronická spánková deprivace)</a:t>
            </a:r>
          </a:p>
          <a:p>
            <a:pPr marL="514350" indent="-336550" eaLnBrk="1" hangingPunct="1">
              <a:lnSpc>
                <a:spcPct val="110000"/>
              </a:lnSpc>
              <a:buFont typeface="Wingdings" pitchFamily="2" charset="2"/>
              <a:buChar char="Ø"/>
            </a:pPr>
            <a:r>
              <a:rPr lang="cs-CZ" sz="2800" dirty="0" smtClean="0"/>
              <a:t>	Obezita</a:t>
            </a:r>
          </a:p>
          <a:p>
            <a:pPr marL="514350" indent="-336550" eaLnBrk="1" hangingPunct="1">
              <a:lnSpc>
                <a:spcPct val="110000"/>
              </a:lnSpc>
              <a:buFont typeface="Wingdings" pitchFamily="2" charset="2"/>
              <a:buChar char="Ø"/>
            </a:pPr>
            <a:r>
              <a:rPr lang="cs-CZ" sz="2800" dirty="0" smtClean="0"/>
              <a:t>	Diabetes </a:t>
            </a:r>
            <a:r>
              <a:rPr lang="cs-CZ" sz="2800" dirty="0" err="1" smtClean="0"/>
              <a:t>mellitus</a:t>
            </a:r>
            <a:endParaRPr lang="cs-CZ" sz="2800" dirty="0" smtClean="0"/>
          </a:p>
          <a:p>
            <a:pPr marL="514350" indent="-336550" eaLnBrk="1" hangingPunct="1">
              <a:lnSpc>
                <a:spcPct val="110000"/>
              </a:lnSpc>
              <a:buFont typeface="Wingdings" pitchFamily="2" charset="2"/>
              <a:buChar char="Ø"/>
            </a:pPr>
            <a:r>
              <a:rPr lang="cs-CZ" sz="2800" dirty="0" smtClean="0"/>
              <a:t>	Hypertenze</a:t>
            </a:r>
          </a:p>
          <a:p>
            <a:pPr marL="514350" indent="-336550" eaLnBrk="1" hangingPunct="1">
              <a:lnSpc>
                <a:spcPct val="110000"/>
              </a:lnSpc>
              <a:buFont typeface="Wingdings" pitchFamily="2" charset="2"/>
              <a:buChar char="Ø"/>
            </a:pPr>
            <a:r>
              <a:rPr lang="cs-CZ" sz="2800" dirty="0" smtClean="0"/>
              <a:t>	Metabolický syndrom</a:t>
            </a:r>
          </a:p>
          <a:p>
            <a:pPr marL="514350" indent="-336550" eaLnBrk="1" hangingPunct="1">
              <a:lnSpc>
                <a:spcPct val="110000"/>
              </a:lnSpc>
              <a:buFont typeface="Wingdings" pitchFamily="2" charset="2"/>
              <a:buChar char="Ø"/>
            </a:pPr>
            <a:r>
              <a:rPr lang="cs-CZ" sz="2800" dirty="0" smtClean="0"/>
              <a:t>	Kardiovaskulární onemocnění</a:t>
            </a:r>
          </a:p>
          <a:p>
            <a:pPr marL="514350" indent="-336550" eaLnBrk="1" hangingPunct="1">
              <a:lnSpc>
                <a:spcPct val="110000"/>
              </a:lnSpc>
              <a:buFont typeface="Wingdings" pitchFamily="2" charset="2"/>
              <a:buChar char="Ø"/>
            </a:pPr>
            <a:r>
              <a:rPr lang="cs-CZ" sz="2800" dirty="0" smtClean="0"/>
              <a:t>	OSA</a:t>
            </a:r>
          </a:p>
          <a:p>
            <a:pPr marL="514350" indent="-336550" eaLnBrk="1" hangingPunct="1">
              <a:lnSpc>
                <a:spcPct val="110000"/>
              </a:lnSpc>
              <a:buFont typeface="Wingdings" pitchFamily="2" charset="2"/>
              <a:buChar char="Ø"/>
            </a:pPr>
            <a:r>
              <a:rPr lang="cs-CZ" sz="2800" dirty="0" smtClean="0"/>
              <a:t>	Úzkost, deprese</a:t>
            </a:r>
          </a:p>
          <a:p>
            <a:pPr marL="514350" indent="-336550" eaLnBrk="1" hangingPunct="1">
              <a:lnSpc>
                <a:spcPct val="110000"/>
              </a:lnSpc>
              <a:buFont typeface="Wingdings" pitchFamily="2" charset="2"/>
              <a:buChar char="Ø"/>
            </a:pPr>
            <a:r>
              <a:rPr lang="cs-CZ" sz="2800" dirty="0" smtClean="0">
                <a:cs typeface="Arial" charset="0"/>
              </a:rPr>
              <a:t>	↑</a:t>
            </a:r>
            <a:r>
              <a:rPr lang="cs-CZ" sz="2800" dirty="0" smtClean="0"/>
              <a:t>Mortalita </a:t>
            </a:r>
          </a:p>
          <a:p>
            <a:pPr marL="514350" indent="-336550" eaLnBrk="1" hangingPunct="1">
              <a:buFont typeface="Arial" charset="0"/>
              <a:buNone/>
            </a:pPr>
            <a:endParaRPr lang="cs-CZ" sz="2800" dirty="0" smtClean="0">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Spánková deprivace (SD)</a:t>
            </a:r>
            <a:endParaRPr lang="cs-CZ" dirty="0">
              <a:solidFill>
                <a:schemeClr val="accent1"/>
              </a:solidFill>
            </a:endParaRPr>
          </a:p>
        </p:txBody>
      </p:sp>
      <p:sp>
        <p:nvSpPr>
          <p:cNvPr id="3" name="Zástupný symbol pro obsah 2"/>
          <p:cNvSpPr>
            <a:spLocks noGrp="1"/>
          </p:cNvSpPr>
          <p:nvPr>
            <p:ph sz="quarter" idx="1"/>
          </p:nvPr>
        </p:nvSpPr>
        <p:spPr>
          <a:xfrm>
            <a:off x="301752" y="1527048"/>
            <a:ext cx="8503920" cy="5070304"/>
          </a:xfrm>
        </p:spPr>
        <p:txBody>
          <a:bodyPr>
            <a:normAutofit fontScale="85000" lnSpcReduction="20000"/>
          </a:bodyPr>
          <a:lstStyle/>
          <a:p>
            <a:r>
              <a:rPr lang="cs-CZ" sz="2600" dirty="0" smtClean="0">
                <a:solidFill>
                  <a:schemeClr val="accent1">
                    <a:lumMod val="75000"/>
                  </a:schemeClr>
                </a:solidFill>
                <a:effectLst>
                  <a:outerShdw blurRad="38100" dist="38100" dir="2700000" algn="tl">
                    <a:srgbClr val="000000">
                      <a:alpha val="43137"/>
                    </a:srgbClr>
                  </a:outerShdw>
                </a:effectLst>
              </a:rPr>
              <a:t>Akutní</a:t>
            </a:r>
            <a:r>
              <a:rPr lang="cs-CZ" sz="2600" dirty="0" smtClean="0"/>
              <a:t>– jednorázové vynechání spánku &lt;24h periody</a:t>
            </a:r>
          </a:p>
          <a:p>
            <a:pPr lvl="1"/>
            <a:r>
              <a:rPr lang="cs-CZ" sz="2100" dirty="0" smtClean="0"/>
              <a:t>Primární vliv na </a:t>
            </a:r>
            <a:r>
              <a:rPr lang="cs-CZ" sz="2100" dirty="0" err="1" smtClean="0"/>
              <a:t>fce</a:t>
            </a:r>
            <a:r>
              <a:rPr lang="cs-CZ" sz="2100" dirty="0" smtClean="0"/>
              <a:t> mozku (kognice, pozornost, paměť, psychika)</a:t>
            </a:r>
          </a:p>
          <a:p>
            <a:r>
              <a:rPr lang="cs-CZ" sz="2600" dirty="0" smtClean="0">
                <a:solidFill>
                  <a:schemeClr val="accent1">
                    <a:lumMod val="75000"/>
                  </a:schemeClr>
                </a:solidFill>
                <a:effectLst>
                  <a:outerShdw blurRad="38100" dist="38100" dir="2700000" algn="tl">
                    <a:srgbClr val="000000">
                      <a:alpha val="43137"/>
                    </a:srgbClr>
                  </a:outerShdw>
                </a:effectLst>
              </a:rPr>
              <a:t>Totální</a:t>
            </a:r>
            <a:r>
              <a:rPr lang="cs-CZ" sz="2600" b="1" dirty="0" smtClean="0">
                <a:solidFill>
                  <a:schemeClr val="accent1">
                    <a:lumMod val="75000"/>
                  </a:schemeClr>
                </a:solidFill>
                <a:effectLst>
                  <a:outerShdw blurRad="38100" dist="38100" dir="2700000" algn="tl">
                    <a:srgbClr val="000000">
                      <a:alpha val="43137"/>
                    </a:srgbClr>
                  </a:outerShdw>
                </a:effectLst>
              </a:rPr>
              <a:t> </a:t>
            </a:r>
            <a:r>
              <a:rPr lang="cs-CZ" sz="2600" dirty="0" smtClean="0"/>
              <a:t>– vynechání spánku po dobu &gt;24h</a:t>
            </a:r>
          </a:p>
          <a:p>
            <a:pPr lvl="1"/>
            <a:r>
              <a:rPr lang="cs-CZ" sz="2100" dirty="0" smtClean="0"/>
              <a:t>Eticky a humánně neakceptovatelná (205h=8,5dne člověk nespal)</a:t>
            </a:r>
          </a:p>
          <a:p>
            <a:pPr lvl="1"/>
            <a:r>
              <a:rPr lang="cs-CZ" sz="2100" dirty="0" smtClean="0"/>
              <a:t>Již 24h </a:t>
            </a:r>
            <a:r>
              <a:rPr lang="cs-CZ" sz="2100" dirty="0" err="1" smtClean="0"/>
              <a:t>sp.deprivace</a:t>
            </a:r>
            <a:r>
              <a:rPr lang="cs-CZ" sz="2100" dirty="0" smtClean="0"/>
              <a:t> snižuje výkonnost a pozornost srovnatelnou s </a:t>
            </a:r>
            <a:r>
              <a:rPr lang="cs-CZ" sz="2100" dirty="0" err="1" smtClean="0"/>
              <a:t>ethanolovou</a:t>
            </a:r>
            <a:r>
              <a:rPr lang="cs-CZ" sz="2100" dirty="0" smtClean="0"/>
              <a:t> intoxikací v dávce 0,5-1,0 ‰, tj. lehký stupeň opilosti</a:t>
            </a:r>
          </a:p>
          <a:p>
            <a:r>
              <a:rPr lang="cs-CZ" sz="2600" dirty="0" smtClean="0">
                <a:solidFill>
                  <a:schemeClr val="accent1">
                    <a:lumMod val="75000"/>
                  </a:schemeClr>
                </a:solidFill>
                <a:effectLst>
                  <a:outerShdw blurRad="38100" dist="38100" dir="2700000" algn="tl">
                    <a:srgbClr val="000000">
                      <a:alpha val="43137"/>
                    </a:srgbClr>
                  </a:outerShdw>
                </a:effectLst>
              </a:rPr>
              <a:t>Parciální</a:t>
            </a:r>
            <a:r>
              <a:rPr lang="cs-CZ" sz="2600" dirty="0" smtClean="0">
                <a:effectLst>
                  <a:outerShdw blurRad="38100" dist="38100" dir="2700000" algn="tl">
                    <a:srgbClr val="000000">
                      <a:alpha val="43137"/>
                    </a:srgbClr>
                  </a:outerShdw>
                </a:effectLst>
              </a:rPr>
              <a:t> </a:t>
            </a:r>
            <a:r>
              <a:rPr lang="cs-CZ" sz="2600" dirty="0" smtClean="0"/>
              <a:t>– zkrácení spánku z jeho obvyklé délky během 24h</a:t>
            </a:r>
          </a:p>
          <a:p>
            <a:pPr lvl="1"/>
            <a:r>
              <a:rPr lang="cs-CZ" sz="2100" dirty="0" smtClean="0"/>
              <a:t>nejčastější forma spánkové deprivace ve společnosti</a:t>
            </a:r>
          </a:p>
          <a:p>
            <a:pPr>
              <a:buNone/>
            </a:pPr>
            <a:endParaRPr lang="cs-CZ" dirty="0" smtClean="0"/>
          </a:p>
          <a:p>
            <a:r>
              <a:rPr lang="cs-CZ" sz="2600" dirty="0" smtClean="0">
                <a:solidFill>
                  <a:schemeClr val="accent1">
                    <a:lumMod val="75000"/>
                  </a:schemeClr>
                </a:solidFill>
                <a:effectLst>
                  <a:outerShdw blurRad="38100" dist="38100" dir="2700000" algn="tl">
                    <a:srgbClr val="000000">
                      <a:alpha val="43137"/>
                    </a:srgbClr>
                  </a:outerShdw>
                </a:effectLst>
              </a:rPr>
              <a:t>Chronická spánková deprivace </a:t>
            </a:r>
            <a:r>
              <a:rPr lang="cs-CZ" sz="2600" dirty="0" smtClean="0"/>
              <a:t>– se vztahuje k prolongované expozici spánkové deprivace (týdny, měsíce, nebo roky)</a:t>
            </a:r>
          </a:p>
          <a:p>
            <a:pPr lvl="1"/>
            <a:r>
              <a:rPr lang="cs-CZ" sz="2100" dirty="0" smtClean="0"/>
              <a:t>Negativní vliv na celkové zdraví v důsledku narušení fyziologických homeostatických mechanizmů (viz tabulka výše)</a:t>
            </a:r>
          </a:p>
          <a:p>
            <a:pPr lvl="1">
              <a:buNone/>
            </a:pPr>
            <a:endParaRPr lang="cs-CZ" sz="2100" dirty="0" smtClean="0"/>
          </a:p>
          <a:p>
            <a:pPr>
              <a:buNone/>
            </a:pPr>
            <a:r>
              <a:rPr lang="cs-CZ" sz="2500" dirty="0" smtClean="0"/>
              <a:t>! Tolerance spánkové deprivace je, stejně jako potřeba spánku, </a:t>
            </a:r>
            <a:r>
              <a:rPr lang="cs-CZ" sz="2500" b="1" dirty="0" smtClean="0"/>
              <a:t>individuální</a:t>
            </a:r>
            <a:r>
              <a:rPr lang="cs-CZ" sz="2500" dirty="0" smtClean="0"/>
              <a:t>. Je ovlivněna zejména trváním předchozího spánku, stavem </a:t>
            </a:r>
            <a:r>
              <a:rPr lang="cs-CZ" sz="2500" dirty="0" err="1" smtClean="0"/>
              <a:t>nespící</a:t>
            </a:r>
            <a:r>
              <a:rPr lang="cs-CZ" sz="2500" dirty="0" smtClean="0"/>
              <a:t> osoby, do určité míry pohlavím a </a:t>
            </a:r>
            <a:r>
              <a:rPr lang="cs-CZ" sz="2500" dirty="0" err="1" smtClean="0"/>
              <a:t>chronotypem</a:t>
            </a:r>
            <a:r>
              <a:rPr lang="cs-CZ" sz="2500" dirty="0"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solidFill>
                  <a:schemeClr val="accent1"/>
                </a:solidFill>
              </a:rPr>
              <a:t>Spánková deprivace jako forma stresu</a:t>
            </a:r>
            <a:endParaRPr lang="cs-CZ" dirty="0">
              <a:solidFill>
                <a:schemeClr val="accent1"/>
              </a:solidFill>
            </a:endParaRPr>
          </a:p>
        </p:txBody>
      </p:sp>
      <p:sp>
        <p:nvSpPr>
          <p:cNvPr id="5" name="Zástupný symbol pro obsah 4"/>
          <p:cNvSpPr>
            <a:spLocks noGrp="1"/>
          </p:cNvSpPr>
          <p:nvPr>
            <p:ph sz="half" idx="1"/>
          </p:nvPr>
        </p:nvSpPr>
        <p:spPr>
          <a:xfrm>
            <a:off x="251520" y="1412776"/>
            <a:ext cx="4464496" cy="4536504"/>
          </a:xfrm>
        </p:spPr>
        <p:txBody>
          <a:bodyPr>
            <a:noAutofit/>
          </a:bodyPr>
          <a:lstStyle/>
          <a:p>
            <a:r>
              <a:rPr lang="cs-CZ" sz="1900" dirty="0" smtClean="0"/>
              <a:t>SD nebo přerušovaný spánek vede       k aktivaci SNS (zvýšení sekrece katecholaminů, TF a TK) a </a:t>
            </a:r>
            <a:r>
              <a:rPr lang="cs-CZ" sz="1900" dirty="0" smtClean="0"/>
              <a:t>HHA </a:t>
            </a:r>
            <a:r>
              <a:rPr lang="cs-CZ" sz="1900" dirty="0" smtClean="0"/>
              <a:t>(zvýšená produkce kortizolu </a:t>
            </a:r>
            <a:r>
              <a:rPr lang="cs-CZ" sz="1900" dirty="0" smtClean="0"/>
              <a:t>-&gt; asociace </a:t>
            </a:r>
            <a:r>
              <a:rPr lang="cs-CZ" sz="1900" dirty="0" smtClean="0"/>
              <a:t>s HT, DM, MS, osteoporózou, </a:t>
            </a:r>
            <a:r>
              <a:rPr lang="cs-CZ" sz="1900" dirty="0" smtClean="0"/>
              <a:t>imunosupresí, depresí, </a:t>
            </a:r>
            <a:r>
              <a:rPr lang="cs-CZ" sz="1900" dirty="0" err="1" smtClean="0"/>
              <a:t>hypoleptinemií</a:t>
            </a:r>
            <a:r>
              <a:rPr lang="cs-CZ" sz="1900" dirty="0" smtClean="0"/>
              <a:t>, poruchami spánku)</a:t>
            </a:r>
            <a:endParaRPr lang="cs-CZ" sz="1900" dirty="0" smtClean="0"/>
          </a:p>
          <a:p>
            <a:endParaRPr lang="cs-CZ" sz="1900" dirty="0" smtClean="0"/>
          </a:p>
          <a:p>
            <a:r>
              <a:rPr lang="cs-CZ" sz="1900" dirty="0" smtClean="0"/>
              <a:t>Dopad na autonomní a </a:t>
            </a:r>
            <a:r>
              <a:rPr lang="cs-CZ" sz="1900" dirty="0" err="1" smtClean="0"/>
              <a:t>neuro</a:t>
            </a:r>
            <a:r>
              <a:rPr lang="cs-CZ" sz="1900" dirty="0" smtClean="0"/>
              <a:t>-endokrinní systém bude tím větší, čím aktivnější musí být v bdělém stavu spánkem deprivovaná osoba</a:t>
            </a:r>
          </a:p>
          <a:p>
            <a:endParaRPr lang="cs-CZ" sz="1900" dirty="0" smtClean="0"/>
          </a:p>
          <a:p>
            <a:r>
              <a:rPr lang="cs-CZ" sz="1900" dirty="0" smtClean="0"/>
              <a:t>Obousměrný vztah </a:t>
            </a:r>
          </a:p>
          <a:p>
            <a:pPr>
              <a:buNone/>
            </a:pPr>
            <a:r>
              <a:rPr lang="cs-CZ" sz="1900" dirty="0" smtClean="0"/>
              <a:t>	stres -&gt; bdělost -&gt; </a:t>
            </a:r>
            <a:r>
              <a:rPr lang="cs-CZ" sz="1900" dirty="0" smtClean="0">
                <a:cs typeface="Times New Roman" pitchFamily="18" charset="0"/>
              </a:rPr>
              <a:t>↓spánku</a:t>
            </a:r>
            <a:endParaRPr lang="cs-CZ" sz="1900" dirty="0"/>
          </a:p>
        </p:txBody>
      </p:sp>
      <p:sp>
        <p:nvSpPr>
          <p:cNvPr id="6" name="Zástupný symbol pro obsah 5"/>
          <p:cNvSpPr>
            <a:spLocks noGrp="1"/>
          </p:cNvSpPr>
          <p:nvPr>
            <p:ph sz="half" idx="2"/>
          </p:nvPr>
        </p:nvSpPr>
        <p:spPr>
          <a:xfrm>
            <a:off x="5796136" y="1371600"/>
            <a:ext cx="3043064" cy="4681728"/>
          </a:xfrm>
        </p:spPr>
        <p:txBody>
          <a:bodyPr>
            <a:normAutofit/>
          </a:bodyPr>
          <a:lstStyle/>
          <a:p>
            <a:endParaRPr lang="cs-CZ" dirty="0"/>
          </a:p>
        </p:txBody>
      </p:sp>
      <p:pic>
        <p:nvPicPr>
          <p:cNvPr id="25602" name="Picture 2" descr="http://img.slate.com/media/1/123125/123087/2111940/2118216/2119121/2119723/sleep_deprevation.gif">
            <a:hlinkClick r:id="rId2"/>
          </p:cNvPr>
          <p:cNvPicPr>
            <a:picLocks noChangeAspect="1" noChangeArrowheads="1"/>
          </p:cNvPicPr>
          <p:nvPr/>
        </p:nvPicPr>
        <p:blipFill>
          <a:blip r:embed="rId3" cstate="print"/>
          <a:srcRect/>
          <a:stretch>
            <a:fillRect/>
          </a:stretch>
        </p:blipFill>
        <p:spPr bwMode="auto">
          <a:xfrm>
            <a:off x="5364088" y="1412776"/>
            <a:ext cx="3057940" cy="3528392"/>
          </a:xfrm>
          <a:prstGeom prst="rect">
            <a:avLst/>
          </a:prstGeom>
          <a:noFill/>
        </p:spPr>
      </p:pic>
      <p:sp>
        <p:nvSpPr>
          <p:cNvPr id="7" name="TextovéPole 6"/>
          <p:cNvSpPr txBox="1"/>
          <p:nvPr/>
        </p:nvSpPr>
        <p:spPr>
          <a:xfrm>
            <a:off x="4572000" y="5877272"/>
            <a:ext cx="4572000" cy="523220"/>
          </a:xfrm>
          <a:prstGeom prst="rect">
            <a:avLst/>
          </a:prstGeom>
          <a:noFill/>
        </p:spPr>
        <p:txBody>
          <a:bodyPr wrap="square" rtlCol="0">
            <a:spAutoFit/>
          </a:bodyPr>
          <a:lstStyle/>
          <a:p>
            <a:r>
              <a:rPr lang="cs-CZ" sz="1400" dirty="0" smtClean="0"/>
              <a:t>SNS – sympatický nervový systém</a:t>
            </a:r>
          </a:p>
          <a:p>
            <a:r>
              <a:rPr lang="cs-CZ" sz="1400" dirty="0" smtClean="0"/>
              <a:t>HHA </a:t>
            </a:r>
            <a:r>
              <a:rPr lang="cs-CZ" sz="1400" dirty="0" smtClean="0"/>
              <a:t>– </a:t>
            </a:r>
            <a:r>
              <a:rPr lang="cs-CZ" sz="1400" dirty="0" err="1" smtClean="0"/>
              <a:t>hypothalamo</a:t>
            </a:r>
            <a:r>
              <a:rPr lang="cs-CZ" sz="1400" dirty="0" smtClean="0"/>
              <a:t>-hypofyzární-</a:t>
            </a:r>
            <a:r>
              <a:rPr lang="cs-CZ" sz="1400" dirty="0" err="1" smtClean="0"/>
              <a:t>adrenokortikální</a:t>
            </a:r>
            <a:r>
              <a:rPr lang="cs-CZ" sz="1400" dirty="0" smtClean="0"/>
              <a:t> </a:t>
            </a:r>
            <a:r>
              <a:rPr lang="cs-CZ" sz="1400" dirty="0" smtClean="0"/>
              <a:t>osa</a:t>
            </a:r>
            <a:endParaRPr lang="cs-CZ" sz="1400" dirty="0"/>
          </a:p>
        </p:txBody>
      </p:sp>
      <p:cxnSp>
        <p:nvCxnSpPr>
          <p:cNvPr id="18" name="Přímá spojovací čára 17"/>
          <p:cNvCxnSpPr/>
          <p:nvPr/>
        </p:nvCxnSpPr>
        <p:spPr>
          <a:xfrm>
            <a:off x="827584" y="6309320"/>
            <a:ext cx="23762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Přímá spojovací šipka 21"/>
          <p:cNvCxnSpPr/>
          <p:nvPr/>
        </p:nvCxnSpPr>
        <p:spPr>
          <a:xfrm flipV="1">
            <a:off x="827584" y="6093296"/>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čára 23"/>
          <p:cNvCxnSpPr/>
          <p:nvPr/>
        </p:nvCxnSpPr>
        <p:spPr>
          <a:xfrm flipV="1">
            <a:off x="3203848" y="6093296"/>
            <a:ext cx="0"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4644008" y="5013176"/>
            <a:ext cx="4680520" cy="877163"/>
          </a:xfrm>
          <a:prstGeom prst="rect">
            <a:avLst/>
          </a:prstGeom>
          <a:noFill/>
        </p:spPr>
        <p:txBody>
          <a:bodyPr wrap="square" rtlCol="0">
            <a:spAutoFit/>
          </a:bodyPr>
          <a:lstStyle/>
          <a:p>
            <a:pPr algn="ctr"/>
            <a:r>
              <a:rPr lang="cs-CZ" sz="1700" i="1" dirty="0" smtClean="0"/>
              <a:t>Stres</a:t>
            </a:r>
            <a:r>
              <a:rPr lang="cs-CZ" sz="1700" dirty="0" smtClean="0"/>
              <a:t> – nespecifická fyziologická reakce organizmu na jakoukoliv výrazně působící zátěž, při které dochází k aktivaci SNS a HHO.</a:t>
            </a:r>
            <a:endParaRPr lang="cs-CZ" sz="17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solidFill>
                  <a:schemeClr val="accent1"/>
                </a:solidFill>
              </a:rPr>
              <a:t>Spánek a regulace příjmu potravy</a:t>
            </a:r>
            <a:endParaRPr lang="cs-CZ" dirty="0">
              <a:solidFill>
                <a:schemeClr val="accent1"/>
              </a:solidFill>
            </a:endParaRPr>
          </a:p>
        </p:txBody>
      </p:sp>
      <p:sp>
        <p:nvSpPr>
          <p:cNvPr id="6" name="Zástupný symbol pro obsah 5"/>
          <p:cNvSpPr>
            <a:spLocks noGrp="1"/>
          </p:cNvSpPr>
          <p:nvPr>
            <p:ph sz="quarter" idx="1"/>
          </p:nvPr>
        </p:nvSpPr>
        <p:spPr/>
        <p:txBody>
          <a:bodyPr/>
          <a:lstStyle/>
          <a:p>
            <a:r>
              <a:rPr lang="cs-CZ" dirty="0" smtClean="0"/>
              <a:t>Regulace energetické rovnováhy je úzce propojena s cirkadiánními rytmy, trváním a kvalitou spánku</a:t>
            </a:r>
          </a:p>
          <a:p>
            <a:pPr marL="548640" lvl="2">
              <a:buClr>
                <a:schemeClr val="accent1"/>
              </a:buClr>
              <a:buSzPct val="85000"/>
              <a:buFont typeface="Courier New" pitchFamily="49" charset="0"/>
              <a:buChar char="o"/>
            </a:pPr>
            <a:r>
              <a:rPr lang="cs-CZ" dirty="0" smtClean="0">
                <a:solidFill>
                  <a:schemeClr val="tx2"/>
                </a:solidFill>
              </a:rPr>
              <a:t>Stav bdělosti/spánku a denní perioda organizmu přímo ovlivňují katabolické nebo anabolické pochody</a:t>
            </a:r>
            <a:endParaRPr lang="cs-CZ" dirty="0" smtClean="0"/>
          </a:p>
          <a:p>
            <a:r>
              <a:rPr lang="cs-CZ" dirty="0" err="1" smtClean="0"/>
              <a:t>Hypothalamus</a:t>
            </a:r>
            <a:r>
              <a:rPr lang="cs-CZ" dirty="0" smtClean="0"/>
              <a:t> – hlavní centrum pro řízení příjmu potravy, křížení drah s centry pro řízení spánku, resp. bdění: </a:t>
            </a:r>
            <a:r>
              <a:rPr lang="cs-CZ" b="1" dirty="0" err="1" smtClean="0">
                <a:effectLst>
                  <a:outerShdw blurRad="38100" dist="38100" dir="2700000" algn="tl">
                    <a:srgbClr val="000000">
                      <a:alpha val="43137"/>
                    </a:srgbClr>
                  </a:outerShdw>
                </a:effectLst>
              </a:rPr>
              <a:t>orexi</a:t>
            </a:r>
            <a:r>
              <a:rPr lang="cs-CZ" b="1" dirty="0" smtClean="0">
                <a:effectLst>
                  <a:outerShdw blurRad="38100" dist="38100" dir="2700000" algn="tl">
                    <a:srgbClr val="000000">
                      <a:alpha val="43137"/>
                    </a:srgbClr>
                  </a:outerShdw>
                </a:effectLst>
              </a:rPr>
              <a:t>-/</a:t>
            </a:r>
            <a:r>
              <a:rPr lang="cs-CZ" b="1" dirty="0" err="1" smtClean="0">
                <a:effectLst>
                  <a:outerShdw blurRad="38100" dist="38100" dir="2700000" algn="tl">
                    <a:srgbClr val="000000">
                      <a:alpha val="43137"/>
                    </a:srgbClr>
                  </a:outerShdw>
                </a:effectLst>
              </a:rPr>
              <a:t>hypokretinergní</a:t>
            </a:r>
            <a:r>
              <a:rPr lang="cs-CZ" b="1" dirty="0" smtClean="0">
                <a:effectLst>
                  <a:outerShdw blurRad="38100" dist="38100" dir="2700000" algn="tl">
                    <a:srgbClr val="000000">
                      <a:alpha val="43137"/>
                    </a:srgbClr>
                  </a:outerShdw>
                </a:effectLst>
              </a:rPr>
              <a:t> neurony</a:t>
            </a:r>
          </a:p>
          <a:p>
            <a:pPr marL="548640" lvl="3" indent="-274320">
              <a:buClr>
                <a:schemeClr val="accent1"/>
              </a:buClr>
              <a:buSzPct val="85000"/>
              <a:buFont typeface="Courier New" pitchFamily="49" charset="0"/>
              <a:buChar char="o"/>
            </a:pPr>
            <a:r>
              <a:rPr lang="cs-CZ" b="1" dirty="0" err="1" smtClean="0">
                <a:solidFill>
                  <a:schemeClr val="tx2">
                    <a:lumMod val="75000"/>
                  </a:schemeClr>
                </a:solidFill>
              </a:rPr>
              <a:t>Orexiny</a:t>
            </a:r>
            <a:r>
              <a:rPr lang="cs-CZ" b="1" dirty="0" smtClean="0">
                <a:solidFill>
                  <a:schemeClr val="tx2">
                    <a:lumMod val="75000"/>
                  </a:schemeClr>
                </a:solidFill>
              </a:rPr>
              <a:t>/</a:t>
            </a:r>
            <a:r>
              <a:rPr lang="cs-CZ" b="1" dirty="0" err="1" smtClean="0">
                <a:solidFill>
                  <a:schemeClr val="tx2">
                    <a:lumMod val="75000"/>
                  </a:schemeClr>
                </a:solidFill>
              </a:rPr>
              <a:t>hypokretiny</a:t>
            </a:r>
            <a:r>
              <a:rPr lang="cs-CZ" b="1" dirty="0" smtClean="0">
                <a:solidFill>
                  <a:schemeClr val="tx2"/>
                </a:solidFill>
              </a:rPr>
              <a:t> </a:t>
            </a:r>
            <a:r>
              <a:rPr lang="cs-CZ" dirty="0" smtClean="0">
                <a:solidFill>
                  <a:schemeClr val="tx2"/>
                </a:solidFill>
              </a:rPr>
              <a:t>(</a:t>
            </a:r>
            <a:r>
              <a:rPr lang="cs-CZ" dirty="0" err="1" smtClean="0">
                <a:solidFill>
                  <a:schemeClr val="tx2"/>
                </a:solidFill>
              </a:rPr>
              <a:t>orexin</a:t>
            </a:r>
            <a:r>
              <a:rPr lang="cs-CZ" dirty="0" smtClean="0">
                <a:solidFill>
                  <a:schemeClr val="tx2"/>
                </a:solidFill>
              </a:rPr>
              <a:t> A,B též </a:t>
            </a:r>
            <a:r>
              <a:rPr lang="cs-CZ" dirty="0" err="1" smtClean="0">
                <a:solidFill>
                  <a:schemeClr val="tx2"/>
                </a:solidFill>
              </a:rPr>
              <a:t>hypokretin</a:t>
            </a:r>
            <a:r>
              <a:rPr lang="cs-CZ" dirty="0" smtClean="0">
                <a:solidFill>
                  <a:schemeClr val="tx2"/>
                </a:solidFill>
              </a:rPr>
              <a:t> 1,2) = </a:t>
            </a:r>
            <a:r>
              <a:rPr lang="cs-CZ" dirty="0" err="1" smtClean="0">
                <a:solidFill>
                  <a:schemeClr val="tx2"/>
                </a:solidFill>
              </a:rPr>
              <a:t>hypothal.neuropeptidy</a:t>
            </a:r>
            <a:r>
              <a:rPr lang="cs-CZ" dirty="0" smtClean="0">
                <a:solidFill>
                  <a:schemeClr val="tx2"/>
                </a:solidFill>
              </a:rPr>
              <a:t>, deficitní u narkoleptických pacientů; excitace neuronů s receptory OX1R a OX2R (v CNS, periferie) – podpora </a:t>
            </a:r>
            <a:r>
              <a:rPr lang="cs-CZ" b="1" dirty="0" smtClean="0"/>
              <a:t>„</a:t>
            </a:r>
            <a:r>
              <a:rPr lang="cs-CZ" b="1" dirty="0" err="1" smtClean="0"/>
              <a:t>arousal</a:t>
            </a:r>
            <a:r>
              <a:rPr lang="cs-CZ" b="1" dirty="0" smtClean="0"/>
              <a:t>“</a:t>
            </a:r>
            <a:r>
              <a:rPr lang="cs-CZ" dirty="0" smtClean="0"/>
              <a:t> (probuzení) a přes </a:t>
            </a:r>
            <a:r>
              <a:rPr lang="cs-CZ" dirty="0" err="1" smtClean="0"/>
              <a:t>neuropeptid</a:t>
            </a:r>
            <a:r>
              <a:rPr lang="cs-CZ" dirty="0" smtClean="0"/>
              <a:t> Y </a:t>
            </a:r>
            <a:r>
              <a:rPr lang="cs-CZ" b="1" dirty="0" smtClean="0"/>
              <a:t>stimulace chuti k jídlu</a:t>
            </a:r>
          </a:p>
          <a:p>
            <a:pPr marL="548640" lvl="3" indent="-274320">
              <a:buClr>
                <a:schemeClr val="accent1"/>
              </a:buClr>
              <a:buSzPct val="85000"/>
              <a:buFont typeface="Courier New" pitchFamily="49" charset="0"/>
              <a:buChar char="o"/>
            </a:pPr>
            <a:endParaRPr lang="cs-CZ" dirty="0" smtClean="0"/>
          </a:p>
          <a:p>
            <a:pPr>
              <a:buNone/>
            </a:pPr>
            <a:endParaRPr lang="cs-CZ" dirty="0" smtClean="0">
              <a:effectLst>
                <a:outerShdw blurRad="38100" dist="38100" dir="2700000" algn="tl">
                  <a:srgbClr val="000000">
                    <a:alpha val="43137"/>
                  </a:srgbClr>
                </a:outerShdw>
              </a:effectLst>
            </a:endParaRPr>
          </a:p>
          <a:p>
            <a:pPr lvl="1"/>
            <a:endParaRPr lang="cs-CZ" dirty="0" smtClean="0"/>
          </a:p>
        </p:txBody>
      </p:sp>
      <p:sp>
        <p:nvSpPr>
          <p:cNvPr id="7" name="TextovéPole 6"/>
          <p:cNvSpPr txBox="1"/>
          <p:nvPr/>
        </p:nvSpPr>
        <p:spPr>
          <a:xfrm>
            <a:off x="395536" y="6021288"/>
            <a:ext cx="8496944" cy="646331"/>
          </a:xfrm>
          <a:prstGeom prst="rect">
            <a:avLst/>
          </a:prstGeom>
          <a:noFill/>
        </p:spPr>
        <p:txBody>
          <a:bodyPr wrap="square" rtlCol="0">
            <a:spAutoFit/>
          </a:bodyPr>
          <a:lstStyle/>
          <a:p>
            <a:r>
              <a:rPr lang="cs-CZ" i="1" dirty="0" smtClean="0"/>
              <a:t>Narkolepsie</a:t>
            </a:r>
            <a:r>
              <a:rPr lang="cs-CZ" dirty="0" smtClean="0"/>
              <a:t> – nadměrná denní spavost, nestabilní udržení bdělosti během dne        v důsledku chybění </a:t>
            </a:r>
            <a:r>
              <a:rPr lang="cs-CZ" dirty="0" err="1" smtClean="0"/>
              <a:t>hypokretinergních</a:t>
            </a:r>
            <a:r>
              <a:rPr lang="cs-CZ" dirty="0" smtClean="0"/>
              <a:t> </a:t>
            </a:r>
            <a:r>
              <a:rPr lang="cs-CZ" dirty="0" smtClean="0"/>
              <a:t>neuronů, pacienti často obézní. </a:t>
            </a:r>
            <a:endParaRPr lang="cs-CZ" dirty="0"/>
          </a:p>
        </p:txBody>
      </p:sp>
      <p:sp>
        <p:nvSpPr>
          <p:cNvPr id="8" name="Obdélník 7"/>
          <p:cNvSpPr/>
          <p:nvPr/>
        </p:nvSpPr>
        <p:spPr>
          <a:xfrm>
            <a:off x="323528" y="6021288"/>
            <a:ext cx="8640960" cy="6537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solidFill>
                  <a:schemeClr val="accent1"/>
                </a:solidFill>
              </a:rPr>
              <a:t>Spánek a regulace příjmu potravy</a:t>
            </a:r>
            <a:endParaRPr lang="cs-CZ" dirty="0">
              <a:solidFill>
                <a:schemeClr val="accent1"/>
              </a:solidFill>
            </a:endParaRPr>
          </a:p>
        </p:txBody>
      </p:sp>
      <p:sp>
        <p:nvSpPr>
          <p:cNvPr id="10" name="Zástupný symbol pro obsah 9"/>
          <p:cNvSpPr>
            <a:spLocks noGrp="1"/>
          </p:cNvSpPr>
          <p:nvPr>
            <p:ph sz="quarter" idx="1"/>
          </p:nvPr>
        </p:nvSpPr>
        <p:spPr/>
        <p:txBody>
          <a:bodyPr/>
          <a:lstStyle/>
          <a:p>
            <a:r>
              <a:rPr lang="cs-CZ" dirty="0" smtClean="0"/>
              <a:t>Regulace příjmu potravy je komplexní děj – souhra několika systémů (CNS, GIT, tuk.tkáň, štít.žláza, svalstvo, gonády..); centrum </a:t>
            </a:r>
            <a:r>
              <a:rPr lang="cs-CZ" dirty="0" err="1" smtClean="0"/>
              <a:t>hypothalamus</a:t>
            </a:r>
            <a:r>
              <a:rPr lang="cs-CZ" dirty="0" smtClean="0"/>
              <a:t> integruje nervové a hormonální signály</a:t>
            </a:r>
          </a:p>
          <a:p>
            <a:r>
              <a:rPr lang="cs-CZ" dirty="0" smtClean="0"/>
              <a:t>Systémy podporující příjem potravy = </a:t>
            </a:r>
            <a:r>
              <a:rPr lang="cs-CZ" dirty="0" err="1" smtClean="0">
                <a:solidFill>
                  <a:schemeClr val="accent1">
                    <a:lumMod val="75000"/>
                  </a:schemeClr>
                </a:solidFill>
                <a:effectLst>
                  <a:outerShdw blurRad="38100" dist="38100" dir="2700000" algn="tl">
                    <a:srgbClr val="000000">
                      <a:alpha val="43137"/>
                    </a:srgbClr>
                  </a:outerShdw>
                </a:effectLst>
              </a:rPr>
              <a:t>orexigenní</a:t>
            </a:r>
            <a:endParaRPr lang="cs-CZ" dirty="0" smtClean="0">
              <a:solidFill>
                <a:schemeClr val="accent1">
                  <a:lumMod val="75000"/>
                </a:schemeClr>
              </a:solidFill>
              <a:effectLst>
                <a:outerShdw blurRad="38100" dist="38100" dir="2700000" algn="tl">
                  <a:srgbClr val="000000">
                    <a:alpha val="43137"/>
                  </a:srgbClr>
                </a:outerShdw>
              </a:effectLst>
            </a:endParaRPr>
          </a:p>
          <a:p>
            <a:r>
              <a:rPr lang="cs-CZ" dirty="0" smtClean="0"/>
              <a:t>Systémy redukující příjem potravy = </a:t>
            </a:r>
            <a:r>
              <a:rPr lang="cs-CZ" dirty="0" err="1" smtClean="0">
                <a:solidFill>
                  <a:schemeClr val="accent1">
                    <a:lumMod val="75000"/>
                  </a:schemeClr>
                </a:solidFill>
                <a:effectLst>
                  <a:outerShdw blurRad="38100" dist="38100" dir="2700000" algn="tl">
                    <a:srgbClr val="000000">
                      <a:alpha val="43137"/>
                    </a:srgbClr>
                  </a:outerShdw>
                </a:effectLst>
              </a:rPr>
              <a:t>anorexigenní</a:t>
            </a:r>
            <a:endParaRPr lang="cs-CZ" dirty="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0"/>
            <a:ext cx="8534400" cy="758952"/>
          </a:xfrm>
        </p:spPr>
        <p:txBody>
          <a:bodyPr/>
          <a:lstStyle/>
          <a:p>
            <a:r>
              <a:rPr lang="cs-CZ" dirty="0" smtClean="0">
                <a:solidFill>
                  <a:schemeClr val="accent1"/>
                </a:solidFill>
              </a:rPr>
              <a:t>Regulace příjmu potravy</a:t>
            </a:r>
            <a:endParaRPr lang="cs-CZ" dirty="0">
              <a:solidFill>
                <a:schemeClr val="accent1"/>
              </a:solidFill>
            </a:endParaRPr>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755576" y="764704"/>
            <a:ext cx="7200800" cy="59014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Spánek a regulace příjmu potravy</a:t>
            </a:r>
            <a:endParaRPr lang="cs-CZ" dirty="0">
              <a:solidFill>
                <a:schemeClr val="accent1"/>
              </a:solidFill>
            </a:endParaRPr>
          </a:p>
        </p:txBody>
      </p:sp>
      <p:sp>
        <p:nvSpPr>
          <p:cNvPr id="6" name="Zástupný symbol pro obsah 5"/>
          <p:cNvSpPr>
            <a:spLocks noGrp="1"/>
          </p:cNvSpPr>
          <p:nvPr>
            <p:ph sz="quarter" idx="1"/>
          </p:nvPr>
        </p:nvSpPr>
        <p:spPr/>
        <p:txBody>
          <a:bodyPr/>
          <a:lstStyle/>
          <a:p>
            <a:r>
              <a:rPr lang="cs-CZ" dirty="0" smtClean="0"/>
              <a:t>Některé </a:t>
            </a:r>
            <a:r>
              <a:rPr lang="cs-CZ" dirty="0" err="1" smtClean="0"/>
              <a:t>neurotransmitery</a:t>
            </a:r>
            <a:r>
              <a:rPr lang="cs-CZ" dirty="0" smtClean="0"/>
              <a:t>, podobně jako nejdůležitější </a:t>
            </a:r>
            <a:r>
              <a:rPr lang="cs-CZ" dirty="0" err="1" smtClean="0"/>
              <a:t>orexiny</a:t>
            </a:r>
            <a:r>
              <a:rPr lang="cs-CZ" dirty="0" smtClean="0"/>
              <a:t>/</a:t>
            </a:r>
            <a:r>
              <a:rPr lang="cs-CZ" dirty="0" err="1" smtClean="0"/>
              <a:t>hcy</a:t>
            </a:r>
            <a:r>
              <a:rPr lang="cs-CZ" dirty="0" smtClean="0"/>
              <a:t>, mají dvojí modulační vliv</a:t>
            </a:r>
            <a:endParaRPr lang="cs-CZ" dirty="0"/>
          </a:p>
        </p:txBody>
      </p:sp>
      <p:pic>
        <p:nvPicPr>
          <p:cNvPr id="7" name="Picture 2"/>
          <p:cNvPicPr>
            <a:picLocks noChangeAspect="1" noChangeArrowheads="1"/>
          </p:cNvPicPr>
          <p:nvPr/>
        </p:nvPicPr>
        <p:blipFill>
          <a:blip r:embed="rId2" cstate="print"/>
          <a:stretch>
            <a:fillRect/>
          </a:stretch>
        </p:blipFill>
        <p:spPr bwMode="auto">
          <a:xfrm>
            <a:off x="0" y="2492896"/>
            <a:ext cx="9144578"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04664"/>
            <a:ext cx="8534400" cy="758952"/>
          </a:xfrm>
        </p:spPr>
        <p:txBody>
          <a:bodyPr>
            <a:normAutofit fontScale="90000"/>
          </a:bodyPr>
          <a:lstStyle/>
          <a:p>
            <a:r>
              <a:rPr lang="cs-CZ" dirty="0" err="1" smtClean="0">
                <a:solidFill>
                  <a:schemeClr val="accent1"/>
                </a:solidFill>
              </a:rPr>
              <a:t>Orexinový</a:t>
            </a:r>
            <a:r>
              <a:rPr lang="cs-CZ" dirty="0" smtClean="0">
                <a:solidFill>
                  <a:schemeClr val="accent1"/>
                </a:solidFill>
              </a:rPr>
              <a:t>/</a:t>
            </a:r>
            <a:r>
              <a:rPr lang="cs-CZ" dirty="0" err="1" smtClean="0">
                <a:solidFill>
                  <a:schemeClr val="accent1"/>
                </a:solidFill>
              </a:rPr>
              <a:t>hypokretinový</a:t>
            </a:r>
            <a:r>
              <a:rPr lang="cs-CZ" dirty="0" smtClean="0">
                <a:solidFill>
                  <a:schemeClr val="accent1"/>
                </a:solidFill>
              </a:rPr>
              <a:t> systém – </a:t>
            </a:r>
            <a:br>
              <a:rPr lang="cs-CZ" dirty="0" smtClean="0">
                <a:solidFill>
                  <a:schemeClr val="accent1"/>
                </a:solidFill>
              </a:rPr>
            </a:br>
            <a:r>
              <a:rPr lang="cs-CZ" dirty="0" smtClean="0">
                <a:solidFill>
                  <a:schemeClr val="accent1"/>
                </a:solidFill>
              </a:rPr>
              <a:t>dvojí aktivační účinek</a:t>
            </a:r>
            <a:endParaRPr lang="cs-CZ" dirty="0">
              <a:solidFill>
                <a:schemeClr val="accent1"/>
              </a:solidFill>
            </a:endParaRPr>
          </a:p>
        </p:txBody>
      </p:sp>
      <p:sp>
        <p:nvSpPr>
          <p:cNvPr id="10" name="Zástupný symbol pro obsah 9"/>
          <p:cNvSpPr>
            <a:spLocks noGrp="1"/>
          </p:cNvSpPr>
          <p:nvPr>
            <p:ph sz="half" idx="1"/>
          </p:nvPr>
        </p:nvSpPr>
        <p:spPr>
          <a:xfrm>
            <a:off x="179512" y="1340768"/>
            <a:ext cx="4176464" cy="936104"/>
          </a:xfrm>
        </p:spPr>
        <p:txBody>
          <a:bodyPr>
            <a:noAutofit/>
          </a:bodyPr>
          <a:lstStyle/>
          <a:p>
            <a:pPr marL="457200" indent="-457200">
              <a:buFont typeface="+mj-lt"/>
              <a:buAutoNum type="arabicPeriod"/>
            </a:pPr>
            <a:r>
              <a:rPr lang="cs-CZ" sz="2300" dirty="0" smtClean="0"/>
              <a:t>Podpora bdělosti</a:t>
            </a:r>
          </a:p>
          <a:p>
            <a:pPr marL="457200" indent="-457200">
              <a:buFont typeface="+mj-lt"/>
              <a:buAutoNum type="arabicPeriod"/>
            </a:pPr>
            <a:r>
              <a:rPr lang="cs-CZ" sz="2300" dirty="0" smtClean="0"/>
              <a:t>Podpora příjmu potravy</a:t>
            </a:r>
          </a:p>
        </p:txBody>
      </p:sp>
      <p:pic>
        <p:nvPicPr>
          <p:cNvPr id="33793" name="Picture 1"/>
          <p:cNvPicPr>
            <a:picLocks noChangeAspect="1" noChangeArrowheads="1"/>
          </p:cNvPicPr>
          <p:nvPr/>
        </p:nvPicPr>
        <p:blipFill>
          <a:blip r:embed="rId2" cstate="print"/>
          <a:srcRect/>
          <a:stretch>
            <a:fillRect/>
          </a:stretch>
        </p:blipFill>
        <p:spPr bwMode="auto">
          <a:xfrm>
            <a:off x="323528" y="2179110"/>
            <a:ext cx="7272808" cy="4678890"/>
          </a:xfrm>
          <a:prstGeom prst="rect">
            <a:avLst/>
          </a:prstGeom>
          <a:noFill/>
          <a:ln w="9525">
            <a:noFill/>
            <a:miter lim="800000"/>
            <a:headEnd/>
            <a:tailEnd/>
          </a:ln>
        </p:spPr>
      </p:pic>
      <p:sp>
        <p:nvSpPr>
          <p:cNvPr id="8" name="TextovéPole 7"/>
          <p:cNvSpPr txBox="1"/>
          <p:nvPr/>
        </p:nvSpPr>
        <p:spPr>
          <a:xfrm>
            <a:off x="5975648" y="1412776"/>
            <a:ext cx="3168352" cy="1754326"/>
          </a:xfrm>
          <a:prstGeom prst="rect">
            <a:avLst/>
          </a:prstGeom>
          <a:solidFill>
            <a:schemeClr val="bg1"/>
          </a:solidFill>
          <a:ln>
            <a:solidFill>
              <a:schemeClr val="tx2"/>
            </a:solidFill>
          </a:ln>
        </p:spPr>
        <p:txBody>
          <a:bodyPr wrap="square" rtlCol="0">
            <a:spAutoFit/>
          </a:bodyPr>
          <a:lstStyle/>
          <a:p>
            <a:pPr marL="457200" indent="-457200">
              <a:buNone/>
            </a:pPr>
            <a:r>
              <a:rPr lang="cs-CZ" dirty="0" smtClean="0"/>
              <a:t>Sekreci </a:t>
            </a:r>
            <a:r>
              <a:rPr lang="cs-CZ" dirty="0" err="1" smtClean="0"/>
              <a:t>orexinů</a:t>
            </a:r>
            <a:r>
              <a:rPr lang="cs-CZ" dirty="0" smtClean="0"/>
              <a:t>/</a:t>
            </a:r>
            <a:r>
              <a:rPr lang="cs-CZ" dirty="0" err="1" smtClean="0"/>
              <a:t>hypokretinů</a:t>
            </a:r>
            <a:endParaRPr lang="cs-CZ" dirty="0" smtClean="0"/>
          </a:p>
          <a:p>
            <a:pPr marL="457200" indent="-457200">
              <a:buNone/>
            </a:pPr>
            <a:r>
              <a:rPr lang="cs-CZ" dirty="0" smtClean="0"/>
              <a:t> </a:t>
            </a:r>
            <a:r>
              <a:rPr lang="cs-CZ" b="1" dirty="0" smtClean="0">
                <a:solidFill>
                  <a:schemeClr val="accent1">
                    <a:lumMod val="75000"/>
                  </a:schemeClr>
                </a:solidFill>
              </a:rPr>
              <a:t>stimulují:</a:t>
            </a:r>
          </a:p>
          <a:p>
            <a:pPr marL="457200" indent="-457200">
              <a:buNone/>
            </a:pPr>
            <a:r>
              <a:rPr lang="cs-CZ" dirty="0" smtClean="0"/>
              <a:t>  - </a:t>
            </a:r>
            <a:r>
              <a:rPr lang="cs-CZ" dirty="0" err="1" smtClean="0">
                <a:solidFill>
                  <a:schemeClr val="accent1">
                    <a:lumMod val="75000"/>
                  </a:schemeClr>
                </a:solidFill>
              </a:rPr>
              <a:t>Ghrelin</a:t>
            </a:r>
            <a:r>
              <a:rPr lang="cs-CZ" dirty="0" smtClean="0">
                <a:solidFill>
                  <a:schemeClr val="accent1">
                    <a:lumMod val="75000"/>
                  </a:schemeClr>
                </a:solidFill>
              </a:rPr>
              <a:t>, hypoglykemie</a:t>
            </a:r>
          </a:p>
          <a:p>
            <a:pPr marL="457200" indent="-457200">
              <a:buNone/>
            </a:pPr>
            <a:r>
              <a:rPr lang="cs-CZ" b="1" dirty="0" smtClean="0">
                <a:solidFill>
                  <a:schemeClr val="tx2">
                    <a:lumMod val="75000"/>
                  </a:schemeClr>
                </a:solidFill>
              </a:rPr>
              <a:t>inhibují:</a:t>
            </a:r>
          </a:p>
          <a:p>
            <a:pPr marL="457200" indent="-457200">
              <a:buNone/>
            </a:pPr>
            <a:r>
              <a:rPr lang="cs-CZ" dirty="0" smtClean="0"/>
              <a:t>  - </a:t>
            </a:r>
            <a:r>
              <a:rPr lang="cs-CZ" dirty="0" err="1" smtClean="0">
                <a:solidFill>
                  <a:schemeClr val="tx2">
                    <a:lumMod val="75000"/>
                  </a:schemeClr>
                </a:solidFill>
              </a:rPr>
              <a:t>Leptin</a:t>
            </a:r>
            <a:r>
              <a:rPr lang="cs-CZ" dirty="0" smtClean="0">
                <a:solidFill>
                  <a:schemeClr val="tx2">
                    <a:lumMod val="75000"/>
                  </a:schemeClr>
                </a:solidFill>
              </a:rPr>
              <a:t>, inzulin, glukóza</a:t>
            </a:r>
          </a:p>
          <a:p>
            <a:pPr marL="457200" indent="-457200">
              <a:buNone/>
            </a:pPr>
            <a:r>
              <a:rPr lang="cs-CZ" dirty="0" smtClean="0"/>
              <a:t>  - </a:t>
            </a:r>
            <a:r>
              <a:rPr lang="cs-CZ" dirty="0" smtClean="0">
                <a:solidFill>
                  <a:schemeClr val="tx2">
                    <a:lumMod val="75000"/>
                  </a:schemeClr>
                </a:solidFill>
              </a:rPr>
              <a:t>NOR, SER, DOP</a:t>
            </a:r>
          </a:p>
        </p:txBody>
      </p:sp>
      <p:sp>
        <p:nvSpPr>
          <p:cNvPr id="12" name="Obdélník 11"/>
          <p:cNvSpPr/>
          <p:nvPr/>
        </p:nvSpPr>
        <p:spPr>
          <a:xfrm>
            <a:off x="3977680" y="6427113"/>
            <a:ext cx="4914800" cy="430887"/>
          </a:xfrm>
          <a:prstGeom prst="rect">
            <a:avLst/>
          </a:prstGeom>
        </p:spPr>
        <p:txBody>
          <a:bodyPr wrap="square">
            <a:spAutoFit/>
          </a:bodyPr>
          <a:lstStyle/>
          <a:p>
            <a:r>
              <a:rPr lang="en-US" sz="1100" dirty="0" smtClean="0"/>
              <a:t>Sakurai T. Roles of </a:t>
            </a:r>
            <a:r>
              <a:rPr lang="en-US" sz="1100" dirty="0" err="1" smtClean="0"/>
              <a:t>orexin</a:t>
            </a:r>
            <a:r>
              <a:rPr lang="en-US" sz="1100" dirty="0" smtClean="0"/>
              <a:t>/</a:t>
            </a:r>
            <a:r>
              <a:rPr lang="en-US" sz="1100" dirty="0" err="1" smtClean="0"/>
              <a:t>hypocretin</a:t>
            </a:r>
            <a:r>
              <a:rPr lang="en-US" sz="1100" dirty="0" smtClean="0"/>
              <a:t> in regulation of sleep/wakefulness and energy homeostasis. Sleep Medicine Reviews. 2005;9(4):231 - 41.</a:t>
            </a:r>
            <a:endParaRPr lang="cs-CZ" sz="11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solidFill>
                  <a:schemeClr val="accent1"/>
                </a:solidFill>
              </a:rPr>
              <a:t>Vliv krátkého spánku na energetický výdej</a:t>
            </a:r>
            <a:endParaRPr lang="cs-CZ" dirty="0">
              <a:solidFill>
                <a:schemeClr val="accent1"/>
              </a:solidFill>
            </a:endParaRPr>
          </a:p>
        </p:txBody>
      </p:sp>
      <p:sp>
        <p:nvSpPr>
          <p:cNvPr id="6" name="Zástupný symbol pro obsah 5"/>
          <p:cNvSpPr>
            <a:spLocks noGrp="1"/>
          </p:cNvSpPr>
          <p:nvPr>
            <p:ph sz="quarter" idx="1"/>
          </p:nvPr>
        </p:nvSpPr>
        <p:spPr/>
        <p:txBody>
          <a:bodyPr>
            <a:normAutofit fontScale="92500" lnSpcReduction="10000"/>
          </a:bodyPr>
          <a:lstStyle/>
          <a:p>
            <a:r>
              <a:rPr lang="cs-CZ" dirty="0" smtClean="0"/>
              <a:t>Z předchozího vyplývá, že nedostatečný spánek má vliv na řízení příjmu potravy - centra podílející se na této regulaci jsou v bdělosti stimulována k vyššímu přívodu energie = pozitivní E bilance</a:t>
            </a:r>
          </a:p>
          <a:p>
            <a:endParaRPr lang="cs-CZ" dirty="0" smtClean="0"/>
          </a:p>
          <a:p>
            <a:r>
              <a:rPr lang="cs-CZ" dirty="0" smtClean="0"/>
              <a:t>Celkový energetický výdej (CEV) = bazální metabolický výdej (BEV podíl 50-75%) + fyzická aktivita (FA 20-40%) + dietou </a:t>
            </a:r>
            <a:r>
              <a:rPr lang="cs-CZ" dirty="0" err="1" smtClean="0"/>
              <a:t>indukov.termogeneze</a:t>
            </a:r>
            <a:r>
              <a:rPr lang="cs-CZ" dirty="0" smtClean="0"/>
              <a:t> (DIT cca 10%)</a:t>
            </a:r>
          </a:p>
          <a:p>
            <a:endParaRPr lang="cs-CZ" dirty="0" smtClean="0"/>
          </a:p>
          <a:p>
            <a:r>
              <a:rPr lang="cs-CZ" dirty="0" smtClean="0"/>
              <a:t>Krátký spánek může mít potenciálně pozitivní i negativní dopad na všechny složky CEV </a:t>
            </a: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smtClean="0">
                <a:solidFill>
                  <a:schemeClr val="accent1"/>
                </a:solidFill>
              </a:rPr>
              <a:t>Vliv krátkého spánku na energetický výdej</a:t>
            </a:r>
            <a:endParaRPr lang="cs-CZ" dirty="0">
              <a:solidFill>
                <a:schemeClr val="accent1"/>
              </a:solidFill>
            </a:endParaRPr>
          </a:p>
        </p:txBody>
      </p:sp>
      <p:sp>
        <p:nvSpPr>
          <p:cNvPr id="6" name="Zástupný symbol pro obsah 5"/>
          <p:cNvSpPr>
            <a:spLocks noGrp="1"/>
          </p:cNvSpPr>
          <p:nvPr>
            <p:ph sz="quarter" idx="1"/>
          </p:nvPr>
        </p:nvSpPr>
        <p:spPr>
          <a:xfrm>
            <a:off x="323528" y="1412776"/>
            <a:ext cx="8503920" cy="4572000"/>
          </a:xfrm>
        </p:spPr>
        <p:txBody>
          <a:bodyPr>
            <a:noAutofit/>
          </a:bodyPr>
          <a:lstStyle/>
          <a:p>
            <a:pPr algn="just"/>
            <a:r>
              <a:rPr lang="cs-CZ" sz="2300" dirty="0" smtClean="0">
                <a:effectLst>
                  <a:outerShdw blurRad="38100" dist="38100" dir="2700000" algn="tl">
                    <a:srgbClr val="000000">
                      <a:alpha val="43137"/>
                    </a:srgbClr>
                  </a:outerShdw>
                </a:effectLst>
              </a:rPr>
              <a:t>Problematické sledování jednotlivých komponent CEV </a:t>
            </a:r>
            <a:r>
              <a:rPr lang="cs-CZ" sz="2300" dirty="0" smtClean="0"/>
              <a:t>před a po spánkové deprivaci &lt;-&gt; malý počet studií, „umělé“ nestandardní podmínky v laboratořích, mladí dobrovolníci, extrémní spánkový deficit, monitorovaný přívod stravy nebo izokalorická strava</a:t>
            </a:r>
          </a:p>
          <a:p>
            <a:pPr algn="just">
              <a:buNone/>
            </a:pPr>
            <a:endParaRPr lang="cs-CZ" sz="1000" dirty="0" smtClean="0"/>
          </a:p>
          <a:p>
            <a:pPr algn="just"/>
            <a:r>
              <a:rPr lang="cs-CZ" sz="2300" dirty="0" smtClean="0"/>
              <a:t>Dosavadní experimentální humánní studie nepodávají konzistentní důkazy o působení krátkého trvání spánku na denní energetický výdej (v krátkodobém měřítku)</a:t>
            </a:r>
          </a:p>
          <a:p>
            <a:pPr algn="just">
              <a:buNone/>
            </a:pPr>
            <a:endParaRPr lang="cs-CZ" sz="1000" dirty="0" smtClean="0"/>
          </a:p>
          <a:p>
            <a:pPr algn="just"/>
            <a:r>
              <a:rPr lang="cs-CZ" sz="2300" dirty="0" smtClean="0"/>
              <a:t>Současné epidemiologické studie poukazují z dlouhodobého pohledu především na </a:t>
            </a:r>
            <a:r>
              <a:rPr lang="cs-CZ" sz="2300" b="1" dirty="0" smtClean="0">
                <a:effectLst>
                  <a:outerShdw blurRad="38100" dist="38100" dir="2700000" algn="tl">
                    <a:srgbClr val="000000">
                      <a:alpha val="43137"/>
                    </a:srgbClr>
                  </a:outerShdw>
                </a:effectLst>
              </a:rPr>
              <a:t>nadměrný energetický přívod </a:t>
            </a:r>
            <a:r>
              <a:rPr lang="cs-CZ" sz="2300" dirty="0" smtClean="0"/>
              <a:t>vlivem chronické expozice krátkému spánku, nikoliv na vyšší energetický výdej, jak se hypoteticky očekávalo</a:t>
            </a:r>
            <a:endParaRPr lang="cs-CZ" sz="23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Výchozí hypotéza</a:t>
            </a:r>
            <a:endParaRPr lang="cs-CZ" dirty="0">
              <a:solidFill>
                <a:schemeClr val="accent1"/>
              </a:solidFill>
            </a:endParaRPr>
          </a:p>
        </p:txBody>
      </p:sp>
      <p:pic>
        <p:nvPicPr>
          <p:cNvPr id="4" name="Picture 3" descr="graf_obezita"/>
          <p:cNvPicPr>
            <a:picLocks noGrp="1" noChangeAspect="1" noChangeArrowheads="1"/>
          </p:cNvPicPr>
          <p:nvPr>
            <p:ph sz="quarter" idx="1"/>
          </p:nvPr>
        </p:nvPicPr>
        <p:blipFill>
          <a:blip r:embed="rId2" cstate="print"/>
          <a:srcRect l="5988" t="8415" r="6630" b="4097"/>
          <a:stretch>
            <a:fillRect/>
          </a:stretch>
        </p:blipFill>
        <p:spPr>
          <a:xfrm>
            <a:off x="899592" y="1772816"/>
            <a:ext cx="7200800" cy="4361030"/>
          </a:xfrm>
        </p:spPr>
      </p:pic>
      <p:sp>
        <p:nvSpPr>
          <p:cNvPr id="5" name="TextovéPole 8"/>
          <p:cNvSpPr txBox="1">
            <a:spLocks noChangeArrowheads="1"/>
          </p:cNvSpPr>
          <p:nvPr/>
        </p:nvSpPr>
        <p:spPr bwMode="auto">
          <a:xfrm>
            <a:off x="467544" y="6165304"/>
            <a:ext cx="8064896" cy="541046"/>
          </a:xfrm>
          <a:prstGeom prst="rect">
            <a:avLst/>
          </a:prstGeom>
          <a:noFill/>
          <a:ln w="9525">
            <a:noFill/>
            <a:miter lim="800000"/>
            <a:headEnd/>
            <a:tailEnd/>
          </a:ln>
        </p:spPr>
        <p:txBody>
          <a:bodyPr wrap="square">
            <a:spAutoFit/>
          </a:bodyPr>
          <a:lstStyle/>
          <a:p>
            <a:pPr>
              <a:lnSpc>
                <a:spcPct val="80000"/>
              </a:lnSpc>
            </a:pPr>
            <a:r>
              <a:rPr lang="cs-CZ" dirty="0">
                <a:latin typeface="Calibri" pitchFamily="34" charset="0"/>
              </a:rPr>
              <a:t>Van </a:t>
            </a:r>
            <a:r>
              <a:rPr lang="cs-CZ" dirty="0" err="1">
                <a:latin typeface="Calibri" pitchFamily="34" charset="0"/>
              </a:rPr>
              <a:t>Cauter</a:t>
            </a:r>
            <a:r>
              <a:rPr lang="cs-CZ" dirty="0">
                <a:latin typeface="Calibri" pitchFamily="34" charset="0"/>
              </a:rPr>
              <a:t> E. </a:t>
            </a:r>
            <a:r>
              <a:rPr lang="cs-CZ" dirty="0" err="1">
                <a:latin typeface="Calibri" pitchFamily="34" charset="0"/>
              </a:rPr>
              <a:t>et</a:t>
            </a:r>
            <a:r>
              <a:rPr lang="cs-CZ" dirty="0">
                <a:latin typeface="Calibri" pitchFamily="34" charset="0"/>
              </a:rPr>
              <a:t> </a:t>
            </a:r>
            <a:r>
              <a:rPr lang="cs-CZ" dirty="0" err="1">
                <a:latin typeface="Calibri" pitchFamily="34" charset="0"/>
              </a:rPr>
              <a:t>al</a:t>
            </a:r>
            <a:r>
              <a:rPr lang="cs-CZ" dirty="0">
                <a:latin typeface="Calibri" pitchFamily="34" charset="0"/>
              </a:rPr>
              <a:t>. </a:t>
            </a:r>
            <a:r>
              <a:rPr lang="cs-CZ" dirty="0" err="1">
                <a:latin typeface="Calibri" pitchFamily="34" charset="0"/>
              </a:rPr>
              <a:t>Metabolic</a:t>
            </a:r>
            <a:r>
              <a:rPr lang="cs-CZ" dirty="0">
                <a:latin typeface="Calibri" pitchFamily="34" charset="0"/>
              </a:rPr>
              <a:t> </a:t>
            </a:r>
            <a:r>
              <a:rPr lang="cs-CZ" dirty="0" err="1">
                <a:latin typeface="Calibri" pitchFamily="34" charset="0"/>
              </a:rPr>
              <a:t>consequences</a:t>
            </a:r>
            <a:r>
              <a:rPr lang="cs-CZ" dirty="0">
                <a:latin typeface="Calibri" pitchFamily="34" charset="0"/>
              </a:rPr>
              <a:t> </a:t>
            </a:r>
            <a:r>
              <a:rPr lang="cs-CZ" dirty="0" err="1">
                <a:latin typeface="Calibri" pitchFamily="34" charset="0"/>
              </a:rPr>
              <a:t>of</a:t>
            </a:r>
            <a:r>
              <a:rPr lang="cs-CZ" dirty="0">
                <a:latin typeface="Calibri" pitchFamily="34" charset="0"/>
              </a:rPr>
              <a:t> </a:t>
            </a:r>
            <a:r>
              <a:rPr lang="cs-CZ" dirty="0" err="1">
                <a:latin typeface="Calibri" pitchFamily="34" charset="0"/>
              </a:rPr>
              <a:t>sleep</a:t>
            </a:r>
            <a:r>
              <a:rPr lang="cs-CZ" dirty="0">
                <a:latin typeface="Calibri" pitchFamily="34" charset="0"/>
              </a:rPr>
              <a:t> </a:t>
            </a:r>
            <a:r>
              <a:rPr lang="cs-CZ" dirty="0" err="1">
                <a:latin typeface="Calibri" pitchFamily="34" charset="0"/>
              </a:rPr>
              <a:t>and</a:t>
            </a:r>
            <a:r>
              <a:rPr lang="cs-CZ" dirty="0">
                <a:latin typeface="Calibri" pitchFamily="34" charset="0"/>
              </a:rPr>
              <a:t> </a:t>
            </a:r>
            <a:r>
              <a:rPr lang="cs-CZ" dirty="0" err="1">
                <a:latin typeface="Calibri" pitchFamily="34" charset="0"/>
              </a:rPr>
              <a:t>sleep</a:t>
            </a:r>
            <a:r>
              <a:rPr lang="cs-CZ" dirty="0">
                <a:latin typeface="Calibri" pitchFamily="34" charset="0"/>
              </a:rPr>
              <a:t> </a:t>
            </a:r>
            <a:r>
              <a:rPr lang="cs-CZ" dirty="0" err="1">
                <a:latin typeface="Calibri" pitchFamily="34" charset="0"/>
              </a:rPr>
              <a:t>loss</a:t>
            </a:r>
            <a:r>
              <a:rPr lang="cs-CZ" dirty="0">
                <a:latin typeface="Calibri" pitchFamily="34" charset="0"/>
              </a:rPr>
              <a:t>, </a:t>
            </a:r>
            <a:r>
              <a:rPr lang="cs-CZ" i="1" dirty="0" err="1" smtClean="0">
                <a:latin typeface="Calibri" pitchFamily="34" charset="0"/>
              </a:rPr>
              <a:t>Sleep</a:t>
            </a:r>
            <a:r>
              <a:rPr lang="cs-CZ" i="1" dirty="0" smtClean="0">
                <a:latin typeface="Calibri" pitchFamily="34" charset="0"/>
              </a:rPr>
              <a:t> </a:t>
            </a:r>
            <a:r>
              <a:rPr lang="cs-CZ" i="1" dirty="0" err="1">
                <a:latin typeface="Calibri" pitchFamily="34" charset="0"/>
              </a:rPr>
              <a:t>Medicine</a:t>
            </a:r>
            <a:r>
              <a:rPr lang="cs-CZ" i="1" dirty="0">
                <a:latin typeface="Calibri" pitchFamily="34" charset="0"/>
              </a:rPr>
              <a:t>,</a:t>
            </a:r>
            <a:r>
              <a:rPr lang="cs-CZ" dirty="0">
                <a:latin typeface="Calibri" pitchFamily="34" charset="0"/>
              </a:rPr>
              <a:t> 2008, </a:t>
            </a:r>
            <a:r>
              <a:rPr lang="cs-CZ" dirty="0" err="1">
                <a:latin typeface="Calibri" pitchFamily="34" charset="0"/>
              </a:rPr>
              <a:t>roč</a:t>
            </a:r>
            <a:r>
              <a:rPr lang="cs-CZ" dirty="0">
                <a:latin typeface="Calibri" pitchFamily="34" charset="0"/>
              </a:rPr>
              <a:t>. 9 (Suppl.1), s. </a:t>
            </a:r>
            <a:r>
              <a:rPr lang="cs-CZ" dirty="0" smtClean="0">
                <a:latin typeface="Calibri" pitchFamily="34" charset="0"/>
              </a:rPr>
              <a:t>23-28.</a:t>
            </a:r>
            <a:endParaRPr lang="cs-CZ" dirty="0">
              <a:latin typeface="Calibri" pitchFamily="34" charset="0"/>
            </a:endParaRPr>
          </a:p>
        </p:txBody>
      </p:sp>
      <p:sp>
        <p:nvSpPr>
          <p:cNvPr id="6" name="Rectangle 4"/>
          <p:cNvSpPr>
            <a:spLocks noChangeArrowheads="1"/>
          </p:cNvSpPr>
          <p:nvPr/>
        </p:nvSpPr>
        <p:spPr bwMode="auto">
          <a:xfrm>
            <a:off x="899592" y="1340768"/>
            <a:ext cx="7343775" cy="461962"/>
          </a:xfrm>
          <a:prstGeom prst="rect">
            <a:avLst/>
          </a:prstGeom>
          <a:noFill/>
          <a:ln w="9525">
            <a:noFill/>
            <a:miter lim="800000"/>
            <a:headEnd/>
            <a:tailEnd/>
          </a:ln>
        </p:spPr>
        <p:txBody>
          <a:bodyPr anchor="ctr">
            <a:spAutoFit/>
          </a:bodyPr>
          <a:lstStyle/>
          <a:p>
            <a:r>
              <a:rPr lang="cs-CZ" sz="2400" b="1" dirty="0">
                <a:latin typeface="Calibri" pitchFamily="34" charset="0"/>
              </a:rPr>
              <a:t>Prevalence obezity a </a:t>
            </a:r>
            <a:r>
              <a:rPr lang="cs-CZ" sz="2400" b="1" dirty="0" smtClean="0">
                <a:latin typeface="Calibri" pitchFamily="34" charset="0"/>
              </a:rPr>
              <a:t>subjektivní délka spánku v</a:t>
            </a:r>
            <a:r>
              <a:rPr lang="cs-CZ" sz="2400" b="1" dirty="0">
                <a:latin typeface="Calibri" pitchFamily="34" charset="0"/>
              </a:rPr>
              <a:t> USA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Cirkadiánní hodiny a metabolizmus</a:t>
            </a:r>
            <a:endParaRPr lang="cs-CZ" dirty="0">
              <a:solidFill>
                <a:schemeClr val="accent1"/>
              </a:solidFill>
            </a:endParaRPr>
          </a:p>
        </p:txBody>
      </p:sp>
      <p:sp>
        <p:nvSpPr>
          <p:cNvPr id="3" name="Zástupný symbol pro obsah 2"/>
          <p:cNvSpPr>
            <a:spLocks noGrp="1"/>
          </p:cNvSpPr>
          <p:nvPr>
            <p:ph sz="quarter" idx="1"/>
          </p:nvPr>
        </p:nvSpPr>
        <p:spPr>
          <a:xfrm>
            <a:off x="251520" y="1412776"/>
            <a:ext cx="8503920" cy="4572000"/>
          </a:xfrm>
        </p:spPr>
        <p:txBody>
          <a:bodyPr>
            <a:noAutofit/>
          </a:bodyPr>
          <a:lstStyle/>
          <a:p>
            <a:pPr algn="just"/>
            <a:r>
              <a:rPr lang="cs-CZ" sz="2300" dirty="0" smtClean="0"/>
              <a:t>Aby organizmus správně fungoval v souladu s okolními podmínkami, je nutné, aby byl </a:t>
            </a:r>
            <a:r>
              <a:rPr lang="cs-CZ" sz="2300" dirty="0" smtClean="0">
                <a:effectLst>
                  <a:outerShdw blurRad="38100" dist="38100" dir="2700000" algn="tl">
                    <a:srgbClr val="000000">
                      <a:alpha val="43137"/>
                    </a:srgbClr>
                  </a:outerShdw>
                </a:effectLst>
              </a:rPr>
              <a:t>se zevním prostředím synchronizován</a:t>
            </a:r>
            <a:r>
              <a:rPr lang="cs-CZ" sz="2300" dirty="0" smtClean="0"/>
              <a:t> -&gt; zajišťují biologické rytmy </a:t>
            </a:r>
          </a:p>
          <a:p>
            <a:pPr algn="just">
              <a:buNone/>
            </a:pPr>
            <a:endParaRPr lang="cs-CZ" sz="1000" dirty="0" smtClean="0"/>
          </a:p>
          <a:p>
            <a:pPr algn="just"/>
            <a:r>
              <a:rPr lang="cs-CZ" sz="2300" dirty="0" smtClean="0">
                <a:solidFill>
                  <a:schemeClr val="accent1"/>
                </a:solidFill>
              </a:rPr>
              <a:t>Biologické rytmy </a:t>
            </a:r>
            <a:r>
              <a:rPr lang="cs-CZ" sz="2300" dirty="0" smtClean="0"/>
              <a:t>– oscilace (s periodou roční/měsíční/denní) umožňují předjímat mnoho fyziologických a behaviorálních mechanizmů -&gt; adekvátní reakce organizmu organizovat buněčné procesy a koordinovat rytmy v pravý čas = </a:t>
            </a:r>
            <a:r>
              <a:rPr lang="cs-CZ" sz="2300" dirty="0" smtClean="0">
                <a:effectLst>
                  <a:outerShdw blurRad="38100" dist="38100" dir="2700000" algn="tl">
                    <a:srgbClr val="000000">
                      <a:alpha val="43137"/>
                    </a:srgbClr>
                  </a:outerShdw>
                </a:effectLst>
              </a:rPr>
              <a:t>podstata adaptace</a:t>
            </a:r>
          </a:p>
          <a:p>
            <a:pPr algn="just">
              <a:buNone/>
            </a:pPr>
            <a:endParaRPr lang="cs-CZ" sz="1000" dirty="0" smtClean="0"/>
          </a:p>
          <a:p>
            <a:pPr algn="just"/>
            <a:r>
              <a:rPr lang="cs-CZ" sz="2200" dirty="0" smtClean="0"/>
              <a:t>Určité metabolické funkce probíhají ve specifickém čase během dne – význam z hlediska efektivity: </a:t>
            </a:r>
            <a:r>
              <a:rPr lang="cs-CZ" sz="2200" dirty="0" smtClean="0">
                <a:effectLst>
                  <a:outerShdw blurRad="38100" dist="38100" dir="2700000" algn="tl">
                    <a:srgbClr val="000000">
                      <a:alpha val="43137"/>
                    </a:srgbClr>
                  </a:outerShdw>
                </a:effectLst>
              </a:rPr>
              <a:t>cirkadiánní exprese metabolických genů se optimálně přizpůsobuje </a:t>
            </a:r>
            <a:r>
              <a:rPr lang="cs-CZ" sz="2200" dirty="0" smtClean="0"/>
              <a:t>a „přepíná“ mezi anabolickými a katabolickými procesy v souladu s periodami přijmu potravy/hladovění, odpočinku/aktivity apod.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Cirkadiánní hodiny a metabolizmus</a:t>
            </a:r>
            <a:endParaRPr lang="cs-CZ" dirty="0">
              <a:solidFill>
                <a:schemeClr val="accent1"/>
              </a:solidFill>
            </a:endParaRPr>
          </a:p>
        </p:txBody>
      </p:sp>
      <p:sp>
        <p:nvSpPr>
          <p:cNvPr id="3" name="Zástupný symbol pro obsah 2"/>
          <p:cNvSpPr>
            <a:spLocks noGrp="1"/>
          </p:cNvSpPr>
          <p:nvPr>
            <p:ph sz="quarter" idx="1"/>
          </p:nvPr>
        </p:nvSpPr>
        <p:spPr>
          <a:xfrm>
            <a:off x="251520" y="1556792"/>
            <a:ext cx="8496944" cy="4572000"/>
          </a:xfrm>
        </p:spPr>
        <p:txBody>
          <a:bodyPr>
            <a:noAutofit/>
          </a:bodyPr>
          <a:lstStyle/>
          <a:p>
            <a:r>
              <a:rPr lang="cs-CZ" sz="2200" dirty="0" smtClean="0"/>
              <a:t>Cirkadiánní rytmy = biologické pochody konstantně se opakující v přibližně 24h periodě</a:t>
            </a:r>
          </a:p>
          <a:p>
            <a:r>
              <a:rPr lang="cs-CZ" sz="2200" dirty="0" smtClean="0"/>
              <a:t>Cirkadiánní hodiny = endogenní generátory synchronizované </a:t>
            </a:r>
            <a:r>
              <a:rPr lang="cs-CZ" sz="2200" dirty="0" smtClean="0"/>
              <a:t>     s </a:t>
            </a:r>
            <a:r>
              <a:rPr lang="cs-CZ" sz="2200" dirty="0" smtClean="0"/>
              <a:t>periodickými změnami prostředí; </a:t>
            </a:r>
            <a:r>
              <a:rPr lang="cs-CZ" sz="2200" dirty="0" smtClean="0">
                <a:solidFill>
                  <a:schemeClr val="accent1">
                    <a:lumMod val="75000"/>
                  </a:schemeClr>
                </a:solidFill>
              </a:rPr>
              <a:t>centrální hodiny </a:t>
            </a:r>
            <a:r>
              <a:rPr lang="cs-CZ" sz="2200" dirty="0" smtClean="0"/>
              <a:t>– SCN </a:t>
            </a:r>
            <a:r>
              <a:rPr lang="cs-CZ" sz="2200" i="1" dirty="0" smtClean="0"/>
              <a:t>(</a:t>
            </a:r>
            <a:r>
              <a:rPr lang="cs-CZ" sz="2200" i="1" dirty="0" err="1" smtClean="0"/>
              <a:t>suprachiasmatic</a:t>
            </a:r>
            <a:r>
              <a:rPr lang="cs-CZ" sz="2200" i="1" dirty="0" smtClean="0"/>
              <a:t> </a:t>
            </a:r>
            <a:r>
              <a:rPr lang="cs-CZ" sz="2200" i="1" dirty="0" err="1" smtClean="0"/>
              <a:t>nuclei</a:t>
            </a:r>
            <a:r>
              <a:rPr lang="cs-CZ" sz="2200" i="1" dirty="0" smtClean="0"/>
              <a:t>) </a:t>
            </a:r>
            <a:r>
              <a:rPr lang="cs-CZ" sz="2200" dirty="0" smtClean="0"/>
              <a:t>v </a:t>
            </a:r>
            <a:r>
              <a:rPr lang="cs-CZ" sz="2200" dirty="0" err="1" smtClean="0"/>
              <a:t>hypothalamu</a:t>
            </a:r>
            <a:r>
              <a:rPr lang="cs-CZ" sz="2200" dirty="0" smtClean="0"/>
              <a:t>, </a:t>
            </a:r>
            <a:r>
              <a:rPr lang="cs-CZ" sz="2200" dirty="0" smtClean="0">
                <a:solidFill>
                  <a:schemeClr val="accent1">
                    <a:lumMod val="75000"/>
                  </a:schemeClr>
                </a:solidFill>
              </a:rPr>
              <a:t>periferní hodiny </a:t>
            </a:r>
            <a:r>
              <a:rPr lang="cs-CZ" sz="2200" dirty="0" smtClean="0"/>
              <a:t>– ve všech ostatních buňkách.</a:t>
            </a:r>
          </a:p>
          <a:p>
            <a:r>
              <a:rPr lang="cs-CZ" sz="2200" dirty="0" smtClean="0"/>
              <a:t>Sluneční světlo = hlavní synchronizátor vnitřních cirkadiánních hodin</a:t>
            </a:r>
          </a:p>
          <a:p>
            <a:r>
              <a:rPr lang="cs-CZ" sz="2200" dirty="0" smtClean="0"/>
              <a:t>Správně synchronizované hodiny zaručují, že všechny fyziologické a behaviorální rytmy nastávají koordinovaně za 24h</a:t>
            </a:r>
          </a:p>
          <a:p>
            <a:r>
              <a:rPr lang="cs-CZ" sz="2200" dirty="0" smtClean="0"/>
              <a:t>Cirkadiánní hodiny přítomny v srdci, plicích, ledvinách, játrech, GIT, koster.svalstvu, </a:t>
            </a:r>
            <a:r>
              <a:rPr lang="cs-CZ" sz="2200" dirty="0" smtClean="0">
                <a:solidFill>
                  <a:schemeClr val="accent1">
                    <a:lumMod val="75000"/>
                  </a:schemeClr>
                </a:solidFill>
              </a:rPr>
              <a:t>tukové tkání </a:t>
            </a:r>
            <a:r>
              <a:rPr lang="cs-CZ" sz="2200" dirty="0" smtClean="0"/>
              <a:t>-&gt; </a:t>
            </a:r>
            <a:r>
              <a:rPr lang="cs-CZ" sz="2200" dirty="0" err="1" smtClean="0"/>
              <a:t>cirkadian</a:t>
            </a:r>
            <a:r>
              <a:rPr lang="cs-CZ" sz="2200" dirty="0" smtClean="0"/>
              <a:t>. </a:t>
            </a:r>
            <a:r>
              <a:rPr lang="cs-CZ" sz="2200" dirty="0" smtClean="0"/>
              <a:t>rytmům podléhá exprese </a:t>
            </a:r>
            <a:r>
              <a:rPr lang="cs-CZ" sz="2200" dirty="0" err="1" smtClean="0"/>
              <a:t>adipokinů</a:t>
            </a:r>
            <a:r>
              <a:rPr lang="cs-CZ" sz="2200" dirty="0" smtClean="0"/>
              <a:t> (Lep, </a:t>
            </a:r>
            <a:r>
              <a:rPr lang="cs-CZ" sz="2200" dirty="0" err="1" smtClean="0"/>
              <a:t>Adipo</a:t>
            </a:r>
            <a:r>
              <a:rPr lang="cs-CZ" sz="2200" dirty="0" smtClean="0"/>
              <a:t>) a </a:t>
            </a:r>
            <a:r>
              <a:rPr lang="cs-CZ" sz="2200" dirty="0" err="1" smtClean="0"/>
              <a:t>lipogeneze</a:t>
            </a:r>
            <a:r>
              <a:rPr lang="cs-CZ" sz="2200" dirty="0" smtClean="0"/>
              <a:t> (syntéza tuků)</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Cirkadiánní hodiny a metabolizmus</a:t>
            </a:r>
            <a:endParaRPr lang="cs-CZ" dirty="0">
              <a:solidFill>
                <a:schemeClr val="accent1"/>
              </a:solidFill>
            </a:endParaRPr>
          </a:p>
        </p:txBody>
      </p:sp>
      <p:sp>
        <p:nvSpPr>
          <p:cNvPr id="3" name="Zástupný symbol pro obsah 2"/>
          <p:cNvSpPr>
            <a:spLocks noGrp="1"/>
          </p:cNvSpPr>
          <p:nvPr>
            <p:ph sz="quarter" idx="1"/>
          </p:nvPr>
        </p:nvSpPr>
        <p:spPr>
          <a:xfrm>
            <a:off x="323528" y="1484784"/>
            <a:ext cx="8503920" cy="4572000"/>
          </a:xfrm>
        </p:spPr>
        <p:txBody>
          <a:bodyPr>
            <a:noAutofit/>
          </a:bodyPr>
          <a:lstStyle/>
          <a:p>
            <a:r>
              <a:rPr lang="cs-CZ" sz="2000" dirty="0" smtClean="0"/>
              <a:t>Nedávno izolovány </a:t>
            </a:r>
            <a:r>
              <a:rPr lang="cs-CZ" sz="2000" dirty="0" smtClean="0">
                <a:solidFill>
                  <a:schemeClr val="accent1">
                    <a:lumMod val="75000"/>
                  </a:schemeClr>
                </a:solidFill>
                <a:effectLst>
                  <a:outerShdw blurRad="38100" dist="38100" dir="2700000" algn="tl">
                    <a:srgbClr val="000000">
                      <a:alpha val="43137"/>
                    </a:srgbClr>
                  </a:outerShdw>
                </a:effectLst>
              </a:rPr>
              <a:t>hodinové geny</a:t>
            </a:r>
            <a:r>
              <a:rPr lang="cs-CZ" sz="2000" dirty="0" smtClean="0"/>
              <a:t> zodpovědně za cirkadiánní </a:t>
            </a:r>
            <a:r>
              <a:rPr lang="cs-CZ" sz="2000" dirty="0" err="1" smtClean="0"/>
              <a:t>rytmicitu</a:t>
            </a:r>
            <a:r>
              <a:rPr lang="cs-CZ" sz="2000" dirty="0" smtClean="0"/>
              <a:t> (CLOCK, BMAL1, CRY, PER, REV-ERB</a:t>
            </a:r>
            <a:r>
              <a:rPr lang="el-GR" sz="2000" dirty="0" smtClean="0"/>
              <a:t>α</a:t>
            </a:r>
            <a:r>
              <a:rPr lang="cs-CZ" sz="2000" dirty="0" smtClean="0"/>
              <a:t>,</a:t>
            </a:r>
            <a:r>
              <a:rPr lang="el-GR" sz="2000" dirty="0" smtClean="0"/>
              <a:t>β</a:t>
            </a:r>
            <a:r>
              <a:rPr lang="cs-CZ" sz="2000" dirty="0" smtClean="0"/>
              <a:t>)</a:t>
            </a:r>
          </a:p>
          <a:p>
            <a:r>
              <a:rPr lang="cs-CZ" sz="2200" dirty="0" smtClean="0"/>
              <a:t>Poruchy exprese hodinových genů může mít za následek zhoršené fungování daného systému/orgánu.</a:t>
            </a:r>
          </a:p>
          <a:p>
            <a:pPr lvl="1"/>
            <a:r>
              <a:rPr lang="cs-CZ" sz="1700" dirty="0" smtClean="0"/>
              <a:t>Př. Tuková tkáň – změny v </a:t>
            </a:r>
            <a:r>
              <a:rPr lang="cs-CZ" sz="1700" dirty="0" err="1" smtClean="0"/>
              <a:t>adipocytárních</a:t>
            </a:r>
            <a:r>
              <a:rPr lang="cs-CZ" sz="1700" dirty="0" smtClean="0"/>
              <a:t> cirkadiánních hodinách mohu vést k poruše regulace E rovnováhy, poruše signalizace pocitu hladu/sytosti, poruše </a:t>
            </a:r>
            <a:r>
              <a:rPr lang="cs-CZ" sz="1700" dirty="0" err="1" smtClean="0"/>
              <a:t>lipogeneze</a:t>
            </a:r>
            <a:r>
              <a:rPr lang="cs-CZ" sz="1700" dirty="0" smtClean="0"/>
              <a:t> a </a:t>
            </a:r>
            <a:r>
              <a:rPr lang="cs-CZ" sz="1700" dirty="0" err="1" smtClean="0"/>
              <a:t>adipogeneze</a:t>
            </a:r>
            <a:r>
              <a:rPr lang="cs-CZ" sz="1700" dirty="0" smtClean="0"/>
              <a:t> a přispívat k obezitě; polymorfismus genu CLOCK pozitivní korelace s obezitou, polymorf.BMAL1 asociace s HT a DM II.</a:t>
            </a:r>
          </a:p>
          <a:p>
            <a:pPr>
              <a:buNone/>
            </a:pPr>
            <a:endParaRPr lang="cs-CZ" sz="1600" dirty="0" smtClean="0"/>
          </a:p>
          <a:p>
            <a:pPr>
              <a:buNone/>
            </a:pPr>
            <a:endParaRPr lang="cs-CZ" sz="1200" dirty="0" smtClean="0"/>
          </a:p>
          <a:p>
            <a:r>
              <a:rPr lang="cs-CZ" sz="2000" dirty="0" smtClean="0"/>
              <a:t>Narušení vzájemného propojení mezi cirkadiánními rytmy a metabolizmem může mít následky v podobě metabolických (a jiných) patologií: porucha </a:t>
            </a:r>
            <a:r>
              <a:rPr lang="cs-CZ" sz="2000" dirty="0" err="1" smtClean="0"/>
              <a:t>glc</a:t>
            </a:r>
            <a:r>
              <a:rPr lang="cs-CZ" sz="2000" dirty="0" smtClean="0"/>
              <a:t> tolerance, obezita, DM II, MS (</a:t>
            </a:r>
            <a:r>
              <a:rPr lang="cs-CZ" sz="2000" dirty="0" smtClean="0">
                <a:cs typeface="Times New Roman" pitchFamily="18" charset="0"/>
              </a:rPr>
              <a:t>↑ TK</a:t>
            </a:r>
            <a:r>
              <a:rPr lang="cs-CZ" sz="2000" dirty="0" smtClean="0"/>
              <a:t>, </a:t>
            </a:r>
            <a:r>
              <a:rPr lang="cs-CZ" sz="2000" dirty="0" err="1" smtClean="0"/>
              <a:t>prozánětlivé</a:t>
            </a:r>
            <a:r>
              <a:rPr lang="cs-CZ" sz="2000" dirty="0" smtClean="0"/>
              <a:t> a </a:t>
            </a:r>
            <a:r>
              <a:rPr lang="cs-CZ" sz="2000" dirty="0" err="1" smtClean="0"/>
              <a:t>protrombotické</a:t>
            </a:r>
            <a:r>
              <a:rPr lang="cs-CZ" sz="2000" dirty="0" smtClean="0"/>
              <a:t> procesy, dysfunkce imunity, KVO -&gt;směnný provoz)</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332656"/>
            <a:ext cx="8534400" cy="758952"/>
          </a:xfrm>
        </p:spPr>
        <p:txBody>
          <a:bodyPr>
            <a:normAutofit fontScale="90000"/>
          </a:bodyPr>
          <a:lstStyle/>
          <a:p>
            <a:r>
              <a:rPr lang="cs-CZ" dirty="0" smtClean="0">
                <a:solidFill>
                  <a:schemeClr val="accent1"/>
                </a:solidFill>
              </a:rPr>
              <a:t>Spánek a příjem potravy</a:t>
            </a:r>
            <a:br>
              <a:rPr lang="cs-CZ" dirty="0" smtClean="0">
                <a:solidFill>
                  <a:schemeClr val="accent1"/>
                </a:solidFill>
              </a:rPr>
            </a:br>
            <a:r>
              <a:rPr lang="cs-CZ" dirty="0" smtClean="0">
                <a:solidFill>
                  <a:schemeClr val="accent1"/>
                </a:solidFill>
              </a:rPr>
              <a:t>Shrnutí 1</a:t>
            </a:r>
            <a:endParaRPr lang="cs-CZ" dirty="0">
              <a:solidFill>
                <a:schemeClr val="accent1"/>
              </a:solidFill>
            </a:endParaRPr>
          </a:p>
        </p:txBody>
      </p:sp>
      <p:sp>
        <p:nvSpPr>
          <p:cNvPr id="3" name="Zástupný symbol pro obsah 2"/>
          <p:cNvSpPr>
            <a:spLocks noGrp="1"/>
          </p:cNvSpPr>
          <p:nvPr>
            <p:ph sz="quarter" idx="1"/>
          </p:nvPr>
        </p:nvSpPr>
        <p:spPr/>
        <p:txBody>
          <a:bodyPr>
            <a:normAutofit/>
          </a:bodyPr>
          <a:lstStyle/>
          <a:p>
            <a:pPr algn="just">
              <a:buNone/>
            </a:pPr>
            <a:r>
              <a:rPr lang="cs-CZ" sz="2600" dirty="0" smtClean="0"/>
              <a:t>Nedostatek spánku narušuje neuroendokrinní regulaci příjmu potravy prostřednictvím </a:t>
            </a:r>
            <a:r>
              <a:rPr lang="cs-CZ" sz="2600" dirty="0" smtClean="0">
                <a:effectLst>
                  <a:outerShdw blurRad="38100" dist="38100" dir="2700000" algn="tl">
                    <a:srgbClr val="000000">
                      <a:alpha val="43137"/>
                    </a:srgbClr>
                  </a:outerShdw>
                </a:effectLst>
              </a:rPr>
              <a:t>změny sekreční aktivity klíčových hormonů regulujících příjem potravy </a:t>
            </a:r>
            <a:r>
              <a:rPr lang="cs-CZ" sz="2600" dirty="0" smtClean="0"/>
              <a:t>– </a:t>
            </a:r>
            <a:r>
              <a:rPr lang="cs-CZ" sz="2600" dirty="0" err="1" smtClean="0"/>
              <a:t>leptinu</a:t>
            </a:r>
            <a:r>
              <a:rPr lang="cs-CZ" sz="2600" dirty="0" smtClean="0"/>
              <a:t> a </a:t>
            </a:r>
            <a:r>
              <a:rPr lang="cs-CZ" sz="2600" dirty="0" err="1" smtClean="0"/>
              <a:t>ghrelinu</a:t>
            </a:r>
            <a:r>
              <a:rPr lang="cs-CZ" sz="2600" dirty="0" smtClean="0"/>
              <a:t>, způsobující větší a častější pocit hladu, vyšší energetický přívod, nevhodné stravovací návyky, což vede ke vzestupu tělesné hmotnosti.</a:t>
            </a:r>
          </a:p>
        </p:txBody>
      </p:sp>
      <p:pic>
        <p:nvPicPr>
          <p:cNvPr id="4098" name="Picture 2" descr="woman dreaming"/>
          <p:cNvPicPr>
            <a:picLocks noChangeAspect="1" noChangeArrowheads="1"/>
          </p:cNvPicPr>
          <p:nvPr/>
        </p:nvPicPr>
        <p:blipFill>
          <a:blip r:embed="rId2" cstate="print"/>
          <a:srcRect/>
          <a:stretch>
            <a:fillRect/>
          </a:stretch>
        </p:blipFill>
        <p:spPr bwMode="auto">
          <a:xfrm>
            <a:off x="6300192" y="4005064"/>
            <a:ext cx="2666963" cy="2448272"/>
          </a:xfrm>
          <a:prstGeom prst="rect">
            <a:avLst/>
          </a:prstGeom>
          <a:noFill/>
        </p:spPr>
      </p:pic>
      <p:sp>
        <p:nvSpPr>
          <p:cNvPr id="5" name="Obdélník 4"/>
          <p:cNvSpPr/>
          <p:nvPr/>
        </p:nvSpPr>
        <p:spPr>
          <a:xfrm>
            <a:off x="3959424" y="6453336"/>
            <a:ext cx="5184576" cy="253916"/>
          </a:xfrm>
          <a:prstGeom prst="rect">
            <a:avLst/>
          </a:prstGeom>
        </p:spPr>
        <p:txBody>
          <a:bodyPr wrap="square">
            <a:spAutoFit/>
          </a:bodyPr>
          <a:lstStyle/>
          <a:p>
            <a:r>
              <a:rPr lang="cs-CZ" sz="1050" dirty="0" smtClean="0"/>
              <a:t>https://nightnursenation.com/lifestyle/how-lack-of-sleep-can-lead-to-weight-gain</a:t>
            </a:r>
            <a:endParaRPr lang="cs-CZ" sz="105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332656"/>
            <a:ext cx="8534400" cy="758952"/>
          </a:xfrm>
        </p:spPr>
        <p:txBody>
          <a:bodyPr>
            <a:normAutofit fontScale="90000"/>
          </a:bodyPr>
          <a:lstStyle/>
          <a:p>
            <a:r>
              <a:rPr lang="cs-CZ" dirty="0" smtClean="0">
                <a:solidFill>
                  <a:schemeClr val="accent1"/>
                </a:solidFill>
              </a:rPr>
              <a:t>Spánek a příjem potravy</a:t>
            </a:r>
            <a:br>
              <a:rPr lang="cs-CZ" dirty="0" smtClean="0">
                <a:solidFill>
                  <a:schemeClr val="accent1"/>
                </a:solidFill>
              </a:rPr>
            </a:br>
            <a:r>
              <a:rPr lang="cs-CZ" dirty="0" smtClean="0">
                <a:solidFill>
                  <a:schemeClr val="accent1"/>
                </a:solidFill>
              </a:rPr>
              <a:t>Shrnutí 2</a:t>
            </a:r>
            <a:endParaRPr lang="cs-CZ" dirty="0">
              <a:solidFill>
                <a:schemeClr val="accent1"/>
              </a:solidFill>
            </a:endParaRPr>
          </a:p>
        </p:txBody>
      </p:sp>
      <p:sp>
        <p:nvSpPr>
          <p:cNvPr id="3" name="Zástupný symbol pro obsah 2"/>
          <p:cNvSpPr>
            <a:spLocks noGrp="1"/>
          </p:cNvSpPr>
          <p:nvPr>
            <p:ph sz="quarter" idx="1"/>
          </p:nvPr>
        </p:nvSpPr>
        <p:spPr>
          <a:xfrm>
            <a:off x="251520" y="1484784"/>
            <a:ext cx="8503920" cy="4572000"/>
          </a:xfrm>
        </p:spPr>
        <p:txBody>
          <a:bodyPr>
            <a:normAutofit/>
          </a:bodyPr>
          <a:lstStyle/>
          <a:p>
            <a:pPr algn="just">
              <a:buNone/>
            </a:pPr>
            <a:r>
              <a:rPr lang="cs-CZ" sz="2600" dirty="0" smtClean="0"/>
              <a:t>Den po spánkové deprivaci je navozen stav podobný stresové reakci, kdy dochází k </a:t>
            </a:r>
            <a:r>
              <a:rPr lang="cs-CZ" sz="2600" dirty="0" smtClean="0">
                <a:effectLst>
                  <a:outerShdw blurRad="38100" dist="38100" dir="2700000" algn="tl">
                    <a:srgbClr val="000000">
                      <a:alpha val="43137"/>
                    </a:srgbClr>
                  </a:outerShdw>
                </a:effectLst>
              </a:rPr>
              <a:t>aktivaci sympatického nervového systému a </a:t>
            </a:r>
            <a:r>
              <a:rPr lang="cs-CZ" sz="2600" dirty="0" err="1" smtClean="0">
                <a:effectLst>
                  <a:outerShdw blurRad="38100" dist="38100" dir="2700000" algn="tl">
                    <a:srgbClr val="000000">
                      <a:alpha val="43137"/>
                    </a:srgbClr>
                  </a:outerShdw>
                </a:effectLst>
              </a:rPr>
              <a:t>hypothalo</a:t>
            </a:r>
            <a:r>
              <a:rPr lang="cs-CZ" sz="2600" dirty="0" smtClean="0">
                <a:effectLst>
                  <a:outerShdw blurRad="38100" dist="38100" dir="2700000" algn="tl">
                    <a:srgbClr val="000000">
                      <a:alpha val="43137"/>
                    </a:srgbClr>
                  </a:outerShdw>
                </a:effectLst>
              </a:rPr>
              <a:t>-hypofyzární-</a:t>
            </a:r>
            <a:r>
              <a:rPr lang="cs-CZ" sz="2600" dirty="0" err="1" smtClean="0">
                <a:effectLst>
                  <a:outerShdw blurRad="38100" dist="38100" dir="2700000" algn="tl">
                    <a:srgbClr val="000000">
                      <a:alpha val="43137"/>
                    </a:srgbClr>
                  </a:outerShdw>
                </a:effectLst>
              </a:rPr>
              <a:t>adrenokortikální</a:t>
            </a:r>
            <a:r>
              <a:rPr lang="cs-CZ" sz="2600" dirty="0" smtClean="0">
                <a:effectLst>
                  <a:outerShdw blurRad="38100" dist="38100" dir="2700000" algn="tl">
                    <a:srgbClr val="000000">
                      <a:alpha val="43137"/>
                    </a:srgbClr>
                  </a:outerShdw>
                </a:effectLst>
              </a:rPr>
              <a:t> osy</a:t>
            </a:r>
            <a:r>
              <a:rPr lang="cs-CZ" sz="2600" dirty="0" smtClean="0"/>
              <a:t>. Výsledkem je zvýšený krevní tlak a zvýšená sekrece kortizolu, který z dlouhodobého hlediska přispívá k inzulinové rezistenci, tvorbě tuku a k inhibici </a:t>
            </a:r>
            <a:r>
              <a:rPr lang="cs-CZ" sz="2600" dirty="0" err="1" smtClean="0"/>
              <a:t>leptinu</a:t>
            </a:r>
            <a:r>
              <a:rPr lang="cs-CZ" sz="2600" dirty="0" smtClean="0"/>
              <a:t>.</a:t>
            </a:r>
          </a:p>
        </p:txBody>
      </p:sp>
      <p:pic>
        <p:nvPicPr>
          <p:cNvPr id="8" name="Picture 2" descr="Picture"/>
          <p:cNvPicPr>
            <a:picLocks noChangeAspect="1" noChangeArrowheads="1"/>
          </p:cNvPicPr>
          <p:nvPr/>
        </p:nvPicPr>
        <p:blipFill>
          <a:blip r:embed="rId2" cstate="print"/>
          <a:srcRect/>
          <a:stretch>
            <a:fillRect/>
          </a:stretch>
        </p:blipFill>
        <p:spPr bwMode="auto">
          <a:xfrm>
            <a:off x="6372200" y="3933056"/>
            <a:ext cx="2520280" cy="2486375"/>
          </a:xfrm>
          <a:prstGeom prst="rect">
            <a:avLst/>
          </a:prstGeom>
          <a:noFill/>
        </p:spPr>
      </p:pic>
      <p:sp>
        <p:nvSpPr>
          <p:cNvPr id="9" name="Obdélník 8"/>
          <p:cNvSpPr/>
          <p:nvPr/>
        </p:nvSpPr>
        <p:spPr>
          <a:xfrm>
            <a:off x="4751512" y="6453336"/>
            <a:ext cx="4392488" cy="261610"/>
          </a:xfrm>
          <a:prstGeom prst="rect">
            <a:avLst/>
          </a:prstGeom>
        </p:spPr>
        <p:txBody>
          <a:bodyPr wrap="square">
            <a:spAutoFit/>
          </a:bodyPr>
          <a:lstStyle/>
          <a:p>
            <a:r>
              <a:rPr lang="cs-CZ" sz="1100" dirty="0" smtClean="0"/>
              <a:t>http://snoresoundly.weebly.com/causes-of-sleep-deprivation.html</a:t>
            </a:r>
            <a:endParaRPr lang="cs-CZ" sz="11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332656"/>
            <a:ext cx="8534400" cy="758952"/>
          </a:xfrm>
        </p:spPr>
        <p:txBody>
          <a:bodyPr>
            <a:normAutofit fontScale="90000"/>
          </a:bodyPr>
          <a:lstStyle/>
          <a:p>
            <a:r>
              <a:rPr lang="cs-CZ" dirty="0" smtClean="0">
                <a:solidFill>
                  <a:schemeClr val="accent1"/>
                </a:solidFill>
              </a:rPr>
              <a:t>Spánek a příjem potravy</a:t>
            </a:r>
            <a:br>
              <a:rPr lang="cs-CZ" dirty="0" smtClean="0">
                <a:solidFill>
                  <a:schemeClr val="accent1"/>
                </a:solidFill>
              </a:rPr>
            </a:br>
            <a:r>
              <a:rPr lang="cs-CZ" dirty="0" smtClean="0">
                <a:solidFill>
                  <a:schemeClr val="accent1"/>
                </a:solidFill>
              </a:rPr>
              <a:t>Shrnutí 3</a:t>
            </a:r>
            <a:endParaRPr lang="cs-CZ" dirty="0">
              <a:solidFill>
                <a:schemeClr val="accent1"/>
              </a:solidFill>
            </a:endParaRPr>
          </a:p>
        </p:txBody>
      </p:sp>
      <p:sp>
        <p:nvSpPr>
          <p:cNvPr id="3" name="Zástupný symbol pro obsah 2"/>
          <p:cNvSpPr>
            <a:spLocks noGrp="1"/>
          </p:cNvSpPr>
          <p:nvPr>
            <p:ph sz="quarter" idx="1"/>
          </p:nvPr>
        </p:nvSpPr>
        <p:spPr>
          <a:xfrm>
            <a:off x="251520" y="1484784"/>
            <a:ext cx="8503920" cy="4572000"/>
          </a:xfrm>
        </p:spPr>
        <p:txBody>
          <a:bodyPr>
            <a:normAutofit/>
          </a:bodyPr>
          <a:lstStyle/>
          <a:p>
            <a:pPr algn="just">
              <a:buNone/>
            </a:pPr>
            <a:r>
              <a:rPr lang="cs-CZ" sz="2600" dirty="0" smtClean="0"/>
              <a:t>Narušení exprese hodinových genů vlivem </a:t>
            </a:r>
            <a:r>
              <a:rPr lang="cs-CZ" sz="2600" dirty="0" smtClean="0">
                <a:effectLst>
                  <a:outerShdw blurRad="38100" dist="38100" dir="2700000" algn="tl">
                    <a:srgbClr val="000000">
                      <a:alpha val="43137"/>
                    </a:srgbClr>
                  </a:outerShdw>
                </a:effectLst>
              </a:rPr>
              <a:t>desynchronizace cirkadiánních rytmů může vyústit v poruchy regulace energetické rovnováhy</a:t>
            </a:r>
            <a:r>
              <a:rPr lang="cs-CZ" sz="2600" dirty="0" smtClean="0"/>
              <a:t> (poruchy metabolizmu glukózy, cholesterolu, </a:t>
            </a:r>
            <a:r>
              <a:rPr lang="cs-CZ" sz="2600" dirty="0" err="1" smtClean="0"/>
              <a:t>lipogeneze</a:t>
            </a:r>
            <a:r>
              <a:rPr lang="cs-CZ" sz="2600" dirty="0" smtClean="0"/>
              <a:t>, </a:t>
            </a:r>
            <a:r>
              <a:rPr lang="cs-CZ" sz="2600" dirty="0" err="1" smtClean="0"/>
              <a:t>adipogenze</a:t>
            </a:r>
            <a:r>
              <a:rPr lang="cs-CZ" sz="2600" dirty="0" smtClean="0"/>
              <a:t>, sekrece </a:t>
            </a:r>
            <a:r>
              <a:rPr lang="cs-CZ" sz="2600" dirty="0" err="1" smtClean="0"/>
              <a:t>leptinu</a:t>
            </a:r>
            <a:r>
              <a:rPr lang="cs-CZ" sz="2600" dirty="0" smtClean="0"/>
              <a:t>, signalizace pocitu hladu/sytosti) </a:t>
            </a:r>
            <a:r>
              <a:rPr lang="cs-CZ" sz="2600" dirty="0" smtClean="0">
                <a:effectLst>
                  <a:outerShdw blurRad="38100" dist="38100" dir="2700000" algn="tl">
                    <a:srgbClr val="000000">
                      <a:alpha val="43137"/>
                    </a:srgbClr>
                  </a:outerShdw>
                </a:effectLst>
              </a:rPr>
              <a:t>a dalším patologickým jevům.</a:t>
            </a:r>
          </a:p>
        </p:txBody>
      </p:sp>
      <p:pic>
        <p:nvPicPr>
          <p:cNvPr id="39938" name="Picture 2" descr="Body Clock">
            <a:hlinkClick r:id="rId2"/>
          </p:cNvPr>
          <p:cNvPicPr>
            <a:picLocks noChangeAspect="1" noChangeArrowheads="1"/>
          </p:cNvPicPr>
          <p:nvPr/>
        </p:nvPicPr>
        <p:blipFill>
          <a:blip r:embed="rId3" cstate="print"/>
          <a:srcRect/>
          <a:stretch>
            <a:fillRect/>
          </a:stretch>
        </p:blipFill>
        <p:spPr bwMode="auto">
          <a:xfrm>
            <a:off x="5508104" y="3933055"/>
            <a:ext cx="3384376" cy="2459313"/>
          </a:xfrm>
          <a:prstGeom prst="rect">
            <a:avLst/>
          </a:prstGeom>
          <a:noFill/>
        </p:spPr>
      </p:pic>
      <p:sp>
        <p:nvSpPr>
          <p:cNvPr id="7" name="Obdélník 6"/>
          <p:cNvSpPr/>
          <p:nvPr/>
        </p:nvSpPr>
        <p:spPr>
          <a:xfrm>
            <a:off x="5004048" y="6488668"/>
            <a:ext cx="4320480" cy="400110"/>
          </a:xfrm>
          <a:prstGeom prst="rect">
            <a:avLst/>
          </a:prstGeom>
        </p:spPr>
        <p:txBody>
          <a:bodyPr wrap="square">
            <a:spAutoFit/>
          </a:bodyPr>
          <a:lstStyle/>
          <a:p>
            <a:r>
              <a:rPr lang="cs-CZ" sz="1000" dirty="0" smtClean="0"/>
              <a:t>http://www.</a:t>
            </a:r>
            <a:r>
              <a:rPr lang="cs-CZ" sz="1000" dirty="0" err="1" smtClean="0"/>
              <a:t>sott.net</a:t>
            </a:r>
            <a:r>
              <a:rPr lang="cs-CZ" sz="1000" dirty="0" smtClean="0"/>
              <a:t>/</a:t>
            </a:r>
            <a:r>
              <a:rPr lang="cs-CZ" sz="1000" dirty="0" err="1" smtClean="0"/>
              <a:t>article</a:t>
            </a:r>
            <a:r>
              <a:rPr lang="cs-CZ" sz="1000" dirty="0" smtClean="0"/>
              <a:t>/243873-</a:t>
            </a:r>
            <a:r>
              <a:rPr lang="cs-CZ" sz="1000" dirty="0" err="1" smtClean="0"/>
              <a:t>Researchers</a:t>
            </a:r>
            <a:r>
              <a:rPr lang="cs-CZ" sz="1000" dirty="0" smtClean="0"/>
              <a:t>-</a:t>
            </a:r>
            <a:r>
              <a:rPr lang="cs-CZ" sz="1000" dirty="0" err="1" smtClean="0"/>
              <a:t>Discover</a:t>
            </a:r>
            <a:r>
              <a:rPr lang="cs-CZ" sz="1000" dirty="0" smtClean="0"/>
              <a:t>-</a:t>
            </a:r>
            <a:r>
              <a:rPr lang="cs-CZ" sz="1000" dirty="0" err="1" smtClean="0"/>
              <a:t>Powerful</a:t>
            </a:r>
            <a:r>
              <a:rPr lang="cs-CZ" sz="1000" dirty="0" smtClean="0"/>
              <a:t>-Link-</a:t>
            </a:r>
            <a:r>
              <a:rPr lang="cs-CZ" sz="1000" dirty="0" err="1" smtClean="0"/>
              <a:t>Between</a:t>
            </a:r>
            <a:r>
              <a:rPr lang="cs-CZ" sz="1000" dirty="0" smtClean="0"/>
              <a:t>-</a:t>
            </a:r>
            <a:r>
              <a:rPr lang="cs-CZ" sz="1000" dirty="0" err="1" smtClean="0"/>
              <a:t>Circadian</a:t>
            </a:r>
            <a:r>
              <a:rPr lang="cs-CZ" sz="1000" dirty="0" smtClean="0"/>
              <a:t>-</a:t>
            </a:r>
            <a:r>
              <a:rPr lang="cs-CZ" sz="1000" dirty="0" err="1" smtClean="0"/>
              <a:t>Rhythms</a:t>
            </a:r>
            <a:r>
              <a:rPr lang="cs-CZ" sz="1000" dirty="0" smtClean="0"/>
              <a:t>-</a:t>
            </a:r>
            <a:r>
              <a:rPr lang="cs-CZ" sz="1000" dirty="0" err="1" smtClean="0"/>
              <a:t>and</a:t>
            </a:r>
            <a:r>
              <a:rPr lang="cs-CZ" sz="1000" dirty="0" smtClean="0"/>
              <a:t>-</a:t>
            </a:r>
            <a:r>
              <a:rPr lang="cs-CZ" sz="1000" dirty="0" err="1" smtClean="0"/>
              <a:t>Metabolism</a:t>
            </a:r>
            <a:endParaRPr lang="cs-CZ" sz="1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332656"/>
            <a:ext cx="8534400" cy="758952"/>
          </a:xfrm>
        </p:spPr>
        <p:txBody>
          <a:bodyPr>
            <a:normAutofit fontScale="90000"/>
          </a:bodyPr>
          <a:lstStyle/>
          <a:p>
            <a:r>
              <a:rPr lang="cs-CZ" dirty="0" smtClean="0">
                <a:solidFill>
                  <a:schemeClr val="accent1"/>
                </a:solidFill>
              </a:rPr>
              <a:t>Spánek a příjem potravy</a:t>
            </a:r>
            <a:br>
              <a:rPr lang="cs-CZ" dirty="0" smtClean="0">
                <a:solidFill>
                  <a:schemeClr val="accent1"/>
                </a:solidFill>
              </a:rPr>
            </a:br>
            <a:r>
              <a:rPr lang="cs-CZ" dirty="0" smtClean="0">
                <a:solidFill>
                  <a:schemeClr val="accent1"/>
                </a:solidFill>
              </a:rPr>
              <a:t>Shrnutí 4</a:t>
            </a:r>
            <a:endParaRPr lang="cs-CZ" dirty="0">
              <a:solidFill>
                <a:schemeClr val="accent1"/>
              </a:solidFill>
            </a:endParaRPr>
          </a:p>
        </p:txBody>
      </p:sp>
      <p:sp>
        <p:nvSpPr>
          <p:cNvPr id="3" name="Zástupný symbol pro obsah 2"/>
          <p:cNvSpPr>
            <a:spLocks noGrp="1"/>
          </p:cNvSpPr>
          <p:nvPr>
            <p:ph sz="quarter" idx="1"/>
          </p:nvPr>
        </p:nvSpPr>
        <p:spPr>
          <a:xfrm>
            <a:off x="251520" y="1484784"/>
            <a:ext cx="8503920" cy="4572000"/>
          </a:xfrm>
        </p:spPr>
        <p:txBody>
          <a:bodyPr>
            <a:normAutofit/>
          </a:bodyPr>
          <a:lstStyle/>
          <a:p>
            <a:pPr algn="just">
              <a:buNone/>
            </a:pPr>
            <a:r>
              <a:rPr lang="cs-CZ" sz="2500" dirty="0" smtClean="0">
                <a:effectLst>
                  <a:outerShdw blurRad="38100" dist="38100" dir="2700000" algn="tl">
                    <a:srgbClr val="000000">
                      <a:alpha val="43137"/>
                    </a:srgbClr>
                  </a:outerShdw>
                </a:effectLst>
              </a:rPr>
              <a:t>Zvýšený pocit únavy </a:t>
            </a:r>
            <a:r>
              <a:rPr lang="cs-CZ" sz="2500" dirty="0" smtClean="0"/>
              <a:t>po nedostatečném spánku </a:t>
            </a:r>
            <a:r>
              <a:rPr lang="cs-CZ" sz="2500" dirty="0" smtClean="0">
                <a:effectLst>
                  <a:outerShdw blurRad="38100" dist="38100" dir="2700000" algn="tl">
                    <a:srgbClr val="000000">
                      <a:alpha val="43137"/>
                    </a:srgbClr>
                  </a:outerShdw>
                </a:effectLst>
              </a:rPr>
              <a:t>snižuje denní fyzickou aktivitu</a:t>
            </a:r>
            <a:r>
              <a:rPr lang="cs-CZ" sz="2500" dirty="0" smtClean="0"/>
              <a:t> přispívá ke konzumaci energeticky denzitních potravin.</a:t>
            </a:r>
          </a:p>
          <a:p>
            <a:pPr algn="just">
              <a:buNone/>
            </a:pPr>
            <a:r>
              <a:rPr lang="cs-CZ" sz="2500" dirty="0" smtClean="0"/>
              <a:t>Chronická expozice krátkému spánku z dlouhodobého hlediska přispívá k </a:t>
            </a:r>
            <a:r>
              <a:rPr lang="cs-CZ" sz="2500" dirty="0" smtClean="0">
                <a:effectLst>
                  <a:outerShdw blurRad="38100" dist="38100" dir="2700000" algn="tl">
                    <a:srgbClr val="000000">
                      <a:alpha val="43137"/>
                    </a:srgbClr>
                  </a:outerShdw>
                </a:effectLst>
              </a:rPr>
              <a:t>nadměrnému energetickému přívodu </a:t>
            </a:r>
            <a:r>
              <a:rPr lang="cs-CZ" sz="2500" dirty="0" smtClean="0"/>
              <a:t>spíše než ke zvýšenému energetickému výdeji.</a:t>
            </a:r>
            <a:endParaRPr lang="cs-CZ" sz="2500" dirty="0" smtClean="0">
              <a:effectLst>
                <a:outerShdw blurRad="38100" dist="38100" dir="2700000" algn="tl">
                  <a:srgbClr val="000000">
                    <a:alpha val="43137"/>
                  </a:srgbClr>
                </a:outerShdw>
              </a:effectLst>
            </a:endParaRPr>
          </a:p>
        </p:txBody>
      </p:sp>
      <p:pic>
        <p:nvPicPr>
          <p:cNvPr id="40962" name="Picture 2" descr="You might be one of the 40 million people who suffer from sleep deprivation."/>
          <p:cNvPicPr>
            <a:picLocks noChangeAspect="1" noChangeArrowheads="1"/>
          </p:cNvPicPr>
          <p:nvPr/>
        </p:nvPicPr>
        <p:blipFill>
          <a:blip r:embed="rId2" cstate="print"/>
          <a:srcRect/>
          <a:stretch>
            <a:fillRect/>
          </a:stretch>
        </p:blipFill>
        <p:spPr bwMode="auto">
          <a:xfrm>
            <a:off x="6372200" y="4077072"/>
            <a:ext cx="2245940" cy="2141130"/>
          </a:xfrm>
          <a:prstGeom prst="rect">
            <a:avLst/>
          </a:prstGeom>
          <a:noFill/>
        </p:spPr>
      </p:pic>
      <p:sp>
        <p:nvSpPr>
          <p:cNvPr id="8" name="Obdélník 7"/>
          <p:cNvSpPr/>
          <p:nvPr/>
        </p:nvSpPr>
        <p:spPr>
          <a:xfrm>
            <a:off x="4572000" y="6309320"/>
            <a:ext cx="4572000" cy="369332"/>
          </a:xfrm>
          <a:prstGeom prst="rect">
            <a:avLst/>
          </a:prstGeom>
        </p:spPr>
        <p:txBody>
          <a:bodyPr>
            <a:spAutoFit/>
          </a:bodyPr>
          <a:lstStyle/>
          <a:p>
            <a:r>
              <a:rPr lang="cs-CZ" sz="900" dirty="0" smtClean="0"/>
              <a:t>http://www.</a:t>
            </a:r>
            <a:r>
              <a:rPr lang="cs-CZ" sz="900" dirty="0" err="1" smtClean="0"/>
              <a:t>drexelmed.edu</a:t>
            </a:r>
            <a:r>
              <a:rPr lang="cs-CZ" sz="900" dirty="0" smtClean="0"/>
              <a:t>/</a:t>
            </a:r>
            <a:r>
              <a:rPr lang="cs-CZ" sz="900" dirty="0" err="1" smtClean="0"/>
              <a:t>Home</a:t>
            </a:r>
            <a:r>
              <a:rPr lang="cs-CZ" sz="900" dirty="0" smtClean="0"/>
              <a:t>/</a:t>
            </a:r>
            <a:r>
              <a:rPr lang="cs-CZ" sz="900" dirty="0" err="1" smtClean="0"/>
              <a:t>AbouttheCollege</a:t>
            </a:r>
            <a:r>
              <a:rPr lang="cs-CZ" sz="900" dirty="0" smtClean="0"/>
              <a:t>/</a:t>
            </a:r>
            <a:r>
              <a:rPr lang="cs-CZ" sz="900" dirty="0" err="1" smtClean="0"/>
              <a:t>Newsroom</a:t>
            </a:r>
            <a:r>
              <a:rPr lang="cs-CZ" sz="900" dirty="0" smtClean="0"/>
              <a:t>/</a:t>
            </a:r>
            <a:r>
              <a:rPr lang="cs-CZ" sz="900" dirty="0" err="1" smtClean="0"/>
              <a:t>HealthArticles</a:t>
            </a:r>
            <a:r>
              <a:rPr lang="cs-CZ" sz="900" dirty="0" smtClean="0"/>
              <a:t>/</a:t>
            </a:r>
            <a:r>
              <a:rPr lang="cs-CZ" sz="900" dirty="0" err="1" smtClean="0"/>
              <a:t>ctl</a:t>
            </a:r>
            <a:r>
              <a:rPr lang="cs-CZ" sz="900" dirty="0" smtClean="0"/>
              <a:t>/</a:t>
            </a:r>
            <a:r>
              <a:rPr lang="cs-CZ" sz="900" dirty="0" err="1" smtClean="0"/>
              <a:t>Details</a:t>
            </a:r>
            <a:r>
              <a:rPr lang="cs-CZ" sz="900" dirty="0" smtClean="0"/>
              <a:t>/</a:t>
            </a:r>
            <a:r>
              <a:rPr lang="cs-CZ" sz="900" dirty="0" err="1" smtClean="0"/>
              <a:t>mid</a:t>
            </a:r>
            <a:r>
              <a:rPr lang="cs-CZ" sz="900" dirty="0" smtClean="0"/>
              <a:t>/40507/</a:t>
            </a:r>
            <a:r>
              <a:rPr lang="cs-CZ" sz="900" dirty="0" err="1" smtClean="0"/>
              <a:t>ItemID</a:t>
            </a:r>
            <a:r>
              <a:rPr lang="cs-CZ" sz="900" dirty="0" smtClean="0"/>
              <a:t>/439.aspx</a:t>
            </a:r>
            <a:endParaRPr lang="cs-CZ" sz="9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p:nvPr/>
        </p:nvPicPr>
        <p:blipFill>
          <a:blip r:embed="rId2" cstate="print"/>
          <a:srcRect l="4329" t="7942" r="2180" b="16516"/>
          <a:stretch>
            <a:fillRect/>
          </a:stretch>
        </p:blipFill>
        <p:spPr bwMode="auto">
          <a:xfrm>
            <a:off x="179512" y="188640"/>
            <a:ext cx="8964488" cy="5949280"/>
          </a:xfrm>
          <a:prstGeom prst="rect">
            <a:avLst/>
          </a:prstGeom>
          <a:noFill/>
          <a:ln w="9525">
            <a:noFill/>
            <a:miter lim="800000"/>
            <a:headEnd/>
            <a:tailEnd/>
          </a:ln>
        </p:spPr>
      </p:pic>
      <p:sp>
        <p:nvSpPr>
          <p:cNvPr id="3" name="Obdélník 2"/>
          <p:cNvSpPr/>
          <p:nvPr/>
        </p:nvSpPr>
        <p:spPr>
          <a:xfrm>
            <a:off x="251520" y="6381328"/>
            <a:ext cx="7488832" cy="276999"/>
          </a:xfrm>
          <a:prstGeom prst="rect">
            <a:avLst/>
          </a:prstGeom>
        </p:spPr>
        <p:txBody>
          <a:bodyPr wrap="square">
            <a:spAutoFit/>
          </a:bodyPr>
          <a:lstStyle/>
          <a:p>
            <a:r>
              <a:rPr lang="en-US" sz="1200" dirty="0" smtClean="0"/>
              <a:t>Patel SR, </a:t>
            </a:r>
            <a:r>
              <a:rPr lang="en-US" sz="1200" dirty="0" err="1" smtClean="0"/>
              <a:t>Hu</a:t>
            </a:r>
            <a:r>
              <a:rPr lang="en-US" sz="1200" dirty="0" smtClean="0"/>
              <a:t> FB. Short sleep duration and weight gain: a systematic review. Obesity. 2008;16(3):643 - 53.</a:t>
            </a:r>
            <a:endParaRPr lang="cs-CZ"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281027"/>
            <a:ext cx="9144000" cy="5956285"/>
          </a:xfrm>
          <a:prstGeom prst="rect">
            <a:avLst/>
          </a:prstGeom>
          <a:noFill/>
          <a:ln w="9525">
            <a:noFill/>
            <a:miter lim="800000"/>
            <a:headEnd/>
            <a:tailEnd/>
          </a:ln>
        </p:spPr>
      </p:pic>
      <p:sp>
        <p:nvSpPr>
          <p:cNvPr id="4" name="Obdélník 3"/>
          <p:cNvSpPr/>
          <p:nvPr/>
        </p:nvSpPr>
        <p:spPr>
          <a:xfrm>
            <a:off x="179512" y="6396335"/>
            <a:ext cx="8964488" cy="461665"/>
          </a:xfrm>
          <a:prstGeom prst="rect">
            <a:avLst/>
          </a:prstGeom>
        </p:spPr>
        <p:txBody>
          <a:bodyPr wrap="square">
            <a:spAutoFit/>
          </a:bodyPr>
          <a:lstStyle/>
          <a:p>
            <a:r>
              <a:rPr lang="en-US" sz="1200" dirty="0" smtClean="0"/>
              <a:t>Magee L, Hale L. Longitudinal associations between sleep duration and subsequent weight gain: a systematic review. Sleep Medicine Reviews. 2012;16(3):231 - 41.</a:t>
            </a:r>
            <a:endParaRPr lang="cs-CZ" sz="1200" dirty="0"/>
          </a:p>
        </p:txBody>
      </p:sp>
      <p:sp>
        <p:nvSpPr>
          <p:cNvPr id="21" name="TextovéPole 20"/>
          <p:cNvSpPr txBox="1"/>
          <p:nvPr/>
        </p:nvSpPr>
        <p:spPr>
          <a:xfrm>
            <a:off x="3995936" y="5805264"/>
            <a:ext cx="3096344" cy="369332"/>
          </a:xfrm>
          <a:prstGeom prst="rect">
            <a:avLst/>
          </a:prstGeom>
          <a:noFill/>
          <a:ln>
            <a:solidFill>
              <a:schemeClr val="accent1"/>
            </a:solidFill>
          </a:ln>
        </p:spPr>
        <p:txBody>
          <a:bodyPr wrap="square" rtlCol="0">
            <a:spAutoFit/>
          </a:bodyPr>
          <a:lstStyle/>
          <a:p>
            <a:r>
              <a:rPr lang="cs-CZ" dirty="0" smtClean="0"/>
              <a:t>Reverzibilní směr kauzality</a:t>
            </a: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p:nvPr/>
        </p:nvPicPr>
        <p:blipFill>
          <a:blip r:embed="rId2" cstate="print"/>
          <a:srcRect l="2724" t="2829" r="3786"/>
          <a:stretch>
            <a:fillRect/>
          </a:stretch>
        </p:blipFill>
        <p:spPr bwMode="auto">
          <a:xfrm>
            <a:off x="251520" y="548680"/>
            <a:ext cx="8712968" cy="5832648"/>
          </a:xfrm>
          <a:prstGeom prst="rect">
            <a:avLst/>
          </a:prstGeom>
          <a:noFill/>
          <a:ln w="9525">
            <a:noFill/>
            <a:miter lim="800000"/>
            <a:headEnd/>
            <a:tailEnd/>
          </a:ln>
        </p:spPr>
      </p:pic>
      <p:sp>
        <p:nvSpPr>
          <p:cNvPr id="3" name="Obdélník 2"/>
          <p:cNvSpPr/>
          <p:nvPr/>
        </p:nvSpPr>
        <p:spPr>
          <a:xfrm>
            <a:off x="0" y="6381328"/>
            <a:ext cx="9144000" cy="276999"/>
          </a:xfrm>
          <a:prstGeom prst="rect">
            <a:avLst/>
          </a:prstGeom>
        </p:spPr>
        <p:txBody>
          <a:bodyPr wrap="square">
            <a:spAutoFit/>
          </a:bodyPr>
          <a:lstStyle/>
          <a:p>
            <a:r>
              <a:rPr lang="en-US" sz="1200" dirty="0" smtClean="0"/>
              <a:t>Knutson KL. Does inadequate sleep play a role in vulnerability to obesity? American Journal of Human Biology. 2012;24(3):361 - 71.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Životní styl a obezita</a:t>
            </a:r>
            <a:endParaRPr lang="cs-CZ" dirty="0">
              <a:solidFill>
                <a:schemeClr val="accent1"/>
              </a:solidFill>
            </a:endParaRPr>
          </a:p>
        </p:txBody>
      </p:sp>
      <p:sp>
        <p:nvSpPr>
          <p:cNvPr id="5" name="Obdélník 4"/>
          <p:cNvSpPr/>
          <p:nvPr/>
        </p:nvSpPr>
        <p:spPr>
          <a:xfrm>
            <a:off x="179512" y="6381328"/>
            <a:ext cx="7416824" cy="288032"/>
          </a:xfrm>
          <a:prstGeom prst="rect">
            <a:avLst/>
          </a:prstGeom>
        </p:spPr>
        <p:txBody>
          <a:bodyPr wrap="square">
            <a:spAutoFit/>
          </a:bodyPr>
          <a:lstStyle/>
          <a:p>
            <a:r>
              <a:rPr lang="cs-CZ" sz="1200" dirty="0" smtClean="0"/>
              <a:t>Obrázek: http://www.</a:t>
            </a:r>
            <a:r>
              <a:rPr lang="cs-CZ" sz="1200" dirty="0" err="1" smtClean="0"/>
              <a:t>historyextra.com</a:t>
            </a:r>
            <a:r>
              <a:rPr lang="cs-CZ" sz="1200" dirty="0" smtClean="0"/>
              <a:t>/feature/obesity-</a:t>
            </a:r>
            <a:r>
              <a:rPr lang="cs-CZ" sz="1200" dirty="0" err="1" smtClean="0"/>
              <a:t>and</a:t>
            </a:r>
            <a:r>
              <a:rPr lang="cs-CZ" sz="1200" dirty="0" smtClean="0"/>
              <a:t>-</a:t>
            </a:r>
            <a:r>
              <a:rPr lang="cs-CZ" sz="1200" dirty="0" err="1" smtClean="0"/>
              <a:t>modern</a:t>
            </a:r>
            <a:r>
              <a:rPr lang="cs-CZ" sz="1200" dirty="0" smtClean="0"/>
              <a:t>-</a:t>
            </a:r>
            <a:r>
              <a:rPr lang="cs-CZ" sz="1200" dirty="0" err="1" smtClean="0"/>
              <a:t>lifestyle</a:t>
            </a:r>
            <a:r>
              <a:rPr lang="cs-CZ" sz="1200" dirty="0" smtClean="0"/>
              <a:t>-</a:t>
            </a:r>
            <a:r>
              <a:rPr lang="cs-CZ" sz="1200" dirty="0" err="1" smtClean="0"/>
              <a:t>what</a:t>
            </a:r>
            <a:r>
              <a:rPr lang="cs-CZ" sz="1200" dirty="0" smtClean="0"/>
              <a:t>-</a:t>
            </a:r>
            <a:r>
              <a:rPr lang="cs-CZ" sz="1200" dirty="0" err="1" smtClean="0"/>
              <a:t>can</a:t>
            </a:r>
            <a:r>
              <a:rPr lang="cs-CZ" sz="1200" dirty="0" smtClean="0"/>
              <a:t>-</a:t>
            </a:r>
            <a:r>
              <a:rPr lang="cs-CZ" sz="1200" dirty="0" err="1" smtClean="0"/>
              <a:t>we</a:t>
            </a:r>
            <a:r>
              <a:rPr lang="cs-CZ" sz="1200" dirty="0" smtClean="0"/>
              <a:t>-</a:t>
            </a:r>
            <a:r>
              <a:rPr lang="cs-CZ" sz="1200" dirty="0" err="1" smtClean="0"/>
              <a:t>learn</a:t>
            </a:r>
            <a:r>
              <a:rPr lang="cs-CZ" sz="1200" dirty="0" smtClean="0"/>
              <a:t>-</a:t>
            </a:r>
            <a:r>
              <a:rPr lang="cs-CZ" sz="1200" dirty="0" err="1" smtClean="0"/>
              <a:t>history</a:t>
            </a:r>
            <a:endParaRPr lang="cs-CZ" sz="1200" dirty="0"/>
          </a:p>
        </p:txBody>
      </p:sp>
      <p:sp>
        <p:nvSpPr>
          <p:cNvPr id="6" name="Zástupný symbol pro obsah 5"/>
          <p:cNvSpPr>
            <a:spLocks noGrp="1"/>
          </p:cNvSpPr>
          <p:nvPr>
            <p:ph sz="quarter" idx="1"/>
          </p:nvPr>
        </p:nvSpPr>
        <p:spPr/>
        <p:txBody>
          <a:bodyPr/>
          <a:lstStyle/>
          <a:p>
            <a:r>
              <a:rPr lang="cs-CZ" dirty="0" smtClean="0"/>
              <a:t>Spánek jeden z faktorů životního stylu</a:t>
            </a:r>
            <a:endParaRPr lang="cs-CZ" dirty="0"/>
          </a:p>
        </p:txBody>
      </p:sp>
      <p:pic>
        <p:nvPicPr>
          <p:cNvPr id="7" name="Picture 2" descr="C:\Users\Zlatka\Pictures\Obesity_Feb08_sml.jpg"/>
          <p:cNvPicPr>
            <a:picLocks noChangeAspect="1" noChangeArrowheads="1"/>
          </p:cNvPicPr>
          <p:nvPr/>
        </p:nvPicPr>
        <p:blipFill>
          <a:blip r:embed="rId2" cstate="print"/>
          <a:srcRect/>
          <a:stretch>
            <a:fillRect/>
          </a:stretch>
        </p:blipFill>
        <p:spPr bwMode="auto">
          <a:xfrm>
            <a:off x="4211960" y="2852936"/>
            <a:ext cx="4392488" cy="3074742"/>
          </a:xfrm>
          <a:prstGeom prst="rect">
            <a:avLst/>
          </a:prstGeom>
          <a:noFill/>
        </p:spPr>
      </p:pic>
      <p:pic>
        <p:nvPicPr>
          <p:cNvPr id="3074" name="Picture 2" descr="https://encrypted-tbn1.gstatic.com/images?q=tbn:ANd9GcRptYb1Rh5Y7r1P9atCecLYXBGmqtYBlGhB3ghsGISw0fxM-WFWcnBMUcdL">
            <a:hlinkClick r:id="rId3"/>
          </p:cNvPr>
          <p:cNvPicPr>
            <a:picLocks noChangeAspect="1" noChangeArrowheads="1"/>
          </p:cNvPicPr>
          <p:nvPr/>
        </p:nvPicPr>
        <p:blipFill>
          <a:blip r:embed="rId4" cstate="print"/>
          <a:srcRect/>
          <a:stretch>
            <a:fillRect/>
          </a:stretch>
        </p:blipFill>
        <p:spPr bwMode="auto">
          <a:xfrm>
            <a:off x="467543" y="3140968"/>
            <a:ext cx="3089143" cy="237626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sz="quarter" idx="1"/>
          </p:nvPr>
        </p:nvSpPr>
        <p:spPr/>
        <p:txBody>
          <a:bodyPr/>
          <a:lstStyle/>
          <a:p>
            <a:endParaRPr lang="cs-CZ" dirty="0" smtClean="0"/>
          </a:p>
          <a:p>
            <a:endParaRPr lang="cs-CZ" dirty="0" smtClean="0"/>
          </a:p>
          <a:p>
            <a:endParaRPr lang="cs-CZ" dirty="0" smtClean="0"/>
          </a:p>
          <a:p>
            <a:pPr algn="ctr">
              <a:buNone/>
            </a:pPr>
            <a:r>
              <a:rPr lang="cs-CZ" sz="4400" dirty="0" smtClean="0">
                <a:solidFill>
                  <a:schemeClr val="accent1"/>
                </a:solidFill>
              </a:rPr>
              <a:t>Epidemiologické studie</a:t>
            </a:r>
            <a:endParaRPr lang="cs-CZ" sz="4400" dirty="0">
              <a:solidFill>
                <a:schemeClr val="accent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Celosvětové studie spánku a obezity</a:t>
            </a:r>
            <a:endParaRPr lang="cs-CZ" dirty="0">
              <a:solidFill>
                <a:schemeClr val="accent1"/>
              </a:solidFill>
            </a:endParaRPr>
          </a:p>
        </p:txBody>
      </p:sp>
      <p:sp>
        <p:nvSpPr>
          <p:cNvPr id="5" name="Zástupný symbol pro obsah 4"/>
          <p:cNvSpPr>
            <a:spLocks noGrp="1"/>
          </p:cNvSpPr>
          <p:nvPr>
            <p:ph sz="quarter" idx="1"/>
          </p:nvPr>
        </p:nvSpPr>
        <p:spPr>
          <a:xfrm>
            <a:off x="301752" y="1527048"/>
            <a:ext cx="8590728" cy="4572000"/>
          </a:xfrm>
        </p:spPr>
        <p:txBody>
          <a:bodyPr>
            <a:normAutofit/>
          </a:bodyPr>
          <a:lstStyle/>
          <a:p>
            <a:r>
              <a:rPr lang="cs-CZ" sz="2200" dirty="0" smtClean="0"/>
              <a:t>Studie průřezové (</a:t>
            </a:r>
            <a:r>
              <a:rPr lang="cs-CZ" sz="2200" dirty="0" err="1" smtClean="0"/>
              <a:t>cross</a:t>
            </a:r>
            <a:r>
              <a:rPr lang="cs-CZ" sz="2200" dirty="0" smtClean="0"/>
              <a:t>-</a:t>
            </a:r>
            <a:r>
              <a:rPr lang="cs-CZ" sz="2200" dirty="0" err="1" smtClean="0"/>
              <a:t>sectional</a:t>
            </a:r>
            <a:r>
              <a:rPr lang="cs-CZ" sz="2200" dirty="0" smtClean="0"/>
              <a:t>) &gt; prospektivní (</a:t>
            </a:r>
            <a:r>
              <a:rPr lang="cs-CZ" sz="2200" dirty="0" err="1" smtClean="0"/>
              <a:t>longitudinal</a:t>
            </a:r>
            <a:r>
              <a:rPr lang="cs-CZ" sz="2200" dirty="0" smtClean="0"/>
              <a:t>)</a:t>
            </a:r>
          </a:p>
          <a:p>
            <a:pPr>
              <a:buNone/>
            </a:pPr>
            <a:r>
              <a:rPr lang="cs-CZ" sz="2200" dirty="0" smtClean="0"/>
              <a:t>? Objasnění kauzality (design studie)</a:t>
            </a:r>
          </a:p>
          <a:p>
            <a:pPr>
              <a:buNone/>
            </a:pPr>
            <a:r>
              <a:rPr lang="cs-CZ" sz="2200" dirty="0" smtClean="0"/>
              <a:t>? Srovnatelnost výsledků – vysoká míra heterogenity (populace, metodiky hodnocení spánku a obezity, zahrnutých zavádějících </a:t>
            </a:r>
            <a:r>
              <a:rPr lang="cs-CZ" sz="2200" dirty="0" err="1" smtClean="0"/>
              <a:t>f</a:t>
            </a:r>
            <a:r>
              <a:rPr lang="cs-CZ" sz="2200" dirty="0" smtClean="0"/>
              <a:t>.)</a:t>
            </a:r>
          </a:p>
          <a:p>
            <a:pPr>
              <a:buNone/>
            </a:pPr>
            <a:endParaRPr lang="cs-CZ" sz="2200" dirty="0" smtClean="0"/>
          </a:p>
          <a:p>
            <a:r>
              <a:rPr lang="cs-CZ" sz="2200" dirty="0" smtClean="0"/>
              <a:t>V ČR absence studií</a:t>
            </a:r>
          </a:p>
          <a:p>
            <a:pPr>
              <a:buNone/>
            </a:pPr>
            <a:endParaRPr lang="cs-CZ" sz="2200" dirty="0"/>
          </a:p>
        </p:txBody>
      </p:sp>
      <p:pic>
        <p:nvPicPr>
          <p:cNvPr id="6" name="Picture 2"/>
          <p:cNvPicPr>
            <a:picLocks noChangeAspect="1" noChangeArrowheads="1"/>
          </p:cNvPicPr>
          <p:nvPr/>
        </p:nvPicPr>
        <p:blipFill>
          <a:blip r:embed="rId2" cstate="print"/>
          <a:srcRect/>
          <a:stretch>
            <a:fillRect/>
          </a:stretch>
        </p:blipFill>
        <p:spPr bwMode="auto">
          <a:xfrm>
            <a:off x="3627564" y="3068960"/>
            <a:ext cx="5516436" cy="3282298"/>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just"/>
            <a:r>
              <a:rPr lang="cs-CZ" sz="1600" b="1" dirty="0" smtClean="0">
                <a:solidFill>
                  <a:schemeClr val="accent1"/>
                </a:solidFill>
              </a:rPr>
              <a:t>Adámková V,</a:t>
            </a:r>
            <a:r>
              <a:rPr lang="cs-CZ" sz="1600" dirty="0" smtClean="0">
                <a:solidFill>
                  <a:schemeClr val="accent1"/>
                </a:solidFill>
              </a:rPr>
              <a:t> </a:t>
            </a:r>
            <a:r>
              <a:rPr lang="cs-CZ" sz="1600" dirty="0" smtClean="0">
                <a:solidFill>
                  <a:schemeClr val="tx1"/>
                </a:solidFill>
              </a:rPr>
              <a:t>Hubáček JA, Lánská V, </a:t>
            </a:r>
            <a:r>
              <a:rPr lang="cs-CZ" sz="1600" dirty="0" err="1" smtClean="0">
                <a:solidFill>
                  <a:schemeClr val="tx1"/>
                </a:solidFill>
              </a:rPr>
              <a:t>Vrablík</a:t>
            </a:r>
            <a:r>
              <a:rPr lang="cs-CZ" sz="1600" dirty="0" smtClean="0">
                <a:solidFill>
                  <a:schemeClr val="tx1"/>
                </a:solidFill>
              </a:rPr>
              <a:t> M, Králová Lesná I, Suchánek P, </a:t>
            </a:r>
            <a:r>
              <a:rPr lang="cs-CZ" sz="1600" dirty="0" err="1" smtClean="0">
                <a:solidFill>
                  <a:schemeClr val="tx1"/>
                </a:solidFill>
              </a:rPr>
              <a:t>et</a:t>
            </a:r>
            <a:r>
              <a:rPr lang="cs-CZ" sz="1600" dirty="0" smtClean="0">
                <a:solidFill>
                  <a:schemeClr val="tx1"/>
                </a:solidFill>
              </a:rPr>
              <a:t> </a:t>
            </a:r>
            <a:r>
              <a:rPr lang="cs-CZ" sz="1600" dirty="0" err="1" smtClean="0">
                <a:solidFill>
                  <a:schemeClr val="tx1"/>
                </a:solidFill>
              </a:rPr>
              <a:t>al</a:t>
            </a:r>
            <a:r>
              <a:rPr lang="cs-CZ" sz="1600" dirty="0" smtClean="0">
                <a:solidFill>
                  <a:schemeClr val="tx1"/>
                </a:solidFill>
              </a:rPr>
              <a:t>. </a:t>
            </a:r>
            <a:r>
              <a:rPr lang="cs-CZ" sz="1600" dirty="0" err="1" smtClean="0">
                <a:solidFill>
                  <a:schemeClr val="tx1"/>
                </a:solidFill>
              </a:rPr>
              <a:t>Association</a:t>
            </a:r>
            <a:r>
              <a:rPr lang="cs-CZ" sz="1600" dirty="0" smtClean="0">
                <a:solidFill>
                  <a:schemeClr val="tx1"/>
                </a:solidFill>
              </a:rPr>
              <a:t> </a:t>
            </a:r>
            <a:r>
              <a:rPr lang="cs-CZ" sz="1600" dirty="0" err="1" smtClean="0">
                <a:solidFill>
                  <a:schemeClr val="tx1"/>
                </a:solidFill>
              </a:rPr>
              <a:t>between</a:t>
            </a:r>
            <a:r>
              <a:rPr lang="cs-CZ" sz="1600" dirty="0" smtClean="0">
                <a:solidFill>
                  <a:schemeClr val="tx1"/>
                </a:solidFill>
              </a:rPr>
              <a:t> </a:t>
            </a:r>
            <a:r>
              <a:rPr lang="cs-CZ" sz="1600" dirty="0" err="1" smtClean="0">
                <a:solidFill>
                  <a:schemeClr val="tx1"/>
                </a:solidFill>
              </a:rPr>
              <a:t>duration</a:t>
            </a:r>
            <a:r>
              <a:rPr lang="cs-CZ" sz="1600" dirty="0" smtClean="0">
                <a:solidFill>
                  <a:schemeClr val="tx1"/>
                </a:solidFill>
              </a:rPr>
              <a:t> </a:t>
            </a:r>
            <a:r>
              <a:rPr lang="cs-CZ" sz="1600" dirty="0" err="1" smtClean="0">
                <a:solidFill>
                  <a:schemeClr val="tx1"/>
                </a:solidFill>
              </a:rPr>
              <a:t>of</a:t>
            </a:r>
            <a:r>
              <a:rPr lang="cs-CZ" sz="1600" dirty="0" smtClean="0">
                <a:solidFill>
                  <a:schemeClr val="tx1"/>
                </a:solidFill>
              </a:rPr>
              <a:t> </a:t>
            </a:r>
            <a:r>
              <a:rPr lang="cs-CZ" sz="1600" dirty="0" err="1" smtClean="0">
                <a:solidFill>
                  <a:schemeClr val="tx1"/>
                </a:solidFill>
              </a:rPr>
              <a:t>the</a:t>
            </a:r>
            <a:r>
              <a:rPr lang="cs-CZ" sz="1600" dirty="0" smtClean="0">
                <a:solidFill>
                  <a:schemeClr val="tx1"/>
                </a:solidFill>
              </a:rPr>
              <a:t> </a:t>
            </a:r>
            <a:r>
              <a:rPr lang="cs-CZ" sz="1600" dirty="0" err="1" smtClean="0">
                <a:solidFill>
                  <a:schemeClr val="tx1"/>
                </a:solidFill>
              </a:rPr>
              <a:t>sleep</a:t>
            </a:r>
            <a:r>
              <a:rPr lang="cs-CZ" sz="1600" dirty="0" smtClean="0">
                <a:solidFill>
                  <a:schemeClr val="tx1"/>
                </a:solidFill>
              </a:rPr>
              <a:t> </a:t>
            </a:r>
            <a:r>
              <a:rPr lang="cs-CZ" sz="1600" dirty="0" err="1" smtClean="0">
                <a:solidFill>
                  <a:schemeClr val="tx1"/>
                </a:solidFill>
              </a:rPr>
              <a:t>and</a:t>
            </a:r>
            <a:r>
              <a:rPr lang="cs-CZ" sz="1600" dirty="0" smtClean="0">
                <a:solidFill>
                  <a:schemeClr val="tx1"/>
                </a:solidFill>
              </a:rPr>
              <a:t> body </a:t>
            </a:r>
            <a:r>
              <a:rPr lang="cs-CZ" sz="1600" dirty="0" err="1" smtClean="0">
                <a:solidFill>
                  <a:schemeClr val="tx1"/>
                </a:solidFill>
              </a:rPr>
              <a:t>weight</a:t>
            </a:r>
            <a:r>
              <a:rPr lang="cs-CZ" sz="1600" dirty="0" smtClean="0">
                <a:solidFill>
                  <a:schemeClr val="tx1"/>
                </a:solidFill>
              </a:rPr>
              <a:t>. </a:t>
            </a:r>
            <a:r>
              <a:rPr lang="cs-CZ" sz="1600" dirty="0" err="1" smtClean="0">
                <a:solidFill>
                  <a:schemeClr val="tx1"/>
                </a:solidFill>
              </a:rPr>
              <a:t>Physiol</a:t>
            </a:r>
            <a:r>
              <a:rPr lang="cs-CZ" sz="1600" dirty="0" smtClean="0">
                <a:solidFill>
                  <a:schemeClr val="tx1"/>
                </a:solidFill>
              </a:rPr>
              <a:t> Res. 2009;58(</a:t>
            </a:r>
            <a:r>
              <a:rPr lang="cs-CZ" sz="1600" dirty="0" err="1" smtClean="0">
                <a:solidFill>
                  <a:schemeClr val="tx1"/>
                </a:solidFill>
              </a:rPr>
              <a:t>Suppl</a:t>
            </a:r>
            <a:r>
              <a:rPr lang="cs-CZ" sz="1600" dirty="0" smtClean="0">
                <a:solidFill>
                  <a:schemeClr val="tx1"/>
                </a:solidFill>
              </a:rPr>
              <a:t>. 1):S27 - S31.</a:t>
            </a:r>
            <a:endParaRPr lang="cs-CZ" sz="1600" dirty="0">
              <a:solidFill>
                <a:schemeClr val="tx1"/>
              </a:solidFill>
            </a:endParaRPr>
          </a:p>
        </p:txBody>
      </p:sp>
      <p:pic>
        <p:nvPicPr>
          <p:cNvPr id="5122" name="Picture 2"/>
          <p:cNvPicPr>
            <a:picLocks noChangeAspect="1" noChangeArrowheads="1"/>
          </p:cNvPicPr>
          <p:nvPr/>
        </p:nvPicPr>
        <p:blipFill>
          <a:blip r:embed="rId2" cstate="print"/>
          <a:srcRect r="7401" b="222"/>
          <a:stretch>
            <a:fillRect/>
          </a:stretch>
        </p:blipFill>
        <p:spPr bwMode="auto">
          <a:xfrm>
            <a:off x="0" y="1268760"/>
            <a:ext cx="9144000" cy="2131308"/>
          </a:xfrm>
          <a:prstGeom prst="rect">
            <a:avLst/>
          </a:prstGeom>
          <a:noFill/>
          <a:ln w="9525">
            <a:noFill/>
            <a:miter lim="800000"/>
            <a:headEnd/>
            <a:tailEnd/>
          </a:ln>
        </p:spPr>
      </p:pic>
      <p:pic>
        <p:nvPicPr>
          <p:cNvPr id="5123" name="Picture 3"/>
          <p:cNvPicPr>
            <a:picLocks noGrp="1" noChangeAspect="1" noChangeArrowheads="1"/>
          </p:cNvPicPr>
          <p:nvPr>
            <p:ph sz="quarter" idx="1"/>
          </p:nvPr>
        </p:nvPicPr>
        <p:blipFill>
          <a:blip r:embed="rId3" cstate="print"/>
          <a:srcRect/>
          <a:stretch>
            <a:fillRect/>
          </a:stretch>
        </p:blipFill>
        <p:spPr bwMode="auto">
          <a:xfrm>
            <a:off x="0" y="4077072"/>
            <a:ext cx="5242868" cy="1584176"/>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5724128" y="2996952"/>
            <a:ext cx="3096344" cy="4377981"/>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76672"/>
            <a:ext cx="8534400" cy="758952"/>
          </a:xfrm>
        </p:spPr>
        <p:txBody>
          <a:bodyPr>
            <a:noAutofit/>
          </a:bodyPr>
          <a:lstStyle/>
          <a:p>
            <a:pPr algn="just"/>
            <a:r>
              <a:rPr lang="cs-CZ" sz="1600" b="1" dirty="0" smtClean="0">
                <a:solidFill>
                  <a:schemeClr val="accent1"/>
                </a:solidFill>
              </a:rPr>
              <a:t>Vosátková M</a:t>
            </a:r>
            <a:r>
              <a:rPr lang="cs-CZ" sz="1600" dirty="0" smtClean="0">
                <a:solidFill>
                  <a:schemeClr val="tx1"/>
                </a:solidFill>
              </a:rPr>
              <a:t>, </a:t>
            </a:r>
            <a:r>
              <a:rPr lang="cs-CZ" sz="1600" dirty="0" err="1" smtClean="0">
                <a:solidFill>
                  <a:schemeClr val="tx1"/>
                </a:solidFill>
              </a:rPr>
              <a:t>Ceřovská</a:t>
            </a:r>
            <a:r>
              <a:rPr lang="cs-CZ" sz="1600" dirty="0" smtClean="0">
                <a:solidFill>
                  <a:schemeClr val="tx1"/>
                </a:solidFill>
              </a:rPr>
              <a:t> J, </a:t>
            </a:r>
            <a:r>
              <a:rPr lang="cs-CZ" sz="1600" dirty="0" err="1" smtClean="0">
                <a:solidFill>
                  <a:schemeClr val="tx1"/>
                </a:solidFill>
              </a:rPr>
              <a:t>Zamrazilová</a:t>
            </a:r>
            <a:r>
              <a:rPr lang="cs-CZ" sz="1600" dirty="0" smtClean="0">
                <a:solidFill>
                  <a:schemeClr val="tx1"/>
                </a:solidFill>
              </a:rPr>
              <a:t> H, </a:t>
            </a:r>
            <a:r>
              <a:rPr lang="cs-CZ" sz="1600" dirty="0" err="1" smtClean="0">
                <a:solidFill>
                  <a:schemeClr val="tx1"/>
                </a:solidFill>
              </a:rPr>
              <a:t>Hoskovcová</a:t>
            </a:r>
            <a:r>
              <a:rPr lang="cs-CZ" sz="1600" dirty="0" smtClean="0">
                <a:solidFill>
                  <a:schemeClr val="tx1"/>
                </a:solidFill>
              </a:rPr>
              <a:t> P, Dvořáková M, Zamrazil V. Prevalence </a:t>
            </a:r>
            <a:r>
              <a:rPr lang="cs-CZ" sz="1600" dirty="0" err="1" smtClean="0">
                <a:solidFill>
                  <a:schemeClr val="tx1"/>
                </a:solidFill>
              </a:rPr>
              <a:t>of</a:t>
            </a:r>
            <a:r>
              <a:rPr lang="cs-CZ" sz="1600" dirty="0" smtClean="0">
                <a:solidFill>
                  <a:schemeClr val="tx1"/>
                </a:solidFill>
              </a:rPr>
              <a:t> obesity </a:t>
            </a:r>
            <a:r>
              <a:rPr lang="cs-CZ" sz="1600" dirty="0" err="1" smtClean="0">
                <a:solidFill>
                  <a:schemeClr val="tx1"/>
                </a:solidFill>
              </a:rPr>
              <a:t>and</a:t>
            </a:r>
            <a:r>
              <a:rPr lang="cs-CZ" sz="1600" dirty="0" smtClean="0">
                <a:solidFill>
                  <a:schemeClr val="tx1"/>
                </a:solidFill>
              </a:rPr>
              <a:t> </a:t>
            </a:r>
            <a:r>
              <a:rPr lang="cs-CZ" sz="1600" dirty="0" err="1" smtClean="0">
                <a:solidFill>
                  <a:schemeClr val="tx1"/>
                </a:solidFill>
              </a:rPr>
              <a:t>metabolic</a:t>
            </a:r>
            <a:r>
              <a:rPr lang="cs-CZ" sz="1600" dirty="0" smtClean="0">
                <a:solidFill>
                  <a:schemeClr val="tx1"/>
                </a:solidFill>
              </a:rPr>
              <a:t> syndrome in </a:t>
            </a:r>
            <a:r>
              <a:rPr lang="cs-CZ" sz="1600" dirty="0" err="1" smtClean="0">
                <a:solidFill>
                  <a:schemeClr val="tx1"/>
                </a:solidFill>
              </a:rPr>
              <a:t>adult</a:t>
            </a:r>
            <a:r>
              <a:rPr lang="cs-CZ" sz="1600" dirty="0" smtClean="0">
                <a:solidFill>
                  <a:schemeClr val="tx1"/>
                </a:solidFill>
              </a:rPr>
              <a:t> </a:t>
            </a:r>
            <a:r>
              <a:rPr lang="cs-CZ" sz="1600" dirty="0" err="1" smtClean="0">
                <a:solidFill>
                  <a:schemeClr val="tx1"/>
                </a:solidFill>
              </a:rPr>
              <a:t>population</a:t>
            </a:r>
            <a:r>
              <a:rPr lang="cs-CZ" sz="1600" dirty="0" smtClean="0">
                <a:solidFill>
                  <a:schemeClr val="tx1"/>
                </a:solidFill>
              </a:rPr>
              <a:t> </a:t>
            </a:r>
            <a:r>
              <a:rPr lang="cs-CZ" sz="1600" dirty="0" err="1" smtClean="0">
                <a:solidFill>
                  <a:schemeClr val="tx1"/>
                </a:solidFill>
              </a:rPr>
              <a:t>of</a:t>
            </a:r>
            <a:r>
              <a:rPr lang="cs-CZ" sz="1600" dirty="0" smtClean="0">
                <a:solidFill>
                  <a:schemeClr val="tx1"/>
                </a:solidFill>
              </a:rPr>
              <a:t> </a:t>
            </a:r>
            <a:r>
              <a:rPr lang="cs-CZ" sz="1600" dirty="0" err="1" smtClean="0">
                <a:solidFill>
                  <a:schemeClr val="tx1"/>
                </a:solidFill>
              </a:rPr>
              <a:t>selected</a:t>
            </a:r>
            <a:r>
              <a:rPr lang="cs-CZ" sz="1600" dirty="0" smtClean="0">
                <a:solidFill>
                  <a:schemeClr val="tx1"/>
                </a:solidFill>
              </a:rPr>
              <a:t> </a:t>
            </a:r>
            <a:r>
              <a:rPr lang="cs-CZ" sz="1600" dirty="0" err="1" smtClean="0">
                <a:solidFill>
                  <a:schemeClr val="tx1"/>
                </a:solidFill>
              </a:rPr>
              <a:t>regions</a:t>
            </a:r>
            <a:r>
              <a:rPr lang="cs-CZ" sz="1600" dirty="0" smtClean="0">
                <a:solidFill>
                  <a:schemeClr val="tx1"/>
                </a:solidFill>
              </a:rPr>
              <a:t> </a:t>
            </a:r>
            <a:r>
              <a:rPr lang="cs-CZ" sz="1600" dirty="0" err="1" smtClean="0">
                <a:solidFill>
                  <a:schemeClr val="tx1"/>
                </a:solidFill>
              </a:rPr>
              <a:t>of</a:t>
            </a:r>
            <a:r>
              <a:rPr lang="cs-CZ" sz="1600" dirty="0" smtClean="0">
                <a:solidFill>
                  <a:schemeClr val="tx1"/>
                </a:solidFill>
              </a:rPr>
              <a:t> </a:t>
            </a:r>
            <a:r>
              <a:rPr lang="cs-CZ" sz="1600" dirty="0" err="1" smtClean="0">
                <a:solidFill>
                  <a:schemeClr val="tx1"/>
                </a:solidFill>
              </a:rPr>
              <a:t>the</a:t>
            </a:r>
            <a:r>
              <a:rPr lang="cs-CZ" sz="1600" dirty="0" smtClean="0">
                <a:solidFill>
                  <a:schemeClr val="tx1"/>
                </a:solidFill>
              </a:rPr>
              <a:t> </a:t>
            </a:r>
            <a:r>
              <a:rPr lang="cs-CZ" sz="1600" dirty="0" err="1" smtClean="0">
                <a:solidFill>
                  <a:schemeClr val="tx1"/>
                </a:solidFill>
              </a:rPr>
              <a:t>Czech</a:t>
            </a:r>
            <a:r>
              <a:rPr lang="cs-CZ" sz="1600" dirty="0" smtClean="0">
                <a:solidFill>
                  <a:schemeClr val="tx1"/>
                </a:solidFill>
              </a:rPr>
              <a:t> </a:t>
            </a:r>
            <a:r>
              <a:rPr lang="cs-CZ" sz="1600" dirty="0" err="1" smtClean="0">
                <a:solidFill>
                  <a:schemeClr val="tx1"/>
                </a:solidFill>
              </a:rPr>
              <a:t>Republic</a:t>
            </a:r>
            <a:r>
              <a:rPr lang="cs-CZ" sz="1600" dirty="0" smtClean="0">
                <a:solidFill>
                  <a:schemeClr val="tx1"/>
                </a:solidFill>
              </a:rPr>
              <a:t>. </a:t>
            </a:r>
            <a:r>
              <a:rPr lang="cs-CZ" sz="1600" dirty="0" err="1" smtClean="0">
                <a:solidFill>
                  <a:schemeClr val="tx1"/>
                </a:solidFill>
              </a:rPr>
              <a:t>Relation</a:t>
            </a:r>
            <a:r>
              <a:rPr lang="cs-CZ" sz="1600" dirty="0" smtClean="0">
                <a:solidFill>
                  <a:schemeClr val="tx1"/>
                </a:solidFill>
              </a:rPr>
              <a:t> to </a:t>
            </a:r>
            <a:r>
              <a:rPr lang="cs-CZ" sz="1600" dirty="0" err="1" smtClean="0">
                <a:solidFill>
                  <a:schemeClr val="tx1"/>
                </a:solidFill>
              </a:rPr>
              <a:t>eating</a:t>
            </a:r>
            <a:r>
              <a:rPr lang="cs-CZ" sz="1600" dirty="0" smtClean="0">
                <a:solidFill>
                  <a:schemeClr val="tx1"/>
                </a:solidFill>
              </a:rPr>
              <a:t> </a:t>
            </a:r>
            <a:r>
              <a:rPr lang="cs-CZ" sz="1600" dirty="0" err="1" smtClean="0">
                <a:solidFill>
                  <a:schemeClr val="tx1"/>
                </a:solidFill>
              </a:rPr>
              <a:t>habits</a:t>
            </a:r>
            <a:r>
              <a:rPr lang="cs-CZ" sz="1600" dirty="0" smtClean="0">
                <a:solidFill>
                  <a:schemeClr val="tx1"/>
                </a:solidFill>
              </a:rPr>
              <a:t> </a:t>
            </a:r>
            <a:r>
              <a:rPr lang="cs-CZ" sz="1600" dirty="0" err="1" smtClean="0">
                <a:solidFill>
                  <a:schemeClr val="tx1"/>
                </a:solidFill>
              </a:rPr>
              <a:t>and</a:t>
            </a:r>
            <a:r>
              <a:rPr lang="cs-CZ" sz="1600" dirty="0" smtClean="0">
                <a:solidFill>
                  <a:schemeClr val="tx1"/>
                </a:solidFill>
              </a:rPr>
              <a:t> smoking. </a:t>
            </a:r>
            <a:r>
              <a:rPr lang="cs-CZ" sz="1600" dirty="0" err="1" smtClean="0">
                <a:solidFill>
                  <a:schemeClr val="tx1"/>
                </a:solidFill>
              </a:rPr>
              <a:t>Prague</a:t>
            </a:r>
            <a:r>
              <a:rPr lang="cs-CZ" sz="1600" dirty="0" smtClean="0">
                <a:solidFill>
                  <a:schemeClr val="tx1"/>
                </a:solidFill>
              </a:rPr>
              <a:t> </a:t>
            </a:r>
            <a:r>
              <a:rPr lang="cs-CZ" sz="1600" dirty="0" err="1" smtClean="0">
                <a:solidFill>
                  <a:schemeClr val="tx1"/>
                </a:solidFill>
              </a:rPr>
              <a:t>Medical</a:t>
            </a:r>
            <a:r>
              <a:rPr lang="cs-CZ" sz="1600" dirty="0" smtClean="0">
                <a:solidFill>
                  <a:schemeClr val="tx1"/>
                </a:solidFill>
              </a:rPr>
              <a:t> Report. 2012;113(3):206 - 16.</a:t>
            </a:r>
            <a:endParaRPr lang="cs-CZ" sz="1600" dirty="0">
              <a:solidFill>
                <a:schemeClr val="tx1"/>
              </a:solidFill>
            </a:endParaRPr>
          </a:p>
        </p:txBody>
      </p:sp>
      <p:pic>
        <p:nvPicPr>
          <p:cNvPr id="6146" name="Picture 2"/>
          <p:cNvPicPr>
            <a:picLocks noChangeAspect="1" noChangeArrowheads="1"/>
          </p:cNvPicPr>
          <p:nvPr/>
        </p:nvPicPr>
        <p:blipFill>
          <a:blip r:embed="rId2" cstate="print"/>
          <a:srcRect/>
          <a:stretch>
            <a:fillRect/>
          </a:stretch>
        </p:blipFill>
        <p:spPr bwMode="auto">
          <a:xfrm>
            <a:off x="2483768" y="5450209"/>
            <a:ext cx="6408712" cy="1142066"/>
          </a:xfrm>
          <a:prstGeom prst="rect">
            <a:avLst/>
          </a:prstGeom>
          <a:noFill/>
          <a:ln w="9525">
            <a:noFill/>
            <a:miter lim="800000"/>
            <a:headEnd/>
            <a:tailEnd/>
          </a:ln>
        </p:spPr>
      </p:pic>
      <p:pic>
        <p:nvPicPr>
          <p:cNvPr id="6149" name="Picture 5"/>
          <p:cNvPicPr>
            <a:picLocks noGrp="1" noChangeAspect="1" noChangeArrowheads="1"/>
          </p:cNvPicPr>
          <p:nvPr>
            <p:ph sz="quarter" idx="1"/>
          </p:nvPr>
        </p:nvPicPr>
        <p:blipFill>
          <a:blip r:embed="rId3" cstate="print"/>
          <a:srcRect l="51392"/>
          <a:stretch>
            <a:fillRect/>
          </a:stretch>
        </p:blipFill>
        <p:spPr bwMode="auto">
          <a:xfrm rot="5400000">
            <a:off x="4258562" y="-1298121"/>
            <a:ext cx="410853" cy="10585176"/>
          </a:xfrm>
          <a:prstGeom prst="rect">
            <a:avLst/>
          </a:prstGeom>
          <a:noFill/>
          <a:ln w="9525">
            <a:noFill/>
            <a:miter lim="800000"/>
            <a:headEnd/>
            <a:tailEnd/>
          </a:ln>
        </p:spPr>
      </p:pic>
      <p:pic>
        <p:nvPicPr>
          <p:cNvPr id="6151" name="Picture 7"/>
          <p:cNvPicPr>
            <a:picLocks noChangeAspect="1" noChangeArrowheads="1"/>
          </p:cNvPicPr>
          <p:nvPr/>
        </p:nvPicPr>
        <p:blipFill>
          <a:blip r:embed="rId4" cstate="print"/>
          <a:srcRect/>
          <a:stretch>
            <a:fillRect/>
          </a:stretch>
        </p:blipFill>
        <p:spPr bwMode="auto">
          <a:xfrm>
            <a:off x="323528" y="4365104"/>
            <a:ext cx="8604448" cy="1009813"/>
          </a:xfrm>
          <a:prstGeom prst="rect">
            <a:avLst/>
          </a:prstGeom>
          <a:noFill/>
          <a:ln w="9525">
            <a:noFill/>
            <a:miter lim="800000"/>
            <a:headEnd/>
            <a:tailEnd/>
          </a:ln>
        </p:spPr>
      </p:pic>
      <p:pic>
        <p:nvPicPr>
          <p:cNvPr id="6152" name="Picture 8"/>
          <p:cNvPicPr>
            <a:picLocks noChangeAspect="1" noChangeArrowheads="1"/>
          </p:cNvPicPr>
          <p:nvPr/>
        </p:nvPicPr>
        <p:blipFill>
          <a:blip r:embed="rId5" cstate="print"/>
          <a:srcRect/>
          <a:stretch>
            <a:fillRect/>
          </a:stretch>
        </p:blipFill>
        <p:spPr bwMode="auto">
          <a:xfrm rot="5400000">
            <a:off x="3135568" y="-2623398"/>
            <a:ext cx="2526849" cy="1059919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332656"/>
            <a:ext cx="8534400" cy="758952"/>
          </a:xfrm>
        </p:spPr>
        <p:txBody>
          <a:bodyPr>
            <a:normAutofit fontScale="90000"/>
          </a:bodyPr>
          <a:lstStyle/>
          <a:p>
            <a:r>
              <a:rPr lang="cs-CZ" dirty="0" smtClean="0">
                <a:solidFill>
                  <a:schemeClr val="accent1"/>
                </a:solidFill>
              </a:rPr>
              <a:t>Hodnocení spánku (kvantity a kvality)</a:t>
            </a:r>
            <a:br>
              <a:rPr lang="cs-CZ" dirty="0" smtClean="0">
                <a:solidFill>
                  <a:schemeClr val="accent1"/>
                </a:solidFill>
              </a:rPr>
            </a:br>
            <a:r>
              <a:rPr lang="cs-CZ" dirty="0" smtClean="0">
                <a:solidFill>
                  <a:schemeClr val="accent1"/>
                </a:solidFill>
              </a:rPr>
              <a:t> ve studiích spánku a obezity</a:t>
            </a:r>
            <a:endParaRPr lang="cs-CZ" dirty="0">
              <a:solidFill>
                <a:schemeClr val="accent1"/>
              </a:solidFill>
            </a:endParaRPr>
          </a:p>
        </p:txBody>
      </p:sp>
      <p:sp>
        <p:nvSpPr>
          <p:cNvPr id="3" name="Zástupný symbol pro obsah 2"/>
          <p:cNvSpPr>
            <a:spLocks noGrp="1"/>
          </p:cNvSpPr>
          <p:nvPr>
            <p:ph sz="quarter" idx="1"/>
          </p:nvPr>
        </p:nvSpPr>
        <p:spPr/>
        <p:txBody>
          <a:bodyPr>
            <a:normAutofit lnSpcReduction="10000"/>
          </a:bodyPr>
          <a:lstStyle/>
          <a:p>
            <a:endParaRPr lang="cs-CZ" dirty="0" smtClean="0"/>
          </a:p>
          <a:p>
            <a:r>
              <a:rPr lang="cs-CZ" dirty="0" smtClean="0"/>
              <a:t>I. </a:t>
            </a:r>
            <a:r>
              <a:rPr lang="cs-CZ" u="sng" dirty="0" smtClean="0"/>
              <a:t>Délka, trvání spánku  </a:t>
            </a:r>
            <a:r>
              <a:rPr lang="cs-CZ" dirty="0" smtClean="0"/>
              <a:t>-&gt;   Dotaz (24h)</a:t>
            </a:r>
          </a:p>
          <a:p>
            <a:pPr>
              <a:buNone/>
            </a:pPr>
            <a:r>
              <a:rPr lang="cs-CZ" dirty="0" smtClean="0"/>
              <a:t>                                                       </a:t>
            </a:r>
            <a:r>
              <a:rPr lang="cs-CZ" dirty="0" err="1" smtClean="0"/>
              <a:t>Sp</a:t>
            </a:r>
            <a:r>
              <a:rPr lang="cs-CZ" dirty="0" smtClean="0"/>
              <a:t>. deníky (7d)</a:t>
            </a:r>
          </a:p>
          <a:p>
            <a:pPr>
              <a:buNone/>
            </a:pPr>
            <a:r>
              <a:rPr lang="cs-CZ" dirty="0" smtClean="0"/>
              <a:t>                                                       </a:t>
            </a:r>
            <a:r>
              <a:rPr lang="cs-CZ" dirty="0" err="1" smtClean="0"/>
              <a:t>Aktigrafie</a:t>
            </a:r>
            <a:endParaRPr lang="cs-CZ" dirty="0" smtClean="0"/>
          </a:p>
          <a:p>
            <a:pPr>
              <a:buNone/>
            </a:pPr>
            <a:r>
              <a:rPr lang="cs-CZ" dirty="0" smtClean="0"/>
              <a:t>                                                         </a:t>
            </a:r>
          </a:p>
          <a:p>
            <a:r>
              <a:rPr lang="cs-CZ" sz="2400" dirty="0" smtClean="0"/>
              <a:t>I. + II.                  -&gt;   Dotazníky PSQI/EŠDS, deníky</a:t>
            </a:r>
          </a:p>
          <a:p>
            <a:pPr>
              <a:buNone/>
            </a:pPr>
            <a:r>
              <a:rPr lang="cs-CZ" sz="2400" dirty="0" smtClean="0"/>
              <a:t>                                              PSG, </a:t>
            </a:r>
            <a:r>
              <a:rPr lang="cs-CZ" sz="2400" dirty="0" err="1" smtClean="0"/>
              <a:t>aktigrafie</a:t>
            </a:r>
            <a:endParaRPr lang="cs-CZ" sz="2400" dirty="0" smtClean="0"/>
          </a:p>
          <a:p>
            <a:pPr>
              <a:buNone/>
            </a:pPr>
            <a:endParaRPr lang="cs-CZ" dirty="0" smtClean="0"/>
          </a:p>
          <a:p>
            <a:r>
              <a:rPr lang="cs-CZ" dirty="0" smtClean="0"/>
              <a:t>II. </a:t>
            </a:r>
            <a:r>
              <a:rPr lang="cs-CZ" u="sng" dirty="0" smtClean="0"/>
              <a:t>Kvalita spánku </a:t>
            </a:r>
            <a:r>
              <a:rPr lang="cs-CZ" dirty="0" smtClean="0"/>
              <a:t>-&gt; </a:t>
            </a:r>
            <a:r>
              <a:rPr lang="cs-CZ" dirty="0" err="1" smtClean="0"/>
              <a:t>Polysomnografie</a:t>
            </a:r>
            <a:r>
              <a:rPr lang="cs-CZ" dirty="0" smtClean="0"/>
              <a:t> </a:t>
            </a:r>
            <a:r>
              <a:rPr lang="cs-CZ" sz="2800" dirty="0" smtClean="0"/>
              <a:t>(</a:t>
            </a:r>
            <a:r>
              <a:rPr lang="cs-CZ" sz="2400" dirty="0" smtClean="0"/>
              <a:t>PSG</a:t>
            </a:r>
            <a:r>
              <a:rPr lang="cs-CZ" sz="2800" dirty="0" smtClean="0"/>
              <a:t>)</a:t>
            </a:r>
            <a:endParaRPr lang="cs-CZ" dirty="0" smtClean="0"/>
          </a:p>
          <a:p>
            <a:pPr>
              <a:buNone/>
            </a:pPr>
            <a:r>
              <a:rPr lang="cs-CZ" dirty="0" smtClean="0"/>
              <a:t>                                             </a:t>
            </a:r>
            <a:r>
              <a:rPr lang="cs-CZ" dirty="0" err="1" smtClean="0"/>
              <a:t>Aktigrafie</a:t>
            </a:r>
            <a:endParaRPr lang="cs-CZ" dirty="0"/>
          </a:p>
        </p:txBody>
      </p:sp>
      <p:sp>
        <p:nvSpPr>
          <p:cNvPr id="4" name="Pravá složená závorka 3"/>
          <p:cNvSpPr/>
          <p:nvPr/>
        </p:nvSpPr>
        <p:spPr>
          <a:xfrm>
            <a:off x="7380312" y="2060848"/>
            <a:ext cx="72008" cy="12961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TextovéPole 4"/>
          <p:cNvSpPr txBox="1"/>
          <p:nvPr/>
        </p:nvSpPr>
        <p:spPr>
          <a:xfrm>
            <a:off x="7596336" y="2348880"/>
            <a:ext cx="1224136" cy="646331"/>
          </a:xfrm>
          <a:prstGeom prst="rect">
            <a:avLst/>
          </a:prstGeom>
          <a:noFill/>
          <a:ln>
            <a:solidFill>
              <a:srgbClr val="C00000"/>
            </a:solidFill>
          </a:ln>
        </p:spPr>
        <p:txBody>
          <a:bodyPr wrap="square" rtlCol="0">
            <a:spAutoFit/>
          </a:bodyPr>
          <a:lstStyle/>
          <a:p>
            <a:r>
              <a:rPr lang="cs-CZ" dirty="0" smtClean="0"/>
              <a:t>Populační  studie</a:t>
            </a:r>
            <a:endParaRPr lang="cs-CZ" dirty="0"/>
          </a:p>
        </p:txBody>
      </p:sp>
      <p:sp>
        <p:nvSpPr>
          <p:cNvPr id="6" name="Pravá složená závorka 5"/>
          <p:cNvSpPr/>
          <p:nvPr/>
        </p:nvSpPr>
        <p:spPr>
          <a:xfrm>
            <a:off x="7452320" y="5157192"/>
            <a:ext cx="144016"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7" name="TextovéPole 6"/>
          <p:cNvSpPr txBox="1"/>
          <p:nvPr/>
        </p:nvSpPr>
        <p:spPr>
          <a:xfrm>
            <a:off x="7668344" y="5373216"/>
            <a:ext cx="1224136" cy="646331"/>
          </a:xfrm>
          <a:prstGeom prst="rect">
            <a:avLst/>
          </a:prstGeom>
          <a:noFill/>
          <a:ln>
            <a:solidFill>
              <a:srgbClr val="C00000"/>
            </a:solidFill>
          </a:ln>
        </p:spPr>
        <p:txBody>
          <a:bodyPr wrap="square" rtlCol="0">
            <a:spAutoFit/>
          </a:bodyPr>
          <a:lstStyle/>
          <a:p>
            <a:r>
              <a:rPr lang="cs-CZ" dirty="0" smtClean="0"/>
              <a:t>Klinické  studie</a:t>
            </a:r>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04664"/>
            <a:ext cx="8534400" cy="758952"/>
          </a:xfrm>
        </p:spPr>
        <p:txBody>
          <a:bodyPr>
            <a:normAutofit fontScale="90000"/>
          </a:bodyPr>
          <a:lstStyle/>
          <a:p>
            <a:r>
              <a:rPr lang="cs-CZ" dirty="0" smtClean="0">
                <a:solidFill>
                  <a:schemeClr val="accent1"/>
                </a:solidFill>
              </a:rPr>
              <a:t>Srovnání objektivních metod pro hodnocení spánku</a:t>
            </a:r>
            <a:endParaRPr lang="cs-CZ" dirty="0">
              <a:solidFill>
                <a:schemeClr val="accent1"/>
              </a:solidFill>
            </a:endParaRPr>
          </a:p>
        </p:txBody>
      </p:sp>
      <p:sp>
        <p:nvSpPr>
          <p:cNvPr id="3" name="Zástupný symbol pro obsah 2"/>
          <p:cNvSpPr>
            <a:spLocks noGrp="1"/>
          </p:cNvSpPr>
          <p:nvPr>
            <p:ph sz="quarter" idx="1"/>
          </p:nvPr>
        </p:nvSpPr>
        <p:spPr/>
        <p:txBody>
          <a:bodyPr/>
          <a:lstStyle/>
          <a:p>
            <a:endParaRPr lang="cs-CZ" dirty="0"/>
          </a:p>
        </p:txBody>
      </p:sp>
      <p:pic>
        <p:nvPicPr>
          <p:cNvPr id="7171" name="Picture 3"/>
          <p:cNvPicPr>
            <a:picLocks noChangeAspect="1" noChangeArrowheads="1"/>
          </p:cNvPicPr>
          <p:nvPr/>
        </p:nvPicPr>
        <p:blipFill>
          <a:blip r:embed="rId2" cstate="print"/>
          <a:srcRect/>
          <a:stretch>
            <a:fillRect/>
          </a:stretch>
        </p:blipFill>
        <p:spPr bwMode="auto">
          <a:xfrm>
            <a:off x="0" y="1556792"/>
            <a:ext cx="9144000" cy="470664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332656"/>
            <a:ext cx="8534400" cy="758952"/>
          </a:xfrm>
        </p:spPr>
        <p:txBody>
          <a:bodyPr>
            <a:normAutofit fontScale="90000"/>
          </a:bodyPr>
          <a:lstStyle/>
          <a:p>
            <a:r>
              <a:rPr lang="cs-CZ" dirty="0" smtClean="0">
                <a:solidFill>
                  <a:schemeClr val="accent1"/>
                </a:solidFill>
              </a:rPr>
              <a:t>Srovnání subjektivních metod pro hodnocení spánku</a:t>
            </a:r>
            <a:endParaRPr lang="cs-CZ" dirty="0">
              <a:solidFill>
                <a:schemeClr val="accent1"/>
              </a:solidFill>
            </a:endParaRPr>
          </a:p>
        </p:txBody>
      </p:sp>
      <p:pic>
        <p:nvPicPr>
          <p:cNvPr id="7171" name="Picture 3"/>
          <p:cNvPicPr>
            <a:picLocks noChangeAspect="1" noChangeArrowheads="1"/>
          </p:cNvPicPr>
          <p:nvPr/>
        </p:nvPicPr>
        <p:blipFill>
          <a:blip r:embed="rId2" cstate="print"/>
          <a:srcRect r="1266" b="92478"/>
          <a:stretch>
            <a:fillRect/>
          </a:stretch>
        </p:blipFill>
        <p:spPr bwMode="auto">
          <a:xfrm>
            <a:off x="214500" y="1052736"/>
            <a:ext cx="8929500" cy="350176"/>
          </a:xfrm>
          <a:prstGeom prst="rect">
            <a:avLst/>
          </a:prstGeom>
          <a:noFill/>
          <a:ln w="9525">
            <a:noFill/>
            <a:miter lim="800000"/>
            <a:headEnd/>
            <a:tailEnd/>
          </a:ln>
        </p:spPr>
      </p:pic>
      <p:pic>
        <p:nvPicPr>
          <p:cNvPr id="8194" name="Picture 2"/>
          <p:cNvPicPr>
            <a:picLocks noGrp="1" noChangeAspect="1" noChangeArrowheads="1"/>
          </p:cNvPicPr>
          <p:nvPr>
            <p:ph sz="quarter" idx="1"/>
          </p:nvPr>
        </p:nvPicPr>
        <p:blipFill>
          <a:blip r:embed="rId3" cstate="print"/>
          <a:srcRect/>
          <a:stretch>
            <a:fillRect/>
          </a:stretch>
        </p:blipFill>
        <p:spPr bwMode="auto">
          <a:xfrm>
            <a:off x="251520" y="1412777"/>
            <a:ext cx="8640960" cy="544522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solidFill>
                  <a:schemeClr val="accent1"/>
                </a:solidFill>
              </a:rPr>
              <a:t>PSQI</a:t>
            </a:r>
            <a:endParaRPr lang="cs-CZ" dirty="0">
              <a:solidFill>
                <a:schemeClr val="accent1"/>
              </a:solidFill>
            </a:endParaRPr>
          </a:p>
        </p:txBody>
      </p:sp>
      <p:sp>
        <p:nvSpPr>
          <p:cNvPr id="3" name="Zástupný symbol pro obsah 2"/>
          <p:cNvSpPr>
            <a:spLocks noGrp="1"/>
          </p:cNvSpPr>
          <p:nvPr>
            <p:ph sz="quarter" idx="1"/>
          </p:nvPr>
        </p:nvSpPr>
        <p:spPr>
          <a:xfrm>
            <a:off x="301752" y="1527048"/>
            <a:ext cx="8503920" cy="4782272"/>
          </a:xfrm>
        </p:spPr>
        <p:txBody>
          <a:bodyPr>
            <a:normAutofit fontScale="92500" lnSpcReduction="20000"/>
          </a:bodyPr>
          <a:lstStyle/>
          <a:p>
            <a:pPr>
              <a:buNone/>
            </a:pPr>
            <a:r>
              <a:rPr lang="cs-CZ" sz="2400" dirty="0" smtClean="0">
                <a:hlinkClick r:id="rId2"/>
              </a:rPr>
              <a:t>Http://www.</a:t>
            </a:r>
            <a:r>
              <a:rPr lang="cs-CZ" sz="2400" dirty="0" err="1" smtClean="0">
                <a:hlinkClick r:id="rId2"/>
              </a:rPr>
              <a:t>opapc.com</a:t>
            </a:r>
            <a:r>
              <a:rPr lang="cs-CZ" sz="2400" dirty="0" smtClean="0">
                <a:hlinkClick r:id="rId2"/>
              </a:rPr>
              <a:t>/</a:t>
            </a:r>
            <a:r>
              <a:rPr lang="cs-CZ" sz="2400" dirty="0" err="1" smtClean="0">
                <a:hlinkClick r:id="rId2"/>
              </a:rPr>
              <a:t>uploads</a:t>
            </a:r>
            <a:r>
              <a:rPr lang="cs-CZ" sz="2400" dirty="0" smtClean="0">
                <a:hlinkClick r:id="rId2"/>
              </a:rPr>
              <a:t>/</a:t>
            </a:r>
            <a:r>
              <a:rPr lang="cs-CZ" sz="2400" dirty="0" err="1" smtClean="0">
                <a:hlinkClick r:id="rId2"/>
              </a:rPr>
              <a:t>documents</a:t>
            </a:r>
            <a:r>
              <a:rPr lang="cs-CZ" sz="2400" dirty="0" smtClean="0">
                <a:hlinkClick r:id="rId2"/>
              </a:rPr>
              <a:t>/</a:t>
            </a:r>
            <a:r>
              <a:rPr lang="cs-CZ" sz="2400" dirty="0" err="1" smtClean="0">
                <a:hlinkClick r:id="rId2"/>
              </a:rPr>
              <a:t>PSQI.pdf</a:t>
            </a:r>
            <a:r>
              <a:rPr lang="cs-CZ" sz="2400" dirty="0" smtClean="0"/>
              <a:t> </a:t>
            </a:r>
          </a:p>
          <a:p>
            <a:pPr marL="514350" indent="-514350">
              <a:buAutoNum type="arabicPeriod"/>
            </a:pPr>
            <a:r>
              <a:rPr lang="cs-CZ" dirty="0" smtClean="0"/>
              <a:t>Subjektivní kvalita spánku</a:t>
            </a:r>
          </a:p>
          <a:p>
            <a:pPr marL="514350" indent="-514350">
              <a:buAutoNum type="arabicPeriod"/>
            </a:pPr>
            <a:r>
              <a:rPr lang="cs-CZ" dirty="0" smtClean="0"/>
              <a:t>Spánková latence</a:t>
            </a:r>
          </a:p>
          <a:p>
            <a:pPr marL="514350" indent="-514350">
              <a:buAutoNum type="arabicPeriod"/>
            </a:pPr>
            <a:r>
              <a:rPr lang="cs-CZ" dirty="0" smtClean="0"/>
              <a:t>Délka/trvání spánku</a:t>
            </a:r>
          </a:p>
          <a:p>
            <a:pPr marL="514350" indent="-514350">
              <a:buAutoNum type="arabicPeriod"/>
            </a:pPr>
            <a:r>
              <a:rPr lang="cs-CZ" dirty="0" smtClean="0"/>
              <a:t>Obvyklá efektivita spánku</a:t>
            </a:r>
          </a:p>
          <a:p>
            <a:pPr marL="514350" indent="-514350">
              <a:buAutoNum type="arabicPeriod"/>
            </a:pPr>
            <a:r>
              <a:rPr lang="cs-CZ" dirty="0" smtClean="0"/>
              <a:t>Rušení/narušování nočního spánku </a:t>
            </a:r>
          </a:p>
          <a:p>
            <a:pPr marL="514350" indent="-514350">
              <a:buAutoNum type="arabicPeriod"/>
            </a:pPr>
            <a:r>
              <a:rPr lang="cs-CZ" dirty="0" smtClean="0"/>
              <a:t>Užívání léků na spaní</a:t>
            </a:r>
          </a:p>
          <a:p>
            <a:pPr marL="514350" indent="-514350">
              <a:buAutoNum type="arabicPeriod"/>
            </a:pPr>
            <a:r>
              <a:rPr lang="cs-CZ" dirty="0" smtClean="0"/>
              <a:t>Narušení denních aktivit</a:t>
            </a:r>
          </a:p>
          <a:p>
            <a:pPr marL="514350" indent="-514350">
              <a:buNone/>
            </a:pPr>
            <a:r>
              <a:rPr lang="cs-CZ" dirty="0" smtClean="0"/>
              <a:t>0-3 bodů pro každý komponent</a:t>
            </a:r>
          </a:p>
          <a:p>
            <a:pPr marL="514350" indent="-514350">
              <a:buNone/>
            </a:pPr>
            <a:r>
              <a:rPr lang="cs-CZ" dirty="0" smtClean="0"/>
              <a:t>0-21 celkové skóre všech 7 komponent; </a:t>
            </a:r>
          </a:p>
          <a:p>
            <a:pPr marL="514350" indent="-514350">
              <a:buNone/>
            </a:pPr>
            <a:r>
              <a:rPr lang="cs-CZ" dirty="0" smtClean="0"/>
              <a:t>	</a:t>
            </a:r>
            <a:r>
              <a:rPr lang="cs-CZ" sz="2200" dirty="0" err="1" smtClean="0"/>
              <a:t>global</a:t>
            </a:r>
            <a:r>
              <a:rPr lang="cs-CZ" sz="2200" dirty="0" smtClean="0"/>
              <a:t> skóre &gt;5 značí vážné problémy alespoň ve 2 oblastech nebo mírné problémy ve 3 a více oblastech.</a:t>
            </a:r>
            <a:endParaRPr lang="cs-CZ"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Polemiky a kontroverze kolem spánku</a:t>
            </a:r>
            <a:endParaRPr lang="cs-CZ" dirty="0">
              <a:solidFill>
                <a:schemeClr val="accent1"/>
              </a:solidFill>
            </a:endParaRPr>
          </a:p>
        </p:txBody>
      </p:sp>
      <p:sp>
        <p:nvSpPr>
          <p:cNvPr id="3" name="Zástupný symbol pro obsah 2"/>
          <p:cNvSpPr>
            <a:spLocks noGrp="1"/>
          </p:cNvSpPr>
          <p:nvPr>
            <p:ph sz="quarter" idx="1"/>
          </p:nvPr>
        </p:nvSpPr>
        <p:spPr>
          <a:xfrm>
            <a:off x="323528" y="1484784"/>
            <a:ext cx="8662736" cy="4572000"/>
          </a:xfrm>
        </p:spPr>
        <p:txBody>
          <a:bodyPr>
            <a:normAutofit/>
          </a:bodyPr>
          <a:lstStyle/>
          <a:p>
            <a:r>
              <a:rPr lang="cs-CZ" sz="2400" dirty="0" smtClean="0"/>
              <a:t>Spíme skutečně méně než v minulosti?</a:t>
            </a:r>
          </a:p>
          <a:p>
            <a:r>
              <a:rPr lang="cs-CZ" sz="2400" dirty="0" smtClean="0"/>
              <a:t>Délka spánku (&lt;6.0 a &gt;9.0 h) </a:t>
            </a:r>
            <a:r>
              <a:rPr lang="cs-CZ" sz="2400" dirty="0" err="1" smtClean="0"/>
              <a:t>vs</a:t>
            </a:r>
            <a:r>
              <a:rPr lang="cs-CZ" sz="2400" dirty="0" smtClean="0"/>
              <a:t> kvalita spánku</a:t>
            </a:r>
          </a:p>
          <a:p>
            <a:r>
              <a:rPr lang="cs-CZ" sz="2400" dirty="0" err="1" smtClean="0"/>
              <a:t>Subj</a:t>
            </a:r>
            <a:r>
              <a:rPr lang="cs-CZ" sz="2400" dirty="0" smtClean="0"/>
              <a:t>. hodnocený spánek – stabilní expoziční faktor?</a:t>
            </a:r>
          </a:p>
          <a:p>
            <a:r>
              <a:rPr lang="cs-CZ" sz="2400" dirty="0" smtClean="0"/>
              <a:t>Individuální odchylky</a:t>
            </a:r>
          </a:p>
          <a:p>
            <a:r>
              <a:rPr lang="cs-CZ" sz="2400" dirty="0" smtClean="0"/>
              <a:t>Laboratorní metody </a:t>
            </a:r>
            <a:r>
              <a:rPr lang="cs-CZ" sz="2400" dirty="0" err="1" smtClean="0"/>
              <a:t>vs</a:t>
            </a:r>
            <a:r>
              <a:rPr lang="cs-CZ" sz="2400" dirty="0" smtClean="0"/>
              <a:t> reálný život</a:t>
            </a:r>
          </a:p>
          <a:p>
            <a:pPr>
              <a:buNone/>
            </a:pPr>
            <a:endParaRPr lang="cs-CZ" sz="2400" dirty="0" smtClean="0"/>
          </a:p>
          <a:p>
            <a:r>
              <a:rPr lang="cs-CZ" sz="2400" dirty="0" err="1" smtClean="0"/>
              <a:t>Socio</a:t>
            </a:r>
            <a:r>
              <a:rPr lang="cs-CZ" sz="2400" dirty="0" smtClean="0"/>
              <a:t>-ekonomické, behaviorální a zdravotní faktory spojené se spánkem = potenciální zavádějící faktory</a:t>
            </a:r>
            <a:endParaRPr lang="cs-CZ"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332656"/>
            <a:ext cx="8534400" cy="758952"/>
          </a:xfrm>
        </p:spPr>
        <p:txBody>
          <a:bodyPr>
            <a:noAutofit/>
          </a:bodyPr>
          <a:lstStyle/>
          <a:p>
            <a:r>
              <a:rPr lang="cs-CZ" sz="2800" dirty="0" err="1" smtClean="0">
                <a:solidFill>
                  <a:schemeClr val="accent1"/>
                </a:solidFill>
              </a:rPr>
              <a:t>Socio</a:t>
            </a:r>
            <a:r>
              <a:rPr lang="cs-CZ" sz="2800" dirty="0" smtClean="0">
                <a:solidFill>
                  <a:schemeClr val="accent1"/>
                </a:solidFill>
              </a:rPr>
              <a:t>-ekonomické, behaviorální a zdravotní faktory spojené s krátkým spánkem</a:t>
            </a:r>
            <a:endParaRPr lang="cs-CZ" sz="2800" dirty="0">
              <a:solidFill>
                <a:schemeClr val="accent1"/>
              </a:solidFill>
            </a:endParaRPr>
          </a:p>
        </p:txBody>
      </p:sp>
      <p:sp>
        <p:nvSpPr>
          <p:cNvPr id="3" name="Zástupný symbol pro obsah 2"/>
          <p:cNvSpPr>
            <a:spLocks noGrp="1"/>
          </p:cNvSpPr>
          <p:nvPr>
            <p:ph sz="quarter" idx="1"/>
          </p:nvPr>
        </p:nvSpPr>
        <p:spPr/>
        <p:txBody>
          <a:bodyPr/>
          <a:lstStyle/>
          <a:p>
            <a:endParaRPr lang="cs-CZ"/>
          </a:p>
        </p:txBody>
      </p:sp>
      <p:pic>
        <p:nvPicPr>
          <p:cNvPr id="4" name="Picture 3"/>
          <p:cNvPicPr>
            <a:picLocks noChangeAspect="1" noChangeArrowheads="1"/>
          </p:cNvPicPr>
          <p:nvPr/>
        </p:nvPicPr>
        <p:blipFill>
          <a:blip r:embed="rId2" cstate="print"/>
          <a:srcRect/>
          <a:stretch>
            <a:fillRect/>
          </a:stretch>
        </p:blipFill>
        <p:spPr bwMode="auto">
          <a:xfrm>
            <a:off x="395536" y="1290067"/>
            <a:ext cx="8424936" cy="556793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Fyziologické aspekty spánku</a:t>
            </a:r>
            <a:endParaRPr lang="cs-CZ" dirty="0">
              <a:solidFill>
                <a:schemeClr val="accent1"/>
              </a:solidFill>
            </a:endParaRPr>
          </a:p>
        </p:txBody>
      </p:sp>
      <p:sp>
        <p:nvSpPr>
          <p:cNvPr id="3" name="Zástupný symbol pro obsah 2"/>
          <p:cNvSpPr>
            <a:spLocks noGrp="1"/>
          </p:cNvSpPr>
          <p:nvPr>
            <p:ph sz="quarter" idx="1"/>
          </p:nvPr>
        </p:nvSpPr>
        <p:spPr>
          <a:xfrm>
            <a:off x="301752" y="1527048"/>
            <a:ext cx="8503920" cy="4782272"/>
          </a:xfrm>
        </p:spPr>
        <p:txBody>
          <a:bodyPr>
            <a:normAutofit fontScale="92500" lnSpcReduction="20000"/>
          </a:bodyPr>
          <a:lstStyle/>
          <a:p>
            <a:r>
              <a:rPr lang="cs-CZ" dirty="0" smtClean="0"/>
              <a:t>Spánek - aktivní děj = střídání různé úrovně hloubky spánku; spánek pomalý (non-REM, SWS, stadia I-IV) a spánek rychlý (REM)</a:t>
            </a:r>
          </a:p>
          <a:p>
            <a:pPr>
              <a:buNone/>
            </a:pPr>
            <a:endParaRPr lang="cs-CZ" sz="900" dirty="0" smtClean="0"/>
          </a:p>
          <a:p>
            <a:r>
              <a:rPr lang="cs-CZ" dirty="0" smtClean="0"/>
              <a:t>Řízení</a:t>
            </a:r>
          </a:p>
          <a:p>
            <a:pPr lvl="1">
              <a:buFont typeface="Courier New" pitchFamily="49" charset="0"/>
              <a:buChar char="o"/>
            </a:pPr>
            <a:r>
              <a:rPr lang="cs-CZ" dirty="0" smtClean="0"/>
              <a:t>spánku – </a:t>
            </a:r>
            <a:r>
              <a:rPr lang="cs-CZ" dirty="0" err="1" smtClean="0">
                <a:solidFill>
                  <a:schemeClr val="tx1"/>
                </a:solidFill>
              </a:rPr>
              <a:t>hypothalamus</a:t>
            </a:r>
            <a:r>
              <a:rPr lang="cs-CZ" dirty="0" smtClean="0">
                <a:solidFill>
                  <a:schemeClr val="tx1"/>
                </a:solidFill>
              </a:rPr>
              <a:t>, hor.část </a:t>
            </a:r>
            <a:r>
              <a:rPr lang="cs-CZ" dirty="0" err="1" smtClean="0">
                <a:solidFill>
                  <a:schemeClr val="tx1"/>
                </a:solidFill>
              </a:rPr>
              <a:t>mozk.kmene</a:t>
            </a:r>
            <a:endParaRPr lang="cs-CZ" dirty="0" smtClean="0">
              <a:solidFill>
                <a:schemeClr val="tx1"/>
              </a:solidFill>
            </a:endParaRPr>
          </a:p>
          <a:p>
            <a:pPr lvl="1">
              <a:buFont typeface="Courier New" pitchFamily="49" charset="0"/>
              <a:buChar char="o"/>
            </a:pPr>
            <a:r>
              <a:rPr lang="cs-CZ" dirty="0" smtClean="0"/>
              <a:t>bdělost </a:t>
            </a:r>
            <a:r>
              <a:rPr lang="cs-CZ" dirty="0" smtClean="0"/>
              <a:t>–</a:t>
            </a:r>
            <a:r>
              <a:rPr lang="cs-CZ" dirty="0" smtClean="0">
                <a:solidFill>
                  <a:schemeClr val="tx1"/>
                </a:solidFill>
              </a:rPr>
              <a:t>mozková kůra (</a:t>
            </a:r>
            <a:r>
              <a:rPr lang="cs-CZ" dirty="0" err="1" smtClean="0">
                <a:solidFill>
                  <a:schemeClr val="tx1"/>
                </a:solidFill>
              </a:rPr>
              <a:t>kortex</a:t>
            </a:r>
            <a:r>
              <a:rPr lang="cs-CZ" dirty="0" smtClean="0">
                <a:solidFill>
                  <a:schemeClr val="tx1"/>
                </a:solidFill>
              </a:rPr>
              <a:t>)</a:t>
            </a:r>
          </a:p>
          <a:p>
            <a:pPr lvl="1">
              <a:buFont typeface="Courier New" pitchFamily="49" charset="0"/>
              <a:buChar char="o"/>
            </a:pPr>
            <a:r>
              <a:rPr lang="cs-CZ" dirty="0" err="1" smtClean="0"/>
              <a:t>cirkadián.rytmu</a:t>
            </a:r>
            <a:r>
              <a:rPr lang="cs-CZ" dirty="0" smtClean="0"/>
              <a:t> – </a:t>
            </a:r>
            <a:r>
              <a:rPr lang="cs-CZ" dirty="0" err="1" smtClean="0">
                <a:solidFill>
                  <a:schemeClr val="tx1"/>
                </a:solidFill>
              </a:rPr>
              <a:t>suprachiasmatická</a:t>
            </a:r>
            <a:r>
              <a:rPr lang="cs-CZ" dirty="0" smtClean="0">
                <a:solidFill>
                  <a:schemeClr val="tx1"/>
                </a:solidFill>
              </a:rPr>
              <a:t> jádra (SCN) v </a:t>
            </a:r>
            <a:r>
              <a:rPr lang="cs-CZ" dirty="0" err="1" smtClean="0">
                <a:solidFill>
                  <a:schemeClr val="tx1"/>
                </a:solidFill>
              </a:rPr>
              <a:t>hypothalamu</a:t>
            </a:r>
            <a:r>
              <a:rPr lang="cs-CZ" dirty="0" smtClean="0">
                <a:solidFill>
                  <a:schemeClr val="tx1"/>
                </a:solidFill>
              </a:rPr>
              <a:t> – reakce na osvit sítnice (den) a sekreci melatoninu (</a:t>
            </a:r>
            <a:r>
              <a:rPr lang="cs-CZ" dirty="0" err="1" smtClean="0">
                <a:solidFill>
                  <a:schemeClr val="tx1"/>
                </a:solidFill>
              </a:rPr>
              <a:t>max</a:t>
            </a:r>
            <a:r>
              <a:rPr lang="cs-CZ" dirty="0" smtClean="0">
                <a:solidFill>
                  <a:schemeClr val="tx1"/>
                </a:solidFill>
              </a:rPr>
              <a:t> v noci)</a:t>
            </a:r>
          </a:p>
          <a:p>
            <a:pPr>
              <a:buNone/>
            </a:pPr>
            <a:endParaRPr lang="cs-CZ" sz="900" dirty="0" smtClean="0"/>
          </a:p>
          <a:p>
            <a:r>
              <a:rPr lang="cs-CZ" dirty="0" err="1" smtClean="0"/>
              <a:t>Neutransmitery</a:t>
            </a:r>
            <a:r>
              <a:rPr lang="cs-CZ" dirty="0" smtClean="0"/>
              <a:t> – chemické substance uvolňované neurony - &gt; modulace aktivity mozku (spánek </a:t>
            </a:r>
            <a:r>
              <a:rPr lang="cs-CZ" dirty="0" err="1" smtClean="0"/>
              <a:t>vs</a:t>
            </a:r>
            <a:r>
              <a:rPr lang="cs-CZ" dirty="0" smtClean="0"/>
              <a:t> bdělost)</a:t>
            </a:r>
          </a:p>
          <a:p>
            <a:pPr lvl="1"/>
            <a:r>
              <a:rPr lang="cs-CZ" dirty="0" smtClean="0"/>
              <a:t>Excitační -  </a:t>
            </a:r>
            <a:r>
              <a:rPr lang="cs-CZ" b="1" dirty="0" err="1" smtClean="0">
                <a:solidFill>
                  <a:schemeClr val="tx1"/>
                </a:solidFill>
              </a:rPr>
              <a:t>orexin</a:t>
            </a:r>
            <a:r>
              <a:rPr lang="cs-CZ" b="1" dirty="0" smtClean="0">
                <a:solidFill>
                  <a:schemeClr val="tx1"/>
                </a:solidFill>
              </a:rPr>
              <a:t>/</a:t>
            </a:r>
            <a:r>
              <a:rPr lang="cs-CZ" b="1" dirty="0" err="1" smtClean="0">
                <a:solidFill>
                  <a:schemeClr val="tx1"/>
                </a:solidFill>
              </a:rPr>
              <a:t>hypokretin</a:t>
            </a:r>
            <a:r>
              <a:rPr lang="cs-CZ" dirty="0" smtClean="0">
                <a:solidFill>
                  <a:schemeClr val="tx1"/>
                </a:solidFill>
              </a:rPr>
              <a:t>, katecholaminy (ADR, NOR, DOP), serotonin, histamin, acetylcholin, k. </a:t>
            </a:r>
            <a:r>
              <a:rPr lang="cs-CZ" dirty="0" err="1" smtClean="0">
                <a:solidFill>
                  <a:schemeClr val="tx1"/>
                </a:solidFill>
              </a:rPr>
              <a:t>glutamová</a:t>
            </a:r>
            <a:endParaRPr lang="cs-CZ" dirty="0" smtClean="0">
              <a:solidFill>
                <a:schemeClr val="tx1"/>
              </a:solidFill>
            </a:endParaRPr>
          </a:p>
          <a:p>
            <a:pPr lvl="1"/>
            <a:r>
              <a:rPr lang="cs-CZ" dirty="0" smtClean="0"/>
              <a:t>Inhibiční - 	</a:t>
            </a:r>
            <a:r>
              <a:rPr lang="cs-CZ" dirty="0" smtClean="0">
                <a:solidFill>
                  <a:schemeClr val="tx1"/>
                </a:solidFill>
              </a:rPr>
              <a:t>adenosin, GABA, glycin; MCH, TNF-</a:t>
            </a:r>
            <a:r>
              <a:rPr lang="el-GR" dirty="0" smtClean="0">
                <a:solidFill>
                  <a:schemeClr val="tx1"/>
                </a:solidFill>
              </a:rPr>
              <a:t>α</a:t>
            </a:r>
            <a:r>
              <a:rPr lang="cs-CZ" dirty="0" smtClean="0">
                <a:solidFill>
                  <a:schemeClr val="tx1"/>
                </a:solidFill>
              </a:rPr>
              <a:t>, IL-1, PGD2</a:t>
            </a:r>
            <a:endParaRPr lang="cs-CZ"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solidFill>
                  <a:schemeClr val="accent1"/>
                </a:solidFill>
              </a:rPr>
              <a:t>Zavádějící faktory ve studiích spánku a obezity</a:t>
            </a:r>
            <a:endParaRPr lang="cs-CZ" dirty="0">
              <a:solidFill>
                <a:schemeClr val="accent1"/>
              </a:solidFill>
            </a:endParaRPr>
          </a:p>
        </p:txBody>
      </p:sp>
      <p:sp>
        <p:nvSpPr>
          <p:cNvPr id="3" name="Zástupný symbol pro obsah 2"/>
          <p:cNvSpPr>
            <a:spLocks noGrp="1"/>
          </p:cNvSpPr>
          <p:nvPr>
            <p:ph sz="quarter" idx="1"/>
          </p:nvPr>
        </p:nvSpPr>
        <p:spPr/>
        <p:txBody>
          <a:bodyPr>
            <a:normAutofit/>
          </a:bodyPr>
          <a:lstStyle/>
          <a:p>
            <a:r>
              <a:rPr lang="cs-CZ" sz="2400" dirty="0" smtClean="0"/>
              <a:t>Definice: ZF je ve vztahu (přímém nebo nepřímém) k následku a současně je asociován se studovanou expozicí, ale není mezikrokem na cestě od expozice k následku.</a:t>
            </a:r>
            <a:endParaRPr lang="cs-CZ" sz="2400" dirty="0"/>
          </a:p>
        </p:txBody>
      </p:sp>
      <p:pic>
        <p:nvPicPr>
          <p:cNvPr id="12290" name="Picture 2" descr="\begin{figure}\begin{center}\thicklines&#10;\begin{picture}(200,110)&#10;\put(-10,-5)...&#10;...10){($F$)}} \put(150,40){\vector(1,1){40}}&#10;\end{picture}\end{center}\end{figure}"/>
          <p:cNvPicPr>
            <a:picLocks noChangeAspect="1" noChangeArrowheads="1"/>
          </p:cNvPicPr>
          <p:nvPr/>
        </p:nvPicPr>
        <p:blipFill>
          <a:blip r:embed="rId2" cstate="print"/>
          <a:srcRect/>
          <a:stretch>
            <a:fillRect/>
          </a:stretch>
        </p:blipFill>
        <p:spPr bwMode="auto">
          <a:xfrm>
            <a:off x="1907704" y="2780928"/>
            <a:ext cx="4392488" cy="2395904"/>
          </a:xfrm>
          <a:prstGeom prst="rect">
            <a:avLst/>
          </a:prstGeom>
          <a:noFill/>
        </p:spPr>
      </p:pic>
      <p:pic>
        <p:nvPicPr>
          <p:cNvPr id="12292" name="Picture 4" descr="\begin{figure}\begin{center}\thicklines&#10;\begin{picture}(250,50)&#10;\put(-10,-5){...&#10;...10){($D$)}}&#10;\put(175,30){\vector(1,0){30}}&#10;\end{picture}\end{center}\end{figure}"/>
          <p:cNvPicPr>
            <a:picLocks noChangeAspect="1" noChangeArrowheads="1"/>
          </p:cNvPicPr>
          <p:nvPr/>
        </p:nvPicPr>
        <p:blipFill>
          <a:blip r:embed="rId3" cstate="print"/>
          <a:srcRect/>
          <a:stretch>
            <a:fillRect/>
          </a:stretch>
        </p:blipFill>
        <p:spPr bwMode="auto">
          <a:xfrm>
            <a:off x="1619672" y="5229200"/>
            <a:ext cx="5039100" cy="1152128"/>
          </a:xfrm>
          <a:prstGeom prst="rect">
            <a:avLst/>
          </a:prstGeom>
          <a:noFill/>
        </p:spPr>
      </p:pic>
      <p:sp>
        <p:nvSpPr>
          <p:cNvPr id="6" name="Obdélník 5"/>
          <p:cNvSpPr/>
          <p:nvPr/>
        </p:nvSpPr>
        <p:spPr>
          <a:xfrm>
            <a:off x="3779912" y="6453336"/>
            <a:ext cx="5166320" cy="253916"/>
          </a:xfrm>
          <a:prstGeom prst="rect">
            <a:avLst/>
          </a:prstGeom>
        </p:spPr>
        <p:txBody>
          <a:bodyPr wrap="square">
            <a:spAutoFit/>
          </a:bodyPr>
          <a:lstStyle/>
          <a:p>
            <a:r>
              <a:rPr lang="cs-CZ" sz="1050" dirty="0" smtClean="0"/>
              <a:t>http://ucebnice.euromise.cz/index.php?conn=0&amp;section=epidem&amp;node=node32</a:t>
            </a:r>
            <a:endParaRPr lang="cs-CZ" sz="105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solidFill>
                  <a:schemeClr val="accent1"/>
                </a:solidFill>
              </a:rPr>
              <a:t>Zavádějící faktory ve studiích spánku a obezity</a:t>
            </a:r>
            <a:endParaRPr lang="cs-CZ" dirty="0">
              <a:solidFill>
                <a:schemeClr val="accent1"/>
              </a:solidFill>
            </a:endParaRPr>
          </a:p>
        </p:txBody>
      </p:sp>
      <p:pic>
        <p:nvPicPr>
          <p:cNvPr id="10243" name="Picture 3"/>
          <p:cNvPicPr>
            <a:picLocks noGrp="1" noChangeAspect="1" noChangeArrowheads="1"/>
          </p:cNvPicPr>
          <p:nvPr>
            <p:ph sz="quarter" idx="1"/>
          </p:nvPr>
        </p:nvPicPr>
        <p:blipFill>
          <a:blip r:embed="rId2" cstate="print"/>
          <a:srcRect/>
          <a:stretch>
            <a:fillRect/>
          </a:stretch>
        </p:blipFill>
        <p:spPr bwMode="auto">
          <a:xfrm>
            <a:off x="611560" y="950008"/>
            <a:ext cx="6120680" cy="5907992"/>
          </a:xfrm>
          <a:prstGeom prst="rect">
            <a:avLst/>
          </a:prstGeom>
          <a:noFill/>
          <a:ln w="9525">
            <a:noFill/>
            <a:miter lim="800000"/>
            <a:headEnd/>
            <a:tailEnd/>
          </a:ln>
        </p:spPr>
      </p:pic>
      <p:sp>
        <p:nvSpPr>
          <p:cNvPr id="7" name="TextovéPole 6"/>
          <p:cNvSpPr txBox="1"/>
          <p:nvPr/>
        </p:nvSpPr>
        <p:spPr>
          <a:xfrm>
            <a:off x="6876256" y="1700808"/>
            <a:ext cx="2267744" cy="4755148"/>
          </a:xfrm>
          <a:prstGeom prst="rect">
            <a:avLst/>
          </a:prstGeom>
          <a:noFill/>
        </p:spPr>
        <p:txBody>
          <a:bodyPr wrap="square" rtlCol="0">
            <a:spAutoFit/>
          </a:bodyPr>
          <a:lstStyle/>
          <a:p>
            <a:pPr>
              <a:lnSpc>
                <a:spcPct val="150000"/>
              </a:lnSpc>
            </a:pPr>
            <a:r>
              <a:rPr lang="cs-CZ" sz="2000" u="sng" dirty="0" smtClean="0"/>
              <a:t>+ Další faktory:</a:t>
            </a:r>
          </a:p>
          <a:p>
            <a:pPr>
              <a:lnSpc>
                <a:spcPct val="150000"/>
              </a:lnSpc>
              <a:buFont typeface="Arial" pitchFamily="34" charset="0"/>
              <a:buChar char="•"/>
            </a:pPr>
            <a:r>
              <a:rPr lang="cs-CZ" sz="2000" dirty="0" smtClean="0"/>
              <a:t> </a:t>
            </a:r>
            <a:r>
              <a:rPr lang="cs-CZ" dirty="0" smtClean="0"/>
              <a:t>Pohlaví </a:t>
            </a:r>
            <a:endParaRPr lang="cs-CZ" sz="2000" dirty="0" smtClean="0"/>
          </a:p>
          <a:p>
            <a:pPr>
              <a:lnSpc>
                <a:spcPct val="150000"/>
              </a:lnSpc>
              <a:buFont typeface="Arial" pitchFamily="34" charset="0"/>
              <a:buChar char="•"/>
            </a:pPr>
            <a:r>
              <a:rPr lang="cs-CZ" dirty="0" smtClean="0"/>
              <a:t> Vzdělání, příjem</a:t>
            </a:r>
          </a:p>
          <a:p>
            <a:pPr>
              <a:lnSpc>
                <a:spcPct val="150000"/>
              </a:lnSpc>
              <a:buFont typeface="Arial" pitchFamily="34" charset="0"/>
              <a:buChar char="•"/>
            </a:pPr>
            <a:r>
              <a:rPr lang="cs-CZ" dirty="0" smtClean="0"/>
              <a:t> Počet </a:t>
            </a:r>
            <a:r>
              <a:rPr lang="cs-CZ" dirty="0" err="1" smtClean="0"/>
              <a:t>odprac</a:t>
            </a:r>
            <a:r>
              <a:rPr lang="cs-CZ" dirty="0" smtClean="0"/>
              <a:t>. h/t</a:t>
            </a:r>
          </a:p>
          <a:p>
            <a:pPr>
              <a:lnSpc>
                <a:spcPct val="150000"/>
              </a:lnSpc>
              <a:buFont typeface="Arial" pitchFamily="34" charset="0"/>
              <a:buChar char="•"/>
            </a:pPr>
            <a:r>
              <a:rPr lang="cs-CZ" dirty="0" smtClean="0"/>
              <a:t> Pracovní úvazek</a:t>
            </a:r>
          </a:p>
          <a:p>
            <a:pPr>
              <a:lnSpc>
                <a:spcPct val="150000"/>
              </a:lnSpc>
              <a:buFont typeface="Arial" pitchFamily="34" charset="0"/>
              <a:buChar char="•"/>
            </a:pPr>
            <a:r>
              <a:rPr lang="cs-CZ" dirty="0" smtClean="0"/>
              <a:t> Zdravot. Stav</a:t>
            </a:r>
          </a:p>
          <a:p>
            <a:pPr lvl="1">
              <a:lnSpc>
                <a:spcPct val="150000"/>
              </a:lnSpc>
              <a:buFont typeface="Arial" pitchFamily="34" charset="0"/>
              <a:buChar char="•"/>
            </a:pPr>
            <a:r>
              <a:rPr lang="cs-CZ" sz="1400" dirty="0" smtClean="0"/>
              <a:t> Menopauza</a:t>
            </a:r>
          </a:p>
          <a:p>
            <a:pPr>
              <a:lnSpc>
                <a:spcPct val="150000"/>
              </a:lnSpc>
              <a:buFont typeface="Arial" pitchFamily="34" charset="0"/>
              <a:buChar char="•"/>
            </a:pPr>
            <a:r>
              <a:rPr lang="cs-CZ" dirty="0" smtClean="0"/>
              <a:t> Medikace</a:t>
            </a:r>
          </a:p>
          <a:p>
            <a:pPr>
              <a:lnSpc>
                <a:spcPct val="150000"/>
              </a:lnSpc>
              <a:buFont typeface="Arial" pitchFamily="34" charset="0"/>
              <a:buChar char="•"/>
            </a:pPr>
            <a:r>
              <a:rPr lang="cs-CZ" dirty="0" smtClean="0"/>
              <a:t> Rodinný stav</a:t>
            </a:r>
          </a:p>
          <a:p>
            <a:pPr>
              <a:lnSpc>
                <a:spcPct val="150000"/>
              </a:lnSpc>
              <a:buFont typeface="Arial" pitchFamily="34" charset="0"/>
              <a:buChar char="•"/>
            </a:pPr>
            <a:r>
              <a:rPr lang="cs-CZ" dirty="0" smtClean="0"/>
              <a:t> Emocionální stres</a:t>
            </a:r>
          </a:p>
          <a:p>
            <a:pPr>
              <a:lnSpc>
                <a:spcPct val="150000"/>
              </a:lnSpc>
              <a:buFont typeface="Arial" pitchFamily="34" charset="0"/>
              <a:buChar char="•"/>
            </a:pPr>
            <a:r>
              <a:rPr lang="cs-CZ" dirty="0" smtClean="0"/>
              <a:t> </a:t>
            </a:r>
            <a:r>
              <a:rPr lang="cs-CZ" dirty="0" err="1" smtClean="0"/>
              <a:t>Genetic</a:t>
            </a:r>
            <a:r>
              <a:rPr lang="cs-CZ" dirty="0" smtClean="0"/>
              <a:t>. dispozice</a:t>
            </a:r>
            <a:endParaRPr lang="cs-CZ"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solidFill>
                  <a:schemeClr val="accent1"/>
                </a:solidFill>
              </a:rPr>
              <a:t>Systematické přehledy</a:t>
            </a:r>
            <a:endParaRPr lang="cs-CZ" dirty="0">
              <a:solidFill>
                <a:schemeClr val="accent1"/>
              </a:solidFill>
            </a:endParaRPr>
          </a:p>
        </p:txBody>
      </p:sp>
      <p:sp>
        <p:nvSpPr>
          <p:cNvPr id="3" name="Zástupný symbol pro obsah 2"/>
          <p:cNvSpPr>
            <a:spLocks noGrp="1"/>
          </p:cNvSpPr>
          <p:nvPr>
            <p:ph sz="quarter" idx="1"/>
          </p:nvPr>
        </p:nvSpPr>
        <p:spPr/>
        <p:txBody>
          <a:bodyPr>
            <a:normAutofit/>
          </a:bodyPr>
          <a:lstStyle/>
          <a:p>
            <a:r>
              <a:rPr lang="en-US" sz="1800" u="sng" dirty="0" smtClean="0"/>
              <a:t>Marshall N</a:t>
            </a:r>
            <a:r>
              <a:rPr lang="cs-CZ" sz="1800" u="sng" dirty="0" smtClean="0"/>
              <a:t>.S. </a:t>
            </a:r>
            <a:r>
              <a:rPr lang="cs-CZ" sz="1800" u="sng" dirty="0" err="1" smtClean="0"/>
              <a:t>et</a:t>
            </a:r>
            <a:r>
              <a:rPr lang="cs-CZ" sz="1800" u="sng" dirty="0" smtClean="0"/>
              <a:t> </a:t>
            </a:r>
            <a:r>
              <a:rPr lang="cs-CZ" sz="1800" u="sng" dirty="0" err="1" smtClean="0"/>
              <a:t>al</a:t>
            </a:r>
            <a:r>
              <a:rPr lang="cs-CZ" sz="1800" u="sng" dirty="0" smtClean="0"/>
              <a:t>. </a:t>
            </a:r>
            <a:r>
              <a:rPr lang="en-US" sz="1800" u="sng" dirty="0" smtClean="0"/>
              <a:t>Is sleep duration related to obesity? A critical review of the epidemiological evidence. Sleep Medicine Reviews. 2008;12(4):289 - 98.</a:t>
            </a:r>
            <a:endParaRPr lang="cs-CZ" sz="1800" u="sng" dirty="0" smtClean="0"/>
          </a:p>
          <a:p>
            <a:pPr>
              <a:buNone/>
            </a:pPr>
            <a:r>
              <a:rPr lang="cs-CZ" sz="1800" dirty="0" smtClean="0"/>
              <a:t>	</a:t>
            </a:r>
          </a:p>
        </p:txBody>
      </p:sp>
      <p:pic>
        <p:nvPicPr>
          <p:cNvPr id="4097" name="Picture 1"/>
          <p:cNvPicPr>
            <a:picLocks noChangeAspect="1" noChangeArrowheads="1"/>
          </p:cNvPicPr>
          <p:nvPr/>
        </p:nvPicPr>
        <p:blipFill>
          <a:blip r:embed="rId2" cstate="print"/>
          <a:srcRect/>
          <a:stretch>
            <a:fillRect/>
          </a:stretch>
        </p:blipFill>
        <p:spPr bwMode="auto">
          <a:xfrm>
            <a:off x="4981418" y="2348880"/>
            <a:ext cx="4162581" cy="3528392"/>
          </a:xfrm>
          <a:prstGeom prst="rect">
            <a:avLst/>
          </a:prstGeom>
          <a:noFill/>
          <a:ln w="9525">
            <a:noFill/>
            <a:miter lim="800000"/>
            <a:headEnd/>
            <a:tailEnd/>
          </a:ln>
        </p:spPr>
      </p:pic>
      <p:sp>
        <p:nvSpPr>
          <p:cNvPr id="6" name="TextovéPole 5"/>
          <p:cNvSpPr txBox="1"/>
          <p:nvPr/>
        </p:nvSpPr>
        <p:spPr>
          <a:xfrm>
            <a:off x="467544" y="2132856"/>
            <a:ext cx="4464496" cy="4154984"/>
          </a:xfrm>
          <a:prstGeom prst="rect">
            <a:avLst/>
          </a:prstGeom>
          <a:noFill/>
        </p:spPr>
        <p:txBody>
          <a:bodyPr wrap="square" rtlCol="0">
            <a:spAutoFit/>
          </a:bodyPr>
          <a:lstStyle/>
          <a:p>
            <a:pPr>
              <a:buFont typeface="Wingdings" pitchFamily="2" charset="2"/>
              <a:buChar char="Ø"/>
            </a:pPr>
            <a:r>
              <a:rPr lang="cs-CZ" dirty="0" smtClean="0"/>
              <a:t> </a:t>
            </a:r>
            <a:r>
              <a:rPr lang="cs-CZ" sz="2000" dirty="0" smtClean="0"/>
              <a:t>současné epidemiolog. s. u dospělé populace (na rozdíl od dětské p.) hodnotí jako nekonzistentní</a:t>
            </a:r>
          </a:p>
          <a:p>
            <a:endParaRPr lang="cs-CZ" sz="800" dirty="0" smtClean="0"/>
          </a:p>
          <a:p>
            <a:pPr>
              <a:buFont typeface="Wingdings" pitchFamily="2" charset="2"/>
              <a:buChar char="Ø"/>
            </a:pPr>
            <a:r>
              <a:rPr lang="cs-CZ" sz="2000" dirty="0" smtClean="0"/>
              <a:t> spánek-obezita ve vztahu nepřímém, ve tvaru křivky U nebo bez prokázané závislosti</a:t>
            </a:r>
          </a:p>
          <a:p>
            <a:endParaRPr lang="cs-CZ" sz="800" dirty="0" smtClean="0"/>
          </a:p>
          <a:p>
            <a:pPr>
              <a:buFont typeface="Wingdings" pitchFamily="2" charset="2"/>
              <a:buChar char="Ø"/>
            </a:pPr>
            <a:r>
              <a:rPr lang="cs-CZ" sz="2000" dirty="0" smtClean="0"/>
              <a:t>  </a:t>
            </a:r>
            <a:r>
              <a:rPr lang="cs-CZ" sz="2000" dirty="0" err="1" smtClean="0"/>
              <a:t>subj</a:t>
            </a:r>
            <a:r>
              <a:rPr lang="cs-CZ" sz="2000" dirty="0" smtClean="0"/>
              <a:t>. sebehodnocené trvání spánku nepovažují za validní </a:t>
            </a:r>
            <a:r>
              <a:rPr lang="cs-CZ" sz="2000" dirty="0" err="1" smtClean="0"/>
              <a:t>info</a:t>
            </a:r>
            <a:r>
              <a:rPr lang="cs-CZ" sz="2000" dirty="0" smtClean="0"/>
              <a:t> (nestabilní rizikový faktor) -&gt; </a:t>
            </a:r>
            <a:r>
              <a:rPr lang="cs-CZ" sz="2000" dirty="0" err="1" smtClean="0"/>
              <a:t>syst</a:t>
            </a:r>
            <a:r>
              <a:rPr lang="cs-CZ" sz="2000" dirty="0" smtClean="0"/>
              <a:t>. </a:t>
            </a:r>
            <a:r>
              <a:rPr lang="cs-CZ" sz="2000" dirty="0" err="1" smtClean="0"/>
              <a:t>bias</a:t>
            </a:r>
            <a:endParaRPr lang="cs-CZ" sz="2000" dirty="0" smtClean="0"/>
          </a:p>
          <a:p>
            <a:endParaRPr lang="cs-CZ" sz="800" dirty="0" smtClean="0"/>
          </a:p>
          <a:p>
            <a:pPr>
              <a:buFont typeface="Wingdings" pitchFamily="2" charset="2"/>
              <a:buChar char="Ø"/>
            </a:pPr>
            <a:r>
              <a:rPr lang="cs-CZ" sz="2000" dirty="0" smtClean="0"/>
              <a:t>  absence studií, které by ověřily, jak manipulace se spánkem ovlivňuje těl. hm. v čase v různých kohortách</a:t>
            </a:r>
            <a:endParaRPr lang="cs-CZ"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Průřezové studie – asociace spánku a obezity</a:t>
            </a:r>
            <a:endParaRPr lang="cs-CZ" dirty="0"/>
          </a:p>
        </p:txBody>
      </p:sp>
      <p:sp>
        <p:nvSpPr>
          <p:cNvPr id="3" name="Zástupný symbol pro obsah 2"/>
          <p:cNvSpPr>
            <a:spLocks noGrp="1"/>
          </p:cNvSpPr>
          <p:nvPr>
            <p:ph sz="quarter" idx="1"/>
          </p:nvPr>
        </p:nvSpPr>
        <p:spPr/>
        <p:txBody>
          <a:bodyPr/>
          <a:lstStyle/>
          <a:p>
            <a:pPr>
              <a:buNone/>
            </a:pPr>
            <a:r>
              <a:rPr lang="cs-CZ" dirty="0" smtClean="0"/>
              <a:t>Asociace ve tvaru křivky U       Trend negativní korelace</a:t>
            </a:r>
            <a:endParaRPr lang="cs-CZ" dirty="0"/>
          </a:p>
        </p:txBody>
      </p:sp>
      <p:pic>
        <p:nvPicPr>
          <p:cNvPr id="1026" name="Picture 2"/>
          <p:cNvPicPr>
            <a:picLocks noChangeAspect="1" noChangeArrowheads="1"/>
          </p:cNvPicPr>
          <p:nvPr/>
        </p:nvPicPr>
        <p:blipFill>
          <a:blip r:embed="rId2" cstate="print"/>
          <a:srcRect/>
          <a:stretch>
            <a:fillRect/>
          </a:stretch>
        </p:blipFill>
        <p:spPr bwMode="auto">
          <a:xfrm>
            <a:off x="0" y="2348880"/>
            <a:ext cx="5308629" cy="3672408"/>
          </a:xfrm>
          <a:prstGeom prst="rect">
            <a:avLst/>
          </a:prstGeom>
          <a:noFill/>
          <a:ln w="9525">
            <a:noFill/>
            <a:miter lim="800000"/>
            <a:headEnd/>
            <a:tailEnd/>
          </a:ln>
        </p:spPr>
      </p:pic>
      <p:sp>
        <p:nvSpPr>
          <p:cNvPr id="6" name="Obdélník 5"/>
          <p:cNvSpPr/>
          <p:nvPr/>
        </p:nvSpPr>
        <p:spPr>
          <a:xfrm>
            <a:off x="0" y="6021288"/>
            <a:ext cx="4572000" cy="400110"/>
          </a:xfrm>
          <a:prstGeom prst="rect">
            <a:avLst/>
          </a:prstGeom>
        </p:spPr>
        <p:txBody>
          <a:bodyPr>
            <a:spAutoFit/>
          </a:bodyPr>
          <a:lstStyle/>
          <a:p>
            <a:r>
              <a:rPr lang="en-US" sz="1000" dirty="0" err="1" smtClean="0"/>
              <a:t>Taheri</a:t>
            </a:r>
            <a:r>
              <a:rPr lang="en-US" sz="1000" dirty="0" smtClean="0"/>
              <a:t> S</a:t>
            </a:r>
            <a:r>
              <a:rPr lang="cs-CZ" sz="1000" dirty="0" smtClean="0"/>
              <a:t>. </a:t>
            </a:r>
            <a:r>
              <a:rPr lang="cs-CZ" sz="1000" dirty="0" err="1" smtClean="0"/>
              <a:t>et</a:t>
            </a:r>
            <a:r>
              <a:rPr lang="cs-CZ" sz="1000" dirty="0" smtClean="0"/>
              <a:t> </a:t>
            </a:r>
            <a:r>
              <a:rPr lang="cs-CZ" sz="1000" dirty="0" err="1" smtClean="0"/>
              <a:t>al</a:t>
            </a:r>
            <a:r>
              <a:rPr lang="cs-CZ" sz="1000" dirty="0" smtClean="0"/>
              <a:t>. </a:t>
            </a:r>
            <a:r>
              <a:rPr lang="en-US" sz="1000" dirty="0" smtClean="0"/>
              <a:t>Short sleep duration is associated with reduced </a:t>
            </a:r>
            <a:r>
              <a:rPr lang="en-US" sz="1000" dirty="0" err="1" smtClean="0"/>
              <a:t>leptin</a:t>
            </a:r>
            <a:r>
              <a:rPr lang="en-US" sz="1000" dirty="0" smtClean="0"/>
              <a:t>, elevated </a:t>
            </a:r>
            <a:r>
              <a:rPr lang="en-US" sz="1000" dirty="0" err="1" smtClean="0"/>
              <a:t>ghrelin</a:t>
            </a:r>
            <a:r>
              <a:rPr lang="en-US" sz="1000" dirty="0" smtClean="0"/>
              <a:t>, and increased body mass index. </a:t>
            </a:r>
            <a:r>
              <a:rPr lang="en-US" sz="1000" dirty="0" err="1" smtClean="0"/>
              <a:t>PLoS</a:t>
            </a:r>
            <a:r>
              <a:rPr lang="en-US" sz="1000" dirty="0" smtClean="0"/>
              <a:t> Med 2004;1(3):e62.</a:t>
            </a:r>
          </a:p>
        </p:txBody>
      </p:sp>
      <p:pic>
        <p:nvPicPr>
          <p:cNvPr id="1027" name="Picture 3"/>
          <p:cNvPicPr>
            <a:picLocks noChangeAspect="1" noChangeArrowheads="1"/>
          </p:cNvPicPr>
          <p:nvPr/>
        </p:nvPicPr>
        <p:blipFill>
          <a:blip r:embed="rId3" cstate="print"/>
          <a:srcRect/>
          <a:stretch>
            <a:fillRect/>
          </a:stretch>
        </p:blipFill>
        <p:spPr bwMode="auto">
          <a:xfrm>
            <a:off x="5292080" y="2420888"/>
            <a:ext cx="4819650" cy="3400425"/>
          </a:xfrm>
          <a:prstGeom prst="rect">
            <a:avLst/>
          </a:prstGeom>
          <a:noFill/>
          <a:ln w="9525">
            <a:noFill/>
            <a:miter lim="800000"/>
            <a:headEnd/>
            <a:tailEnd/>
          </a:ln>
        </p:spPr>
      </p:pic>
      <p:sp>
        <p:nvSpPr>
          <p:cNvPr id="8" name="Obdélník 7"/>
          <p:cNvSpPr/>
          <p:nvPr/>
        </p:nvSpPr>
        <p:spPr>
          <a:xfrm>
            <a:off x="4716016" y="6093296"/>
            <a:ext cx="4572000" cy="415498"/>
          </a:xfrm>
          <a:prstGeom prst="rect">
            <a:avLst/>
          </a:prstGeom>
        </p:spPr>
        <p:txBody>
          <a:bodyPr>
            <a:spAutoFit/>
          </a:bodyPr>
          <a:lstStyle/>
          <a:p>
            <a:r>
              <a:rPr lang="cs-CZ" sz="1050" dirty="0" err="1" smtClean="0"/>
              <a:t>Hasler</a:t>
            </a:r>
            <a:r>
              <a:rPr lang="cs-CZ" sz="1050" dirty="0" smtClean="0"/>
              <a:t> G. </a:t>
            </a:r>
            <a:r>
              <a:rPr lang="cs-CZ" sz="1050" dirty="0" err="1" smtClean="0"/>
              <a:t>et</a:t>
            </a:r>
            <a:r>
              <a:rPr lang="cs-CZ" sz="1050" dirty="0" smtClean="0"/>
              <a:t> </a:t>
            </a:r>
            <a:r>
              <a:rPr lang="cs-CZ" sz="1050" dirty="0" err="1" smtClean="0"/>
              <a:t>al</a:t>
            </a:r>
            <a:r>
              <a:rPr lang="cs-CZ" sz="1050" dirty="0" smtClean="0"/>
              <a:t>. </a:t>
            </a:r>
            <a:r>
              <a:rPr lang="cs-CZ" sz="1050" dirty="0" err="1" smtClean="0"/>
              <a:t>The</a:t>
            </a:r>
            <a:r>
              <a:rPr lang="cs-CZ" sz="1050" dirty="0" smtClean="0"/>
              <a:t> </a:t>
            </a:r>
            <a:r>
              <a:rPr lang="cs-CZ" sz="1050" dirty="0" err="1" smtClean="0"/>
              <a:t>association</a:t>
            </a:r>
            <a:r>
              <a:rPr lang="cs-CZ" sz="1050" dirty="0" smtClean="0"/>
              <a:t> </a:t>
            </a:r>
            <a:r>
              <a:rPr lang="cs-CZ" sz="1050" dirty="0" err="1" smtClean="0"/>
              <a:t>between</a:t>
            </a:r>
            <a:r>
              <a:rPr lang="cs-CZ" sz="1050" dirty="0" smtClean="0"/>
              <a:t> </a:t>
            </a:r>
            <a:r>
              <a:rPr lang="cs-CZ" sz="1050" dirty="0" err="1" smtClean="0"/>
              <a:t>short</a:t>
            </a:r>
            <a:r>
              <a:rPr lang="cs-CZ" sz="1050" dirty="0" smtClean="0"/>
              <a:t> </a:t>
            </a:r>
            <a:r>
              <a:rPr lang="cs-CZ" sz="1050" dirty="0" err="1" smtClean="0"/>
              <a:t>sleep</a:t>
            </a:r>
            <a:r>
              <a:rPr lang="cs-CZ" sz="1050" dirty="0" smtClean="0"/>
              <a:t> </a:t>
            </a:r>
            <a:r>
              <a:rPr lang="cs-CZ" sz="1050" dirty="0" err="1" smtClean="0"/>
              <a:t>duration</a:t>
            </a:r>
            <a:r>
              <a:rPr lang="cs-CZ" sz="1050" dirty="0" smtClean="0"/>
              <a:t> </a:t>
            </a:r>
            <a:r>
              <a:rPr lang="cs-CZ" sz="1050" dirty="0" err="1" smtClean="0"/>
              <a:t>and</a:t>
            </a:r>
            <a:r>
              <a:rPr lang="cs-CZ" sz="1050" dirty="0" smtClean="0"/>
              <a:t> obesity in </a:t>
            </a:r>
            <a:r>
              <a:rPr lang="cs-CZ" sz="1050" dirty="0" err="1" smtClean="0"/>
              <a:t>young</a:t>
            </a:r>
            <a:r>
              <a:rPr lang="cs-CZ" sz="1050" dirty="0" smtClean="0"/>
              <a:t> </a:t>
            </a:r>
            <a:r>
              <a:rPr lang="cs-CZ" sz="1050" dirty="0" err="1" smtClean="0"/>
              <a:t>adults</a:t>
            </a:r>
            <a:r>
              <a:rPr lang="cs-CZ" sz="1050" dirty="0" smtClean="0"/>
              <a:t>: a 13-</a:t>
            </a:r>
            <a:r>
              <a:rPr lang="cs-CZ" sz="1050" dirty="0" err="1" smtClean="0"/>
              <a:t>year</a:t>
            </a:r>
            <a:r>
              <a:rPr lang="cs-CZ" sz="1050" dirty="0" smtClean="0"/>
              <a:t> </a:t>
            </a:r>
            <a:r>
              <a:rPr lang="cs-CZ" sz="1050" dirty="0" err="1" smtClean="0"/>
              <a:t>prospective</a:t>
            </a:r>
            <a:r>
              <a:rPr lang="cs-CZ" sz="1050" dirty="0" smtClean="0"/>
              <a:t> study. </a:t>
            </a:r>
            <a:r>
              <a:rPr lang="cs-CZ" sz="1050" dirty="0" err="1" smtClean="0"/>
              <a:t>Sleep</a:t>
            </a:r>
            <a:r>
              <a:rPr lang="cs-CZ" sz="1050" dirty="0" smtClean="0"/>
              <a:t>. 2004;27(4):661 - 6.</a:t>
            </a:r>
            <a:endParaRPr lang="cs-CZ" sz="1050" dirty="0"/>
          </a:p>
        </p:txBody>
      </p:sp>
      <p:sp>
        <p:nvSpPr>
          <p:cNvPr id="9" name="Pravá složená závorka 8"/>
          <p:cNvSpPr/>
          <p:nvPr/>
        </p:nvSpPr>
        <p:spPr>
          <a:xfrm rot="5400000">
            <a:off x="2141476" y="98884"/>
            <a:ext cx="504056" cy="4139952"/>
          </a:xfrm>
          <a:prstGeom prst="rightBrace">
            <a:avLst>
              <a:gd name="adj1" fmla="val 4360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1" name="Pravá složená závorka 10"/>
          <p:cNvSpPr/>
          <p:nvPr/>
        </p:nvSpPr>
        <p:spPr>
          <a:xfrm rot="5400000">
            <a:off x="6552220" y="152636"/>
            <a:ext cx="504056" cy="4032448"/>
          </a:xfrm>
          <a:prstGeom prst="rightBrace">
            <a:avLst>
              <a:gd name="adj1" fmla="val 43607"/>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solidFill>
                  <a:schemeClr val="accent1"/>
                </a:solidFill>
              </a:rPr>
              <a:t>Systematické přehledy</a:t>
            </a:r>
            <a:endParaRPr lang="cs-CZ" dirty="0">
              <a:solidFill>
                <a:schemeClr val="accent1"/>
              </a:solidFill>
            </a:endParaRPr>
          </a:p>
        </p:txBody>
      </p:sp>
      <p:sp>
        <p:nvSpPr>
          <p:cNvPr id="3" name="Zástupný symbol pro obsah 2"/>
          <p:cNvSpPr>
            <a:spLocks noGrp="1"/>
          </p:cNvSpPr>
          <p:nvPr>
            <p:ph sz="quarter" idx="1"/>
          </p:nvPr>
        </p:nvSpPr>
        <p:spPr>
          <a:xfrm>
            <a:off x="301752" y="1527048"/>
            <a:ext cx="8503920" cy="4998296"/>
          </a:xfrm>
        </p:spPr>
        <p:txBody>
          <a:bodyPr>
            <a:normAutofit lnSpcReduction="10000"/>
          </a:bodyPr>
          <a:lstStyle/>
          <a:p>
            <a:r>
              <a:rPr lang="en-US" sz="1800" u="sng" dirty="0" smtClean="0"/>
              <a:t>Patel SR, </a:t>
            </a:r>
            <a:r>
              <a:rPr lang="en-US" sz="1800" u="sng" dirty="0" err="1" smtClean="0"/>
              <a:t>Hu</a:t>
            </a:r>
            <a:r>
              <a:rPr lang="en-US" sz="1800" u="sng" dirty="0" smtClean="0"/>
              <a:t> FB. Short sleep duration and weight gain: a systematic review. Obesity. 2008;16(3):643 - 53.</a:t>
            </a:r>
            <a:endParaRPr lang="cs-CZ" sz="1800" u="sng" dirty="0" smtClean="0"/>
          </a:p>
          <a:p>
            <a:pPr lvl="1">
              <a:buFont typeface="Wingdings" pitchFamily="2" charset="2"/>
              <a:buChar char="Ø"/>
            </a:pPr>
            <a:r>
              <a:rPr lang="cs-CZ" sz="2000" dirty="0" smtClean="0">
                <a:solidFill>
                  <a:schemeClr val="tx1"/>
                </a:solidFill>
              </a:rPr>
              <a:t>13 s. u dětské p. – silné a přesvědčivé důkazy pro</a:t>
            </a:r>
          </a:p>
          <a:p>
            <a:pPr lvl="1">
              <a:buNone/>
            </a:pPr>
            <a:endParaRPr lang="cs-CZ" sz="800" dirty="0" smtClean="0">
              <a:solidFill>
                <a:schemeClr val="tx1"/>
              </a:solidFill>
            </a:endParaRPr>
          </a:p>
          <a:p>
            <a:pPr lvl="1">
              <a:buFont typeface="Wingdings" pitchFamily="2" charset="2"/>
              <a:buChar char="Ø"/>
            </a:pPr>
            <a:r>
              <a:rPr lang="cs-CZ" sz="2000" dirty="0" smtClean="0">
                <a:solidFill>
                  <a:schemeClr val="tx1"/>
                </a:solidFill>
              </a:rPr>
              <a:t>23 s. u dospělé p. (3 </a:t>
            </a:r>
            <a:r>
              <a:rPr lang="cs-CZ" sz="2000" dirty="0" err="1" smtClean="0">
                <a:solidFill>
                  <a:schemeClr val="tx1"/>
                </a:solidFill>
              </a:rPr>
              <a:t>longitudin.s</a:t>
            </a:r>
            <a:r>
              <a:rPr lang="cs-CZ" sz="2000" dirty="0" smtClean="0">
                <a:solidFill>
                  <a:schemeClr val="tx1"/>
                </a:solidFill>
              </a:rPr>
              <a:t>.) – 20 s. důkazy pro, zejména u mladších věkových skupin do 40 let.</a:t>
            </a:r>
          </a:p>
          <a:p>
            <a:pPr>
              <a:buNone/>
            </a:pPr>
            <a:endParaRPr lang="en-US" sz="1800" dirty="0" smtClean="0"/>
          </a:p>
          <a:p>
            <a:pPr algn="just"/>
            <a:r>
              <a:rPr lang="en-US" sz="1800" u="sng" dirty="0" smtClean="0"/>
              <a:t>Magee L, Hale L. Longitudinal associations between sleep duration and subsequent weight gain: a systematic review. Sleep Medicine Reviews. 2012;16(3):231 - 41.</a:t>
            </a:r>
            <a:endParaRPr lang="cs-CZ" sz="1800" u="sng" dirty="0" smtClean="0"/>
          </a:p>
          <a:p>
            <a:pPr lvl="1" algn="just">
              <a:buFont typeface="Wingdings" pitchFamily="2" charset="2"/>
              <a:buChar char="Ø"/>
            </a:pPr>
            <a:r>
              <a:rPr lang="cs-CZ" sz="2000" dirty="0" smtClean="0">
                <a:solidFill>
                  <a:schemeClr val="tx1"/>
                </a:solidFill>
              </a:rPr>
              <a:t>5 /13 </a:t>
            </a:r>
            <a:r>
              <a:rPr lang="cs-CZ" sz="2000" dirty="0" err="1" smtClean="0">
                <a:solidFill>
                  <a:schemeClr val="tx1"/>
                </a:solidFill>
              </a:rPr>
              <a:t>longitudinal</a:t>
            </a:r>
            <a:r>
              <a:rPr lang="cs-CZ" sz="2000" dirty="0" smtClean="0">
                <a:solidFill>
                  <a:schemeClr val="tx1"/>
                </a:solidFill>
              </a:rPr>
              <a:t>. Studií - nulové důkazy -&gt;nekonzistentní data</a:t>
            </a:r>
          </a:p>
          <a:p>
            <a:pPr lvl="1" algn="just">
              <a:buNone/>
            </a:pPr>
            <a:endParaRPr lang="cs-CZ" sz="900" dirty="0" smtClean="0">
              <a:solidFill>
                <a:schemeClr val="tx1"/>
              </a:solidFill>
            </a:endParaRPr>
          </a:p>
          <a:p>
            <a:pPr lvl="1" algn="just">
              <a:buFont typeface="Wingdings" pitchFamily="2" charset="2"/>
              <a:buChar char="Ø"/>
            </a:pPr>
            <a:r>
              <a:rPr lang="cs-CZ" sz="2000" dirty="0" smtClean="0">
                <a:solidFill>
                  <a:schemeClr val="tx1"/>
                </a:solidFill>
              </a:rPr>
              <a:t>Problém, kdy nárůst těl.hm</a:t>
            </a:r>
            <a:r>
              <a:rPr lang="cs-CZ" sz="2000" dirty="0" smtClean="0">
                <a:solidFill>
                  <a:schemeClr val="tx1"/>
                </a:solidFill>
              </a:rPr>
              <a:t>. v čase není </a:t>
            </a:r>
            <a:r>
              <a:rPr lang="cs-CZ" sz="2000" dirty="0" smtClean="0">
                <a:solidFill>
                  <a:schemeClr val="tx1"/>
                </a:solidFill>
              </a:rPr>
              <a:t>prokázán z důvodu expozice krátkému spánku již před započetím studie…</a:t>
            </a:r>
          </a:p>
          <a:p>
            <a:pPr lvl="1" algn="just">
              <a:buNone/>
            </a:pPr>
            <a:endParaRPr lang="cs-CZ" sz="900" dirty="0" smtClean="0">
              <a:solidFill>
                <a:schemeClr val="tx1"/>
              </a:solidFill>
            </a:endParaRPr>
          </a:p>
          <a:p>
            <a:pPr lvl="1" algn="just">
              <a:buFont typeface="Wingdings" pitchFamily="2" charset="2"/>
              <a:buChar char="Ø"/>
            </a:pPr>
            <a:r>
              <a:rPr lang="cs-CZ" sz="2000" dirty="0" smtClean="0">
                <a:solidFill>
                  <a:schemeClr val="tx1"/>
                </a:solidFill>
              </a:rPr>
              <a:t>Stejný problém u zavádějících faktorů (př. dlouhodobý kuřák zařazený do studie, který se rozhodne v průběhu přestat kouřit..)</a:t>
            </a:r>
            <a:endParaRPr lang="cs-CZ" sz="2000" dirty="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solidFill>
                  <a:schemeClr val="accent1"/>
                </a:solidFill>
              </a:rPr>
              <a:t>Metaanalýza</a:t>
            </a:r>
            <a:endParaRPr lang="cs-CZ" dirty="0">
              <a:solidFill>
                <a:schemeClr val="accent1"/>
              </a:solidFill>
            </a:endParaRPr>
          </a:p>
        </p:txBody>
      </p:sp>
      <p:sp>
        <p:nvSpPr>
          <p:cNvPr id="3" name="Zástupný symbol pro obsah 2"/>
          <p:cNvSpPr>
            <a:spLocks noGrp="1"/>
          </p:cNvSpPr>
          <p:nvPr>
            <p:ph sz="quarter" idx="1"/>
          </p:nvPr>
        </p:nvSpPr>
        <p:spPr/>
        <p:txBody>
          <a:bodyPr/>
          <a:lstStyle/>
          <a:p>
            <a:r>
              <a:rPr lang="cs-CZ" sz="1800" u="sng" dirty="0" err="1" smtClean="0"/>
              <a:t>Cappuccio</a:t>
            </a:r>
            <a:r>
              <a:rPr lang="cs-CZ" sz="1800" u="sng" dirty="0" smtClean="0"/>
              <a:t> F.P. </a:t>
            </a:r>
            <a:r>
              <a:rPr lang="cs-CZ" sz="1800" u="sng" dirty="0" err="1" smtClean="0"/>
              <a:t>et</a:t>
            </a:r>
            <a:r>
              <a:rPr lang="cs-CZ" sz="1800" u="sng" dirty="0" smtClean="0"/>
              <a:t> </a:t>
            </a:r>
            <a:r>
              <a:rPr lang="cs-CZ" sz="1800" u="sng" dirty="0" err="1" smtClean="0"/>
              <a:t>al</a:t>
            </a:r>
            <a:r>
              <a:rPr lang="cs-CZ" sz="1800" u="sng" dirty="0" smtClean="0"/>
              <a:t>. Meta-</a:t>
            </a:r>
            <a:r>
              <a:rPr lang="cs-CZ" sz="1800" u="sng" dirty="0" err="1" smtClean="0"/>
              <a:t>analysis</a:t>
            </a:r>
            <a:r>
              <a:rPr lang="cs-CZ" sz="1800" u="sng" dirty="0" smtClean="0"/>
              <a:t> </a:t>
            </a:r>
            <a:r>
              <a:rPr lang="cs-CZ" sz="1800" u="sng" dirty="0" err="1" smtClean="0"/>
              <a:t>of</a:t>
            </a:r>
            <a:r>
              <a:rPr lang="cs-CZ" sz="1800" u="sng" dirty="0" smtClean="0"/>
              <a:t> </a:t>
            </a:r>
            <a:r>
              <a:rPr lang="cs-CZ" sz="1800" u="sng" dirty="0" err="1" smtClean="0"/>
              <a:t>short</a:t>
            </a:r>
            <a:r>
              <a:rPr lang="cs-CZ" sz="1800" u="sng" dirty="0" smtClean="0"/>
              <a:t> </a:t>
            </a:r>
            <a:r>
              <a:rPr lang="cs-CZ" sz="1800" u="sng" dirty="0" err="1" smtClean="0"/>
              <a:t>sleep</a:t>
            </a:r>
            <a:r>
              <a:rPr lang="cs-CZ" sz="1800" u="sng" dirty="0" smtClean="0"/>
              <a:t> </a:t>
            </a:r>
            <a:r>
              <a:rPr lang="cs-CZ" sz="1800" u="sng" dirty="0" err="1" smtClean="0"/>
              <a:t>duration</a:t>
            </a:r>
            <a:r>
              <a:rPr lang="cs-CZ" sz="1800" u="sng" dirty="0" smtClean="0"/>
              <a:t> </a:t>
            </a:r>
            <a:r>
              <a:rPr lang="cs-CZ" sz="1800" u="sng" dirty="0" err="1" smtClean="0"/>
              <a:t>and</a:t>
            </a:r>
            <a:r>
              <a:rPr lang="cs-CZ" sz="1800" u="sng" dirty="0" smtClean="0"/>
              <a:t> obesity in </a:t>
            </a:r>
            <a:r>
              <a:rPr lang="cs-CZ" sz="1800" u="sng" dirty="0" err="1" smtClean="0"/>
              <a:t>children</a:t>
            </a:r>
            <a:r>
              <a:rPr lang="cs-CZ" sz="1800" u="sng" dirty="0" smtClean="0"/>
              <a:t> </a:t>
            </a:r>
            <a:r>
              <a:rPr lang="cs-CZ" sz="1800" u="sng" dirty="0" err="1" smtClean="0"/>
              <a:t>and</a:t>
            </a:r>
            <a:r>
              <a:rPr lang="cs-CZ" sz="1800" u="sng" dirty="0" smtClean="0"/>
              <a:t> </a:t>
            </a:r>
            <a:r>
              <a:rPr lang="cs-CZ" sz="1800" u="sng" dirty="0" err="1" smtClean="0"/>
              <a:t>adults</a:t>
            </a:r>
            <a:r>
              <a:rPr lang="cs-CZ" sz="1800" u="sng" dirty="0" smtClean="0"/>
              <a:t>. </a:t>
            </a:r>
            <a:r>
              <a:rPr lang="cs-CZ" sz="1800" u="sng" dirty="0" err="1" smtClean="0"/>
              <a:t>Sleep</a:t>
            </a:r>
            <a:r>
              <a:rPr lang="cs-CZ" sz="1800" u="sng" dirty="0" smtClean="0"/>
              <a:t>. 2008;31(5):619 - 26.</a:t>
            </a:r>
          </a:p>
          <a:p>
            <a:pPr lvl="1">
              <a:buFont typeface="Wingdings" pitchFamily="2" charset="2"/>
              <a:buChar char="Ø"/>
            </a:pPr>
            <a:r>
              <a:rPr lang="cs-CZ" sz="2000" dirty="0" smtClean="0">
                <a:solidFill>
                  <a:schemeClr val="tx1"/>
                </a:solidFill>
              </a:rPr>
              <a:t>Průřezové studie u dětí a dospělých prokázaly signifikantně vyšší riziko obezity u spánku &lt; 6,0 hodin</a:t>
            </a:r>
          </a:p>
          <a:p>
            <a:pPr lvl="1">
              <a:buNone/>
            </a:pPr>
            <a:endParaRPr lang="cs-CZ" sz="800" dirty="0" smtClean="0">
              <a:solidFill>
                <a:schemeClr val="tx1"/>
              </a:solidFill>
            </a:endParaRPr>
          </a:p>
          <a:p>
            <a:pPr lvl="1">
              <a:buFont typeface="Wingdings" pitchFamily="2" charset="2"/>
              <a:buChar char="Ø"/>
            </a:pPr>
            <a:r>
              <a:rPr lang="cs-CZ" sz="2000" dirty="0" smtClean="0">
                <a:solidFill>
                  <a:schemeClr val="tx1"/>
                </a:solidFill>
              </a:rPr>
              <a:t>U dospělých regresní koeficient </a:t>
            </a:r>
            <a:r>
              <a:rPr lang="cs-CZ" sz="2000" dirty="0" smtClean="0">
                <a:solidFill>
                  <a:schemeClr val="tx1"/>
                </a:solidFill>
                <a:sym typeface="Symbol"/>
              </a:rPr>
              <a:t></a:t>
            </a:r>
            <a:r>
              <a:rPr lang="cs-CZ" sz="2000" dirty="0" smtClean="0">
                <a:solidFill>
                  <a:schemeClr val="tx1"/>
                </a:solidFill>
              </a:rPr>
              <a:t> = - 0,35 …tj. v závislosti na zkrácení/prodloužení délky spánku o jednu hodinu připadá změna BMI o 0,35 kg/m</a:t>
            </a:r>
            <a:r>
              <a:rPr lang="cs-CZ" sz="2000" baseline="30000" dirty="0" smtClean="0">
                <a:solidFill>
                  <a:schemeClr val="tx1"/>
                </a:solidFill>
              </a:rPr>
              <a:t>2</a:t>
            </a:r>
            <a:r>
              <a:rPr lang="cs-CZ" sz="2000" dirty="0" smtClean="0">
                <a:solidFill>
                  <a:schemeClr val="tx1"/>
                </a:solidFill>
              </a:rPr>
              <a:t>  ve směru +/-</a:t>
            </a:r>
          </a:p>
          <a:p>
            <a:pPr>
              <a:buNone/>
            </a:pPr>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solidFill>
                  <a:schemeClr val="accent1"/>
                </a:solidFill>
              </a:rPr>
              <a:t>Studie na dvojčatech</a:t>
            </a:r>
            <a:endParaRPr lang="cs-CZ" dirty="0">
              <a:solidFill>
                <a:schemeClr val="accent1"/>
              </a:solidFill>
            </a:endParaRPr>
          </a:p>
        </p:txBody>
      </p:sp>
      <p:sp>
        <p:nvSpPr>
          <p:cNvPr id="3" name="Zástupný symbol pro obsah 2"/>
          <p:cNvSpPr>
            <a:spLocks noGrp="1"/>
          </p:cNvSpPr>
          <p:nvPr>
            <p:ph sz="quarter" idx="1"/>
          </p:nvPr>
        </p:nvSpPr>
        <p:spPr/>
        <p:txBody>
          <a:bodyPr/>
          <a:lstStyle/>
          <a:p>
            <a:r>
              <a:rPr lang="cs-CZ" sz="2400" dirty="0" smtClean="0"/>
              <a:t>poskytují unikátní možnost odlišit vliv genové výbavy a vliv environmentálních faktorů</a:t>
            </a:r>
          </a:p>
          <a:p>
            <a:r>
              <a:rPr lang="cs-CZ" sz="2400" b="1" dirty="0" smtClean="0"/>
              <a:t>jednovaječná dvojčata (</a:t>
            </a:r>
            <a:r>
              <a:rPr lang="cs-CZ" sz="2400" b="1" dirty="0" err="1" smtClean="0"/>
              <a:t>monozygotic</a:t>
            </a:r>
            <a:r>
              <a:rPr lang="cs-CZ" sz="2400" b="1" dirty="0" smtClean="0"/>
              <a:t> – MZ)</a:t>
            </a:r>
            <a:r>
              <a:rPr lang="cs-CZ" sz="2400" dirty="0" smtClean="0"/>
              <a:t> </a:t>
            </a:r>
            <a:r>
              <a:rPr lang="cs-CZ" sz="2000" dirty="0" smtClean="0"/>
              <a:t>jsou geneticky identická, jakékoli rozdíly mezi nimi jsou tudíž způsobeny jen faktory prostředí</a:t>
            </a:r>
            <a:endParaRPr lang="cs-CZ" sz="2400" dirty="0" smtClean="0"/>
          </a:p>
          <a:p>
            <a:r>
              <a:rPr lang="cs-CZ" sz="2400" dirty="0" smtClean="0"/>
              <a:t> </a:t>
            </a:r>
            <a:r>
              <a:rPr lang="cs-CZ" sz="2400" b="1" dirty="0" smtClean="0"/>
              <a:t>dvojvaječná dvojčata (</a:t>
            </a:r>
            <a:r>
              <a:rPr lang="cs-CZ" sz="2400" b="1" dirty="0" err="1" smtClean="0"/>
              <a:t>dizygotic</a:t>
            </a:r>
            <a:r>
              <a:rPr lang="cs-CZ" sz="2400" b="1" dirty="0" smtClean="0"/>
              <a:t> – DZ) </a:t>
            </a:r>
            <a:r>
              <a:rPr lang="cs-CZ" sz="2000" dirty="0" smtClean="0"/>
              <a:t>mají stejně jako jiní sourozenci společnou pouze zhruba polovinu svého genetického materiálu, a jakékoli rozdíly mezi nimi jsou tedy způsobeny jak geneticky, tak prostředím</a:t>
            </a:r>
          </a:p>
          <a:p>
            <a:r>
              <a:rPr lang="cs-CZ" sz="2400" dirty="0" smtClean="0"/>
              <a:t>Pomocí analytických metod je pak možné odhadnout podíl vlivu genetiky a prostředí na daný fenotyp</a:t>
            </a:r>
          </a:p>
          <a:p>
            <a:endParaRPr lang="cs-CZ" sz="1800" dirty="0" smtClean="0"/>
          </a:p>
          <a:p>
            <a:pPr>
              <a:buNone/>
            </a:pPr>
            <a:endParaRPr lang="cs-CZ" sz="1800" dirty="0" smtClean="0"/>
          </a:p>
          <a:p>
            <a:endParaRPr lang="cs-CZ" sz="1800" dirty="0" smtClean="0"/>
          </a:p>
          <a:p>
            <a:endParaRPr lang="cs-C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Studie na dvojčatech</a:t>
            </a:r>
            <a:endParaRPr lang="cs-CZ" dirty="0">
              <a:solidFill>
                <a:schemeClr val="accent1"/>
              </a:solidFill>
            </a:endParaRPr>
          </a:p>
        </p:txBody>
      </p:sp>
      <p:sp>
        <p:nvSpPr>
          <p:cNvPr id="3" name="Zástupný symbol pro obsah 2"/>
          <p:cNvSpPr>
            <a:spLocks noGrp="1"/>
          </p:cNvSpPr>
          <p:nvPr>
            <p:ph sz="quarter" idx="1"/>
          </p:nvPr>
        </p:nvSpPr>
        <p:spPr/>
        <p:txBody>
          <a:bodyPr>
            <a:normAutofit lnSpcReduction="10000"/>
          </a:bodyPr>
          <a:lstStyle/>
          <a:p>
            <a:r>
              <a:rPr lang="en-US" sz="1800" u="sng" dirty="0" smtClean="0"/>
              <a:t>Watson N</a:t>
            </a:r>
            <a:r>
              <a:rPr lang="cs-CZ" sz="1800" u="sng" dirty="0" smtClean="0"/>
              <a:t>.</a:t>
            </a:r>
            <a:r>
              <a:rPr lang="en-US" sz="1800" u="sng" dirty="0" smtClean="0"/>
              <a:t>F</a:t>
            </a:r>
            <a:r>
              <a:rPr lang="cs-CZ" sz="1800" u="sng" dirty="0" smtClean="0"/>
              <a:t>. </a:t>
            </a:r>
            <a:r>
              <a:rPr lang="cs-CZ" sz="1800" u="sng" dirty="0" err="1" smtClean="0"/>
              <a:t>et</a:t>
            </a:r>
            <a:r>
              <a:rPr lang="cs-CZ" sz="1800" u="sng" dirty="0" smtClean="0"/>
              <a:t> </a:t>
            </a:r>
            <a:r>
              <a:rPr lang="cs-CZ" sz="1800" u="sng" dirty="0" err="1" smtClean="0"/>
              <a:t>al</a:t>
            </a:r>
            <a:r>
              <a:rPr lang="cs-CZ" sz="1800" u="sng" dirty="0" smtClean="0"/>
              <a:t>. </a:t>
            </a:r>
            <a:r>
              <a:rPr lang="en-US" sz="1800" u="sng" dirty="0" smtClean="0"/>
              <a:t>A twin study of sleep duration and body mass index. Journal of Clinical Sleep Medicine. 2010;15(67):11 - 7.</a:t>
            </a:r>
            <a:endParaRPr lang="cs-CZ" sz="1800" u="sng" dirty="0" smtClean="0"/>
          </a:p>
          <a:p>
            <a:pPr lvl="1">
              <a:buFont typeface="Wingdings" pitchFamily="2" charset="2"/>
              <a:buChar char="Ø"/>
            </a:pPr>
            <a:r>
              <a:rPr lang="cs-CZ" sz="2000" dirty="0" smtClean="0">
                <a:solidFill>
                  <a:schemeClr val="tx1"/>
                </a:solidFill>
              </a:rPr>
              <a:t>1224 dvojčat z USA (69 % žen, průměrný věk 37 let) </a:t>
            </a:r>
          </a:p>
          <a:p>
            <a:pPr lvl="1">
              <a:buFont typeface="Wingdings" pitchFamily="2" charset="2"/>
              <a:buChar char="Ø"/>
            </a:pPr>
            <a:r>
              <a:rPr lang="cs-CZ" sz="2000" dirty="0" smtClean="0">
                <a:solidFill>
                  <a:schemeClr val="tx1"/>
                </a:solidFill>
                <a:effectLst>
                  <a:outerShdw blurRad="38100" dist="38100" dir="2700000" algn="tl">
                    <a:srgbClr val="000000">
                      <a:alpha val="43137"/>
                    </a:srgbClr>
                  </a:outerShdw>
                </a:effectLst>
              </a:rPr>
              <a:t>nízký stupeň dědičnosti délky spánku (31 %) – tzn. převládá primárně determinace environmentálními faktory  </a:t>
            </a:r>
            <a:r>
              <a:rPr lang="cs-CZ" sz="2000" dirty="0" smtClean="0">
                <a:solidFill>
                  <a:schemeClr val="tx1"/>
                </a:solidFill>
              </a:rPr>
              <a:t>a vysoký stupeň dědičnosti BMI (76 %)</a:t>
            </a:r>
          </a:p>
          <a:p>
            <a:pPr lvl="1">
              <a:buFont typeface="Wingdings" pitchFamily="2" charset="2"/>
              <a:buChar char="Ø"/>
            </a:pPr>
            <a:r>
              <a:rPr lang="cs-CZ" sz="2000" dirty="0" smtClean="0">
                <a:solidFill>
                  <a:schemeClr val="tx1"/>
                </a:solidFill>
              </a:rPr>
              <a:t>Analýzy pro (1) celý souboru, (2) mezi všemi páry a v rámci párů dvojčat a (3) po stratifikace na MZ</a:t>
            </a:r>
          </a:p>
          <a:p>
            <a:pPr lvl="1">
              <a:buFont typeface="Wingdings" pitchFamily="2" charset="2"/>
              <a:buChar char="Ø"/>
            </a:pPr>
            <a:r>
              <a:rPr lang="cs-CZ" sz="2000" dirty="0" smtClean="0">
                <a:solidFill>
                  <a:schemeClr val="tx1"/>
                </a:solidFill>
              </a:rPr>
              <a:t>Pro všechny 3 analýzy byl spánek &lt; 7 hodin/noc spojen s vyšším BMI při pečlivé kontrole genetických faktorů a společně sdíleného prostředí a to i při kontrole </a:t>
            </a:r>
            <a:r>
              <a:rPr lang="cs-CZ" sz="2000" dirty="0" err="1" smtClean="0">
                <a:solidFill>
                  <a:schemeClr val="tx1"/>
                </a:solidFill>
              </a:rPr>
              <a:t>socio</a:t>
            </a:r>
            <a:r>
              <a:rPr lang="cs-CZ" sz="2000" dirty="0" smtClean="0">
                <a:solidFill>
                  <a:schemeClr val="tx1"/>
                </a:solidFill>
              </a:rPr>
              <a:t>-demografických a zdravotních faktorů</a:t>
            </a:r>
          </a:p>
          <a:p>
            <a:pPr lvl="1">
              <a:buFont typeface="Wingdings" pitchFamily="2" charset="2"/>
              <a:buChar char="Ø"/>
            </a:pPr>
            <a:r>
              <a:rPr lang="cs-CZ" sz="2000" dirty="0" smtClean="0">
                <a:solidFill>
                  <a:schemeClr val="tx1"/>
                </a:solidFill>
              </a:rPr>
              <a:t>Výsledky podporují hypotézu o signifikantním vlivu spánku na tělesnou hmotnost s tím, že </a:t>
            </a:r>
            <a:r>
              <a:rPr lang="cs-CZ" sz="1800" b="1" dirty="0" smtClean="0">
                <a:solidFill>
                  <a:schemeClr val="tx1"/>
                </a:solidFill>
                <a:effectLst>
                  <a:outerShdw blurRad="38100" dist="38100" dir="2700000" algn="tl">
                    <a:srgbClr val="000000">
                      <a:alpha val="43137"/>
                    </a:srgbClr>
                  </a:outerShdw>
                </a:effectLst>
              </a:rPr>
              <a:t>na spánek je možné nahlížet jako na nezávislý a životním stylem ovlivnitelný rizikový faktor obezity</a:t>
            </a:r>
            <a:endParaRPr lang="cs-CZ" sz="1800" b="1" dirty="0" smtClean="0">
              <a:solidFill>
                <a:schemeClr val="tx1"/>
              </a:solidFill>
            </a:endParaRPr>
          </a:p>
          <a:p>
            <a:pPr lvl="1">
              <a:buNone/>
            </a:pPr>
            <a:endParaRPr lang="cs-CZ" sz="2000" dirty="0">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Studie na dvojčatech</a:t>
            </a:r>
            <a:endParaRPr lang="cs-CZ" dirty="0">
              <a:solidFill>
                <a:schemeClr val="accent1"/>
              </a:solidFill>
            </a:endParaRPr>
          </a:p>
        </p:txBody>
      </p:sp>
      <p:sp>
        <p:nvSpPr>
          <p:cNvPr id="3" name="Zástupný symbol pro obsah 2"/>
          <p:cNvSpPr>
            <a:spLocks noGrp="1"/>
          </p:cNvSpPr>
          <p:nvPr>
            <p:ph sz="quarter" idx="1"/>
          </p:nvPr>
        </p:nvSpPr>
        <p:spPr/>
        <p:txBody>
          <a:bodyPr>
            <a:normAutofit/>
          </a:bodyPr>
          <a:lstStyle/>
          <a:p>
            <a:r>
              <a:rPr lang="cs-CZ" sz="1800" u="sng" dirty="0" err="1" smtClean="0"/>
              <a:t>Liu</a:t>
            </a:r>
            <a:r>
              <a:rPr lang="cs-CZ" sz="1800" u="sng" dirty="0" smtClean="0"/>
              <a:t> R. </a:t>
            </a:r>
            <a:r>
              <a:rPr lang="cs-CZ" sz="1800" u="sng" dirty="0" err="1" smtClean="0"/>
              <a:t>et</a:t>
            </a:r>
            <a:r>
              <a:rPr lang="cs-CZ" sz="1800" u="sng" dirty="0" smtClean="0"/>
              <a:t> </a:t>
            </a:r>
            <a:r>
              <a:rPr lang="cs-CZ" sz="1800" u="sng" dirty="0" err="1" smtClean="0"/>
              <a:t>al</a:t>
            </a:r>
            <a:r>
              <a:rPr lang="cs-CZ" sz="1800" u="sng" dirty="0" smtClean="0"/>
              <a:t>. A </a:t>
            </a:r>
            <a:r>
              <a:rPr lang="cs-CZ" sz="1800" u="sng" dirty="0" err="1" smtClean="0"/>
              <a:t>population</a:t>
            </a:r>
            <a:r>
              <a:rPr lang="cs-CZ" sz="1800" u="sng" dirty="0" smtClean="0"/>
              <a:t>-</a:t>
            </a:r>
            <a:r>
              <a:rPr lang="cs-CZ" sz="1800" u="sng" dirty="0" err="1" smtClean="0"/>
              <a:t>based</a:t>
            </a:r>
            <a:r>
              <a:rPr lang="cs-CZ" sz="1800" u="sng" dirty="0" smtClean="0"/>
              <a:t> </a:t>
            </a:r>
            <a:r>
              <a:rPr lang="cs-CZ" sz="1800" u="sng" dirty="0" err="1" smtClean="0"/>
              <a:t>twin</a:t>
            </a:r>
            <a:r>
              <a:rPr lang="cs-CZ" sz="1800" u="sng" dirty="0" smtClean="0"/>
              <a:t> study on </a:t>
            </a:r>
            <a:r>
              <a:rPr lang="cs-CZ" sz="1800" u="sng" dirty="0" err="1" smtClean="0"/>
              <a:t>sleep</a:t>
            </a:r>
            <a:r>
              <a:rPr lang="cs-CZ" sz="1800" u="sng" dirty="0" smtClean="0"/>
              <a:t> </a:t>
            </a:r>
            <a:r>
              <a:rPr lang="cs-CZ" sz="1800" u="sng" dirty="0" err="1" smtClean="0"/>
              <a:t>duration</a:t>
            </a:r>
            <a:r>
              <a:rPr lang="cs-CZ" sz="1800" u="sng" dirty="0" smtClean="0"/>
              <a:t> </a:t>
            </a:r>
            <a:r>
              <a:rPr lang="cs-CZ" sz="1800" u="sng" dirty="0" err="1" smtClean="0"/>
              <a:t>and</a:t>
            </a:r>
            <a:r>
              <a:rPr lang="cs-CZ" sz="1800" u="sng" dirty="0" smtClean="0"/>
              <a:t> body </a:t>
            </a:r>
            <a:r>
              <a:rPr lang="cs-CZ" sz="1800" u="sng" dirty="0" err="1" smtClean="0"/>
              <a:t>composition</a:t>
            </a:r>
            <a:r>
              <a:rPr lang="cs-CZ" sz="1800" u="sng" dirty="0" smtClean="0"/>
              <a:t>. Obesity. 2012;20(1):192 - 9. </a:t>
            </a:r>
            <a:r>
              <a:rPr lang="cs-CZ" sz="2000" u="sng" dirty="0" smtClean="0">
                <a:solidFill>
                  <a:schemeClr val="tx1"/>
                </a:solidFill>
              </a:rPr>
              <a:t>1224 dvojčat z USA</a:t>
            </a:r>
            <a:endParaRPr lang="cs-CZ" sz="2000" dirty="0" smtClean="0">
              <a:solidFill>
                <a:schemeClr val="tx1"/>
              </a:solidFill>
            </a:endParaRPr>
          </a:p>
          <a:p>
            <a:pPr lvl="1">
              <a:buFont typeface="Wingdings" pitchFamily="2" charset="2"/>
              <a:buChar char="Ø"/>
            </a:pPr>
            <a:r>
              <a:rPr lang="cs-CZ" sz="2000" dirty="0" smtClean="0">
                <a:solidFill>
                  <a:schemeClr val="tx1"/>
                </a:solidFill>
              </a:rPr>
              <a:t>1249 čínských mužů a žen ve věku 21 – 72 let </a:t>
            </a:r>
          </a:p>
          <a:p>
            <a:pPr lvl="1">
              <a:buFont typeface="Wingdings" pitchFamily="2" charset="2"/>
              <a:buChar char="Ø"/>
            </a:pPr>
            <a:r>
              <a:rPr lang="cs-CZ" sz="2000" dirty="0" smtClean="0">
                <a:solidFill>
                  <a:schemeClr val="tx1"/>
                </a:solidFill>
                <a:effectLst>
                  <a:outerShdw blurRad="38100" dist="38100" dir="2700000" algn="tl">
                    <a:srgbClr val="000000">
                      <a:alpha val="43137"/>
                    </a:srgbClr>
                  </a:outerShdw>
                </a:effectLst>
              </a:rPr>
              <a:t>nízký stupeň dědičnosti délky spánku (27 % M, 29 % Ž)- tzn. převládá primárně determinace environmentálními faktory </a:t>
            </a:r>
            <a:r>
              <a:rPr lang="cs-CZ" sz="2000" dirty="0" smtClean="0">
                <a:solidFill>
                  <a:schemeClr val="tx1"/>
                </a:solidFill>
              </a:rPr>
              <a:t>a vysoký stupeň dědičnosti BMI (56-73 %) </a:t>
            </a:r>
          </a:p>
          <a:p>
            <a:pPr lvl="1">
              <a:buFont typeface="Wingdings" pitchFamily="2" charset="2"/>
              <a:buChar char="Ø"/>
            </a:pPr>
            <a:r>
              <a:rPr lang="cs-CZ" sz="2000" dirty="0" smtClean="0">
                <a:solidFill>
                  <a:schemeClr val="tx1"/>
                </a:solidFill>
              </a:rPr>
              <a:t>významná závislost mezi krátkým spánkem (1. </a:t>
            </a:r>
            <a:r>
              <a:rPr lang="cs-CZ" sz="2000" dirty="0" err="1" smtClean="0">
                <a:solidFill>
                  <a:schemeClr val="tx1"/>
                </a:solidFill>
              </a:rPr>
              <a:t>kvartil</a:t>
            </a:r>
            <a:r>
              <a:rPr lang="cs-CZ" sz="2000" dirty="0" smtClean="0">
                <a:solidFill>
                  <a:schemeClr val="tx1"/>
                </a:solidFill>
              </a:rPr>
              <a:t> délky spánku specifické k věku) a vyššími naměřenými ukazateli adipozity u žen, nikoli u mužů</a:t>
            </a:r>
          </a:p>
          <a:p>
            <a:pPr lvl="1">
              <a:buFont typeface="Wingdings" pitchFamily="2" charset="2"/>
              <a:buChar char="Ø"/>
            </a:pPr>
            <a:r>
              <a:rPr lang="cs-CZ" sz="2000" dirty="0" smtClean="0">
                <a:solidFill>
                  <a:schemeClr val="tx1"/>
                </a:solidFill>
              </a:rPr>
              <a:t>Větší podíl celkového i centrálního tuku a menší podíl svaloviny vykazovaly ženy s krátkým spánkem i po následném zúžení souboru o ženy udávající chrápání a stížnosti na narušené spaní, což podporuje </a:t>
            </a:r>
            <a:r>
              <a:rPr lang="cs-CZ" sz="2000" b="1" dirty="0" smtClean="0">
                <a:solidFill>
                  <a:schemeClr val="tx1"/>
                </a:solidFill>
                <a:effectLst>
                  <a:outerShdw blurRad="38100" dist="38100" dir="2700000" algn="tl">
                    <a:srgbClr val="000000">
                      <a:alpha val="43137"/>
                    </a:srgbClr>
                  </a:outerShdw>
                </a:effectLst>
              </a:rPr>
              <a:t>přímý vliv krátkého spánku na zvýšení tukové tkáně v těle</a:t>
            </a:r>
            <a:endParaRPr lang="cs-CZ" sz="2000" b="1" dirty="0" smtClean="0">
              <a:solidFill>
                <a:schemeClr val="tx1"/>
              </a:solidFill>
            </a:endParaRPr>
          </a:p>
          <a:p>
            <a:pPr lvl="1">
              <a:buNone/>
            </a:pPr>
            <a:endParaRPr lang="cs-CZ" sz="2000" dirty="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332656"/>
            <a:ext cx="8534400" cy="758952"/>
          </a:xfrm>
        </p:spPr>
        <p:txBody>
          <a:bodyPr>
            <a:normAutofit fontScale="90000"/>
          </a:bodyPr>
          <a:lstStyle/>
          <a:p>
            <a:r>
              <a:rPr lang="cs-CZ" dirty="0" smtClean="0">
                <a:solidFill>
                  <a:schemeClr val="tx2"/>
                </a:solidFill>
              </a:rPr>
              <a:t>Výsledky našeho výzkumu</a:t>
            </a:r>
            <a:br>
              <a:rPr lang="cs-CZ" dirty="0" smtClean="0">
                <a:solidFill>
                  <a:schemeClr val="tx2"/>
                </a:solidFill>
              </a:rPr>
            </a:br>
            <a:r>
              <a:rPr lang="cs-CZ" dirty="0" smtClean="0">
                <a:solidFill>
                  <a:schemeClr val="tx2"/>
                </a:solidFill>
              </a:rPr>
              <a:t>Soubor a metody</a:t>
            </a:r>
            <a:endParaRPr lang="cs-CZ" dirty="0">
              <a:solidFill>
                <a:schemeClr val="tx2"/>
              </a:solidFill>
            </a:endParaRPr>
          </a:p>
        </p:txBody>
      </p:sp>
      <p:sp>
        <p:nvSpPr>
          <p:cNvPr id="3" name="Zástupný symbol pro obsah 2"/>
          <p:cNvSpPr>
            <a:spLocks noGrp="1"/>
          </p:cNvSpPr>
          <p:nvPr>
            <p:ph sz="quarter" idx="1"/>
          </p:nvPr>
        </p:nvSpPr>
        <p:spPr/>
        <p:txBody>
          <a:bodyPr/>
          <a:lstStyle/>
          <a:p>
            <a:r>
              <a:rPr lang="cs-CZ" sz="2400" dirty="0" smtClean="0"/>
              <a:t>Průřezový design studie (2006 - 2010) </a:t>
            </a:r>
            <a:endParaRPr lang="cs-CZ" sz="1800" dirty="0" smtClean="0"/>
          </a:p>
          <a:p>
            <a:r>
              <a:rPr lang="cs-CZ" sz="2400" dirty="0" smtClean="0"/>
              <a:t>N = 478, 18 – 65 let, muži a ženy</a:t>
            </a:r>
          </a:p>
          <a:p>
            <a:r>
              <a:rPr lang="cs-CZ" sz="2400" dirty="0" smtClean="0"/>
              <a:t>Antropometrická měření (BMI, obvod pasu, WHR, BIA), měření TK</a:t>
            </a:r>
          </a:p>
          <a:p>
            <a:r>
              <a:rPr lang="cs-CZ" sz="2400" dirty="0" smtClean="0"/>
              <a:t>7-denní záznamy o spánku (n = 478), dotazník na spánkový režim (n = 126)</a:t>
            </a:r>
          </a:p>
          <a:p>
            <a:r>
              <a:rPr lang="cs-CZ" sz="2400" dirty="0" smtClean="0"/>
              <a:t>24-h režim v 7 po sobě jdoucích dnech, krokoměr, počet odpracovaných hodin/týden</a:t>
            </a:r>
          </a:p>
          <a:p>
            <a:r>
              <a:rPr lang="cs-CZ" sz="2400" dirty="0" smtClean="0"/>
              <a:t>7-d záznam stravy</a:t>
            </a:r>
          </a:p>
          <a:p>
            <a:r>
              <a:rPr lang="cs-CZ" sz="2400" dirty="0" smtClean="0"/>
              <a:t>OA a FA, počet dg., nikotinizmus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0"/>
            <a:ext cx="8534400" cy="968152"/>
          </a:xfrm>
        </p:spPr>
        <p:txBody>
          <a:bodyPr>
            <a:normAutofit/>
          </a:bodyPr>
          <a:lstStyle/>
          <a:p>
            <a:r>
              <a:rPr lang="cs-CZ" dirty="0" smtClean="0">
                <a:solidFill>
                  <a:schemeClr val="accent1"/>
                </a:solidFill>
              </a:rPr>
              <a:t>Fyziologické funkce během spánku</a:t>
            </a:r>
            <a:endParaRPr lang="cs-CZ" dirty="0"/>
          </a:p>
        </p:txBody>
      </p:sp>
      <p:sp>
        <p:nvSpPr>
          <p:cNvPr id="3" name="Zástupný symbol pro obsah 2"/>
          <p:cNvSpPr>
            <a:spLocks noGrp="1"/>
          </p:cNvSpPr>
          <p:nvPr>
            <p:ph sz="quarter" idx="1"/>
          </p:nvPr>
        </p:nvSpPr>
        <p:spPr>
          <a:xfrm>
            <a:off x="323528" y="1412776"/>
            <a:ext cx="8590728" cy="4572000"/>
          </a:xfrm>
        </p:spPr>
        <p:txBody>
          <a:bodyPr>
            <a:normAutofit/>
          </a:bodyPr>
          <a:lstStyle/>
          <a:p>
            <a:r>
              <a:rPr lang="cs-CZ" sz="2000" dirty="0" smtClean="0"/>
              <a:t>Pokles      : TK, SF, dechová </a:t>
            </a:r>
            <a:r>
              <a:rPr lang="cs-CZ" sz="2000" dirty="0" err="1" smtClean="0"/>
              <a:t>frekv</a:t>
            </a:r>
            <a:r>
              <a:rPr lang="cs-CZ" sz="2000" dirty="0" smtClean="0"/>
              <a:t>., tělesná teplota, GIT aktivita; kortizol,                  	          </a:t>
            </a:r>
            <a:r>
              <a:rPr lang="cs-CZ" sz="2000" dirty="0" err="1" smtClean="0"/>
              <a:t>adiponektin</a:t>
            </a:r>
            <a:endParaRPr lang="cs-CZ" sz="2000" dirty="0" smtClean="0"/>
          </a:p>
          <a:p>
            <a:r>
              <a:rPr lang="cs-CZ" sz="2000" dirty="0" smtClean="0"/>
              <a:t>Aktivita    : </a:t>
            </a:r>
            <a:r>
              <a:rPr lang="cs-CZ" sz="2000" dirty="0" err="1" smtClean="0"/>
              <a:t>horm</a:t>
            </a:r>
            <a:r>
              <a:rPr lang="cs-CZ" sz="2000" dirty="0" smtClean="0"/>
              <a:t>. </a:t>
            </a:r>
            <a:r>
              <a:rPr lang="cs-CZ" sz="2000" dirty="0" smtClean="0"/>
              <a:t>sekrece GH, PRL, TSH, LEP, GHL, </a:t>
            </a:r>
            <a:r>
              <a:rPr lang="cs-CZ" sz="2000" dirty="0" smtClean="0"/>
              <a:t>melat</a:t>
            </a:r>
            <a:r>
              <a:rPr lang="cs-CZ" sz="2000" dirty="0" smtClean="0"/>
              <a:t>onin</a:t>
            </a:r>
            <a:r>
              <a:rPr lang="cs-CZ" sz="2000" dirty="0" smtClean="0"/>
              <a:t>,  </a:t>
            </a:r>
            <a:r>
              <a:rPr lang="cs-CZ" sz="2000" dirty="0" err="1" smtClean="0"/>
              <a:t>testost</a:t>
            </a:r>
            <a:r>
              <a:rPr lang="cs-CZ" sz="2000" dirty="0" smtClean="0"/>
              <a:t>. </a:t>
            </a:r>
            <a:r>
              <a:rPr lang="cs-CZ" sz="2000" dirty="0" smtClean="0"/>
              <a:t>	          imunitní </a:t>
            </a:r>
            <a:r>
              <a:rPr lang="cs-CZ" sz="2000" dirty="0" err="1" smtClean="0"/>
              <a:t>mediátory</a:t>
            </a:r>
            <a:r>
              <a:rPr lang="cs-CZ" sz="2000" dirty="0" smtClean="0"/>
              <a:t> IL-1, TNF-</a:t>
            </a:r>
            <a:r>
              <a:rPr lang="el-GR" sz="2000" dirty="0" smtClean="0"/>
              <a:t>α</a:t>
            </a:r>
            <a:r>
              <a:rPr lang="cs-CZ" sz="2000" dirty="0" smtClean="0"/>
              <a:t>, PGD, oxid dusný, adenosin</a:t>
            </a:r>
          </a:p>
        </p:txBody>
      </p:sp>
      <p:pic>
        <p:nvPicPr>
          <p:cNvPr id="6" name="Picture 2"/>
          <p:cNvPicPr>
            <a:picLocks noGrp="1" noChangeAspect="1" noChangeArrowheads="1"/>
          </p:cNvPicPr>
          <p:nvPr>
            <p:ph sz="half" idx="4294967295"/>
          </p:nvPr>
        </p:nvPicPr>
        <p:blipFill>
          <a:blip r:embed="rId2" cstate="print"/>
          <a:srcRect/>
          <a:stretch>
            <a:fillRect/>
          </a:stretch>
        </p:blipFill>
        <p:spPr bwMode="auto">
          <a:xfrm>
            <a:off x="467544" y="2708920"/>
            <a:ext cx="8489109" cy="3814091"/>
          </a:xfrm>
          <a:prstGeom prst="rect">
            <a:avLst/>
          </a:prstGeom>
          <a:noFill/>
          <a:ln w="9525">
            <a:noFill/>
            <a:miter lim="800000"/>
            <a:headEnd/>
            <a:tailEnd/>
          </a:ln>
        </p:spPr>
      </p:pic>
      <p:cxnSp>
        <p:nvCxnSpPr>
          <p:cNvPr id="9" name="Přímá spojovací šipka 8"/>
          <p:cNvCxnSpPr/>
          <p:nvPr/>
        </p:nvCxnSpPr>
        <p:spPr>
          <a:xfrm>
            <a:off x="1619672" y="1484784"/>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14"/>
          <p:cNvCxnSpPr/>
          <p:nvPr/>
        </p:nvCxnSpPr>
        <p:spPr>
          <a:xfrm flipV="1">
            <a:off x="1691680" y="2132856"/>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tx2"/>
                </a:solidFill>
              </a:rPr>
              <a:t>Výsledky</a:t>
            </a:r>
            <a:r>
              <a:rPr lang="cs-CZ" dirty="0" smtClean="0"/>
              <a:t> našeho výzkumu</a:t>
            </a:r>
            <a:endParaRPr lang="cs-CZ" dirty="0"/>
          </a:p>
        </p:txBody>
      </p:sp>
      <p:sp>
        <p:nvSpPr>
          <p:cNvPr id="3" name="Zástupný symbol pro obsah 2"/>
          <p:cNvSpPr>
            <a:spLocks noGrp="1"/>
          </p:cNvSpPr>
          <p:nvPr>
            <p:ph sz="quarter" idx="1"/>
          </p:nvPr>
        </p:nvSpPr>
        <p:spPr/>
        <p:txBody>
          <a:bodyPr/>
          <a:lstStyle/>
          <a:p>
            <a:endParaRPr lang="cs-CZ" dirty="0"/>
          </a:p>
        </p:txBody>
      </p:sp>
      <p:pic>
        <p:nvPicPr>
          <p:cNvPr id="1027" name="Picture 3"/>
          <p:cNvPicPr>
            <a:picLocks noChangeAspect="1" noChangeArrowheads="1"/>
          </p:cNvPicPr>
          <p:nvPr/>
        </p:nvPicPr>
        <p:blipFill>
          <a:blip r:embed="rId2" cstate="print"/>
          <a:srcRect/>
          <a:stretch>
            <a:fillRect/>
          </a:stretch>
        </p:blipFill>
        <p:spPr bwMode="auto">
          <a:xfrm>
            <a:off x="827584" y="1268760"/>
            <a:ext cx="7560840" cy="549118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Výsledky našeho výzkumu</a:t>
            </a:r>
            <a:endParaRPr lang="cs-CZ" dirty="0"/>
          </a:p>
        </p:txBody>
      </p:sp>
      <p:sp>
        <p:nvSpPr>
          <p:cNvPr id="3" name="Zástupný symbol pro obsah 2"/>
          <p:cNvSpPr>
            <a:spLocks noGrp="1"/>
          </p:cNvSpPr>
          <p:nvPr>
            <p:ph sz="quarter" idx="1"/>
          </p:nvPr>
        </p:nvSpPr>
        <p:spPr/>
        <p:txBody>
          <a:bodyPr>
            <a:normAutofit/>
          </a:bodyPr>
          <a:lstStyle/>
          <a:p>
            <a:pPr algn="just">
              <a:buNone/>
            </a:pPr>
            <a:endParaRPr lang="cs-CZ" sz="2000" dirty="0" smtClean="0"/>
          </a:p>
          <a:p>
            <a:pPr algn="just">
              <a:buNone/>
            </a:pPr>
            <a:r>
              <a:rPr lang="cs-CZ" sz="2000" dirty="0" smtClean="0"/>
              <a:t>    Prevalence jedinců s různě klasifikovanou délkou spánku pro jednotlivé věkové kategorie.</a:t>
            </a:r>
            <a:endParaRPr lang="cs-CZ" sz="2000" dirty="0"/>
          </a:p>
        </p:txBody>
      </p:sp>
      <p:pic>
        <p:nvPicPr>
          <p:cNvPr id="2050" name="obrázek 3"/>
          <p:cNvPicPr>
            <a:picLocks noChangeArrowheads="1"/>
          </p:cNvPicPr>
          <p:nvPr/>
        </p:nvPicPr>
        <p:blipFill>
          <a:blip r:embed="rId2" cstate="print"/>
          <a:srcRect t="11321"/>
          <a:stretch>
            <a:fillRect/>
          </a:stretch>
        </p:blipFill>
        <p:spPr bwMode="auto">
          <a:xfrm>
            <a:off x="755576" y="2564904"/>
            <a:ext cx="7848872" cy="4104456"/>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Výsledky našeho výzkumu</a:t>
            </a:r>
            <a:endParaRPr lang="cs-CZ" dirty="0"/>
          </a:p>
        </p:txBody>
      </p:sp>
      <p:sp>
        <p:nvSpPr>
          <p:cNvPr id="3" name="Zástupný symbol pro obsah 2"/>
          <p:cNvSpPr>
            <a:spLocks noGrp="1"/>
          </p:cNvSpPr>
          <p:nvPr>
            <p:ph sz="quarter" idx="1"/>
          </p:nvPr>
        </p:nvSpPr>
        <p:spPr/>
        <p:txBody>
          <a:bodyPr>
            <a:normAutofit/>
          </a:bodyPr>
          <a:lstStyle/>
          <a:p>
            <a:pPr algn="just">
              <a:buNone/>
            </a:pPr>
            <a:endParaRPr lang="cs-CZ" sz="2000" dirty="0" smtClean="0"/>
          </a:p>
          <a:p>
            <a:pPr algn="just">
              <a:buNone/>
            </a:pPr>
            <a:r>
              <a:rPr lang="cs-CZ" sz="2000" dirty="0" smtClean="0"/>
              <a:t>    </a:t>
            </a:r>
            <a:endParaRPr lang="cs-CZ" sz="2000" dirty="0"/>
          </a:p>
        </p:txBody>
      </p:sp>
      <p:pic>
        <p:nvPicPr>
          <p:cNvPr id="3074" name="Graf 1"/>
          <p:cNvPicPr>
            <a:picLocks noChangeArrowheads="1"/>
          </p:cNvPicPr>
          <p:nvPr/>
        </p:nvPicPr>
        <p:blipFill>
          <a:blip r:embed="rId2" cstate="print"/>
          <a:srcRect b="-43"/>
          <a:stretch>
            <a:fillRect/>
          </a:stretch>
        </p:blipFill>
        <p:spPr bwMode="auto">
          <a:xfrm>
            <a:off x="899592" y="1772816"/>
            <a:ext cx="7272808" cy="36004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Výsledky našeho výzkumu</a:t>
            </a:r>
            <a:endParaRPr lang="cs-CZ" dirty="0"/>
          </a:p>
        </p:txBody>
      </p:sp>
      <p:graphicFrame>
        <p:nvGraphicFramePr>
          <p:cNvPr id="5" name="Zástupný symbol pro obsah 4"/>
          <p:cNvGraphicFramePr>
            <a:graphicFrameLocks noGrp="1"/>
          </p:cNvGraphicFramePr>
          <p:nvPr>
            <p:ph sz="quarter" idx="1"/>
          </p:nvPr>
        </p:nvGraphicFramePr>
        <p:xfrm>
          <a:off x="1043608" y="2176264"/>
          <a:ext cx="7272808" cy="2908920"/>
        </p:xfrm>
        <a:graphic>
          <a:graphicData uri="http://schemas.openxmlformats.org/drawingml/2006/table">
            <a:tbl>
              <a:tblPr/>
              <a:tblGrid>
                <a:gridCol w="2489592"/>
                <a:gridCol w="844235"/>
                <a:gridCol w="1222064"/>
                <a:gridCol w="1667306"/>
                <a:gridCol w="1049611"/>
              </a:tblGrid>
              <a:tr h="600067">
                <a:tc>
                  <a:txBody>
                    <a:bodyPr/>
                    <a:lstStyle/>
                    <a:p>
                      <a:pPr>
                        <a:spcAft>
                          <a:spcPts val="0"/>
                        </a:spcAft>
                        <a:tabLst>
                          <a:tab pos="4528820" algn="l"/>
                        </a:tabLst>
                      </a:pPr>
                      <a:endParaRPr lang="cs-CZ" sz="1600" dirty="0">
                        <a:latin typeface="Times New Roman"/>
                        <a:ea typeface="Times New Roman"/>
                      </a:endParaRPr>
                    </a:p>
                    <a:p>
                      <a:pPr>
                        <a:spcAft>
                          <a:spcPts val="0"/>
                        </a:spcAft>
                        <a:tabLst>
                          <a:tab pos="4528820" algn="l"/>
                        </a:tabLst>
                      </a:pPr>
                      <a:r>
                        <a:rPr lang="cs-CZ" sz="1400" b="1" dirty="0">
                          <a:latin typeface="Times New Roman"/>
                          <a:ea typeface="Times New Roman"/>
                        </a:rPr>
                        <a:t>Klasifikace obezity</a:t>
                      </a:r>
                      <a:endParaRPr lang="cs-CZ"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400" b="1">
                          <a:latin typeface="Times New Roman"/>
                          <a:ea typeface="Times New Roman"/>
                        </a:rPr>
                        <a:t>N (%)</a:t>
                      </a:r>
                      <a:endParaRPr lang="cs-CZ"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400" b="1">
                          <a:latin typeface="Times New Roman"/>
                          <a:ea typeface="Times New Roman"/>
                        </a:rPr>
                        <a:t>Spánek, </a:t>
                      </a:r>
                      <a:endParaRPr lang="cs-CZ" sz="1600">
                        <a:latin typeface="Times New Roman"/>
                        <a:ea typeface="Times New Roman"/>
                      </a:endParaRPr>
                    </a:p>
                    <a:p>
                      <a:pPr algn="ctr">
                        <a:spcAft>
                          <a:spcPts val="0"/>
                        </a:spcAft>
                      </a:pPr>
                      <a:r>
                        <a:rPr lang="cs-CZ" sz="1400" b="1">
                          <a:latin typeface="Times New Roman"/>
                          <a:ea typeface="Times New Roman"/>
                        </a:rPr>
                        <a:t>průměr SD</a:t>
                      </a:r>
                      <a:endParaRPr lang="cs-CZ"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400" b="1">
                          <a:latin typeface="Times New Roman"/>
                          <a:ea typeface="Times New Roman"/>
                        </a:rPr>
                        <a:t>Spánek,</a:t>
                      </a:r>
                      <a:endParaRPr lang="cs-CZ" sz="1600">
                        <a:latin typeface="Times New Roman"/>
                        <a:ea typeface="Times New Roman"/>
                      </a:endParaRPr>
                    </a:p>
                    <a:p>
                      <a:pPr algn="ctr">
                        <a:spcAft>
                          <a:spcPts val="0"/>
                        </a:spcAft>
                      </a:pPr>
                      <a:r>
                        <a:rPr lang="cs-CZ" sz="1400" b="1">
                          <a:latin typeface="Times New Roman"/>
                          <a:ea typeface="Times New Roman"/>
                        </a:rPr>
                        <a:t>Medián (min, max)</a:t>
                      </a:r>
                      <a:endParaRPr lang="cs-CZ"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400" b="1">
                          <a:latin typeface="Times New Roman"/>
                          <a:ea typeface="Times New Roman"/>
                        </a:rPr>
                        <a:t>P-value</a:t>
                      </a:r>
                      <a:endParaRPr lang="cs-CZ"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53">
                <a:tc>
                  <a:txBody>
                    <a:bodyPr/>
                    <a:lstStyle/>
                    <a:p>
                      <a:pPr>
                        <a:spcAft>
                          <a:spcPts val="0"/>
                        </a:spcAft>
                      </a:pPr>
                      <a:r>
                        <a:rPr lang="cs-CZ" sz="1400" dirty="0">
                          <a:latin typeface="Times New Roman"/>
                          <a:ea typeface="Times New Roman"/>
                        </a:rPr>
                        <a:t>BMI  ≥ 30 kg/m</a:t>
                      </a:r>
                      <a:r>
                        <a:rPr lang="cs-CZ" sz="1400" baseline="30000" dirty="0">
                          <a:latin typeface="Times New Roman"/>
                          <a:ea typeface="Times New Roman"/>
                        </a:rPr>
                        <a:t>2</a:t>
                      </a:r>
                      <a:endParaRPr lang="cs-CZ" sz="1600" dirty="0">
                        <a:latin typeface="Times New Roman"/>
                        <a:ea typeface="Times New Roman"/>
                      </a:endParaRPr>
                    </a:p>
                    <a:p>
                      <a:pPr>
                        <a:spcAft>
                          <a:spcPts val="0"/>
                        </a:spcAft>
                      </a:pPr>
                      <a:r>
                        <a:rPr lang="cs-CZ" sz="1400" dirty="0">
                          <a:latin typeface="Times New Roman"/>
                          <a:ea typeface="Times New Roman"/>
                        </a:rPr>
                        <a:t>BMI &lt; 29,9 kg/m</a:t>
                      </a:r>
                      <a:r>
                        <a:rPr lang="cs-CZ" sz="1400" baseline="30000" dirty="0">
                          <a:latin typeface="Times New Roman"/>
                          <a:ea typeface="Times New Roman"/>
                        </a:rPr>
                        <a:t>2</a:t>
                      </a:r>
                      <a:endParaRPr lang="cs-CZ"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400" dirty="0">
                          <a:latin typeface="Times New Roman"/>
                          <a:ea typeface="Times New Roman"/>
                        </a:rPr>
                        <a:t>289 (60)</a:t>
                      </a:r>
                      <a:endParaRPr lang="cs-CZ" sz="1600" dirty="0">
                        <a:latin typeface="Times New Roman"/>
                        <a:ea typeface="Times New Roman"/>
                      </a:endParaRPr>
                    </a:p>
                    <a:p>
                      <a:pPr algn="ctr">
                        <a:spcAft>
                          <a:spcPts val="0"/>
                        </a:spcAft>
                      </a:pPr>
                      <a:r>
                        <a:rPr lang="cs-CZ" sz="1400" dirty="0">
                          <a:latin typeface="Times New Roman"/>
                          <a:ea typeface="Times New Roman"/>
                        </a:rPr>
                        <a:t>189 (40)</a:t>
                      </a:r>
                      <a:endParaRPr lang="cs-CZ"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400">
                          <a:latin typeface="Times New Roman"/>
                          <a:ea typeface="Times New Roman"/>
                        </a:rPr>
                        <a:t>7,46 ± 0,91</a:t>
                      </a:r>
                      <a:endParaRPr lang="cs-CZ" sz="1600">
                        <a:latin typeface="Times New Roman"/>
                        <a:ea typeface="Times New Roman"/>
                      </a:endParaRPr>
                    </a:p>
                    <a:p>
                      <a:pPr algn="ctr">
                        <a:spcAft>
                          <a:spcPts val="0"/>
                        </a:spcAft>
                      </a:pPr>
                      <a:r>
                        <a:rPr lang="cs-CZ" sz="1400">
                          <a:latin typeface="Times New Roman"/>
                          <a:ea typeface="Times New Roman"/>
                        </a:rPr>
                        <a:t>7,43 ± 0,91</a:t>
                      </a:r>
                      <a:endParaRPr lang="cs-CZ"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400">
                          <a:latin typeface="Times New Roman"/>
                          <a:ea typeface="Times New Roman"/>
                        </a:rPr>
                        <a:t>  7,52 (4,36; 10,86)</a:t>
                      </a:r>
                      <a:endParaRPr lang="cs-CZ" sz="1600">
                        <a:latin typeface="Times New Roman"/>
                        <a:ea typeface="Times New Roman"/>
                      </a:endParaRPr>
                    </a:p>
                    <a:p>
                      <a:pPr algn="ctr">
                        <a:spcAft>
                          <a:spcPts val="0"/>
                        </a:spcAft>
                      </a:pPr>
                      <a:r>
                        <a:rPr lang="cs-CZ" sz="1400">
                          <a:latin typeface="Times New Roman"/>
                          <a:ea typeface="Times New Roman"/>
                        </a:rPr>
                        <a:t>7,43 (4,42; 9,39)</a:t>
                      </a:r>
                      <a:endParaRPr lang="cs-CZ"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cs-CZ" sz="1600">
                        <a:latin typeface="Times New Roman"/>
                        <a:ea typeface="Times New Roman"/>
                      </a:endParaRPr>
                    </a:p>
                    <a:p>
                      <a:pPr algn="ctr">
                        <a:spcAft>
                          <a:spcPts val="0"/>
                        </a:spcAft>
                      </a:pPr>
                      <a:r>
                        <a:rPr lang="cs-CZ" sz="1400">
                          <a:latin typeface="Times New Roman"/>
                          <a:ea typeface="Times New Roman"/>
                        </a:rPr>
                        <a:t>0,752</a:t>
                      </a:r>
                      <a:endParaRPr lang="cs-CZ"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spcAft>
                          <a:spcPts val="0"/>
                        </a:spcAft>
                      </a:pPr>
                      <a:r>
                        <a:rPr lang="cs-CZ" sz="1400">
                          <a:latin typeface="Times New Roman"/>
                          <a:ea typeface="Times New Roman"/>
                        </a:rPr>
                        <a:t>Pas ≥ 94 cm M,  ≥ 80 cm Ž</a:t>
                      </a:r>
                      <a:endParaRPr lang="cs-CZ" sz="1600">
                        <a:latin typeface="Times New Roman"/>
                        <a:ea typeface="Times New Roman"/>
                      </a:endParaRPr>
                    </a:p>
                    <a:p>
                      <a:pPr>
                        <a:spcAft>
                          <a:spcPts val="0"/>
                        </a:spcAft>
                      </a:pPr>
                      <a:r>
                        <a:rPr lang="cs-CZ" sz="1400">
                          <a:latin typeface="Times New Roman"/>
                          <a:ea typeface="Times New Roman"/>
                        </a:rPr>
                        <a:t>Pas &lt; 93 cm M, &lt; 79 cm Ž</a:t>
                      </a:r>
                      <a:endParaRPr lang="cs-CZ"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400" dirty="0">
                          <a:latin typeface="Times New Roman"/>
                          <a:ea typeface="Times New Roman"/>
                        </a:rPr>
                        <a:t>393 (82)</a:t>
                      </a:r>
                      <a:endParaRPr lang="cs-CZ" sz="1600" dirty="0">
                        <a:latin typeface="Times New Roman"/>
                        <a:ea typeface="Times New Roman"/>
                      </a:endParaRPr>
                    </a:p>
                    <a:p>
                      <a:pPr algn="ctr">
                        <a:spcAft>
                          <a:spcPts val="0"/>
                        </a:spcAft>
                      </a:pPr>
                      <a:r>
                        <a:rPr lang="cs-CZ" sz="1400" dirty="0">
                          <a:latin typeface="Times New Roman"/>
                          <a:ea typeface="Times New Roman"/>
                        </a:rPr>
                        <a:t>  85 (18)</a:t>
                      </a:r>
                      <a:endParaRPr lang="cs-CZ"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400" dirty="0">
                          <a:latin typeface="Times New Roman"/>
                          <a:ea typeface="Times New Roman"/>
                        </a:rPr>
                        <a:t>7,41 ± 0,92</a:t>
                      </a:r>
                      <a:endParaRPr lang="cs-CZ" sz="1600" dirty="0">
                        <a:latin typeface="Times New Roman"/>
                        <a:ea typeface="Times New Roman"/>
                      </a:endParaRPr>
                    </a:p>
                    <a:p>
                      <a:pPr algn="ctr">
                        <a:spcAft>
                          <a:spcPts val="0"/>
                        </a:spcAft>
                      </a:pPr>
                      <a:r>
                        <a:rPr lang="cs-CZ" sz="1400" dirty="0">
                          <a:latin typeface="Times New Roman"/>
                          <a:ea typeface="Times New Roman"/>
                        </a:rPr>
                        <a:t>7,58 ± 0,85</a:t>
                      </a:r>
                      <a:endParaRPr lang="cs-CZ"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400">
                          <a:latin typeface="Times New Roman"/>
                          <a:ea typeface="Times New Roman"/>
                        </a:rPr>
                        <a:t>  7,50 (4,36; 10,86)</a:t>
                      </a:r>
                      <a:endParaRPr lang="cs-CZ" sz="1600">
                        <a:latin typeface="Times New Roman"/>
                        <a:ea typeface="Times New Roman"/>
                      </a:endParaRPr>
                    </a:p>
                    <a:p>
                      <a:pPr algn="ctr">
                        <a:spcAft>
                          <a:spcPts val="0"/>
                        </a:spcAft>
                      </a:pPr>
                      <a:r>
                        <a:rPr lang="cs-CZ" sz="1400">
                          <a:latin typeface="Times New Roman"/>
                          <a:ea typeface="Times New Roman"/>
                        </a:rPr>
                        <a:t>7,53 (5,14; 9,21)</a:t>
                      </a:r>
                      <a:endParaRPr lang="cs-CZ"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cs-CZ" sz="1600">
                        <a:latin typeface="Times New Roman"/>
                        <a:ea typeface="Times New Roman"/>
                      </a:endParaRPr>
                    </a:p>
                    <a:p>
                      <a:pPr algn="ctr">
                        <a:spcAft>
                          <a:spcPts val="0"/>
                        </a:spcAft>
                      </a:pPr>
                      <a:r>
                        <a:rPr lang="cs-CZ" sz="1400">
                          <a:latin typeface="Times New Roman"/>
                          <a:ea typeface="Times New Roman"/>
                        </a:rPr>
                        <a:t>0,118</a:t>
                      </a:r>
                      <a:endParaRPr lang="cs-CZ"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896">
                <a:tc>
                  <a:txBody>
                    <a:bodyPr/>
                    <a:lstStyle/>
                    <a:p>
                      <a:pPr>
                        <a:spcAft>
                          <a:spcPts val="0"/>
                        </a:spcAft>
                      </a:pPr>
                      <a:r>
                        <a:rPr lang="cs-CZ" sz="1400">
                          <a:latin typeface="Times New Roman"/>
                          <a:ea typeface="Times New Roman"/>
                        </a:rPr>
                        <a:t>Pas ≥ 102 cm M,  ≥ 88 cm Ž</a:t>
                      </a:r>
                      <a:endParaRPr lang="cs-CZ" sz="1600">
                        <a:latin typeface="Times New Roman"/>
                        <a:ea typeface="Times New Roman"/>
                      </a:endParaRPr>
                    </a:p>
                    <a:p>
                      <a:pPr>
                        <a:spcAft>
                          <a:spcPts val="0"/>
                        </a:spcAft>
                      </a:pPr>
                      <a:r>
                        <a:rPr lang="cs-CZ" sz="1400">
                          <a:latin typeface="Times New Roman"/>
                          <a:ea typeface="Times New Roman"/>
                        </a:rPr>
                        <a:t>Pas &lt; 101 cm M, &lt; 87 cm Ž</a:t>
                      </a:r>
                      <a:endParaRPr lang="cs-CZ"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400">
                          <a:latin typeface="Times New Roman"/>
                          <a:ea typeface="Times New Roman"/>
                        </a:rPr>
                        <a:t>341 (71)</a:t>
                      </a:r>
                      <a:endParaRPr lang="cs-CZ" sz="1600">
                        <a:latin typeface="Times New Roman"/>
                        <a:ea typeface="Times New Roman"/>
                      </a:endParaRPr>
                    </a:p>
                    <a:p>
                      <a:pPr algn="ctr">
                        <a:spcAft>
                          <a:spcPts val="0"/>
                        </a:spcAft>
                      </a:pPr>
                      <a:r>
                        <a:rPr lang="cs-CZ" sz="1400">
                          <a:latin typeface="Times New Roman"/>
                          <a:ea typeface="Times New Roman"/>
                        </a:rPr>
                        <a:t>137 (29)</a:t>
                      </a:r>
                      <a:endParaRPr lang="cs-CZ"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400" dirty="0">
                          <a:latin typeface="Times New Roman"/>
                          <a:ea typeface="Times New Roman"/>
                        </a:rPr>
                        <a:t>7,42 ± 0,95</a:t>
                      </a:r>
                      <a:endParaRPr lang="cs-CZ" sz="1600" dirty="0">
                        <a:latin typeface="Times New Roman"/>
                        <a:ea typeface="Times New Roman"/>
                      </a:endParaRPr>
                    </a:p>
                    <a:p>
                      <a:pPr algn="ctr">
                        <a:spcAft>
                          <a:spcPts val="0"/>
                        </a:spcAft>
                      </a:pPr>
                      <a:r>
                        <a:rPr lang="cs-CZ" sz="1400" dirty="0">
                          <a:latin typeface="Times New Roman"/>
                          <a:ea typeface="Times New Roman"/>
                        </a:rPr>
                        <a:t>7,50 ± 0,81</a:t>
                      </a:r>
                      <a:endParaRPr lang="cs-CZ"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400" dirty="0">
                          <a:latin typeface="Times New Roman"/>
                          <a:ea typeface="Times New Roman"/>
                        </a:rPr>
                        <a:t>  7,50 (4,36; 10,86)</a:t>
                      </a:r>
                      <a:endParaRPr lang="cs-CZ" sz="1600" dirty="0">
                        <a:latin typeface="Times New Roman"/>
                        <a:ea typeface="Times New Roman"/>
                      </a:endParaRPr>
                    </a:p>
                    <a:p>
                      <a:pPr algn="ctr">
                        <a:spcAft>
                          <a:spcPts val="0"/>
                        </a:spcAft>
                      </a:pPr>
                      <a:r>
                        <a:rPr lang="cs-CZ" sz="1400" dirty="0">
                          <a:latin typeface="Times New Roman"/>
                          <a:ea typeface="Times New Roman"/>
                        </a:rPr>
                        <a:t>7,50 (5,14; 9,21)</a:t>
                      </a:r>
                      <a:endParaRPr lang="cs-CZ"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cs-CZ" sz="1600">
                        <a:latin typeface="Times New Roman"/>
                        <a:ea typeface="Times New Roman"/>
                      </a:endParaRPr>
                    </a:p>
                    <a:p>
                      <a:pPr algn="ctr">
                        <a:spcAft>
                          <a:spcPts val="0"/>
                        </a:spcAft>
                      </a:pPr>
                      <a:r>
                        <a:rPr lang="cs-CZ" sz="1400">
                          <a:latin typeface="Times New Roman"/>
                          <a:ea typeface="Times New Roman"/>
                        </a:rPr>
                        <a:t>0,377</a:t>
                      </a:r>
                      <a:endParaRPr lang="cs-CZ"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752">
                <a:tc>
                  <a:txBody>
                    <a:bodyPr/>
                    <a:lstStyle/>
                    <a:p>
                      <a:pPr>
                        <a:spcAft>
                          <a:spcPts val="0"/>
                        </a:spcAft>
                      </a:pPr>
                      <a:r>
                        <a:rPr lang="cs-CZ" sz="1400">
                          <a:latin typeface="Times New Roman"/>
                          <a:ea typeface="Times New Roman"/>
                        </a:rPr>
                        <a:t>WHR ≥ 1 M, ≥ 0,85 Ž</a:t>
                      </a:r>
                      <a:endParaRPr lang="cs-CZ" sz="1600">
                        <a:latin typeface="Times New Roman"/>
                        <a:ea typeface="Times New Roman"/>
                      </a:endParaRPr>
                    </a:p>
                    <a:p>
                      <a:pPr>
                        <a:spcAft>
                          <a:spcPts val="0"/>
                        </a:spcAft>
                      </a:pPr>
                      <a:r>
                        <a:rPr lang="cs-CZ" sz="1400">
                          <a:latin typeface="Times New Roman"/>
                          <a:ea typeface="Times New Roman"/>
                        </a:rPr>
                        <a:t>WHR &lt; 0,99 M, &lt; 0,84 Ž</a:t>
                      </a:r>
                      <a:endParaRPr lang="cs-CZ"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400">
                          <a:latin typeface="Times New Roman"/>
                          <a:ea typeface="Times New Roman"/>
                        </a:rPr>
                        <a:t>246 (52)</a:t>
                      </a:r>
                      <a:endParaRPr lang="cs-CZ" sz="1600">
                        <a:latin typeface="Times New Roman"/>
                        <a:ea typeface="Times New Roman"/>
                      </a:endParaRPr>
                    </a:p>
                    <a:p>
                      <a:pPr algn="ctr">
                        <a:spcAft>
                          <a:spcPts val="0"/>
                        </a:spcAft>
                      </a:pPr>
                      <a:r>
                        <a:rPr lang="cs-CZ" sz="1400">
                          <a:latin typeface="Times New Roman"/>
                          <a:ea typeface="Times New Roman"/>
                        </a:rPr>
                        <a:t>232 (48)</a:t>
                      </a:r>
                      <a:endParaRPr lang="cs-CZ"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400" b="1">
                          <a:latin typeface="Times New Roman"/>
                          <a:ea typeface="Times New Roman"/>
                        </a:rPr>
                        <a:t>7,34 ± 0,98</a:t>
                      </a:r>
                      <a:endParaRPr lang="cs-CZ" sz="1600">
                        <a:latin typeface="Times New Roman"/>
                        <a:ea typeface="Times New Roman"/>
                      </a:endParaRPr>
                    </a:p>
                    <a:p>
                      <a:pPr algn="ctr">
                        <a:spcAft>
                          <a:spcPts val="0"/>
                        </a:spcAft>
                      </a:pPr>
                      <a:r>
                        <a:rPr lang="cs-CZ" sz="1400" b="1">
                          <a:latin typeface="Times New Roman"/>
                          <a:ea typeface="Times New Roman"/>
                        </a:rPr>
                        <a:t>7,56 ± 0,82</a:t>
                      </a:r>
                      <a:endParaRPr lang="cs-CZ"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400" dirty="0">
                          <a:latin typeface="Times New Roman"/>
                          <a:ea typeface="Times New Roman"/>
                        </a:rPr>
                        <a:t>7,39 (4,36; 10,0)</a:t>
                      </a:r>
                      <a:endParaRPr lang="cs-CZ" sz="1600" dirty="0">
                        <a:latin typeface="Times New Roman"/>
                        <a:ea typeface="Times New Roman"/>
                      </a:endParaRPr>
                    </a:p>
                    <a:p>
                      <a:pPr algn="ctr">
                        <a:spcAft>
                          <a:spcPts val="0"/>
                        </a:spcAft>
                      </a:pPr>
                      <a:r>
                        <a:rPr lang="cs-CZ" sz="1400" dirty="0">
                          <a:latin typeface="Times New Roman"/>
                          <a:ea typeface="Times New Roman"/>
                        </a:rPr>
                        <a:t>  7,57 (5,14; 10,86)</a:t>
                      </a:r>
                      <a:endParaRPr lang="cs-CZ"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cs-CZ" sz="1600">
                        <a:latin typeface="Times New Roman"/>
                        <a:ea typeface="Times New Roman"/>
                      </a:endParaRPr>
                    </a:p>
                    <a:p>
                      <a:pPr algn="ctr">
                        <a:spcAft>
                          <a:spcPts val="0"/>
                        </a:spcAft>
                      </a:pPr>
                      <a:r>
                        <a:rPr lang="cs-CZ" sz="1400">
                          <a:solidFill>
                            <a:srgbClr val="FF0000"/>
                          </a:solidFill>
                          <a:latin typeface="Times New Roman"/>
                          <a:ea typeface="Times New Roman"/>
                        </a:rPr>
                        <a:t>0,013</a:t>
                      </a:r>
                      <a:endParaRPr lang="cs-CZ"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00">
                <a:tc>
                  <a:txBody>
                    <a:bodyPr/>
                    <a:lstStyle/>
                    <a:p>
                      <a:pPr>
                        <a:spcAft>
                          <a:spcPts val="0"/>
                        </a:spcAft>
                      </a:pPr>
                      <a:r>
                        <a:rPr lang="cs-CZ" sz="1400">
                          <a:latin typeface="Times New Roman"/>
                          <a:ea typeface="Times New Roman"/>
                        </a:rPr>
                        <a:t>% tuku ≥ 30 % M, ≥ 35 % Ž</a:t>
                      </a:r>
                      <a:endParaRPr lang="cs-CZ" sz="1600">
                        <a:latin typeface="Times New Roman"/>
                        <a:ea typeface="Times New Roman"/>
                      </a:endParaRPr>
                    </a:p>
                    <a:p>
                      <a:pPr>
                        <a:spcAft>
                          <a:spcPts val="0"/>
                        </a:spcAft>
                      </a:pPr>
                      <a:r>
                        <a:rPr lang="cs-CZ" sz="1400">
                          <a:latin typeface="Times New Roman"/>
                          <a:ea typeface="Times New Roman"/>
                        </a:rPr>
                        <a:t>% tuku &lt; 29,9 % M, &lt; 34,9 % Ž</a:t>
                      </a:r>
                      <a:endParaRPr lang="cs-CZ"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400">
                          <a:latin typeface="Times New Roman"/>
                          <a:ea typeface="Times New Roman"/>
                        </a:rPr>
                        <a:t>297 (62)</a:t>
                      </a:r>
                      <a:endParaRPr lang="cs-CZ" sz="1600">
                        <a:latin typeface="Times New Roman"/>
                        <a:ea typeface="Times New Roman"/>
                      </a:endParaRPr>
                    </a:p>
                    <a:p>
                      <a:pPr algn="ctr">
                        <a:spcAft>
                          <a:spcPts val="0"/>
                        </a:spcAft>
                      </a:pPr>
                      <a:r>
                        <a:rPr lang="cs-CZ" sz="1400">
                          <a:latin typeface="Times New Roman"/>
                          <a:ea typeface="Times New Roman"/>
                        </a:rPr>
                        <a:t>181 (38)</a:t>
                      </a:r>
                      <a:endParaRPr lang="cs-CZ"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400">
                          <a:latin typeface="Times New Roman"/>
                          <a:ea typeface="Times New Roman"/>
                        </a:rPr>
                        <a:t>7,40 ± 0,94</a:t>
                      </a:r>
                      <a:endParaRPr lang="cs-CZ" sz="1600">
                        <a:latin typeface="Times New Roman"/>
                        <a:ea typeface="Times New Roman"/>
                      </a:endParaRPr>
                    </a:p>
                    <a:p>
                      <a:pPr algn="ctr">
                        <a:spcAft>
                          <a:spcPts val="0"/>
                        </a:spcAft>
                      </a:pPr>
                      <a:r>
                        <a:rPr lang="cs-CZ" sz="1400">
                          <a:latin typeface="Times New Roman"/>
                          <a:ea typeface="Times New Roman"/>
                        </a:rPr>
                        <a:t>7,52 ± 0,83</a:t>
                      </a:r>
                      <a:endParaRPr lang="cs-CZ" sz="16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cs-CZ" sz="1400" dirty="0">
                          <a:latin typeface="Times New Roman"/>
                          <a:ea typeface="Times New Roman"/>
                        </a:rPr>
                        <a:t>  7,50 (4,36; 10,86)</a:t>
                      </a:r>
                      <a:endParaRPr lang="cs-CZ" sz="1600" dirty="0">
                        <a:latin typeface="Times New Roman"/>
                        <a:ea typeface="Times New Roman"/>
                      </a:endParaRPr>
                    </a:p>
                    <a:p>
                      <a:pPr algn="ctr">
                        <a:spcAft>
                          <a:spcPts val="0"/>
                        </a:spcAft>
                      </a:pPr>
                      <a:r>
                        <a:rPr lang="cs-CZ" sz="1400" dirty="0">
                          <a:latin typeface="Times New Roman"/>
                          <a:ea typeface="Times New Roman"/>
                        </a:rPr>
                        <a:t>7,50 (5,14; 9,21)</a:t>
                      </a:r>
                      <a:endParaRPr lang="cs-CZ"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cs-CZ" sz="1600" dirty="0">
                        <a:latin typeface="Times New Roman"/>
                        <a:ea typeface="Times New Roman"/>
                      </a:endParaRPr>
                    </a:p>
                    <a:p>
                      <a:pPr algn="ctr">
                        <a:spcAft>
                          <a:spcPts val="0"/>
                        </a:spcAft>
                      </a:pPr>
                      <a:r>
                        <a:rPr lang="cs-CZ" sz="1400" dirty="0">
                          <a:latin typeface="Times New Roman"/>
                          <a:ea typeface="Times New Roman"/>
                        </a:rPr>
                        <a:t>0,181</a:t>
                      </a:r>
                      <a:endParaRPr lang="cs-CZ"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Obdélník 5"/>
          <p:cNvSpPr/>
          <p:nvPr/>
        </p:nvSpPr>
        <p:spPr>
          <a:xfrm>
            <a:off x="1043608" y="5085184"/>
            <a:ext cx="4572000" cy="276999"/>
          </a:xfrm>
          <a:prstGeom prst="rect">
            <a:avLst/>
          </a:prstGeom>
        </p:spPr>
        <p:txBody>
          <a:bodyPr>
            <a:spAutoFit/>
          </a:bodyPr>
          <a:lstStyle/>
          <a:p>
            <a:r>
              <a:rPr lang="cs-CZ" sz="1200" dirty="0" smtClean="0"/>
              <a:t>M – muži, Ž – ženy; WHR – poměr bas-boky</a:t>
            </a:r>
            <a:endParaRPr lang="cs-CZ" sz="1200" dirty="0"/>
          </a:p>
        </p:txBody>
      </p:sp>
      <p:sp>
        <p:nvSpPr>
          <p:cNvPr id="7" name="Obdélník 6"/>
          <p:cNvSpPr/>
          <p:nvPr/>
        </p:nvSpPr>
        <p:spPr>
          <a:xfrm>
            <a:off x="1403648" y="1628800"/>
            <a:ext cx="6264696" cy="584775"/>
          </a:xfrm>
          <a:prstGeom prst="rect">
            <a:avLst/>
          </a:prstGeom>
        </p:spPr>
        <p:txBody>
          <a:bodyPr wrap="square">
            <a:spAutoFit/>
          </a:bodyPr>
          <a:lstStyle/>
          <a:p>
            <a:r>
              <a:rPr lang="cs-CZ" sz="1600" dirty="0" smtClean="0"/>
              <a:t>Srovnání průměrné délky spánku pro obézní a neobézní jedince dle BMI, obvodu pasu, WHR a procenta tělesného tuku.</a:t>
            </a:r>
            <a:endParaRPr lang="cs-CZ" sz="1600" dirty="0"/>
          </a:p>
        </p:txBody>
      </p:sp>
      <p:sp>
        <p:nvSpPr>
          <p:cNvPr id="9" name="Rectangle 8"/>
          <p:cNvSpPr>
            <a:spLocks noChangeArrowheads="1"/>
          </p:cNvSpPr>
          <p:nvPr/>
        </p:nvSpPr>
        <p:spPr bwMode="auto">
          <a:xfrm>
            <a:off x="323528" y="5517232"/>
            <a:ext cx="8496944" cy="707886"/>
          </a:xfrm>
          <a:prstGeom prst="rect">
            <a:avLst/>
          </a:prstGeom>
          <a:noFill/>
          <a:ln w="9525">
            <a:noFill/>
            <a:miter lim="800000"/>
            <a:headEnd/>
            <a:tailEnd/>
          </a:ln>
        </p:spPr>
        <p:txBody>
          <a:bodyPr wrap="square">
            <a:spAutoFit/>
          </a:bodyPr>
          <a:lstStyle/>
          <a:p>
            <a:r>
              <a:rPr lang="cs-CZ" sz="2000" dirty="0">
                <a:solidFill>
                  <a:srgbClr val="FF6600"/>
                </a:solidFill>
              </a:rPr>
              <a:t>= &gt; </a:t>
            </a:r>
            <a:r>
              <a:rPr lang="cs-CZ" sz="2000" dirty="0" smtClean="0">
                <a:solidFill>
                  <a:srgbClr val="FF6600"/>
                </a:solidFill>
              </a:rPr>
              <a:t>Průměrná délka spánku se nelišila mezi obézními a neobézními           s výjimkou WHR obézních, kde rozdíl činil 0,22 h, tj. 13 minut.</a:t>
            </a:r>
            <a:endParaRPr lang="cs-CZ" sz="2000" dirty="0">
              <a:solidFill>
                <a:srgbClr val="FF66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Výsledky našeho výzkumu</a:t>
            </a:r>
            <a:endParaRPr lang="cs-CZ" dirty="0"/>
          </a:p>
        </p:txBody>
      </p:sp>
      <p:sp>
        <p:nvSpPr>
          <p:cNvPr id="3" name="Zástupný symbol pro obsah 2"/>
          <p:cNvSpPr>
            <a:spLocks noGrp="1"/>
          </p:cNvSpPr>
          <p:nvPr>
            <p:ph sz="quarter" idx="1"/>
          </p:nvPr>
        </p:nvSpPr>
        <p:spPr/>
        <p:txBody>
          <a:bodyPr>
            <a:normAutofit/>
          </a:bodyPr>
          <a:lstStyle/>
          <a:p>
            <a:pPr algn="just">
              <a:buNone/>
            </a:pPr>
            <a:r>
              <a:rPr lang="cs-CZ" sz="2000" dirty="0" smtClean="0">
                <a:latin typeface="Calibri" pitchFamily="34" charset="0"/>
                <a:cs typeface="Times New Roman" pitchFamily="18" charset="0"/>
              </a:rPr>
              <a:t>Průměrné hodnoty (± SD) tělesných parametrů</a:t>
            </a:r>
            <a:r>
              <a:rPr lang="cs-CZ" sz="2000" dirty="0" smtClean="0">
                <a:latin typeface="Calibri" pitchFamily="34" charset="0"/>
              </a:rPr>
              <a:t> </a:t>
            </a:r>
            <a:r>
              <a:rPr lang="cs-CZ" sz="2000" dirty="0" smtClean="0">
                <a:latin typeface="Calibri" pitchFamily="34" charset="0"/>
                <a:cs typeface="Times New Roman" pitchFamily="18" charset="0"/>
              </a:rPr>
              <a:t>pro jednotlivé</a:t>
            </a:r>
            <a:r>
              <a:rPr lang="cs-CZ" sz="2000" dirty="0" smtClean="0">
                <a:latin typeface="Calibri" pitchFamily="34" charset="0"/>
              </a:rPr>
              <a:t> </a:t>
            </a:r>
            <a:r>
              <a:rPr lang="cs-CZ" sz="2000" dirty="0" smtClean="0">
                <a:latin typeface="Calibri" pitchFamily="34" charset="0"/>
                <a:cs typeface="Times New Roman" pitchFamily="18" charset="0"/>
              </a:rPr>
              <a:t>kategorie spánku pro celou populaci</a:t>
            </a:r>
            <a:endParaRPr lang="cs-CZ" sz="3200" dirty="0" smtClean="0">
              <a:latin typeface="Calibri" pitchFamily="34" charset="0"/>
            </a:endParaRPr>
          </a:p>
        </p:txBody>
      </p:sp>
      <p:graphicFrame>
        <p:nvGraphicFramePr>
          <p:cNvPr id="4" name="Group 55"/>
          <p:cNvGraphicFramePr>
            <a:graphicFrameLocks noGrp="1"/>
          </p:cNvGraphicFramePr>
          <p:nvPr/>
        </p:nvGraphicFramePr>
        <p:xfrm>
          <a:off x="251520" y="2276872"/>
          <a:ext cx="8699500" cy="2831784"/>
        </p:xfrm>
        <a:graphic>
          <a:graphicData uri="http://schemas.openxmlformats.org/drawingml/2006/table">
            <a:tbl>
              <a:tblPr/>
              <a:tblGrid>
                <a:gridCol w="1512888"/>
                <a:gridCol w="1512887"/>
                <a:gridCol w="1511300"/>
                <a:gridCol w="1512888"/>
                <a:gridCol w="1511300"/>
                <a:gridCol w="1138237"/>
              </a:tblGrid>
              <a:tr h="4905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1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2100" b="1" i="0" u="none" strike="noStrike" cap="none" normalizeH="0" baseline="0" dirty="0" smtClean="0">
                          <a:ln>
                            <a:noFill/>
                          </a:ln>
                          <a:solidFill>
                            <a:schemeClr val="tx1"/>
                          </a:solidFill>
                          <a:effectLst/>
                          <a:latin typeface="Times New Roman" pitchFamily="18" charset="0"/>
                          <a:cs typeface="Times New Roman" pitchFamily="18" charset="0"/>
                        </a:rPr>
                        <a:t>Ukazatel</a:t>
                      </a:r>
                      <a:r>
                        <a:rPr kumimoji="0" lang="cs-CZ" sz="2100" b="1" i="0" u="none" strike="noStrike" cap="none" normalizeH="0" baseline="0" dirty="0" smtClean="0">
                          <a:ln>
                            <a:noFill/>
                          </a:ln>
                          <a:solidFill>
                            <a:schemeClr val="tx1"/>
                          </a:solidFill>
                          <a:effectLst/>
                          <a:latin typeface="Calibri" pitchFamily="34" charset="0"/>
                          <a:cs typeface="Times New Roman" pitchFamily="18" charset="0"/>
                        </a:rPr>
                        <a:t>é</a:t>
                      </a:r>
                      <a:r>
                        <a:rPr kumimoji="0" lang="cs-CZ" sz="2100" b="1" i="0" u="none" strike="noStrike" cap="none" normalizeH="0" baseline="0" dirty="0" smtClean="0">
                          <a:ln>
                            <a:noFill/>
                          </a:ln>
                          <a:solidFill>
                            <a:schemeClr val="tx1"/>
                          </a:solidFill>
                          <a:effectLst/>
                          <a:latin typeface="Times New Roman" pitchFamily="18" charset="0"/>
                          <a:cs typeface="Times New Roman" pitchFamily="18" charset="0"/>
                        </a:rPr>
                        <a:t> obezity</a:t>
                      </a:r>
                      <a:endParaRPr kumimoji="0" lang="cs-CZ"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1" i="0" u="none" strike="noStrike" cap="none" normalizeH="0" baseline="0" dirty="0" smtClean="0">
                          <a:ln>
                            <a:noFill/>
                          </a:ln>
                          <a:solidFill>
                            <a:schemeClr val="tx1"/>
                          </a:solidFill>
                          <a:effectLst/>
                          <a:latin typeface="Times New Roman" pitchFamily="18" charset="0"/>
                          <a:cs typeface="Times New Roman" pitchFamily="18" charset="0"/>
                        </a:rPr>
                        <a:t>Kategorie d</a:t>
                      </a:r>
                      <a:r>
                        <a:rPr kumimoji="0" lang="cs-CZ" sz="2100" b="1" i="0" u="none" strike="noStrike" cap="none" normalizeH="0" baseline="0" dirty="0" smtClean="0">
                          <a:ln>
                            <a:noFill/>
                          </a:ln>
                          <a:solidFill>
                            <a:schemeClr val="tx1"/>
                          </a:solidFill>
                          <a:effectLst/>
                          <a:latin typeface="Calibri" pitchFamily="34" charset="0"/>
                          <a:cs typeface="Times New Roman" pitchFamily="18" charset="0"/>
                        </a:rPr>
                        <a:t>é</a:t>
                      </a:r>
                      <a:r>
                        <a:rPr kumimoji="0" lang="cs-CZ" sz="2100" b="1" i="0" u="none" strike="noStrike" cap="none" normalizeH="0" baseline="0" dirty="0" smtClean="0">
                          <a:ln>
                            <a:noFill/>
                          </a:ln>
                          <a:solidFill>
                            <a:schemeClr val="tx1"/>
                          </a:solidFill>
                          <a:effectLst/>
                          <a:latin typeface="Times New Roman" pitchFamily="18" charset="0"/>
                          <a:cs typeface="Times New Roman" pitchFamily="18" charset="0"/>
                        </a:rPr>
                        <a:t>lky sp</a:t>
                      </a:r>
                      <a:r>
                        <a:rPr kumimoji="0" lang="cs-CZ" sz="2100" b="1" i="0" u="none" strike="noStrike" cap="none" normalizeH="0" baseline="0" dirty="0" smtClean="0">
                          <a:ln>
                            <a:noFill/>
                          </a:ln>
                          <a:solidFill>
                            <a:schemeClr val="tx1"/>
                          </a:solidFill>
                          <a:effectLst/>
                          <a:latin typeface="Calibri" pitchFamily="34" charset="0"/>
                          <a:cs typeface="Times New Roman" pitchFamily="18" charset="0"/>
                        </a:rPr>
                        <a:t>á</a:t>
                      </a:r>
                      <a:r>
                        <a:rPr kumimoji="0" lang="cs-CZ" sz="2100" b="1" i="0" u="none" strike="noStrike" cap="none" normalizeH="0" baseline="0" dirty="0" smtClean="0">
                          <a:ln>
                            <a:noFill/>
                          </a:ln>
                          <a:solidFill>
                            <a:schemeClr val="tx1"/>
                          </a:solidFill>
                          <a:effectLst/>
                          <a:latin typeface="Times New Roman" pitchFamily="18" charset="0"/>
                          <a:cs typeface="Times New Roman" pitchFamily="18" charset="0"/>
                        </a:rPr>
                        <a:t>nku</a:t>
                      </a:r>
                      <a:endParaRPr kumimoji="0" lang="cs-CZ" sz="3600" b="0" i="0" u="none" strike="noStrike" cap="none" normalizeH="0" baseline="0" dirty="0" smtClean="0">
                        <a:ln>
                          <a:noFill/>
                        </a:ln>
                        <a:solidFill>
                          <a:schemeClr val="tx1"/>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tc hMerge="1">
                  <a:txBody>
                    <a:bodyPr/>
                    <a:lstStyle/>
                    <a:p>
                      <a:endParaRPr lang="cs-CZ"/>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smtClean="0">
                          <a:ln>
                            <a:noFill/>
                          </a:ln>
                          <a:solidFill>
                            <a:schemeClr val="tx1"/>
                          </a:solidFill>
                          <a:effectLst/>
                          <a:latin typeface="Times New Roman" pitchFamily="18" charset="0"/>
                          <a:cs typeface="Times New Roman" pitchFamily="18" charset="0"/>
                        </a:rPr>
                        <a:t>ANOVA</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P-</a:t>
                      </a:r>
                      <a:r>
                        <a:rPr kumimoji="0" lang="cs-CZ" sz="2100" b="0" i="0" u="none" strike="noStrike" cap="none" normalizeH="0" baseline="0" dirty="0" err="1" smtClean="0">
                          <a:ln>
                            <a:noFill/>
                          </a:ln>
                          <a:solidFill>
                            <a:schemeClr val="tx1"/>
                          </a:solidFill>
                          <a:effectLst/>
                          <a:latin typeface="Times New Roman" pitchFamily="18" charset="0"/>
                          <a:cs typeface="Times New Roman" pitchFamily="18" charset="0"/>
                        </a:rPr>
                        <a:t>value</a:t>
                      </a:r>
                      <a:endParaRPr kumimoji="0" lang="cs-CZ" sz="3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r h="590550">
                <a:tc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1" i="0" u="none" strike="noStrike" cap="none" normalizeH="0" baseline="0" dirty="0" smtClean="0">
                          <a:ln>
                            <a:noFill/>
                          </a:ln>
                          <a:solidFill>
                            <a:schemeClr val="tx1"/>
                          </a:solidFill>
                          <a:effectLst/>
                          <a:latin typeface="Times New Roman" pitchFamily="18" charset="0"/>
                          <a:cs typeface="Times New Roman" pitchFamily="18" charset="0"/>
                        </a:rPr>
                        <a:t>&lt;5,9 h</a:t>
                      </a:r>
                      <a:endParaRPr kumimoji="0" lang="cs-CZ"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700" b="0" i="0" u="none" strike="noStrike" cap="none" normalizeH="0" baseline="0" dirty="0" smtClean="0">
                          <a:ln>
                            <a:noFill/>
                          </a:ln>
                          <a:solidFill>
                            <a:schemeClr val="tx1"/>
                          </a:solidFill>
                          <a:effectLst/>
                          <a:latin typeface="Times New Roman" pitchFamily="18" charset="0"/>
                          <a:cs typeface="Times New Roman" pitchFamily="18" charset="0"/>
                        </a:rPr>
                        <a:t>(n=30)</a:t>
                      </a:r>
                      <a:endParaRPr kumimoji="0" lang="cs-CZ" sz="2800" b="0" i="0" u="none" strike="noStrike" cap="none" normalizeH="0" baseline="0" dirty="0" smtClean="0">
                        <a:ln>
                          <a:noFill/>
                        </a:ln>
                        <a:solidFill>
                          <a:schemeClr val="tx1"/>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1" i="0" u="none" strike="noStrike" cap="none" normalizeH="0" baseline="0" dirty="0" smtClean="0">
                          <a:ln>
                            <a:noFill/>
                          </a:ln>
                          <a:solidFill>
                            <a:schemeClr val="tx1"/>
                          </a:solidFill>
                          <a:effectLst/>
                          <a:latin typeface="Times New Roman" pitchFamily="18" charset="0"/>
                          <a:cs typeface="Times New Roman" pitchFamily="18" charset="0"/>
                        </a:rPr>
                        <a:t>6,0-6,9 h</a:t>
                      </a:r>
                      <a:endParaRPr kumimoji="0" lang="cs-CZ"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700" b="0" i="0" u="none" strike="noStrike" cap="none" normalizeH="0" baseline="0" dirty="0" smtClean="0">
                          <a:ln>
                            <a:noFill/>
                          </a:ln>
                          <a:solidFill>
                            <a:schemeClr val="tx1"/>
                          </a:solidFill>
                          <a:effectLst/>
                          <a:latin typeface="Times New Roman" pitchFamily="18" charset="0"/>
                          <a:cs typeface="Times New Roman" pitchFamily="18" charset="0"/>
                        </a:rPr>
                        <a:t>(n=103)</a:t>
                      </a:r>
                      <a:endParaRPr kumimoji="0" lang="cs-CZ"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1" i="0" u="none" strike="noStrike" cap="none" normalizeH="0" baseline="0" dirty="0" smtClean="0">
                          <a:ln>
                            <a:noFill/>
                          </a:ln>
                          <a:solidFill>
                            <a:schemeClr val="tx1"/>
                          </a:solidFill>
                          <a:effectLst/>
                          <a:latin typeface="Times New Roman" pitchFamily="18" charset="0"/>
                          <a:cs typeface="Times New Roman" pitchFamily="18" charset="0"/>
                        </a:rPr>
                        <a:t>7,0-7,9 </a:t>
                      </a:r>
                      <a:endParaRPr kumimoji="0" lang="cs-CZ"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700" b="0" i="0" u="none" strike="noStrike" cap="none" normalizeH="0" baseline="0" dirty="0" smtClean="0">
                          <a:ln>
                            <a:noFill/>
                          </a:ln>
                          <a:solidFill>
                            <a:schemeClr val="tx1"/>
                          </a:solidFill>
                          <a:effectLst/>
                          <a:latin typeface="Times New Roman" pitchFamily="18" charset="0"/>
                          <a:cs typeface="Times New Roman" pitchFamily="18" charset="0"/>
                        </a:rPr>
                        <a:t>(n=204)</a:t>
                      </a:r>
                      <a:endParaRPr kumimoji="0" lang="cs-CZ"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1" i="0" u="none" strike="noStrike" cap="none" normalizeH="0" baseline="0" dirty="0" smtClean="0">
                          <a:ln>
                            <a:noFill/>
                          </a:ln>
                          <a:solidFill>
                            <a:schemeClr val="tx1"/>
                          </a:solidFill>
                          <a:effectLst/>
                          <a:latin typeface="Times New Roman" pitchFamily="18" charset="0"/>
                          <a:cs typeface="Times New Roman" pitchFamily="18" charset="0"/>
                        </a:rPr>
                        <a:t>&gt;8,0 h</a:t>
                      </a:r>
                      <a:endParaRPr kumimoji="0" lang="cs-CZ"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700" b="0" i="0" u="none" strike="noStrike" cap="none" normalizeH="0" baseline="0" dirty="0" smtClean="0">
                          <a:ln>
                            <a:noFill/>
                          </a:ln>
                          <a:solidFill>
                            <a:schemeClr val="tx1"/>
                          </a:solidFill>
                          <a:effectLst/>
                          <a:latin typeface="Times New Roman" pitchFamily="18" charset="0"/>
                          <a:cs typeface="Times New Roman" pitchFamily="18" charset="0"/>
                        </a:rPr>
                        <a:t>(n=141)</a:t>
                      </a:r>
                      <a:endParaRPr kumimoji="0" lang="cs-CZ" sz="28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vMerge="1">
                  <a:txBody>
                    <a:bodyPr/>
                    <a:lstStyle/>
                    <a:p>
                      <a:endParaRPr lang="cs-CZ"/>
                    </a:p>
                  </a:txBody>
                  <a:tcPr/>
                </a:tc>
              </a:tr>
              <a:tr h="42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BMI</a:t>
                      </a:r>
                      <a:endParaRPr kumimoji="0" lang="cs-CZ" sz="2100" b="0" i="0" u="none" strike="noStrike" cap="none" normalizeH="0" baseline="30000" dirty="0" smtClean="0">
                        <a:ln>
                          <a:noFill/>
                        </a:ln>
                        <a:solidFill>
                          <a:schemeClr val="tx1"/>
                        </a:solidFill>
                        <a:effectLst/>
                        <a:latin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32,5 ±7,2</a:t>
                      </a:r>
                      <a:endParaRPr kumimoji="0" lang="cs-CZ" sz="3600" b="0" i="0" u="none" strike="noStrike" cap="none" normalizeH="0" baseline="0" dirty="0" smtClean="0">
                        <a:ln>
                          <a:noFill/>
                        </a:ln>
                        <a:solidFill>
                          <a:schemeClr val="tx1"/>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32,4 ±7,2</a:t>
                      </a:r>
                      <a:endParaRPr kumimoji="0" lang="cs-CZ" sz="3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smtClean="0">
                          <a:ln>
                            <a:noFill/>
                          </a:ln>
                          <a:solidFill>
                            <a:schemeClr val="tx1"/>
                          </a:solidFill>
                          <a:effectLst/>
                          <a:latin typeface="Times New Roman" pitchFamily="18" charset="0"/>
                          <a:cs typeface="Times New Roman" pitchFamily="18" charset="0"/>
                        </a:rPr>
                        <a:t>31,9 ±6,8</a:t>
                      </a:r>
                      <a:endParaRPr kumimoji="0" lang="cs-CZ" sz="3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32,9 ±9,1</a:t>
                      </a:r>
                      <a:endParaRPr kumimoji="0" lang="cs-CZ" sz="3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smtClean="0">
                          <a:ln>
                            <a:noFill/>
                          </a:ln>
                          <a:solidFill>
                            <a:schemeClr val="tx1"/>
                          </a:solidFill>
                          <a:effectLst/>
                          <a:latin typeface="Times New Roman" pitchFamily="18" charset="0"/>
                          <a:cs typeface="Times New Roman" pitchFamily="18" charset="0"/>
                        </a:rPr>
                        <a:t>0,964</a:t>
                      </a:r>
                      <a:endParaRPr kumimoji="0" lang="cs-CZ" sz="3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Obvod pasu</a:t>
                      </a:r>
                      <a:endParaRPr kumimoji="0" lang="cs-CZ" sz="21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102,4 ±20,0</a:t>
                      </a:r>
                      <a:endParaRPr kumimoji="0" lang="cs-CZ" sz="3600" b="0" i="0" u="none" strike="noStrike" cap="none" normalizeH="0" baseline="0" dirty="0" smtClean="0">
                        <a:ln>
                          <a:noFill/>
                        </a:ln>
                        <a:solidFill>
                          <a:schemeClr val="tx1"/>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101,6 ±17,2</a:t>
                      </a:r>
                      <a:endParaRPr kumimoji="0" lang="cs-CZ" sz="3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smtClean="0">
                          <a:ln>
                            <a:noFill/>
                          </a:ln>
                          <a:solidFill>
                            <a:schemeClr val="tx1"/>
                          </a:solidFill>
                          <a:effectLst/>
                          <a:latin typeface="Times New Roman" pitchFamily="18" charset="0"/>
                          <a:cs typeface="Times New Roman" pitchFamily="18" charset="0"/>
                        </a:rPr>
                        <a:t>100,2 ±18,2</a:t>
                      </a:r>
                      <a:endParaRPr kumimoji="0" lang="cs-CZ" sz="3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101,5 ±20,7</a:t>
                      </a:r>
                      <a:endParaRPr kumimoji="0" lang="cs-CZ" sz="3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smtClean="0">
                          <a:ln>
                            <a:noFill/>
                          </a:ln>
                          <a:solidFill>
                            <a:schemeClr val="tx1"/>
                          </a:solidFill>
                          <a:effectLst/>
                          <a:latin typeface="Times New Roman" pitchFamily="18" charset="0"/>
                          <a:cs typeface="Times New Roman" pitchFamily="18" charset="0"/>
                        </a:rPr>
                        <a:t>0,857</a:t>
                      </a:r>
                      <a:endParaRPr kumimoji="0" lang="cs-CZ" sz="3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WHR</a:t>
                      </a:r>
                      <a:endParaRPr kumimoji="0" lang="cs-CZ" sz="21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smtClean="0">
                          <a:ln>
                            <a:noFill/>
                          </a:ln>
                          <a:solidFill>
                            <a:schemeClr val="tx1"/>
                          </a:solidFill>
                          <a:effectLst/>
                          <a:latin typeface="Times New Roman" pitchFamily="18" charset="0"/>
                          <a:cs typeface="Times New Roman" pitchFamily="18" charset="0"/>
                        </a:rPr>
                        <a:t>0,89 ±0,02</a:t>
                      </a:r>
                      <a:endParaRPr kumimoji="0" lang="cs-CZ" sz="3600" b="0" i="0" u="none" strike="noStrike" cap="none" normalizeH="0" baseline="0" smtClean="0">
                        <a:ln>
                          <a:noFill/>
                        </a:ln>
                        <a:solidFill>
                          <a:schemeClr val="tx1"/>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0,89 ±0,01</a:t>
                      </a:r>
                      <a:endParaRPr kumimoji="0" lang="cs-CZ" sz="3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smtClean="0">
                          <a:ln>
                            <a:noFill/>
                          </a:ln>
                          <a:solidFill>
                            <a:schemeClr val="tx1"/>
                          </a:solidFill>
                          <a:effectLst/>
                          <a:latin typeface="Times New Roman" pitchFamily="18" charset="0"/>
                          <a:cs typeface="Times New Roman" pitchFamily="18" charset="0"/>
                        </a:rPr>
                        <a:t>0,87 ±0,01</a:t>
                      </a:r>
                      <a:endParaRPr kumimoji="0" lang="cs-CZ" sz="3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0,88 ±0,01</a:t>
                      </a:r>
                      <a:endParaRPr kumimoji="0" lang="cs-CZ" sz="3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smtClean="0">
                          <a:ln>
                            <a:noFill/>
                          </a:ln>
                          <a:solidFill>
                            <a:schemeClr val="tx1"/>
                          </a:solidFill>
                          <a:effectLst/>
                          <a:latin typeface="Times New Roman" pitchFamily="18" charset="0"/>
                          <a:cs typeface="Times New Roman" pitchFamily="18" charset="0"/>
                        </a:rPr>
                        <a:t>0,923</a:t>
                      </a:r>
                      <a:endParaRPr kumimoji="0" lang="cs-CZ" sz="3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 těl. tuku</a:t>
                      </a:r>
                      <a:endParaRPr kumimoji="0" lang="cs-CZ" sz="21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smtClean="0">
                          <a:ln>
                            <a:noFill/>
                          </a:ln>
                          <a:solidFill>
                            <a:schemeClr val="tx1"/>
                          </a:solidFill>
                          <a:effectLst/>
                          <a:latin typeface="Times New Roman" pitchFamily="18" charset="0"/>
                          <a:cs typeface="Times New Roman" pitchFamily="18" charset="0"/>
                        </a:rPr>
                        <a:t>38,6 ±9,6</a:t>
                      </a:r>
                      <a:endParaRPr kumimoji="0" lang="cs-CZ" sz="3600" b="0" i="0" u="none" strike="noStrike" cap="none" normalizeH="0" baseline="0" smtClean="0">
                        <a:ln>
                          <a:noFill/>
                        </a:ln>
                        <a:solidFill>
                          <a:schemeClr val="tx1"/>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36,7 ±10,1</a:t>
                      </a:r>
                      <a:endParaRPr kumimoji="0" lang="cs-CZ" sz="3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smtClean="0">
                          <a:ln>
                            <a:noFill/>
                          </a:ln>
                          <a:solidFill>
                            <a:schemeClr val="tx1"/>
                          </a:solidFill>
                          <a:effectLst/>
                          <a:latin typeface="Times New Roman" pitchFamily="18" charset="0"/>
                          <a:cs typeface="Times New Roman" pitchFamily="18" charset="0"/>
                        </a:rPr>
                        <a:t>36,7 ±10,4</a:t>
                      </a:r>
                      <a:endParaRPr kumimoji="0" lang="cs-CZ" sz="3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36,7 ±11,9</a:t>
                      </a:r>
                      <a:endParaRPr kumimoji="0" lang="cs-CZ" sz="3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0,759</a:t>
                      </a:r>
                      <a:endParaRPr kumimoji="0" lang="cs-CZ" sz="36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8"/>
          <p:cNvSpPr>
            <a:spLocks noChangeArrowheads="1"/>
          </p:cNvSpPr>
          <p:nvPr/>
        </p:nvSpPr>
        <p:spPr bwMode="auto">
          <a:xfrm>
            <a:off x="179512" y="5517232"/>
            <a:ext cx="8820472" cy="461665"/>
          </a:xfrm>
          <a:prstGeom prst="rect">
            <a:avLst/>
          </a:prstGeom>
          <a:noFill/>
          <a:ln w="9525">
            <a:noFill/>
            <a:miter lim="800000"/>
            <a:headEnd/>
            <a:tailEnd/>
          </a:ln>
        </p:spPr>
        <p:txBody>
          <a:bodyPr wrap="square">
            <a:spAutoFit/>
          </a:bodyPr>
          <a:lstStyle/>
          <a:p>
            <a:r>
              <a:rPr lang="cs-CZ" sz="2400" dirty="0">
                <a:solidFill>
                  <a:srgbClr val="FF6600"/>
                </a:solidFill>
              </a:rPr>
              <a:t>= &gt; </a:t>
            </a:r>
            <a:r>
              <a:rPr lang="cs-CZ" sz="2400" dirty="0" smtClean="0">
                <a:solidFill>
                  <a:srgbClr val="FF6600"/>
                </a:solidFill>
              </a:rPr>
              <a:t>Tělesné parametry se nelišily v závislosti na délce spánku.</a:t>
            </a:r>
            <a:endParaRPr lang="cs-CZ" sz="2400" dirty="0">
              <a:solidFill>
                <a:srgbClr val="FF66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Výsledky našeho výzkumu</a:t>
            </a:r>
            <a:endParaRPr lang="cs-CZ" dirty="0"/>
          </a:p>
        </p:txBody>
      </p:sp>
      <p:sp>
        <p:nvSpPr>
          <p:cNvPr id="4" name="Rectangle 6"/>
          <p:cNvSpPr>
            <a:spLocks noGrp="1" noChangeArrowheads="1"/>
          </p:cNvSpPr>
          <p:nvPr>
            <p:ph sz="quarter" idx="1"/>
          </p:nvPr>
        </p:nvSpPr>
        <p:spPr bwMode="auto">
          <a:xfrm>
            <a:off x="467544" y="1556792"/>
            <a:ext cx="8503920" cy="861774"/>
          </a:xfrm>
          <a:prstGeom prst="rect">
            <a:avLst/>
          </a:prstGeom>
          <a:noFill/>
          <a:ln w="9525">
            <a:noFill/>
            <a:miter lim="800000"/>
            <a:headEnd/>
            <a:tailEnd/>
          </a:ln>
        </p:spPr>
        <p:txBody>
          <a:bodyPr anchor="ctr">
            <a:spAutoFit/>
          </a:bodyPr>
          <a:lstStyle/>
          <a:p>
            <a:pPr>
              <a:buNone/>
            </a:pPr>
            <a:r>
              <a:rPr lang="cs-CZ" sz="2400" dirty="0">
                <a:latin typeface="Calibri" pitchFamily="34" charset="0"/>
                <a:cs typeface="Times New Roman" pitchFamily="18" charset="0"/>
              </a:rPr>
              <a:t>Srovnání relativních četností obézních a neobézních se spánkem &lt; 6,9 hodin </a:t>
            </a:r>
            <a:r>
              <a:rPr lang="cs-CZ" sz="2400" dirty="0" err="1">
                <a:latin typeface="Calibri" pitchFamily="34" charset="0"/>
                <a:cs typeface="Times New Roman" pitchFamily="18" charset="0"/>
              </a:rPr>
              <a:t>vs</a:t>
            </a:r>
            <a:r>
              <a:rPr lang="cs-CZ" sz="2400" dirty="0">
                <a:latin typeface="Calibri" pitchFamily="34" charset="0"/>
                <a:cs typeface="Times New Roman" pitchFamily="18" charset="0"/>
              </a:rPr>
              <a:t> </a:t>
            </a:r>
            <a:r>
              <a:rPr lang="cs-CZ" sz="2400" b="1" dirty="0">
                <a:latin typeface="Calibri" pitchFamily="34" charset="0"/>
                <a:cs typeface="Times New Roman" pitchFamily="18" charset="0"/>
              </a:rPr>
              <a:t>≥</a:t>
            </a:r>
            <a:r>
              <a:rPr lang="cs-CZ" sz="2400" dirty="0">
                <a:latin typeface="Calibri" pitchFamily="34" charset="0"/>
                <a:cs typeface="Times New Roman" pitchFamily="18" charset="0"/>
              </a:rPr>
              <a:t> 7,0 </a:t>
            </a:r>
            <a:r>
              <a:rPr lang="cs-CZ" sz="2400" dirty="0" smtClean="0">
                <a:latin typeface="Calibri" pitchFamily="34" charset="0"/>
                <a:cs typeface="Times New Roman" pitchFamily="18" charset="0"/>
              </a:rPr>
              <a:t>hodin pro celou populaci.</a:t>
            </a:r>
            <a:endParaRPr lang="cs-CZ" sz="3600" dirty="0">
              <a:latin typeface="Calibri" pitchFamily="34" charset="0"/>
            </a:endParaRPr>
          </a:p>
        </p:txBody>
      </p:sp>
      <p:graphicFrame>
        <p:nvGraphicFramePr>
          <p:cNvPr id="6" name="Tabulka 5"/>
          <p:cNvGraphicFramePr>
            <a:graphicFrameLocks noGrp="1"/>
          </p:cNvGraphicFramePr>
          <p:nvPr/>
        </p:nvGraphicFramePr>
        <p:xfrm>
          <a:off x="683568" y="2420888"/>
          <a:ext cx="6119812" cy="1828800"/>
        </p:xfrm>
        <a:graphic>
          <a:graphicData uri="http://schemas.openxmlformats.org/drawingml/2006/table">
            <a:tbl>
              <a:tblPr/>
              <a:tblGrid>
                <a:gridCol w="1928812"/>
                <a:gridCol w="1374775"/>
                <a:gridCol w="1408113"/>
                <a:gridCol w="1408112"/>
              </a:tblGrid>
              <a:tr h="2159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cs-CZ" sz="1800" b="0" i="0" u="none" strike="noStrike" cap="none" normalizeH="0" baseline="0" dirty="0" smtClean="0">
                        <a:ln>
                          <a:noFill/>
                        </a:ln>
                        <a:solidFill>
                          <a:schemeClr val="tx1"/>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Calibri" pitchFamily="34" charset="0"/>
                        </a:rPr>
                        <a:t>Obezita na základě </a:t>
                      </a:r>
                      <a:r>
                        <a:rPr kumimoji="0" lang="cs-CZ" sz="1800" b="1" i="0" u="none" strike="noStrike" cap="none" normalizeH="0" baseline="0" dirty="0" smtClean="0">
                          <a:ln>
                            <a:noFill/>
                          </a:ln>
                          <a:solidFill>
                            <a:schemeClr val="tx1"/>
                          </a:solidFill>
                          <a:effectLst/>
                          <a:latin typeface="Calibri" pitchFamily="34" charset="0"/>
                        </a:rPr>
                        <a:t>% TT</a:t>
                      </a:r>
                    </a:p>
                  </a:txBody>
                  <a:tcPr anchor="b"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hMerge="1">
                  <a:txBody>
                    <a:bodyPr/>
                    <a:lstStyle/>
                    <a:p>
                      <a:endParaRPr lang="cs-CZ"/>
                    </a:p>
                  </a:txBody>
                  <a:tcPr/>
                </a:tc>
                <a:tc hMerge="1">
                  <a:txBody>
                    <a:bodyPr/>
                    <a:lstStyle/>
                    <a:p>
                      <a:endParaRPr lang="cs-CZ"/>
                    </a:p>
                  </a:txBody>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0" i="0" u="none" strike="noStrike" cap="none" normalizeH="0" baseline="0" dirty="0" smtClean="0">
                          <a:ln>
                            <a:noFill/>
                          </a:ln>
                          <a:solidFill>
                            <a:schemeClr val="tx1"/>
                          </a:solidFill>
                          <a:effectLst/>
                          <a:latin typeface="Calibri" pitchFamily="34" charset="0"/>
                        </a:rPr>
                        <a:t>Spánek</a:t>
                      </a:r>
                    </a:p>
                  </a:txBody>
                  <a:tcP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smtClean="0">
                          <a:ln>
                            <a:noFill/>
                          </a:ln>
                          <a:solidFill>
                            <a:schemeClr val="tx1"/>
                          </a:solidFill>
                          <a:effectLst/>
                          <a:latin typeface="Calibri" pitchFamily="34" charset="0"/>
                          <a:cs typeface="Times New Roman" pitchFamily="18" charset="0"/>
                        </a:rPr>
                        <a:t>Obézní</a:t>
                      </a:r>
                      <a:endParaRPr kumimoji="0" lang="cs-CZ" sz="1800" b="1" i="0" u="none" strike="noStrike" cap="none" normalizeH="0" baseline="0" dirty="0" smtClean="0">
                        <a:ln>
                          <a:noFill/>
                        </a:ln>
                        <a:solidFill>
                          <a:schemeClr val="tx1"/>
                        </a:solidFill>
                        <a:effectLst/>
                        <a:latin typeface="Calibri" pitchFamily="34" charset="0"/>
                      </a:endParaRPr>
                    </a:p>
                  </a:txBody>
                  <a:tcPr anchor="b"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Calibri" pitchFamily="34" charset="0"/>
                          <a:cs typeface="Times New Roman" pitchFamily="18" charset="0"/>
                        </a:rPr>
                        <a:t>Neobézní</a:t>
                      </a:r>
                      <a:endParaRPr kumimoji="0" lang="cs-CZ" sz="1800" b="1"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Celkem (n)</a:t>
                      </a:r>
                      <a:endParaRPr kumimoji="0" lang="cs-CZ" sz="1800" b="0" i="0" u="none" strike="noStrike" cap="none" normalizeH="0" baseline="0" smtClean="0">
                        <a:ln>
                          <a:noFill/>
                        </a:ln>
                        <a:solidFill>
                          <a:schemeClr val="tx1"/>
                        </a:solidFill>
                        <a:effectLst/>
                        <a:latin typeface="Calibri" pitchFamily="34" charset="0"/>
                      </a:endParaRPr>
                    </a:p>
                  </a:txBody>
                  <a:tcPr anchor="b"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Times New Roman" pitchFamily="18" charset="0"/>
                        </a:rPr>
                        <a:t>&lt;</a:t>
                      </a:r>
                      <a:r>
                        <a:rPr kumimoji="0" lang="cs-CZ" sz="1800" b="1" i="0" u="none" strike="noStrike" cap="none" normalizeH="0" baseline="0" smtClean="0">
                          <a:ln>
                            <a:noFill/>
                          </a:ln>
                          <a:solidFill>
                            <a:schemeClr val="tx1"/>
                          </a:solidFill>
                          <a:effectLst/>
                          <a:latin typeface="Calibri" pitchFamily="34" charset="0"/>
                          <a:cs typeface="Times New Roman" pitchFamily="18" charset="0"/>
                        </a:rPr>
                        <a:t> 6,9 hodin</a:t>
                      </a:r>
                      <a:endParaRPr kumimoji="0" lang="cs-CZ" sz="1800" b="1" i="0" u="none" strike="noStrike" cap="none" normalizeH="0" baseline="0" smtClean="0">
                        <a:ln>
                          <a:noFill/>
                        </a:ln>
                        <a:solidFill>
                          <a:schemeClr val="tx1"/>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Calibri" pitchFamily="34" charset="0"/>
                          <a:cs typeface="Times New Roman" pitchFamily="18" charset="0"/>
                        </a:rPr>
                        <a:t>29 %</a:t>
                      </a:r>
                      <a:endParaRPr kumimoji="0" lang="cs-CZ" sz="1800" b="0" i="0" u="none" strike="noStrike" cap="none" normalizeH="0" baseline="0" dirty="0" smtClean="0">
                        <a:ln>
                          <a:noFill/>
                        </a:ln>
                        <a:solidFill>
                          <a:schemeClr val="tx1"/>
                        </a:solidFill>
                        <a:effectLst/>
                        <a:latin typeface="Calibri" pitchFamily="34" charset="0"/>
                      </a:endParaRPr>
                    </a:p>
                  </a:txBody>
                  <a:tcPr anchor="b"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20 %</a:t>
                      </a:r>
                      <a:endParaRPr kumimoji="0" lang="cs-CZ"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123</a:t>
                      </a:r>
                      <a:endParaRPr kumimoji="0" lang="cs-CZ" sz="1800" b="0" i="0" u="none" strike="noStrike" cap="none" normalizeH="0" baseline="0" smtClean="0">
                        <a:ln>
                          <a:noFill/>
                        </a:ln>
                        <a:solidFill>
                          <a:schemeClr val="tx1"/>
                        </a:solidFill>
                        <a:effectLst/>
                        <a:latin typeface="Calibri" pitchFamily="34" charset="0"/>
                      </a:endParaRPr>
                    </a:p>
                  </a:txBody>
                  <a:tcPr anchor="b"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Calibri" pitchFamily="34" charset="0"/>
                        </a:rPr>
                        <a:t>≥ 7,0 hodin</a:t>
                      </a:r>
                    </a:p>
                  </a:txBody>
                  <a:tcP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71 %</a:t>
                      </a:r>
                      <a:endParaRPr kumimoji="0" lang="cs-CZ" sz="1800" b="0" i="0" u="none" strike="noStrike" cap="none" normalizeH="0" baseline="0" smtClean="0">
                        <a:ln>
                          <a:noFill/>
                        </a:ln>
                        <a:solidFill>
                          <a:schemeClr val="tx1"/>
                        </a:solidFill>
                        <a:effectLst/>
                        <a:latin typeface="Calibri" pitchFamily="34" charset="0"/>
                      </a:endParaRPr>
                    </a:p>
                  </a:txBody>
                  <a:tcPr anchor="b"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Calibri" pitchFamily="34" charset="0"/>
                          <a:cs typeface="Times New Roman" pitchFamily="18" charset="0"/>
                        </a:rPr>
                        <a:t>80 %</a:t>
                      </a:r>
                      <a:endParaRPr kumimoji="0" lang="cs-CZ" sz="18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355</a:t>
                      </a:r>
                      <a:endParaRPr kumimoji="0" lang="cs-CZ" sz="1800" b="0" i="0" u="none" strike="noStrike" cap="none" normalizeH="0" baseline="0" smtClean="0">
                        <a:ln>
                          <a:noFill/>
                        </a:ln>
                        <a:solidFill>
                          <a:schemeClr val="tx1"/>
                        </a:solidFill>
                        <a:effectLst/>
                        <a:latin typeface="Calibri" pitchFamily="34" charset="0"/>
                      </a:endParaRPr>
                    </a:p>
                  </a:txBody>
                  <a:tcPr anchor="b"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smtClean="0">
                          <a:ln>
                            <a:noFill/>
                          </a:ln>
                          <a:solidFill>
                            <a:schemeClr val="tx1"/>
                          </a:solidFill>
                          <a:effectLst/>
                          <a:latin typeface="Calibri" pitchFamily="34" charset="0"/>
                          <a:cs typeface="Times New Roman" pitchFamily="18" charset="0"/>
                        </a:rPr>
                        <a:t>Celkem (n)</a:t>
                      </a:r>
                      <a:endParaRPr kumimoji="0" lang="cs-CZ" sz="1800" b="0" i="0" u="none" strike="noStrike" cap="none" normalizeH="0" baseline="0" dirty="0" smtClean="0">
                        <a:ln>
                          <a:noFill/>
                        </a:ln>
                        <a:solidFill>
                          <a:schemeClr val="tx1"/>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Calibri" pitchFamily="34" charset="0"/>
                          <a:cs typeface="Times New Roman" pitchFamily="18" charset="0"/>
                        </a:rPr>
                        <a:t>297</a:t>
                      </a:r>
                      <a:endParaRPr kumimoji="0" lang="cs-CZ" sz="1800" b="0" i="0" u="none" strike="noStrike" cap="none" normalizeH="0" baseline="0" dirty="0" smtClean="0">
                        <a:ln>
                          <a:noFill/>
                        </a:ln>
                        <a:solidFill>
                          <a:schemeClr val="tx1"/>
                        </a:solidFill>
                        <a:effectLst/>
                        <a:latin typeface="Calibri" pitchFamily="34" charset="0"/>
                      </a:endParaRPr>
                    </a:p>
                  </a:txBody>
                  <a:tcPr anchor="b"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Calibri" pitchFamily="34" charset="0"/>
                          <a:cs typeface="Times New Roman" pitchFamily="18" charset="0"/>
                        </a:rPr>
                        <a:t>181</a:t>
                      </a:r>
                      <a:endParaRPr kumimoji="0" lang="cs-CZ" sz="18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Calibri" pitchFamily="34" charset="0"/>
                          <a:cs typeface="Times New Roman" pitchFamily="18" charset="0"/>
                        </a:rPr>
                        <a:t>478</a:t>
                      </a:r>
                      <a:endParaRPr kumimoji="0" lang="cs-CZ" sz="1800" b="0" i="0" u="none" strike="noStrike" cap="none" normalizeH="0" baseline="0" dirty="0" smtClean="0">
                        <a:ln>
                          <a:noFill/>
                        </a:ln>
                        <a:solidFill>
                          <a:schemeClr val="tx1"/>
                        </a:solidFill>
                        <a:effectLst/>
                        <a:latin typeface="Calibri" pitchFamily="34" charset="0"/>
                      </a:endParaRPr>
                    </a:p>
                  </a:txBody>
                  <a:tcPr anchor="b"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 name="Tabulka 6"/>
          <p:cNvGraphicFramePr>
            <a:graphicFrameLocks noGrp="1"/>
          </p:cNvGraphicFramePr>
          <p:nvPr/>
        </p:nvGraphicFramePr>
        <p:xfrm>
          <a:off x="611560" y="4437112"/>
          <a:ext cx="6119812" cy="1828800"/>
        </p:xfrm>
        <a:graphic>
          <a:graphicData uri="http://schemas.openxmlformats.org/drawingml/2006/table">
            <a:tbl>
              <a:tblPr/>
              <a:tblGrid>
                <a:gridCol w="1928812"/>
                <a:gridCol w="1374775"/>
                <a:gridCol w="1408113"/>
                <a:gridCol w="1408112"/>
              </a:tblGrid>
              <a:tr h="2159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cs-CZ" sz="1800" b="0" i="0" u="none" strike="noStrike" cap="none" normalizeH="0" baseline="0" dirty="0" smtClean="0">
                        <a:ln>
                          <a:noFill/>
                        </a:ln>
                        <a:solidFill>
                          <a:schemeClr val="tx1"/>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Calibri" pitchFamily="34" charset="0"/>
                        </a:rPr>
                        <a:t>Obezita na základě </a:t>
                      </a:r>
                      <a:r>
                        <a:rPr kumimoji="0" lang="cs-CZ" sz="1800" b="1" i="0" u="none" strike="noStrike" cap="none" normalizeH="0" baseline="0" dirty="0" smtClean="0">
                          <a:ln>
                            <a:noFill/>
                          </a:ln>
                          <a:solidFill>
                            <a:schemeClr val="tx1"/>
                          </a:solidFill>
                          <a:effectLst/>
                          <a:latin typeface="Calibri" pitchFamily="34" charset="0"/>
                        </a:rPr>
                        <a:t>WHR</a:t>
                      </a:r>
                    </a:p>
                  </a:txBody>
                  <a:tcPr anchor="b"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hMerge="1">
                  <a:txBody>
                    <a:bodyPr/>
                    <a:lstStyle/>
                    <a:p>
                      <a:endParaRPr lang="cs-CZ"/>
                    </a:p>
                  </a:txBody>
                  <a:tcPr/>
                </a:tc>
                <a:tc hMerge="1">
                  <a:txBody>
                    <a:bodyPr/>
                    <a:lstStyle/>
                    <a:p>
                      <a:endParaRPr lang="cs-CZ"/>
                    </a:p>
                  </a:txBody>
                  <a:tcPr/>
                </a:tc>
              </a:tr>
              <a:tr h="28892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0" i="0" u="none" strike="noStrike" cap="none" normalizeH="0" baseline="0" dirty="0" smtClean="0">
                          <a:ln>
                            <a:noFill/>
                          </a:ln>
                          <a:solidFill>
                            <a:schemeClr val="tx1"/>
                          </a:solidFill>
                          <a:effectLst/>
                          <a:latin typeface="Calibri" pitchFamily="34" charset="0"/>
                        </a:rPr>
                        <a:t>Spánek</a:t>
                      </a:r>
                    </a:p>
                  </a:txBody>
                  <a:tcP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smtClean="0">
                          <a:ln>
                            <a:noFill/>
                          </a:ln>
                          <a:solidFill>
                            <a:schemeClr val="tx1"/>
                          </a:solidFill>
                          <a:effectLst/>
                          <a:latin typeface="Calibri" pitchFamily="34" charset="0"/>
                          <a:cs typeface="Times New Roman" pitchFamily="18" charset="0"/>
                        </a:rPr>
                        <a:t>Obézní</a:t>
                      </a:r>
                      <a:endParaRPr kumimoji="0" lang="cs-CZ" sz="1800" b="1" i="0" u="none" strike="noStrike" cap="none" normalizeH="0" baseline="0" dirty="0" smtClean="0">
                        <a:ln>
                          <a:noFill/>
                        </a:ln>
                        <a:solidFill>
                          <a:schemeClr val="tx1"/>
                        </a:solidFill>
                        <a:effectLst/>
                        <a:latin typeface="Calibri" pitchFamily="34" charset="0"/>
                      </a:endParaRPr>
                    </a:p>
                  </a:txBody>
                  <a:tcPr anchor="b"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Calibri" pitchFamily="34" charset="0"/>
                          <a:cs typeface="Times New Roman" pitchFamily="18" charset="0"/>
                        </a:rPr>
                        <a:t>Neobézní</a:t>
                      </a:r>
                      <a:endParaRPr kumimoji="0" lang="cs-CZ" sz="1800" b="1"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Celkem (n)</a:t>
                      </a:r>
                      <a:endParaRPr kumimoji="0" lang="cs-CZ" sz="1800" b="0" i="0" u="none" strike="noStrike" cap="none" normalizeH="0" baseline="0" smtClean="0">
                        <a:ln>
                          <a:noFill/>
                        </a:ln>
                        <a:solidFill>
                          <a:schemeClr val="tx1"/>
                        </a:solidFill>
                        <a:effectLst/>
                        <a:latin typeface="Calibri" pitchFamily="34" charset="0"/>
                      </a:endParaRPr>
                    </a:p>
                  </a:txBody>
                  <a:tcPr anchor="b"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Calibri" pitchFamily="34" charset="0"/>
                          <a:cs typeface="Times New Roman" pitchFamily="18" charset="0"/>
                        </a:rPr>
                        <a:t>&lt;</a:t>
                      </a:r>
                      <a:r>
                        <a:rPr kumimoji="0" lang="cs-CZ" sz="1800" b="1" i="0" u="none" strike="noStrike" cap="none" normalizeH="0" baseline="0" smtClean="0">
                          <a:ln>
                            <a:noFill/>
                          </a:ln>
                          <a:solidFill>
                            <a:schemeClr val="tx1"/>
                          </a:solidFill>
                          <a:effectLst/>
                          <a:latin typeface="Calibri" pitchFamily="34" charset="0"/>
                          <a:cs typeface="Times New Roman" pitchFamily="18" charset="0"/>
                        </a:rPr>
                        <a:t> 6,9 hodin</a:t>
                      </a:r>
                      <a:endParaRPr kumimoji="0" lang="cs-CZ" sz="1800" b="1" i="0" u="none" strike="noStrike" cap="none" normalizeH="0" baseline="0" smtClean="0">
                        <a:ln>
                          <a:noFill/>
                        </a:ln>
                        <a:solidFill>
                          <a:schemeClr val="tx1"/>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Calibri" pitchFamily="34" charset="0"/>
                          <a:cs typeface="Times New Roman" pitchFamily="18" charset="0"/>
                        </a:rPr>
                        <a:t>32 %</a:t>
                      </a:r>
                      <a:endParaRPr kumimoji="0" lang="cs-CZ" sz="1800" b="0" i="0" u="none" strike="noStrike" cap="none" normalizeH="0" baseline="0" dirty="0" smtClean="0">
                        <a:ln>
                          <a:noFill/>
                        </a:ln>
                        <a:solidFill>
                          <a:schemeClr val="tx1"/>
                        </a:solidFill>
                        <a:effectLst/>
                        <a:latin typeface="Calibri" pitchFamily="34" charset="0"/>
                      </a:endParaRPr>
                    </a:p>
                  </a:txBody>
                  <a:tcPr anchor="b"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19 %</a:t>
                      </a:r>
                      <a:endParaRPr kumimoji="0" lang="cs-CZ" sz="1800" b="0" i="0" u="none" strike="noStrike" cap="none" normalizeH="0" baseline="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123</a:t>
                      </a:r>
                      <a:endParaRPr kumimoji="0" lang="cs-CZ" sz="1800" b="0" i="0" u="none" strike="noStrike" cap="none" normalizeH="0" baseline="0" smtClean="0">
                        <a:ln>
                          <a:noFill/>
                        </a:ln>
                        <a:solidFill>
                          <a:schemeClr val="tx1"/>
                        </a:solidFill>
                        <a:effectLst/>
                        <a:latin typeface="Calibri" pitchFamily="34" charset="0"/>
                      </a:endParaRPr>
                    </a:p>
                  </a:txBody>
                  <a:tcPr anchor="b"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Calibri" pitchFamily="34" charset="0"/>
                        </a:rPr>
                        <a:t>≥ 7,0 hodin</a:t>
                      </a:r>
                    </a:p>
                  </a:txBody>
                  <a:tcP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Calibri" pitchFamily="34" charset="0"/>
                          <a:cs typeface="Times New Roman" pitchFamily="18" charset="0"/>
                        </a:rPr>
                        <a:t>68 %</a:t>
                      </a:r>
                      <a:endParaRPr kumimoji="0" lang="cs-CZ" sz="1800" b="0" i="0" u="none" strike="noStrike" cap="none" normalizeH="0" baseline="0" dirty="0" smtClean="0">
                        <a:ln>
                          <a:noFill/>
                        </a:ln>
                        <a:solidFill>
                          <a:schemeClr val="tx1"/>
                        </a:solidFill>
                        <a:effectLst/>
                        <a:latin typeface="Calibri" pitchFamily="34" charset="0"/>
                      </a:endParaRPr>
                    </a:p>
                  </a:txBody>
                  <a:tcPr anchor="b"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Calibri" pitchFamily="34" charset="0"/>
                          <a:cs typeface="Times New Roman" pitchFamily="18" charset="0"/>
                        </a:rPr>
                        <a:t>81 %</a:t>
                      </a:r>
                      <a:endParaRPr kumimoji="0" lang="cs-CZ" sz="18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355</a:t>
                      </a:r>
                      <a:endParaRPr kumimoji="0" lang="cs-CZ" sz="1800" b="0" i="0" u="none" strike="noStrike" cap="none" normalizeH="0" baseline="0" smtClean="0">
                        <a:ln>
                          <a:noFill/>
                        </a:ln>
                        <a:solidFill>
                          <a:schemeClr val="tx1"/>
                        </a:solidFill>
                        <a:effectLst/>
                        <a:latin typeface="Calibri" pitchFamily="34" charset="0"/>
                      </a:endParaRPr>
                    </a:p>
                  </a:txBody>
                  <a:tcPr anchor="b"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Calibri" pitchFamily="34" charset="0"/>
                          <a:cs typeface="Times New Roman" pitchFamily="18" charset="0"/>
                        </a:rPr>
                        <a:t>Celkem (n)</a:t>
                      </a:r>
                      <a:endParaRPr kumimoji="0" lang="cs-CZ" sz="1800" b="0" i="0" u="none" strike="noStrike" cap="none" normalizeH="0" baseline="0" smtClean="0">
                        <a:ln>
                          <a:noFill/>
                        </a:ln>
                        <a:solidFill>
                          <a:schemeClr val="tx1"/>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smtClean="0">
                          <a:ln>
                            <a:noFill/>
                          </a:ln>
                          <a:solidFill>
                            <a:schemeClr val="tx1"/>
                          </a:solidFill>
                          <a:effectLst/>
                          <a:latin typeface="Calibri" pitchFamily="34" charset="0"/>
                          <a:cs typeface="Times New Roman" pitchFamily="18" charset="0"/>
                        </a:rPr>
                        <a:t>246</a:t>
                      </a:r>
                      <a:endParaRPr kumimoji="0" lang="cs-CZ" sz="1800" b="0" i="0" u="none" strike="noStrike" cap="none" normalizeH="0" baseline="0" smtClean="0">
                        <a:ln>
                          <a:noFill/>
                        </a:ln>
                        <a:solidFill>
                          <a:schemeClr val="tx1"/>
                        </a:solidFill>
                        <a:effectLst/>
                        <a:latin typeface="Calibri" pitchFamily="34" charset="0"/>
                      </a:endParaRPr>
                    </a:p>
                  </a:txBody>
                  <a:tcPr anchor="b"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Calibri" pitchFamily="34" charset="0"/>
                          <a:cs typeface="Times New Roman" pitchFamily="18" charset="0"/>
                        </a:rPr>
                        <a:t>232</a:t>
                      </a:r>
                      <a:endParaRPr kumimoji="0" lang="cs-CZ" sz="18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smtClean="0">
                          <a:ln>
                            <a:noFill/>
                          </a:ln>
                          <a:solidFill>
                            <a:schemeClr val="tx1"/>
                          </a:solidFill>
                          <a:effectLst/>
                          <a:latin typeface="Calibri" pitchFamily="34" charset="0"/>
                          <a:cs typeface="Times New Roman" pitchFamily="18" charset="0"/>
                        </a:rPr>
                        <a:t>478</a:t>
                      </a:r>
                      <a:endParaRPr kumimoji="0" lang="cs-CZ" sz="1800" b="0" i="0" u="none" strike="noStrike" cap="none" normalizeH="0" baseline="0" dirty="0" smtClean="0">
                        <a:ln>
                          <a:noFill/>
                        </a:ln>
                        <a:solidFill>
                          <a:schemeClr val="tx1"/>
                        </a:solidFill>
                        <a:effectLst/>
                        <a:latin typeface="Calibri" pitchFamily="34" charset="0"/>
                      </a:endParaRPr>
                    </a:p>
                  </a:txBody>
                  <a:tcPr anchor="b" horzOverflow="overflow">
                    <a:lnL w="190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Elipsa 7"/>
          <p:cNvSpPr/>
          <p:nvPr/>
        </p:nvSpPr>
        <p:spPr>
          <a:xfrm>
            <a:off x="2915816" y="3212976"/>
            <a:ext cx="792088" cy="288032"/>
          </a:xfrm>
          <a:prstGeom prst="ellipse">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Elipsa 8"/>
          <p:cNvSpPr/>
          <p:nvPr/>
        </p:nvSpPr>
        <p:spPr>
          <a:xfrm>
            <a:off x="2915816" y="5229200"/>
            <a:ext cx="648072" cy="288032"/>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Rectangle 291"/>
          <p:cNvSpPr>
            <a:spLocks noChangeArrowheads="1"/>
          </p:cNvSpPr>
          <p:nvPr/>
        </p:nvSpPr>
        <p:spPr bwMode="auto">
          <a:xfrm>
            <a:off x="6983412" y="2780928"/>
            <a:ext cx="2160588" cy="1081088"/>
          </a:xfrm>
          <a:prstGeom prst="rect">
            <a:avLst/>
          </a:prstGeom>
          <a:solidFill>
            <a:schemeClr val="accent1"/>
          </a:solidFill>
          <a:ln w="9525">
            <a:solidFill>
              <a:schemeClr val="tx1"/>
            </a:solidFill>
            <a:miter lim="800000"/>
            <a:headEnd/>
            <a:tailEnd/>
          </a:ln>
        </p:spPr>
        <p:txBody>
          <a:bodyPr wrap="none" anchor="ctr"/>
          <a:lstStyle/>
          <a:p>
            <a:pPr algn="ctr"/>
            <a:r>
              <a:rPr lang="cs-CZ" dirty="0"/>
              <a:t>OR (95 % IS):</a:t>
            </a:r>
          </a:p>
          <a:p>
            <a:pPr algn="ctr"/>
            <a:r>
              <a:rPr lang="cs-CZ" dirty="0"/>
              <a:t>1,67 (1,07 – 2,60)</a:t>
            </a:r>
          </a:p>
          <a:p>
            <a:pPr algn="ctr"/>
            <a:r>
              <a:rPr lang="cs-CZ" dirty="0" err="1"/>
              <a:t>Chi</a:t>
            </a:r>
            <a:r>
              <a:rPr lang="cs-CZ" dirty="0"/>
              <a:t>-square: p = 0,03</a:t>
            </a:r>
          </a:p>
        </p:txBody>
      </p:sp>
      <p:sp>
        <p:nvSpPr>
          <p:cNvPr id="12" name="Rectangle 292"/>
          <p:cNvSpPr>
            <a:spLocks noChangeArrowheads="1"/>
          </p:cNvSpPr>
          <p:nvPr/>
        </p:nvSpPr>
        <p:spPr bwMode="auto">
          <a:xfrm>
            <a:off x="6804025" y="4653136"/>
            <a:ext cx="2339975" cy="1081087"/>
          </a:xfrm>
          <a:prstGeom prst="rect">
            <a:avLst/>
          </a:prstGeom>
          <a:solidFill>
            <a:schemeClr val="accent1"/>
          </a:solidFill>
          <a:ln w="9525">
            <a:solidFill>
              <a:schemeClr val="tx1"/>
            </a:solidFill>
            <a:miter lim="800000"/>
            <a:headEnd/>
            <a:tailEnd/>
          </a:ln>
        </p:spPr>
        <p:txBody>
          <a:bodyPr wrap="none" anchor="ctr"/>
          <a:lstStyle/>
          <a:p>
            <a:pPr algn="ctr"/>
            <a:r>
              <a:rPr lang="cs-CZ" dirty="0"/>
              <a:t>OR (95 % IS):</a:t>
            </a:r>
          </a:p>
          <a:p>
            <a:pPr algn="ctr"/>
            <a:r>
              <a:rPr lang="cs-CZ" dirty="0"/>
              <a:t>1,93 (1,27 – 2,94)</a:t>
            </a:r>
          </a:p>
          <a:p>
            <a:pPr algn="ctr"/>
            <a:r>
              <a:rPr lang="cs-CZ" dirty="0" err="1"/>
              <a:t>Chi</a:t>
            </a:r>
            <a:r>
              <a:rPr lang="cs-CZ" dirty="0"/>
              <a:t>-square: p = 0,003</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Výsledky našeho výzkumu</a:t>
            </a:r>
            <a:endParaRPr lang="cs-CZ" dirty="0"/>
          </a:p>
        </p:txBody>
      </p:sp>
      <p:graphicFrame>
        <p:nvGraphicFramePr>
          <p:cNvPr id="4" name="Zástupný symbol pro obsah 3"/>
          <p:cNvGraphicFramePr>
            <a:graphicFrameLocks noGrp="1"/>
          </p:cNvGraphicFramePr>
          <p:nvPr>
            <p:ph sz="quarter" idx="1"/>
          </p:nvPr>
        </p:nvGraphicFramePr>
        <p:xfrm>
          <a:off x="323528" y="2132856"/>
          <a:ext cx="8512175" cy="3493318"/>
        </p:xfrm>
        <a:graphic>
          <a:graphicData uri="http://schemas.openxmlformats.org/drawingml/2006/table">
            <a:tbl>
              <a:tblPr/>
              <a:tblGrid>
                <a:gridCol w="2351088"/>
                <a:gridCol w="817562"/>
                <a:gridCol w="720725"/>
                <a:gridCol w="1000125"/>
                <a:gridCol w="969963"/>
                <a:gridCol w="1347787"/>
                <a:gridCol w="1304925"/>
              </a:tblGrid>
              <a:tr h="355644">
                <a:tc rowSpan="2">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cs-CZ" sz="1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cs-CZ" sz="1800" b="1" i="0" u="none" strike="noStrike" cap="none" normalizeH="0" baseline="0" dirty="0" smtClean="0">
                          <a:ln>
                            <a:noFill/>
                          </a:ln>
                          <a:solidFill>
                            <a:schemeClr val="tx1"/>
                          </a:solidFill>
                          <a:effectLst/>
                          <a:latin typeface="Times New Roman" pitchFamily="18" charset="0"/>
                          <a:cs typeface="Times New Roman" pitchFamily="18" charset="0"/>
                        </a:rPr>
                        <a:t>Klasifikace obezity</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sz="2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B</a:t>
                      </a:r>
                      <a:endParaRPr kumimoji="0" lang="cs-CZ" sz="3600" b="0" i="0" u="none" strike="noStrike" cap="none" normalizeH="0" baseline="0" dirty="0" smtClean="0">
                        <a:ln>
                          <a:noFill/>
                        </a:ln>
                        <a:solidFill>
                          <a:schemeClr val="tx1"/>
                        </a:solidFill>
                        <a:effectLst/>
                        <a:latin typeface="Calibri" pitchFamily="34"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SE</a:t>
                      </a:r>
                      <a:endParaRPr kumimoji="0" lang="cs-CZ" sz="36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P-</a:t>
                      </a:r>
                      <a:r>
                        <a:rPr kumimoji="0" lang="cs-CZ" sz="2100" b="0" i="0" u="none" strike="noStrike" cap="none" normalizeH="0" baseline="0" dirty="0" err="1" smtClean="0">
                          <a:ln>
                            <a:noFill/>
                          </a:ln>
                          <a:solidFill>
                            <a:schemeClr val="tx1"/>
                          </a:solidFill>
                          <a:effectLst/>
                          <a:latin typeface="Times New Roman" pitchFamily="18" charset="0"/>
                          <a:cs typeface="Times New Roman" pitchFamily="18" charset="0"/>
                        </a:rPr>
                        <a:t>value</a:t>
                      </a:r>
                      <a:endParaRPr kumimoji="0" lang="cs-CZ" sz="36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Exp(B)</a:t>
                      </a:r>
                      <a:endParaRPr kumimoji="0" lang="cs-CZ" sz="3600" b="0" i="0" u="none" strike="noStrike" cap="none" normalizeH="0" baseline="0" dirty="0" smtClean="0">
                        <a:ln>
                          <a:noFill/>
                        </a:ln>
                        <a:solidFill>
                          <a:schemeClr val="tx1"/>
                        </a:solidFill>
                        <a:effectLst/>
                        <a:latin typeface="Calibri"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smtClean="0">
                          <a:ln>
                            <a:noFill/>
                          </a:ln>
                          <a:solidFill>
                            <a:schemeClr val="tx1"/>
                          </a:solidFill>
                          <a:effectLst/>
                          <a:latin typeface="Times New Roman" pitchFamily="18" charset="0"/>
                          <a:cs typeface="Times New Roman" pitchFamily="18" charset="0"/>
                        </a:rPr>
                        <a:t> 95 % IS pro Exp(B)</a:t>
                      </a:r>
                      <a:endParaRPr kumimoji="0" lang="cs-CZ" sz="36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75000"/>
                      </a:schemeClr>
                    </a:solidFill>
                  </a:tcPr>
                </a:tc>
                <a:tc hMerge="1">
                  <a:txBody>
                    <a:bodyPr/>
                    <a:lstStyle/>
                    <a:p>
                      <a:endParaRPr lang="cs-CZ"/>
                    </a:p>
                  </a:txBody>
                  <a:tcPr/>
                </a:tc>
              </a:tr>
              <a:tr h="355644">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900" b="0" i="0" u="none" strike="noStrike" cap="none" normalizeH="0" baseline="0" dirty="0" smtClean="0">
                          <a:ln>
                            <a:noFill/>
                          </a:ln>
                          <a:solidFill>
                            <a:schemeClr val="tx1"/>
                          </a:solidFill>
                          <a:effectLst/>
                          <a:latin typeface="Times New Roman" pitchFamily="18" charset="0"/>
                          <a:cs typeface="Times New Roman" pitchFamily="18" charset="0"/>
                        </a:rPr>
                        <a:t>Spodn</a:t>
                      </a:r>
                      <a:r>
                        <a:rPr kumimoji="0" lang="cs-CZ" sz="1900" b="0" i="0" u="none" strike="noStrike" cap="none" normalizeH="0" baseline="0" dirty="0" smtClean="0">
                          <a:ln>
                            <a:noFill/>
                          </a:ln>
                          <a:solidFill>
                            <a:schemeClr val="tx1"/>
                          </a:solidFill>
                          <a:effectLst/>
                          <a:latin typeface="Calibri" pitchFamily="34" charset="0"/>
                          <a:cs typeface="Times New Roman" pitchFamily="18" charset="0"/>
                        </a:rPr>
                        <a:t>í</a:t>
                      </a:r>
                      <a:r>
                        <a:rPr kumimoji="0" lang="cs-CZ" sz="1900" b="0" i="0" u="none" strike="noStrike" cap="none" normalizeH="0" baseline="0" dirty="0" smtClean="0">
                          <a:ln>
                            <a:noFill/>
                          </a:ln>
                          <a:solidFill>
                            <a:schemeClr val="tx1"/>
                          </a:solidFill>
                          <a:effectLst/>
                          <a:latin typeface="Times New Roman" pitchFamily="18" charset="0"/>
                          <a:cs typeface="Times New Roman" pitchFamily="18" charset="0"/>
                        </a:rPr>
                        <a:t> hl.</a:t>
                      </a:r>
                      <a:endParaRPr kumimoji="0" lang="cs-CZ" sz="3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900" b="0" i="0" u="none" strike="noStrike" cap="none" normalizeH="0" baseline="0" dirty="0" smtClean="0">
                          <a:ln>
                            <a:noFill/>
                          </a:ln>
                          <a:solidFill>
                            <a:schemeClr val="tx1"/>
                          </a:solidFill>
                          <a:effectLst/>
                          <a:latin typeface="Times New Roman" pitchFamily="18" charset="0"/>
                          <a:cs typeface="Times New Roman" pitchFamily="18" charset="0"/>
                        </a:rPr>
                        <a:t>Horn</a:t>
                      </a:r>
                      <a:r>
                        <a:rPr kumimoji="0" lang="cs-CZ" sz="1900" b="0" i="0" u="none" strike="noStrike" cap="none" normalizeH="0" baseline="0" dirty="0" smtClean="0">
                          <a:ln>
                            <a:noFill/>
                          </a:ln>
                          <a:solidFill>
                            <a:schemeClr val="tx1"/>
                          </a:solidFill>
                          <a:effectLst/>
                          <a:latin typeface="Calibri" pitchFamily="34" charset="0"/>
                          <a:cs typeface="Times New Roman" pitchFamily="18" charset="0"/>
                        </a:rPr>
                        <a:t>í</a:t>
                      </a:r>
                      <a:r>
                        <a:rPr kumimoji="0" lang="cs-CZ" sz="1900" b="0" i="0" u="none" strike="noStrike" cap="none" normalizeH="0" baseline="0" dirty="0" smtClean="0">
                          <a:ln>
                            <a:noFill/>
                          </a:ln>
                          <a:solidFill>
                            <a:schemeClr val="tx1"/>
                          </a:solidFill>
                          <a:effectLst/>
                          <a:latin typeface="Times New Roman" pitchFamily="18" charset="0"/>
                          <a:cs typeface="Times New Roman" pitchFamily="18" charset="0"/>
                        </a:rPr>
                        <a:t>  hl.</a:t>
                      </a:r>
                      <a:endParaRPr kumimoji="0" lang="cs-CZ" sz="3200" b="0" i="0" u="none" strike="noStrike" cap="none" normalizeH="0" baseline="0" dirty="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lumMod val="75000"/>
                      </a:schemeClr>
                    </a:solidFill>
                  </a:tcPr>
                </a:tc>
              </a:tr>
              <a:tr h="6891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900" b="1" i="0" u="none" strike="noStrike" cap="none" normalizeH="0" baseline="0" dirty="0" smtClean="0">
                          <a:ln>
                            <a:noFill/>
                          </a:ln>
                          <a:solidFill>
                            <a:schemeClr val="tx1"/>
                          </a:solidFill>
                          <a:effectLst/>
                          <a:latin typeface="Times New Roman" pitchFamily="18" charset="0"/>
                          <a:cs typeface="Times New Roman" pitchFamily="18" charset="0"/>
                        </a:rPr>
                        <a:t>BMI ≥ 30 kg/m</a:t>
                      </a:r>
                      <a:r>
                        <a:rPr kumimoji="0" lang="cs-CZ" sz="1900" b="1" i="0" u="none" strike="noStrike" cap="none" normalizeH="0" baseline="30000" dirty="0" smtClean="0">
                          <a:ln>
                            <a:noFill/>
                          </a:ln>
                          <a:solidFill>
                            <a:schemeClr val="tx1"/>
                          </a:solidFill>
                          <a:effectLst/>
                          <a:latin typeface="Times New Roman" pitchFamily="18" charset="0"/>
                          <a:cs typeface="Times New Roman" pitchFamily="18" charset="0"/>
                        </a:rPr>
                        <a:t>2</a:t>
                      </a:r>
                      <a:endParaRPr kumimoji="0" lang="cs-CZ" sz="1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900" b="0" i="0" u="none" strike="noStrike" cap="none" normalizeH="0" baseline="0" dirty="0" smtClean="0">
                          <a:ln>
                            <a:noFill/>
                          </a:ln>
                          <a:solidFill>
                            <a:schemeClr val="tx1"/>
                          </a:solidFill>
                          <a:effectLst/>
                          <a:latin typeface="Times New Roman" pitchFamily="18" charset="0"/>
                          <a:cs typeface="Times New Roman" pitchFamily="18" charset="0"/>
                        </a:rPr>
                        <a:t>   Sp</a:t>
                      </a:r>
                      <a:r>
                        <a:rPr kumimoji="0" lang="cs-CZ" sz="1900" b="0" i="0" u="none" strike="noStrike" cap="none" normalizeH="0" baseline="0" dirty="0" smtClean="0">
                          <a:ln>
                            <a:noFill/>
                          </a:ln>
                          <a:solidFill>
                            <a:schemeClr val="tx1"/>
                          </a:solidFill>
                          <a:effectLst/>
                          <a:latin typeface="Calibri" pitchFamily="34" charset="0"/>
                          <a:cs typeface="Times New Roman" pitchFamily="18" charset="0"/>
                        </a:rPr>
                        <a:t>á</a:t>
                      </a:r>
                      <a:r>
                        <a:rPr kumimoji="0" lang="cs-CZ" sz="1900" b="0" i="0" u="none" strike="noStrike" cap="none" normalizeH="0" baseline="0" dirty="0" smtClean="0">
                          <a:ln>
                            <a:noFill/>
                          </a:ln>
                          <a:solidFill>
                            <a:schemeClr val="tx1"/>
                          </a:solidFill>
                          <a:effectLst/>
                          <a:latin typeface="Times New Roman" pitchFamily="18" charset="0"/>
                          <a:cs typeface="Times New Roman" pitchFamily="18" charset="0"/>
                        </a:rPr>
                        <a:t>nek &lt; 6,9 h</a:t>
                      </a:r>
                      <a:endParaRPr kumimoji="0" lang="cs-CZ" sz="1900" b="0" i="0" u="none" strike="noStrike" cap="none" normalizeH="0" baseline="0" dirty="0" smtClean="0">
                        <a:ln>
                          <a:noFill/>
                        </a:ln>
                        <a:solidFill>
                          <a:schemeClr val="tx1"/>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-0,35</a:t>
                      </a:r>
                      <a:endParaRPr kumimoji="0" lang="cs-CZ" sz="3600" b="0" i="0" u="none" strike="noStrike" cap="none" normalizeH="0" baseline="0" dirty="0" smtClean="0">
                        <a:ln>
                          <a:noFill/>
                        </a:ln>
                        <a:solidFill>
                          <a:schemeClr val="tx1"/>
                        </a:solidFill>
                        <a:effectLst/>
                        <a:latin typeface="Calibri"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0,23</a:t>
                      </a:r>
                      <a:endParaRPr kumimoji="0" lang="cs-CZ" sz="3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smtClean="0">
                          <a:ln>
                            <a:noFill/>
                          </a:ln>
                          <a:solidFill>
                            <a:schemeClr val="tx1"/>
                          </a:solidFill>
                          <a:effectLst/>
                          <a:latin typeface="Times New Roman" pitchFamily="18" charset="0"/>
                          <a:cs typeface="Times New Roman" pitchFamily="18" charset="0"/>
                        </a:rPr>
                        <a:t>0,137</a:t>
                      </a:r>
                      <a:endParaRPr kumimoji="0" lang="cs-CZ" sz="3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smtClean="0">
                          <a:ln>
                            <a:noFill/>
                          </a:ln>
                          <a:solidFill>
                            <a:schemeClr val="tx1"/>
                          </a:solidFill>
                          <a:effectLst/>
                          <a:latin typeface="Times New Roman" pitchFamily="18" charset="0"/>
                          <a:cs typeface="Times New Roman" pitchFamily="18" charset="0"/>
                        </a:rPr>
                        <a:t>0,71</a:t>
                      </a:r>
                      <a:endParaRPr kumimoji="0" lang="cs-CZ" sz="3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0,45</a:t>
                      </a:r>
                      <a:endParaRPr kumimoji="0" lang="cs-CZ" sz="3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1,12</a:t>
                      </a:r>
                      <a:endParaRPr kumimoji="0" lang="cs-CZ" sz="3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57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900" b="1" i="0" u="none" strike="noStrike" cap="none" normalizeH="0" baseline="0" dirty="0" smtClean="0">
                          <a:ln>
                            <a:noFill/>
                          </a:ln>
                          <a:solidFill>
                            <a:schemeClr val="tx1"/>
                          </a:solidFill>
                          <a:effectLst/>
                          <a:latin typeface="Times New Roman" pitchFamily="18" charset="0"/>
                          <a:cs typeface="Times New Roman" pitchFamily="18" charset="0"/>
                        </a:rPr>
                        <a:t>Centr</a:t>
                      </a:r>
                      <a:r>
                        <a:rPr kumimoji="0" lang="cs-CZ" sz="1900" b="1" i="0" u="none" strike="noStrike" cap="none" normalizeH="0" baseline="0" dirty="0" smtClean="0">
                          <a:ln>
                            <a:noFill/>
                          </a:ln>
                          <a:solidFill>
                            <a:schemeClr val="tx1"/>
                          </a:solidFill>
                          <a:effectLst/>
                          <a:latin typeface="Calibri" pitchFamily="34" charset="0"/>
                          <a:cs typeface="Times New Roman" pitchFamily="18" charset="0"/>
                        </a:rPr>
                        <a:t>á</a:t>
                      </a:r>
                      <a:r>
                        <a:rPr kumimoji="0" lang="cs-CZ" sz="1900" b="1" i="0" u="none" strike="noStrike" cap="none" normalizeH="0" baseline="0" dirty="0" smtClean="0">
                          <a:ln>
                            <a:noFill/>
                          </a:ln>
                          <a:solidFill>
                            <a:schemeClr val="tx1"/>
                          </a:solidFill>
                          <a:effectLst/>
                          <a:latin typeface="Times New Roman" pitchFamily="18" charset="0"/>
                          <a:cs typeface="Times New Roman" pitchFamily="18" charset="0"/>
                        </a:rPr>
                        <a:t>ln</a:t>
                      </a:r>
                      <a:r>
                        <a:rPr kumimoji="0" lang="cs-CZ" sz="1900" b="1" i="0" u="none" strike="noStrike" cap="none" normalizeH="0" baseline="0" dirty="0" smtClean="0">
                          <a:ln>
                            <a:noFill/>
                          </a:ln>
                          <a:solidFill>
                            <a:schemeClr val="tx1"/>
                          </a:solidFill>
                          <a:effectLst/>
                          <a:latin typeface="Calibri" pitchFamily="34" charset="0"/>
                          <a:cs typeface="Times New Roman" pitchFamily="18" charset="0"/>
                        </a:rPr>
                        <a:t>í</a:t>
                      </a:r>
                      <a:r>
                        <a:rPr kumimoji="0" lang="cs-CZ" sz="1900" b="1" i="0" u="none" strike="noStrike" cap="none" normalizeH="0" baseline="0" dirty="0" smtClean="0">
                          <a:ln>
                            <a:noFill/>
                          </a:ln>
                          <a:solidFill>
                            <a:schemeClr val="tx1"/>
                          </a:solidFill>
                          <a:effectLst/>
                          <a:latin typeface="Times New Roman" pitchFamily="18" charset="0"/>
                          <a:cs typeface="Times New Roman" pitchFamily="18" charset="0"/>
                        </a:rPr>
                        <a:t> obezita</a:t>
                      </a:r>
                      <a:endParaRPr kumimoji="0" lang="cs-CZ" sz="1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900" b="0" i="0" u="none" strike="noStrike" cap="none" normalizeH="0" baseline="0" dirty="0" smtClean="0">
                          <a:ln>
                            <a:noFill/>
                          </a:ln>
                          <a:solidFill>
                            <a:schemeClr val="tx1"/>
                          </a:solidFill>
                          <a:effectLst/>
                          <a:latin typeface="Times New Roman" pitchFamily="18" charset="0"/>
                          <a:cs typeface="Times New Roman" pitchFamily="18" charset="0"/>
                        </a:rPr>
                        <a:t>   Sp</a:t>
                      </a:r>
                      <a:r>
                        <a:rPr kumimoji="0" lang="cs-CZ" sz="1900" b="0" i="0" u="none" strike="noStrike" cap="none" normalizeH="0" baseline="0" dirty="0" smtClean="0">
                          <a:ln>
                            <a:noFill/>
                          </a:ln>
                          <a:solidFill>
                            <a:schemeClr val="tx1"/>
                          </a:solidFill>
                          <a:effectLst/>
                          <a:latin typeface="Calibri" pitchFamily="34" charset="0"/>
                          <a:cs typeface="Times New Roman" pitchFamily="18" charset="0"/>
                        </a:rPr>
                        <a:t>á</a:t>
                      </a:r>
                      <a:r>
                        <a:rPr kumimoji="0" lang="cs-CZ" sz="1900" b="0" i="0" u="none" strike="noStrike" cap="none" normalizeH="0" baseline="0" dirty="0" smtClean="0">
                          <a:ln>
                            <a:noFill/>
                          </a:ln>
                          <a:solidFill>
                            <a:schemeClr val="tx1"/>
                          </a:solidFill>
                          <a:effectLst/>
                          <a:latin typeface="Times New Roman" pitchFamily="18" charset="0"/>
                          <a:cs typeface="Times New Roman" pitchFamily="18" charset="0"/>
                        </a:rPr>
                        <a:t>nek &lt; 6,9 h</a:t>
                      </a:r>
                      <a:endParaRPr kumimoji="0" lang="cs-CZ" sz="1900" b="0" i="0" u="none" strike="noStrike" cap="none" normalizeH="0" baseline="0" dirty="0" smtClean="0">
                        <a:ln>
                          <a:noFill/>
                        </a:ln>
                        <a:solidFill>
                          <a:schemeClr val="tx1"/>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smtClean="0">
                          <a:ln>
                            <a:noFill/>
                          </a:ln>
                          <a:solidFill>
                            <a:schemeClr val="tx1"/>
                          </a:solidFill>
                          <a:effectLst/>
                          <a:latin typeface="Times New Roman" pitchFamily="18" charset="0"/>
                          <a:cs typeface="Times New Roman" pitchFamily="18" charset="0"/>
                        </a:rPr>
                        <a:t>0,04</a:t>
                      </a:r>
                      <a:endParaRPr kumimoji="0" lang="cs-CZ" sz="3600" b="0" i="0" u="none" strike="noStrike" cap="none" normalizeH="0" baseline="0" smtClean="0">
                        <a:ln>
                          <a:noFill/>
                        </a:ln>
                        <a:solidFill>
                          <a:schemeClr val="tx1"/>
                        </a:solidFill>
                        <a:effectLst/>
                        <a:latin typeface="Calibri"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0,27</a:t>
                      </a:r>
                      <a:endParaRPr kumimoji="0" lang="cs-CZ" sz="3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0,891</a:t>
                      </a:r>
                      <a:endParaRPr kumimoji="0" lang="cs-CZ" sz="3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1,04</a:t>
                      </a:r>
                      <a:endParaRPr kumimoji="0" lang="cs-CZ" sz="3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smtClean="0">
                          <a:ln>
                            <a:noFill/>
                          </a:ln>
                          <a:solidFill>
                            <a:schemeClr val="tx1"/>
                          </a:solidFill>
                          <a:effectLst/>
                          <a:latin typeface="Times New Roman" pitchFamily="18" charset="0"/>
                          <a:cs typeface="Times New Roman" pitchFamily="18" charset="0"/>
                        </a:rPr>
                        <a:t>0,61</a:t>
                      </a:r>
                      <a:endParaRPr kumimoji="0" lang="cs-CZ" sz="3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1,77</a:t>
                      </a:r>
                      <a:endParaRPr kumimoji="0" lang="cs-CZ" sz="3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62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900" b="1" i="0" u="none" strike="noStrike" cap="none" normalizeH="0" baseline="0" dirty="0" smtClean="0">
                          <a:ln>
                            <a:noFill/>
                          </a:ln>
                          <a:solidFill>
                            <a:schemeClr val="tx1"/>
                          </a:solidFill>
                          <a:effectLst/>
                          <a:latin typeface="Times New Roman" pitchFamily="18" charset="0"/>
                          <a:cs typeface="Times New Roman" pitchFamily="18" charset="0"/>
                        </a:rPr>
                        <a:t>Obezita dle % TT</a:t>
                      </a:r>
                      <a:endParaRPr kumimoji="0" lang="cs-CZ" sz="1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900" b="0" i="0" u="none" strike="noStrike" cap="none" normalizeH="0" baseline="0" dirty="0" smtClean="0">
                          <a:ln>
                            <a:noFill/>
                          </a:ln>
                          <a:solidFill>
                            <a:schemeClr val="tx1"/>
                          </a:solidFill>
                          <a:effectLst/>
                          <a:latin typeface="Times New Roman" pitchFamily="18" charset="0"/>
                          <a:cs typeface="Times New Roman" pitchFamily="18" charset="0"/>
                        </a:rPr>
                        <a:t>   Sp</a:t>
                      </a:r>
                      <a:r>
                        <a:rPr kumimoji="0" lang="cs-CZ" sz="1900" b="0" i="0" u="none" strike="noStrike" cap="none" normalizeH="0" baseline="0" dirty="0" smtClean="0">
                          <a:ln>
                            <a:noFill/>
                          </a:ln>
                          <a:solidFill>
                            <a:schemeClr val="tx1"/>
                          </a:solidFill>
                          <a:effectLst/>
                          <a:latin typeface="Calibri" pitchFamily="34" charset="0"/>
                          <a:cs typeface="Times New Roman" pitchFamily="18" charset="0"/>
                        </a:rPr>
                        <a:t>á</a:t>
                      </a:r>
                      <a:r>
                        <a:rPr kumimoji="0" lang="cs-CZ" sz="1900" b="0" i="0" u="none" strike="noStrike" cap="none" normalizeH="0" baseline="0" dirty="0" smtClean="0">
                          <a:ln>
                            <a:noFill/>
                          </a:ln>
                          <a:solidFill>
                            <a:schemeClr val="tx1"/>
                          </a:solidFill>
                          <a:effectLst/>
                          <a:latin typeface="Times New Roman" pitchFamily="18" charset="0"/>
                          <a:cs typeface="Times New Roman" pitchFamily="18" charset="0"/>
                        </a:rPr>
                        <a:t>nek &lt; 6,9 h</a:t>
                      </a:r>
                      <a:endParaRPr kumimoji="0" lang="cs-CZ" sz="1900" b="0" i="0" u="none" strike="noStrike" cap="none" normalizeH="0" baseline="0" dirty="0" smtClean="0">
                        <a:ln>
                          <a:noFill/>
                        </a:ln>
                        <a:solidFill>
                          <a:schemeClr val="tx1"/>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smtClean="0">
                          <a:ln>
                            <a:noFill/>
                          </a:ln>
                          <a:solidFill>
                            <a:schemeClr val="tx1"/>
                          </a:solidFill>
                          <a:effectLst/>
                          <a:latin typeface="Times New Roman" pitchFamily="18" charset="0"/>
                          <a:cs typeface="Times New Roman" pitchFamily="18" charset="0"/>
                        </a:rPr>
                        <a:t>0,26</a:t>
                      </a:r>
                      <a:endParaRPr kumimoji="0" lang="cs-CZ" sz="3600" b="0" i="0" u="none" strike="noStrike" cap="none" normalizeH="0" baseline="0" smtClean="0">
                        <a:ln>
                          <a:noFill/>
                        </a:ln>
                        <a:solidFill>
                          <a:schemeClr val="tx1"/>
                        </a:solidFill>
                        <a:effectLst/>
                        <a:latin typeface="Calibri"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smtClean="0">
                          <a:ln>
                            <a:noFill/>
                          </a:ln>
                          <a:solidFill>
                            <a:schemeClr val="tx1"/>
                          </a:solidFill>
                          <a:effectLst/>
                          <a:latin typeface="Times New Roman" pitchFamily="18" charset="0"/>
                          <a:cs typeface="Times New Roman" pitchFamily="18" charset="0"/>
                        </a:rPr>
                        <a:t>0,26</a:t>
                      </a:r>
                      <a:endParaRPr kumimoji="0" lang="cs-CZ" sz="3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smtClean="0">
                          <a:ln>
                            <a:noFill/>
                          </a:ln>
                          <a:solidFill>
                            <a:schemeClr val="tx1"/>
                          </a:solidFill>
                          <a:effectLst/>
                          <a:latin typeface="Times New Roman" pitchFamily="18" charset="0"/>
                          <a:cs typeface="Times New Roman" pitchFamily="18" charset="0"/>
                        </a:rPr>
                        <a:t>0,308</a:t>
                      </a:r>
                      <a:endParaRPr kumimoji="0" lang="cs-CZ" sz="3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1,30</a:t>
                      </a:r>
                      <a:endParaRPr kumimoji="0" lang="cs-CZ" sz="3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0,79</a:t>
                      </a:r>
                      <a:endParaRPr kumimoji="0" lang="cs-CZ" sz="3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2,15</a:t>
                      </a:r>
                      <a:endParaRPr kumimoji="0" lang="cs-CZ" sz="3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22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900" b="1" i="0" u="none" strike="noStrike" cap="none" normalizeH="0" baseline="0" dirty="0" smtClean="0">
                          <a:ln>
                            <a:noFill/>
                          </a:ln>
                          <a:solidFill>
                            <a:schemeClr val="tx1"/>
                          </a:solidFill>
                          <a:effectLst/>
                          <a:latin typeface="Times New Roman" pitchFamily="18" charset="0"/>
                          <a:cs typeface="Times New Roman" pitchFamily="18" charset="0"/>
                        </a:rPr>
                        <a:t>Obezita dle WHR</a:t>
                      </a:r>
                      <a:endParaRPr kumimoji="0" lang="cs-CZ" sz="19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900" b="0" i="0" u="none" strike="noStrike" cap="none" normalizeH="0" baseline="0" dirty="0" smtClean="0">
                          <a:ln>
                            <a:noFill/>
                          </a:ln>
                          <a:solidFill>
                            <a:schemeClr val="tx1"/>
                          </a:solidFill>
                          <a:effectLst/>
                          <a:latin typeface="Times New Roman" pitchFamily="18" charset="0"/>
                          <a:cs typeface="Times New Roman" pitchFamily="18" charset="0"/>
                        </a:rPr>
                        <a:t>   Sp</a:t>
                      </a:r>
                      <a:r>
                        <a:rPr kumimoji="0" lang="cs-CZ" sz="1900" b="0" i="0" u="none" strike="noStrike" cap="none" normalizeH="0" baseline="0" dirty="0" smtClean="0">
                          <a:ln>
                            <a:noFill/>
                          </a:ln>
                          <a:solidFill>
                            <a:schemeClr val="tx1"/>
                          </a:solidFill>
                          <a:effectLst/>
                          <a:latin typeface="Calibri" pitchFamily="34" charset="0"/>
                          <a:cs typeface="Times New Roman" pitchFamily="18" charset="0"/>
                        </a:rPr>
                        <a:t>á</a:t>
                      </a:r>
                      <a:r>
                        <a:rPr kumimoji="0" lang="cs-CZ" sz="1900" b="0" i="0" u="none" strike="noStrike" cap="none" normalizeH="0" baseline="0" dirty="0" smtClean="0">
                          <a:ln>
                            <a:noFill/>
                          </a:ln>
                          <a:solidFill>
                            <a:schemeClr val="tx1"/>
                          </a:solidFill>
                          <a:effectLst/>
                          <a:latin typeface="Times New Roman" pitchFamily="18" charset="0"/>
                          <a:cs typeface="Times New Roman" pitchFamily="18" charset="0"/>
                        </a:rPr>
                        <a:t>nek &lt; 6,9 h</a:t>
                      </a:r>
                      <a:endParaRPr kumimoji="0" lang="cs-CZ" sz="1900" b="0" i="0" u="none" strike="noStrike" cap="none" normalizeH="0" baseline="0" dirty="0" smtClean="0">
                        <a:ln>
                          <a:noFill/>
                        </a:ln>
                        <a:solidFill>
                          <a:schemeClr val="tx1"/>
                        </a:solidFill>
                        <a:effectLst/>
                        <a:latin typeface="Calibri" pitchFamily="34"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smtClean="0">
                          <a:ln>
                            <a:noFill/>
                          </a:ln>
                          <a:solidFill>
                            <a:schemeClr val="tx1"/>
                          </a:solidFill>
                          <a:effectLst/>
                          <a:latin typeface="Times New Roman" pitchFamily="18" charset="0"/>
                          <a:cs typeface="Times New Roman" pitchFamily="18" charset="0"/>
                        </a:rPr>
                        <a:t>0,46</a:t>
                      </a:r>
                      <a:endParaRPr kumimoji="0" lang="cs-CZ" sz="3600" b="0" i="0" u="none" strike="noStrike" cap="none" normalizeH="0" baseline="0" smtClean="0">
                        <a:ln>
                          <a:noFill/>
                        </a:ln>
                        <a:solidFill>
                          <a:schemeClr val="tx1"/>
                        </a:solidFill>
                        <a:effectLst/>
                        <a:latin typeface="Calibri" pitchFamily="34"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smtClean="0">
                          <a:ln>
                            <a:noFill/>
                          </a:ln>
                          <a:solidFill>
                            <a:schemeClr val="tx1"/>
                          </a:solidFill>
                          <a:effectLst/>
                          <a:latin typeface="Times New Roman" pitchFamily="18" charset="0"/>
                          <a:cs typeface="Times New Roman" pitchFamily="18" charset="0"/>
                        </a:rPr>
                        <a:t>0,24</a:t>
                      </a:r>
                      <a:endParaRPr kumimoji="0" lang="cs-CZ" sz="3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smtClean="0">
                          <a:ln>
                            <a:noFill/>
                          </a:ln>
                          <a:solidFill>
                            <a:schemeClr val="tx1"/>
                          </a:solidFill>
                          <a:effectLst/>
                          <a:latin typeface="Times New Roman" pitchFamily="18" charset="0"/>
                          <a:cs typeface="Times New Roman" pitchFamily="18" charset="0"/>
                        </a:rPr>
                        <a:t>0,056</a:t>
                      </a:r>
                      <a:endParaRPr kumimoji="0" lang="cs-CZ" sz="3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smtClean="0">
                          <a:ln>
                            <a:noFill/>
                          </a:ln>
                          <a:solidFill>
                            <a:schemeClr val="tx1"/>
                          </a:solidFill>
                          <a:effectLst/>
                          <a:latin typeface="Times New Roman" pitchFamily="18" charset="0"/>
                          <a:cs typeface="Times New Roman" pitchFamily="18" charset="0"/>
                        </a:rPr>
                        <a:t>1,58</a:t>
                      </a:r>
                      <a:endParaRPr kumimoji="0" lang="cs-CZ" sz="3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0,99</a:t>
                      </a:r>
                      <a:endParaRPr kumimoji="0" lang="cs-CZ" sz="3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100" b="0" i="0" u="none" strike="noStrike" cap="none" normalizeH="0" baseline="0" dirty="0" smtClean="0">
                          <a:ln>
                            <a:noFill/>
                          </a:ln>
                          <a:solidFill>
                            <a:schemeClr val="tx1"/>
                          </a:solidFill>
                          <a:effectLst/>
                          <a:latin typeface="Times New Roman" pitchFamily="18" charset="0"/>
                          <a:cs typeface="Times New Roman" pitchFamily="18" charset="0"/>
                        </a:rPr>
                        <a:t>2,51</a:t>
                      </a:r>
                      <a:endParaRPr kumimoji="0" lang="cs-CZ" sz="3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6"/>
          <p:cNvSpPr>
            <a:spLocks noChangeArrowheads="1"/>
          </p:cNvSpPr>
          <p:nvPr/>
        </p:nvSpPr>
        <p:spPr bwMode="auto">
          <a:xfrm>
            <a:off x="395536" y="1412776"/>
            <a:ext cx="8424862" cy="701675"/>
          </a:xfrm>
          <a:prstGeom prst="rect">
            <a:avLst/>
          </a:prstGeom>
          <a:noFill/>
          <a:ln w="9525">
            <a:noFill/>
            <a:miter lim="800000"/>
            <a:headEnd/>
            <a:tailEnd/>
          </a:ln>
        </p:spPr>
        <p:txBody>
          <a:bodyPr anchor="ctr">
            <a:spAutoFit/>
          </a:bodyPr>
          <a:lstStyle/>
          <a:p>
            <a:r>
              <a:rPr lang="cs-CZ" sz="2000" dirty="0"/>
              <a:t>Logistická regrese pro odhad rizika obezity pro spánek &lt; 6,9 hodin </a:t>
            </a:r>
            <a:r>
              <a:rPr lang="cs-CZ" sz="2000" b="1" dirty="0"/>
              <a:t>po adjustaci na věk</a:t>
            </a:r>
          </a:p>
        </p:txBody>
      </p:sp>
      <p:sp>
        <p:nvSpPr>
          <p:cNvPr id="6" name="Rectangle 8"/>
          <p:cNvSpPr>
            <a:spLocks noChangeArrowheads="1"/>
          </p:cNvSpPr>
          <p:nvPr/>
        </p:nvSpPr>
        <p:spPr bwMode="auto">
          <a:xfrm>
            <a:off x="467544" y="5661248"/>
            <a:ext cx="8136904" cy="830997"/>
          </a:xfrm>
          <a:prstGeom prst="rect">
            <a:avLst/>
          </a:prstGeom>
          <a:noFill/>
          <a:ln w="9525">
            <a:noFill/>
            <a:miter lim="800000"/>
            <a:headEnd/>
            <a:tailEnd/>
          </a:ln>
        </p:spPr>
        <p:txBody>
          <a:bodyPr wrap="square">
            <a:spAutoFit/>
          </a:bodyPr>
          <a:lstStyle/>
          <a:p>
            <a:r>
              <a:rPr lang="cs-CZ" sz="2400" dirty="0">
                <a:solidFill>
                  <a:srgbClr val="FF6600"/>
                </a:solidFill>
              </a:rPr>
              <a:t>= &gt; </a:t>
            </a:r>
            <a:r>
              <a:rPr lang="cs-CZ" sz="2400" dirty="0" smtClean="0">
                <a:solidFill>
                  <a:srgbClr val="FF6600"/>
                </a:solidFill>
              </a:rPr>
              <a:t>Po adjustaci na věk nebyly pozorovány statisticky      významné vztahy.</a:t>
            </a:r>
            <a:endParaRPr lang="cs-CZ" sz="2400" dirty="0">
              <a:solidFill>
                <a:srgbClr val="FF66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Výsledky našeho výzkumu</a:t>
            </a:r>
            <a:endParaRPr lang="cs-CZ" dirty="0"/>
          </a:p>
        </p:txBody>
      </p:sp>
      <p:pic>
        <p:nvPicPr>
          <p:cNvPr id="81922" name="Graf 3"/>
          <p:cNvPicPr>
            <a:picLocks noChangeArrowheads="1"/>
          </p:cNvPicPr>
          <p:nvPr/>
        </p:nvPicPr>
        <p:blipFill>
          <a:blip r:embed="rId2" cstate="print"/>
          <a:srcRect t="15151" b="3030"/>
          <a:stretch>
            <a:fillRect/>
          </a:stretch>
        </p:blipFill>
        <p:spPr bwMode="auto">
          <a:xfrm>
            <a:off x="467544" y="2060848"/>
            <a:ext cx="8136904" cy="3888432"/>
          </a:xfrm>
          <a:prstGeom prst="rect">
            <a:avLst/>
          </a:prstGeom>
          <a:noFill/>
        </p:spPr>
      </p:pic>
      <p:sp>
        <p:nvSpPr>
          <p:cNvPr id="9" name="Rectangle 8"/>
          <p:cNvSpPr>
            <a:spLocks noChangeArrowheads="1"/>
          </p:cNvSpPr>
          <p:nvPr/>
        </p:nvSpPr>
        <p:spPr bwMode="auto">
          <a:xfrm>
            <a:off x="431032" y="6021288"/>
            <a:ext cx="8712968" cy="707886"/>
          </a:xfrm>
          <a:prstGeom prst="rect">
            <a:avLst/>
          </a:prstGeom>
          <a:noFill/>
          <a:ln w="9525">
            <a:noFill/>
            <a:miter lim="800000"/>
            <a:headEnd/>
            <a:tailEnd/>
          </a:ln>
        </p:spPr>
        <p:txBody>
          <a:bodyPr wrap="square">
            <a:spAutoFit/>
          </a:bodyPr>
          <a:lstStyle/>
          <a:p>
            <a:r>
              <a:rPr lang="cs-CZ" sz="2000" b="1" dirty="0">
                <a:solidFill>
                  <a:srgbClr val="C00000"/>
                </a:solidFill>
              </a:rPr>
              <a:t>= &gt; </a:t>
            </a:r>
            <a:r>
              <a:rPr lang="cs-CZ" sz="2000" b="1" dirty="0" smtClean="0">
                <a:solidFill>
                  <a:srgbClr val="C00000"/>
                </a:solidFill>
              </a:rPr>
              <a:t>Spánek &lt; 6,9 h byl spojen se statisticky významným rizikem centrální obezity (OP, WHR) u věkové skupiny &lt; 39 let.</a:t>
            </a:r>
            <a:endParaRPr lang="cs-CZ" sz="2000" b="1" dirty="0">
              <a:solidFill>
                <a:srgbClr val="C00000"/>
              </a:solidFill>
            </a:endParaRPr>
          </a:p>
        </p:txBody>
      </p:sp>
      <p:sp>
        <p:nvSpPr>
          <p:cNvPr id="11" name="Text Box 63"/>
          <p:cNvSpPr txBox="1">
            <a:spLocks noGrp="1" noChangeArrowheads="1"/>
          </p:cNvSpPr>
          <p:nvPr>
            <p:ph sz="quarter" idx="1"/>
          </p:nvPr>
        </p:nvSpPr>
        <p:spPr bwMode="auto">
          <a:xfrm>
            <a:off x="395536" y="1412776"/>
            <a:ext cx="8503920" cy="646331"/>
          </a:xfrm>
          <a:prstGeom prst="rect">
            <a:avLst/>
          </a:prstGeom>
          <a:noFill/>
          <a:ln w="9525">
            <a:noFill/>
            <a:miter lim="800000"/>
            <a:headEnd/>
            <a:tailEnd/>
          </a:ln>
        </p:spPr>
        <p:txBody>
          <a:bodyPr wrap="square">
            <a:spAutoFit/>
          </a:bodyPr>
          <a:lstStyle/>
          <a:p>
            <a:pPr>
              <a:spcBef>
                <a:spcPct val="50000"/>
              </a:spcBef>
              <a:buNone/>
            </a:pPr>
            <a:r>
              <a:rPr lang="cs-CZ" sz="1800" dirty="0" smtClean="0"/>
              <a:t>Riziko </a:t>
            </a:r>
            <a:r>
              <a:rPr lang="cs-CZ" sz="1800" dirty="0"/>
              <a:t>obezity vyjádřené poměrem šancí </a:t>
            </a:r>
            <a:r>
              <a:rPr lang="cs-CZ" sz="1800" dirty="0" smtClean="0"/>
              <a:t> (OR) pro </a:t>
            </a:r>
            <a:r>
              <a:rPr lang="cs-CZ" sz="1800" dirty="0"/>
              <a:t>spánek &lt; 6,9 hodin </a:t>
            </a:r>
            <a:r>
              <a:rPr lang="cs-CZ" sz="1800" dirty="0" smtClean="0"/>
              <a:t>ve třech věkových kategoriích adjustováno potenciálními zavádějícími faktory</a:t>
            </a:r>
            <a:endParaRPr lang="cs-CZ" sz="18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Výsledky našeho výzkumu</a:t>
            </a:r>
            <a:endParaRPr lang="cs-CZ" dirty="0"/>
          </a:p>
        </p:txBody>
      </p:sp>
      <p:pic>
        <p:nvPicPr>
          <p:cNvPr id="4" name="Picture 2"/>
          <p:cNvPicPr>
            <a:picLocks noChangeAspect="1" noChangeArrowheads="1"/>
          </p:cNvPicPr>
          <p:nvPr/>
        </p:nvPicPr>
        <p:blipFill>
          <a:blip r:embed="rId2" cstate="print"/>
          <a:srcRect t="-1794" r="31100" b="-454"/>
          <a:stretch>
            <a:fillRect/>
          </a:stretch>
        </p:blipFill>
        <p:spPr bwMode="auto">
          <a:xfrm>
            <a:off x="1403648" y="1844824"/>
            <a:ext cx="6300191" cy="4104456"/>
          </a:xfrm>
          <a:prstGeom prst="rect">
            <a:avLst/>
          </a:prstGeom>
          <a:noFill/>
          <a:ln w="9525">
            <a:noFill/>
            <a:miter lim="800000"/>
            <a:headEnd/>
            <a:tailEnd/>
          </a:ln>
        </p:spPr>
      </p:pic>
      <p:sp>
        <p:nvSpPr>
          <p:cNvPr id="6" name="Rectangle 9"/>
          <p:cNvSpPr>
            <a:spLocks noGrp="1" noChangeArrowheads="1"/>
          </p:cNvSpPr>
          <p:nvPr>
            <p:ph sz="quarter" idx="1"/>
          </p:nvPr>
        </p:nvSpPr>
        <p:spPr bwMode="auto">
          <a:xfrm>
            <a:off x="395536" y="1556792"/>
            <a:ext cx="8554152" cy="400110"/>
          </a:xfrm>
          <a:prstGeom prst="rect">
            <a:avLst/>
          </a:prstGeom>
          <a:noFill/>
          <a:ln w="9525">
            <a:noFill/>
            <a:miter lim="800000"/>
            <a:headEnd/>
            <a:tailEnd/>
          </a:ln>
        </p:spPr>
        <p:txBody>
          <a:bodyPr wrap="square">
            <a:spAutoFit/>
          </a:bodyPr>
          <a:lstStyle/>
          <a:p>
            <a:pPr>
              <a:buNone/>
            </a:pPr>
            <a:r>
              <a:rPr lang="cs-CZ" sz="2000" dirty="0" smtClean="0"/>
              <a:t>Rizika </a:t>
            </a:r>
            <a:r>
              <a:rPr lang="cs-CZ" sz="2000" dirty="0"/>
              <a:t>vybraných onemocnění pro spánek &lt; 6,9 hodin </a:t>
            </a:r>
            <a:r>
              <a:rPr lang="cs-CZ" sz="2000" dirty="0" smtClean="0"/>
              <a:t>v </a:t>
            </a:r>
            <a:r>
              <a:rPr lang="cs-CZ" sz="2000" dirty="0"/>
              <a:t>závislosti na věku.</a:t>
            </a:r>
          </a:p>
        </p:txBody>
      </p:sp>
      <p:sp>
        <p:nvSpPr>
          <p:cNvPr id="8" name="Obdélník 7"/>
          <p:cNvSpPr/>
          <p:nvPr/>
        </p:nvSpPr>
        <p:spPr>
          <a:xfrm>
            <a:off x="323528" y="5949280"/>
            <a:ext cx="8640960" cy="769441"/>
          </a:xfrm>
          <a:prstGeom prst="rect">
            <a:avLst/>
          </a:prstGeom>
        </p:spPr>
        <p:txBody>
          <a:bodyPr wrap="square">
            <a:spAutoFit/>
          </a:bodyPr>
          <a:lstStyle/>
          <a:p>
            <a:r>
              <a:rPr lang="cs-CZ" sz="2200" dirty="0" smtClean="0">
                <a:solidFill>
                  <a:srgbClr val="FF6600"/>
                </a:solidFill>
              </a:rPr>
              <a:t>= &gt; Spánek &lt; 6,9 h zvyšoval statisticky významně riziko HT u věkové skupiny &lt; 39 let.</a:t>
            </a:r>
            <a:endParaRPr lang="cs-CZ" sz="2200" dirty="0">
              <a:solidFill>
                <a:srgbClr val="FF66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332656"/>
            <a:ext cx="8534400" cy="758952"/>
          </a:xfrm>
        </p:spPr>
        <p:txBody>
          <a:bodyPr>
            <a:normAutofit fontScale="90000"/>
          </a:bodyPr>
          <a:lstStyle/>
          <a:p>
            <a:r>
              <a:rPr lang="cs-CZ" dirty="0" smtClean="0"/>
              <a:t>Výsledky našeho výzkumu</a:t>
            </a:r>
            <a:br>
              <a:rPr lang="cs-CZ" dirty="0" smtClean="0"/>
            </a:br>
            <a:r>
              <a:rPr lang="cs-CZ" dirty="0" smtClean="0"/>
              <a:t>- kvalita spánku a spánkové problémy</a:t>
            </a:r>
            <a:endParaRPr lang="cs-CZ" dirty="0"/>
          </a:p>
        </p:txBody>
      </p:sp>
      <p:sp>
        <p:nvSpPr>
          <p:cNvPr id="7" name="Zástupný symbol pro obsah 6"/>
          <p:cNvSpPr>
            <a:spLocks noGrp="1"/>
          </p:cNvSpPr>
          <p:nvPr>
            <p:ph sz="quarter" idx="1"/>
          </p:nvPr>
        </p:nvSpPr>
        <p:spPr>
          <a:xfrm>
            <a:off x="301752" y="1527048"/>
            <a:ext cx="8503920" cy="4998296"/>
          </a:xfrm>
        </p:spPr>
        <p:txBody>
          <a:bodyPr>
            <a:normAutofit lnSpcReduction="10000"/>
          </a:bodyPr>
          <a:lstStyle/>
          <a:p>
            <a:r>
              <a:rPr lang="cs-CZ" sz="2400" dirty="0" smtClean="0"/>
              <a:t>48 % respondentů přiznalo potíže se spánkem</a:t>
            </a:r>
          </a:p>
          <a:p>
            <a:r>
              <a:rPr lang="cs-CZ" sz="2400" dirty="0" smtClean="0"/>
              <a:t>Tato skupina spala statisticky signifikantně kratší dobu (6,99 </a:t>
            </a:r>
            <a:r>
              <a:rPr lang="cs-CZ" sz="2400" dirty="0" err="1" smtClean="0"/>
              <a:t>vs</a:t>
            </a:r>
            <a:r>
              <a:rPr lang="cs-CZ" sz="2400" dirty="0" smtClean="0"/>
              <a:t> 7,53 hodiny) a méně kvalitně ve srovnání s respondenty bez subjektivních spánkových problémů</a:t>
            </a:r>
          </a:p>
          <a:p>
            <a:pPr>
              <a:buNone/>
            </a:pPr>
            <a:endParaRPr lang="cs-CZ" sz="800" dirty="0" smtClean="0"/>
          </a:p>
          <a:p>
            <a:r>
              <a:rPr lang="cs-CZ" sz="2400" dirty="0" smtClean="0"/>
              <a:t>Respondenti udávající subjektivní problémy se spánkem vykazovali statisticky signifikantně vyšší počet probuzení v noci ve srovnání s respondenty bez subjektivních spánkových problémů (</a:t>
            </a:r>
            <a:r>
              <a:rPr lang="cs-CZ" sz="2400" dirty="0" err="1" smtClean="0"/>
              <a:t>prům</a:t>
            </a:r>
            <a:r>
              <a:rPr lang="cs-CZ" sz="2400" dirty="0" smtClean="0"/>
              <a:t>. 1,62 </a:t>
            </a:r>
            <a:r>
              <a:rPr lang="cs-CZ" sz="2400" dirty="0" err="1" smtClean="0"/>
              <a:t>vs</a:t>
            </a:r>
            <a:r>
              <a:rPr lang="cs-CZ" sz="2400" dirty="0" smtClean="0"/>
              <a:t> 0,82 probuzení/noc)</a:t>
            </a:r>
          </a:p>
          <a:p>
            <a:pPr>
              <a:buNone/>
            </a:pPr>
            <a:endParaRPr lang="cs-CZ" sz="900" dirty="0" smtClean="0"/>
          </a:p>
          <a:p>
            <a:r>
              <a:rPr lang="cs-CZ" sz="2400" dirty="0" smtClean="0"/>
              <a:t>Obézní a neobézní respondenti se statisticky významně nelišili v subjektivně hodnocené kvalitě spánku s výjimkou WHR-obézních respondentů, kteří hodnotili svůj spánek statisticky významně jako méně kvalitní ve srovnání se s WHR-neobézními respondenty </a:t>
            </a:r>
          </a:p>
          <a:p>
            <a:endParaRPr lang="cs-CZ"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04664"/>
            <a:ext cx="8534400" cy="758952"/>
          </a:xfrm>
        </p:spPr>
        <p:txBody>
          <a:bodyPr>
            <a:normAutofit fontScale="90000"/>
          </a:bodyPr>
          <a:lstStyle/>
          <a:p>
            <a:r>
              <a:rPr lang="cs-CZ" dirty="0" smtClean="0">
                <a:solidFill>
                  <a:schemeClr val="accent1"/>
                </a:solidFill>
              </a:rPr>
              <a:t>Fyziologické aspekty spánku </a:t>
            </a:r>
            <a:br>
              <a:rPr lang="cs-CZ" dirty="0" smtClean="0">
                <a:solidFill>
                  <a:schemeClr val="accent1"/>
                </a:solidFill>
              </a:rPr>
            </a:br>
            <a:r>
              <a:rPr lang="cs-CZ" dirty="0" smtClean="0">
                <a:solidFill>
                  <a:schemeClr val="accent1"/>
                </a:solidFill>
              </a:rPr>
              <a:t>– vegetativní a endokrinní </a:t>
            </a:r>
            <a:r>
              <a:rPr lang="cs-CZ" dirty="0" err="1" smtClean="0">
                <a:solidFill>
                  <a:schemeClr val="accent1"/>
                </a:solidFill>
              </a:rPr>
              <a:t>fce</a:t>
            </a:r>
            <a:endParaRPr lang="cs-CZ" dirty="0"/>
          </a:p>
        </p:txBody>
      </p:sp>
      <p:pic>
        <p:nvPicPr>
          <p:cNvPr id="6" name="Picture 2" descr="Circadian Rhythms"/>
          <p:cNvPicPr>
            <a:picLocks noGrp="1" noChangeAspect="1" noChangeArrowheads="1"/>
          </p:cNvPicPr>
          <p:nvPr>
            <p:ph sz="quarter" idx="1"/>
          </p:nvPr>
        </p:nvPicPr>
        <p:blipFill>
          <a:blip r:embed="rId2" cstate="print"/>
          <a:srcRect/>
          <a:stretch>
            <a:fillRect/>
          </a:stretch>
        </p:blipFill>
        <p:spPr bwMode="auto">
          <a:xfrm>
            <a:off x="0" y="1556792"/>
            <a:ext cx="3960440" cy="4371110"/>
          </a:xfrm>
          <a:prstGeom prst="rect">
            <a:avLst/>
          </a:prstGeom>
          <a:noFill/>
        </p:spPr>
      </p:pic>
      <p:sp>
        <p:nvSpPr>
          <p:cNvPr id="7" name="Obdélník 6"/>
          <p:cNvSpPr/>
          <p:nvPr/>
        </p:nvSpPr>
        <p:spPr>
          <a:xfrm>
            <a:off x="4067944" y="5877272"/>
            <a:ext cx="5256584" cy="246221"/>
          </a:xfrm>
          <a:prstGeom prst="rect">
            <a:avLst/>
          </a:prstGeom>
        </p:spPr>
        <p:txBody>
          <a:bodyPr wrap="square">
            <a:spAutoFit/>
          </a:bodyPr>
          <a:lstStyle/>
          <a:p>
            <a:r>
              <a:rPr lang="cs-CZ" sz="1000" dirty="0" smtClean="0"/>
              <a:t>http://www.</a:t>
            </a:r>
            <a:r>
              <a:rPr lang="cs-CZ" sz="1000" dirty="0" err="1" smtClean="0"/>
              <a:t>integrativepro.com</a:t>
            </a:r>
            <a:r>
              <a:rPr lang="cs-CZ" sz="1000" dirty="0" smtClean="0"/>
              <a:t>/</a:t>
            </a:r>
            <a:r>
              <a:rPr lang="cs-CZ" sz="1000" dirty="0" err="1" smtClean="0"/>
              <a:t>Resources</a:t>
            </a:r>
            <a:r>
              <a:rPr lang="cs-CZ" sz="1000" dirty="0" smtClean="0"/>
              <a:t>/</a:t>
            </a:r>
            <a:r>
              <a:rPr lang="cs-CZ" sz="1000" dirty="0" err="1" smtClean="0"/>
              <a:t>Integrative</a:t>
            </a:r>
            <a:r>
              <a:rPr lang="cs-CZ" sz="1000" dirty="0" smtClean="0"/>
              <a:t>-Blog/2014/</a:t>
            </a:r>
            <a:r>
              <a:rPr lang="cs-CZ" sz="1000" dirty="0" err="1" smtClean="0"/>
              <a:t>The</a:t>
            </a:r>
            <a:r>
              <a:rPr lang="cs-CZ" sz="1000" dirty="0" smtClean="0"/>
              <a:t>-Role-</a:t>
            </a:r>
            <a:r>
              <a:rPr lang="cs-CZ" sz="1000" dirty="0" err="1" smtClean="0"/>
              <a:t>of</a:t>
            </a:r>
            <a:r>
              <a:rPr lang="cs-CZ" sz="1000" dirty="0" smtClean="0"/>
              <a:t>-</a:t>
            </a:r>
            <a:r>
              <a:rPr lang="cs-CZ" sz="1000" dirty="0" err="1" smtClean="0"/>
              <a:t>Cortisol</a:t>
            </a:r>
            <a:endParaRPr lang="cs-CZ" sz="1000" dirty="0"/>
          </a:p>
        </p:txBody>
      </p:sp>
      <p:sp>
        <p:nvSpPr>
          <p:cNvPr id="8" name="Obdélník 7"/>
          <p:cNvSpPr/>
          <p:nvPr/>
        </p:nvSpPr>
        <p:spPr>
          <a:xfrm>
            <a:off x="179512" y="6021288"/>
            <a:ext cx="4572000" cy="276999"/>
          </a:xfrm>
          <a:prstGeom prst="rect">
            <a:avLst/>
          </a:prstGeom>
        </p:spPr>
        <p:txBody>
          <a:bodyPr>
            <a:spAutoFit/>
          </a:bodyPr>
          <a:lstStyle/>
          <a:p>
            <a:r>
              <a:rPr lang="cs-CZ" sz="1000" dirty="0" smtClean="0"/>
              <a:t>http://learn.genetics.utah.edu/content/inheritance/clockgenes</a:t>
            </a:r>
            <a:r>
              <a:rPr lang="cs-CZ" sz="1200" dirty="0" smtClean="0"/>
              <a:t>/</a:t>
            </a:r>
            <a:endParaRPr lang="cs-CZ" sz="1200" dirty="0"/>
          </a:p>
        </p:txBody>
      </p:sp>
      <p:pic>
        <p:nvPicPr>
          <p:cNvPr id="9" name="Picture 4" descr="Cortisol &amp; the circadian rhythm"/>
          <p:cNvPicPr>
            <a:picLocks noChangeAspect="1" noChangeArrowheads="1"/>
          </p:cNvPicPr>
          <p:nvPr/>
        </p:nvPicPr>
        <p:blipFill>
          <a:blip r:embed="rId3" cstate="print"/>
          <a:srcRect/>
          <a:stretch>
            <a:fillRect/>
          </a:stretch>
        </p:blipFill>
        <p:spPr bwMode="auto">
          <a:xfrm>
            <a:off x="4000500" y="2564904"/>
            <a:ext cx="5143500" cy="3095625"/>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04664"/>
            <a:ext cx="8534400" cy="758952"/>
          </a:xfrm>
        </p:spPr>
        <p:txBody>
          <a:bodyPr>
            <a:normAutofit fontScale="90000"/>
          </a:bodyPr>
          <a:lstStyle/>
          <a:p>
            <a:r>
              <a:rPr lang="cs-CZ" dirty="0" smtClean="0"/>
              <a:t>Výsledky našeho výzkumu</a:t>
            </a:r>
            <a:br>
              <a:rPr lang="cs-CZ" dirty="0" smtClean="0"/>
            </a:br>
            <a:r>
              <a:rPr lang="cs-CZ" dirty="0" smtClean="0"/>
              <a:t>- spánkové problémy</a:t>
            </a:r>
            <a:endParaRPr lang="cs-CZ" dirty="0"/>
          </a:p>
        </p:txBody>
      </p:sp>
      <p:sp>
        <p:nvSpPr>
          <p:cNvPr id="7" name="Zástupný symbol pro obsah 6"/>
          <p:cNvSpPr>
            <a:spLocks noGrp="1"/>
          </p:cNvSpPr>
          <p:nvPr>
            <p:ph sz="quarter" idx="1"/>
          </p:nvPr>
        </p:nvSpPr>
        <p:spPr/>
        <p:txBody>
          <a:bodyPr/>
          <a:lstStyle/>
          <a:p>
            <a:endParaRPr lang="cs-CZ" dirty="0"/>
          </a:p>
        </p:txBody>
      </p:sp>
      <p:pic>
        <p:nvPicPr>
          <p:cNvPr id="82946" name="obrázek 6"/>
          <p:cNvPicPr>
            <a:picLocks noChangeArrowheads="1"/>
          </p:cNvPicPr>
          <p:nvPr/>
        </p:nvPicPr>
        <p:blipFill>
          <a:blip r:embed="rId2" cstate="print"/>
          <a:srcRect/>
          <a:stretch>
            <a:fillRect/>
          </a:stretch>
        </p:blipFill>
        <p:spPr bwMode="auto">
          <a:xfrm>
            <a:off x="899592" y="1412776"/>
            <a:ext cx="6984776" cy="3888432"/>
          </a:xfrm>
          <a:prstGeom prst="rect">
            <a:avLst/>
          </a:prstGeom>
          <a:noFill/>
        </p:spPr>
      </p:pic>
      <p:sp>
        <p:nvSpPr>
          <p:cNvPr id="5" name="Obdélník 4"/>
          <p:cNvSpPr/>
          <p:nvPr/>
        </p:nvSpPr>
        <p:spPr>
          <a:xfrm>
            <a:off x="755576" y="5517232"/>
            <a:ext cx="7272808" cy="707886"/>
          </a:xfrm>
          <a:prstGeom prst="rect">
            <a:avLst/>
          </a:prstGeom>
        </p:spPr>
        <p:txBody>
          <a:bodyPr wrap="square">
            <a:spAutoFit/>
          </a:bodyPr>
          <a:lstStyle/>
          <a:p>
            <a:r>
              <a:rPr lang="cs-CZ" sz="2000" dirty="0" smtClean="0"/>
              <a:t>V populaci 126 jedinců převažují z hlediska výskytu častěji problémy se spánkem (48%) nad spánkem &lt; 6,9 hodin (35%).</a:t>
            </a:r>
            <a:endParaRPr lang="cs-CZ" sz="20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404664"/>
            <a:ext cx="8534400" cy="758952"/>
          </a:xfrm>
        </p:spPr>
        <p:txBody>
          <a:bodyPr>
            <a:normAutofit fontScale="90000"/>
          </a:bodyPr>
          <a:lstStyle/>
          <a:p>
            <a:r>
              <a:rPr lang="cs-CZ" dirty="0" smtClean="0"/>
              <a:t>Výsledky našeho výzkumu</a:t>
            </a:r>
            <a:br>
              <a:rPr lang="cs-CZ" dirty="0" smtClean="0"/>
            </a:br>
            <a:r>
              <a:rPr lang="cs-CZ" dirty="0" smtClean="0"/>
              <a:t>- spánkové problémy</a:t>
            </a:r>
            <a:endParaRPr lang="cs-CZ" dirty="0"/>
          </a:p>
        </p:txBody>
      </p:sp>
      <p:sp>
        <p:nvSpPr>
          <p:cNvPr id="7" name="Zástupný symbol pro obsah 6"/>
          <p:cNvSpPr>
            <a:spLocks noGrp="1"/>
          </p:cNvSpPr>
          <p:nvPr>
            <p:ph sz="quarter" idx="1"/>
          </p:nvPr>
        </p:nvSpPr>
        <p:spPr/>
        <p:txBody>
          <a:bodyPr>
            <a:normAutofit lnSpcReduction="10000"/>
          </a:bodyPr>
          <a:lstStyle/>
          <a:p>
            <a:pPr>
              <a:spcBef>
                <a:spcPts val="600"/>
              </a:spcBef>
              <a:buNone/>
            </a:pPr>
            <a:r>
              <a:rPr lang="cs-CZ" dirty="0" smtClean="0"/>
              <a:t>Spánkové problémy u 126 osob byly po adjustaci (vč. délky spánku) statisticky významně spojeny se zvýšeným rizikem: </a:t>
            </a:r>
          </a:p>
          <a:p>
            <a:pPr lvl="1">
              <a:spcBef>
                <a:spcPts val="600"/>
              </a:spcBef>
              <a:buNone/>
            </a:pPr>
            <a:r>
              <a:rPr lang="cs-CZ" sz="3200" dirty="0" smtClean="0">
                <a:solidFill>
                  <a:srgbClr val="FF6600"/>
                </a:solidFill>
              </a:rPr>
              <a:t>- obezity dle % TT  </a:t>
            </a:r>
            <a:r>
              <a:rPr lang="cs-CZ" dirty="0" smtClean="0"/>
              <a:t>OR (95 % IS):        3,54 (1,03-12,1)</a:t>
            </a:r>
          </a:p>
          <a:p>
            <a:pPr lvl="1">
              <a:spcBef>
                <a:spcPts val="600"/>
              </a:spcBef>
              <a:buNone/>
            </a:pPr>
            <a:r>
              <a:rPr lang="cs-CZ" sz="3200" dirty="0" smtClean="0">
                <a:solidFill>
                  <a:srgbClr val="FF6600"/>
                </a:solidFill>
              </a:rPr>
              <a:t>- </a:t>
            </a:r>
            <a:r>
              <a:rPr lang="cs-CZ" sz="3200" dirty="0" err="1" smtClean="0">
                <a:solidFill>
                  <a:srgbClr val="FF6600"/>
                </a:solidFill>
              </a:rPr>
              <a:t>TKs</a:t>
            </a:r>
            <a:r>
              <a:rPr lang="cs-CZ" sz="3200" dirty="0" smtClean="0">
                <a:solidFill>
                  <a:srgbClr val="FF6600"/>
                </a:solidFill>
              </a:rPr>
              <a:t> ≥ 130 a ≥ 140 mm </a:t>
            </a:r>
            <a:r>
              <a:rPr lang="cs-CZ" sz="3200" dirty="0" err="1" smtClean="0">
                <a:solidFill>
                  <a:srgbClr val="FF6600"/>
                </a:solidFill>
              </a:rPr>
              <a:t>Hg</a:t>
            </a:r>
            <a:r>
              <a:rPr lang="cs-CZ" sz="3200" dirty="0" smtClean="0"/>
              <a:t>       </a:t>
            </a:r>
            <a:r>
              <a:rPr lang="cs-CZ" dirty="0" smtClean="0"/>
              <a:t>4,80 (1,71-13,6)</a:t>
            </a:r>
          </a:p>
          <a:p>
            <a:pPr lvl="1">
              <a:spcBef>
                <a:spcPts val="600"/>
              </a:spcBef>
              <a:buNone/>
            </a:pPr>
            <a:r>
              <a:rPr lang="cs-CZ" dirty="0" smtClean="0"/>
              <a:t>                                                                          resp. 9,89 (2,64-37,2) </a:t>
            </a:r>
          </a:p>
          <a:p>
            <a:pPr lvl="1">
              <a:spcBef>
                <a:spcPts val="600"/>
              </a:spcBef>
              <a:buNone/>
            </a:pPr>
            <a:endParaRPr lang="cs-CZ" dirty="0" smtClean="0"/>
          </a:p>
          <a:p>
            <a:pPr lvl="1">
              <a:spcBef>
                <a:spcPts val="600"/>
              </a:spcBef>
              <a:buNone/>
            </a:pPr>
            <a:r>
              <a:rPr lang="cs-CZ" b="1" dirty="0" smtClean="0"/>
              <a:t>Subjektivně popsané spánkové problémy se jeví jako významný rizikový činitel při sledování zdravotních ukazatelů jakými jsou obezita a zejména pak krevní tlak v porovnání s délkou spánku &lt; 6,9 hodin. </a:t>
            </a:r>
            <a:endParaRPr lang="cs-CZ" dirty="0" smtClean="0"/>
          </a:p>
          <a:p>
            <a:pPr lvl="1">
              <a:spcBef>
                <a:spcPts val="600"/>
              </a:spcBef>
              <a:buNone/>
            </a:pPr>
            <a:endParaRPr lang="cs-CZ" dirty="0" smtClean="0"/>
          </a:p>
          <a:p>
            <a:endParaRPr lang="cs-CZ"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Budoucnost výzkumu spánku a obezity</a:t>
            </a:r>
            <a:endParaRPr lang="cs-CZ" dirty="0">
              <a:solidFill>
                <a:schemeClr val="accent1"/>
              </a:solidFill>
            </a:endParaRPr>
          </a:p>
        </p:txBody>
      </p:sp>
      <p:sp>
        <p:nvSpPr>
          <p:cNvPr id="3" name="Zástupný symbol pro obsah 2"/>
          <p:cNvSpPr>
            <a:spLocks noGrp="1"/>
          </p:cNvSpPr>
          <p:nvPr>
            <p:ph sz="quarter" idx="1"/>
          </p:nvPr>
        </p:nvSpPr>
        <p:spPr/>
        <p:txBody>
          <a:bodyPr>
            <a:normAutofit fontScale="92500" lnSpcReduction="10000"/>
          </a:bodyPr>
          <a:lstStyle/>
          <a:p>
            <a:r>
              <a:rPr lang="cs-CZ" dirty="0" smtClean="0"/>
              <a:t>Prospektivní </a:t>
            </a:r>
            <a:r>
              <a:rPr lang="cs-CZ" dirty="0" err="1" smtClean="0"/>
              <a:t>randomizované</a:t>
            </a:r>
            <a:r>
              <a:rPr lang="cs-CZ" dirty="0" smtClean="0"/>
              <a:t> kontrolované studie</a:t>
            </a:r>
          </a:p>
          <a:p>
            <a:r>
              <a:rPr lang="cs-CZ" dirty="0" smtClean="0"/>
              <a:t>Objektivní měření</a:t>
            </a:r>
          </a:p>
          <a:p>
            <a:r>
              <a:rPr lang="cs-CZ" dirty="0" smtClean="0"/>
              <a:t>Cílové skupiny</a:t>
            </a:r>
          </a:p>
          <a:p>
            <a:r>
              <a:rPr lang="cs-CZ" dirty="0" smtClean="0"/>
              <a:t>Studium cirkadiánních genů</a:t>
            </a:r>
          </a:p>
          <a:p>
            <a:endParaRPr lang="cs-CZ" dirty="0" smtClean="0"/>
          </a:p>
          <a:p>
            <a:pPr>
              <a:buNone/>
            </a:pPr>
            <a:r>
              <a:rPr lang="cs-CZ" dirty="0" smtClean="0"/>
              <a:t>„</a:t>
            </a:r>
            <a:r>
              <a:rPr lang="cs-CZ" i="1" dirty="0" smtClean="0">
                <a:solidFill>
                  <a:schemeClr val="accent1">
                    <a:lumMod val="75000"/>
                  </a:schemeClr>
                </a:solidFill>
              </a:rPr>
              <a:t>Hlavním cílem nemusí být objasnění kauzality spánku-obezity, nýbrž snaha porozumět mechanizmům a důsledkům chronicky nedostatečného spánku a jeho vlivu na regulaci příjmu potravy a energetické rovnováhy, což se jeví jako daleko významnější</a:t>
            </a:r>
            <a:r>
              <a:rPr lang="cs-CZ" i="1" dirty="0" smtClean="0"/>
              <a:t>.“ </a:t>
            </a:r>
          </a:p>
          <a:p>
            <a:pPr>
              <a:buNone/>
            </a:pPr>
            <a:r>
              <a:rPr lang="cs-CZ" i="1" dirty="0" smtClean="0"/>
              <a:t>	</a:t>
            </a:r>
            <a:r>
              <a:rPr lang="cs-CZ" dirty="0" smtClean="0"/>
              <a:t>J. P. </a:t>
            </a:r>
            <a:r>
              <a:rPr lang="cs-CZ" dirty="0" err="1" smtClean="0"/>
              <a:t>Chaput</a:t>
            </a:r>
            <a:r>
              <a:rPr lang="cs-CZ" dirty="0" smtClean="0"/>
              <a:t>, </a:t>
            </a:r>
            <a:r>
              <a:rPr lang="cs-CZ" dirty="0" err="1" smtClean="0"/>
              <a:t>Canada</a:t>
            </a:r>
            <a:endParaRPr lang="cs-CZ" dirty="0" smtClean="0"/>
          </a:p>
          <a:p>
            <a:pPr>
              <a:buNone/>
            </a:pPr>
            <a:endParaRPr lang="cs-CZ" dirty="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chemeClr val="accent1"/>
                </a:solidFill>
              </a:rPr>
              <a:t>Spánek v prevenci obezity</a:t>
            </a:r>
            <a:endParaRPr lang="cs-CZ" dirty="0">
              <a:solidFill>
                <a:schemeClr val="accent1"/>
              </a:solidFill>
            </a:endParaRPr>
          </a:p>
        </p:txBody>
      </p:sp>
      <p:sp>
        <p:nvSpPr>
          <p:cNvPr id="3" name="Zástupný symbol pro obsah 2"/>
          <p:cNvSpPr>
            <a:spLocks noGrp="1"/>
          </p:cNvSpPr>
          <p:nvPr>
            <p:ph sz="quarter" idx="1"/>
          </p:nvPr>
        </p:nvSpPr>
        <p:spPr/>
        <p:txBody>
          <a:bodyPr/>
          <a:lstStyle/>
          <a:p>
            <a:r>
              <a:rPr lang="cs-CZ" dirty="0" smtClean="0"/>
              <a:t>3 pilíře zdravého životního stylu: </a:t>
            </a:r>
          </a:p>
          <a:p>
            <a:pPr>
              <a:buNone/>
            </a:pPr>
            <a:r>
              <a:rPr lang="cs-CZ" dirty="0" smtClean="0"/>
              <a:t> STRAVA + POHYB + SPÁNEK</a:t>
            </a:r>
          </a:p>
          <a:p>
            <a:pPr>
              <a:buNone/>
            </a:pPr>
            <a:endParaRPr lang="cs-CZ" dirty="0" smtClean="0"/>
          </a:p>
          <a:p>
            <a:r>
              <a:rPr lang="cs-CZ" dirty="0" smtClean="0"/>
              <a:t>Pravidla spánkové hygieny</a:t>
            </a:r>
            <a:endParaRPr lang="cs-CZ"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p:txBody>
          <a:bodyPr>
            <a:normAutofit fontScale="90000"/>
          </a:bodyPr>
          <a:lstStyle/>
          <a:p>
            <a:r>
              <a:rPr lang="cs-CZ" sz="4000" dirty="0" smtClean="0">
                <a:solidFill>
                  <a:schemeClr val="accent1"/>
                </a:solidFill>
              </a:rPr>
              <a:t>Základní pilíře zdravého životního stylu </a:t>
            </a:r>
          </a:p>
        </p:txBody>
      </p:sp>
      <p:sp>
        <p:nvSpPr>
          <p:cNvPr id="9" name="Zástupný symbol pro obsah 8"/>
          <p:cNvSpPr>
            <a:spLocks noGrp="1"/>
          </p:cNvSpPr>
          <p:nvPr>
            <p:ph sz="quarter" idx="1"/>
          </p:nvPr>
        </p:nvSpPr>
        <p:spPr/>
        <p:txBody>
          <a:bodyPr/>
          <a:lstStyle/>
          <a:p>
            <a:pPr>
              <a:buNone/>
            </a:pPr>
            <a:endParaRPr lang="cs-CZ" dirty="0"/>
          </a:p>
        </p:txBody>
      </p:sp>
      <p:sp>
        <p:nvSpPr>
          <p:cNvPr id="4" name="Rovnoramenný trojúhelník 3"/>
          <p:cNvSpPr/>
          <p:nvPr/>
        </p:nvSpPr>
        <p:spPr>
          <a:xfrm>
            <a:off x="2555776" y="3068960"/>
            <a:ext cx="3960440" cy="2808312"/>
          </a:xfrm>
          <a:prstGeom prst="triangle">
            <a:avLst>
              <a:gd name="adj" fmla="val 481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5" name="TextovéPole 4"/>
          <p:cNvSpPr txBox="1"/>
          <p:nvPr/>
        </p:nvSpPr>
        <p:spPr>
          <a:xfrm>
            <a:off x="3707904" y="4365104"/>
            <a:ext cx="1656184" cy="1200329"/>
          </a:xfrm>
          <a:prstGeom prst="rect">
            <a:avLst/>
          </a:prstGeom>
          <a:noFill/>
        </p:spPr>
        <p:txBody>
          <a:bodyPr wrap="square" rtlCol="0">
            <a:spAutoFit/>
          </a:bodyPr>
          <a:lstStyle/>
          <a:p>
            <a:pPr algn="ctr"/>
            <a:r>
              <a:rPr lang="cs-CZ" sz="2400" b="1" dirty="0" smtClean="0"/>
              <a:t>ZDRAVÝ</a:t>
            </a:r>
          </a:p>
          <a:p>
            <a:pPr algn="ctr"/>
            <a:r>
              <a:rPr lang="cs-CZ" sz="2400" b="1" dirty="0" smtClean="0"/>
              <a:t>ŽIVOTNÍ</a:t>
            </a:r>
          </a:p>
          <a:p>
            <a:pPr algn="ctr"/>
            <a:r>
              <a:rPr lang="cs-CZ" sz="2400" b="1" dirty="0" smtClean="0"/>
              <a:t>STYL</a:t>
            </a:r>
            <a:endParaRPr lang="cs-CZ" sz="2400" b="1" dirty="0"/>
          </a:p>
        </p:txBody>
      </p:sp>
      <p:pic>
        <p:nvPicPr>
          <p:cNvPr id="3074" name="Picture 2" descr="http://files.greenfest-cz.webnode.cz/200000032-ce245cf1ef/zdrava%20strava.jpg"/>
          <p:cNvPicPr>
            <a:picLocks noChangeAspect="1" noChangeArrowheads="1"/>
          </p:cNvPicPr>
          <p:nvPr/>
        </p:nvPicPr>
        <p:blipFill>
          <a:blip r:embed="rId3" cstate="print"/>
          <a:srcRect/>
          <a:stretch>
            <a:fillRect/>
          </a:stretch>
        </p:blipFill>
        <p:spPr bwMode="auto">
          <a:xfrm>
            <a:off x="575905" y="4437112"/>
            <a:ext cx="2195895" cy="1884809"/>
          </a:xfrm>
          <a:prstGeom prst="rect">
            <a:avLst/>
          </a:prstGeom>
          <a:ln>
            <a:noFill/>
          </a:ln>
          <a:effectLst>
            <a:softEdge rad="112500"/>
          </a:effectLst>
        </p:spPr>
      </p:pic>
      <p:pic>
        <p:nvPicPr>
          <p:cNvPr id="3076" name="Picture 4" descr="http://martina.blogerka.cz/obrazky/martina.blogerka.cz/pravidelny-pohyb.jpg"/>
          <p:cNvPicPr>
            <a:picLocks noChangeAspect="1" noChangeArrowheads="1"/>
          </p:cNvPicPr>
          <p:nvPr/>
        </p:nvPicPr>
        <p:blipFill>
          <a:blip r:embed="rId4" cstate="print"/>
          <a:srcRect r="28525" b="914"/>
          <a:stretch>
            <a:fillRect/>
          </a:stretch>
        </p:blipFill>
        <p:spPr bwMode="auto">
          <a:xfrm>
            <a:off x="6300192" y="4293096"/>
            <a:ext cx="1946884" cy="2021764"/>
          </a:xfrm>
          <a:prstGeom prst="rect">
            <a:avLst/>
          </a:prstGeom>
          <a:ln>
            <a:noFill/>
          </a:ln>
          <a:effectLst>
            <a:softEdge rad="112500"/>
          </a:effectLst>
        </p:spPr>
      </p:pic>
      <p:pic>
        <p:nvPicPr>
          <p:cNvPr id="8" name="Picture 4" descr="http://www.ilovesleep.org/wp-content/uploads/2012/03/Sleeping_Dog.jpg"/>
          <p:cNvPicPr>
            <a:picLocks noChangeAspect="1" noChangeArrowheads="1"/>
          </p:cNvPicPr>
          <p:nvPr/>
        </p:nvPicPr>
        <p:blipFill>
          <a:blip r:embed="rId5" cstate="print"/>
          <a:srcRect l="7551" t="6231" r="10475" b="7333"/>
          <a:stretch>
            <a:fillRect/>
          </a:stretch>
        </p:blipFill>
        <p:spPr bwMode="auto">
          <a:xfrm>
            <a:off x="2987824" y="1268760"/>
            <a:ext cx="3009934" cy="23762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solidFill>
                  <a:schemeClr val="accent1"/>
                </a:solidFill>
              </a:rPr>
              <a:t>Pravidla spánkové hygieny</a:t>
            </a:r>
            <a:endParaRPr lang="cs-CZ" dirty="0">
              <a:solidFill>
                <a:schemeClr val="accent1"/>
              </a:solidFill>
            </a:endParaRPr>
          </a:p>
        </p:txBody>
      </p:sp>
      <p:sp>
        <p:nvSpPr>
          <p:cNvPr id="3" name="Zástupný symbol pro obsah 2"/>
          <p:cNvSpPr>
            <a:spLocks noGrp="1"/>
          </p:cNvSpPr>
          <p:nvPr>
            <p:ph sz="quarter" idx="1"/>
          </p:nvPr>
        </p:nvSpPr>
        <p:spPr>
          <a:xfrm>
            <a:off x="301752" y="1484784"/>
            <a:ext cx="8842248" cy="5070304"/>
          </a:xfrm>
        </p:spPr>
        <p:txBody>
          <a:bodyPr>
            <a:noAutofit/>
          </a:bodyPr>
          <a:lstStyle/>
          <a:p>
            <a:pPr marL="514350" lvl="0" indent="-514350">
              <a:buFont typeface="+mj-lt"/>
              <a:buAutoNum type="arabicPeriod"/>
            </a:pPr>
            <a:r>
              <a:rPr lang="cs-CZ" sz="1700" dirty="0" smtClean="0"/>
              <a:t>Nepijte kávu, černý či zelený čaj, kolu nebo různé energetické nápoje od pozdního odpoledne (nejlépe 4 – 6 hodin před ulehnutím), omezte i jejich požívání přes den. Působí povzbudivě a ruší spánek.</a:t>
            </a:r>
          </a:p>
          <a:p>
            <a:pPr marL="514350" lvl="0" indent="-514350">
              <a:buFont typeface="+mj-lt"/>
              <a:buAutoNum type="arabicPeriod"/>
            </a:pPr>
            <a:r>
              <a:rPr lang="cs-CZ" sz="1700" dirty="0" smtClean="0"/>
              <a:t>Vynechejte večer těžká jídla, poslední jídlo zařaďte 3 – 4 hodiny před ulehnutím.</a:t>
            </a:r>
          </a:p>
          <a:p>
            <a:pPr marL="514350" lvl="0" indent="-514350">
              <a:buFont typeface="+mj-lt"/>
              <a:buAutoNum type="arabicPeriod"/>
            </a:pPr>
            <a:r>
              <a:rPr lang="cs-CZ" sz="1700" dirty="0" smtClean="0"/>
              <a:t>Po večeři neřešte důležité věci, které Vás rozruší. Naopak se snažte příjemnou činností zbavit se stresu a připravit na spánek.</a:t>
            </a:r>
          </a:p>
          <a:p>
            <a:pPr marL="514350" lvl="0" indent="-514350">
              <a:buFont typeface="+mj-lt"/>
              <a:buAutoNum type="arabicPeriod"/>
            </a:pPr>
            <a:r>
              <a:rPr lang="cs-CZ" sz="1700" dirty="0" smtClean="0"/>
              <a:t>Lehká procházka po večeři může zlepšit Váš spánek. Naopak cvičení před ulehnutím (3 – 4 hodiny) již může Váš spánek narušit, přesuňte tyto aktivity před večeři.</a:t>
            </a:r>
          </a:p>
          <a:p>
            <a:pPr marL="514350" lvl="0" indent="-514350">
              <a:buFont typeface="+mj-lt"/>
              <a:buAutoNum type="arabicPeriod"/>
            </a:pPr>
            <a:r>
              <a:rPr lang="cs-CZ" sz="1700" dirty="0" smtClean="0"/>
              <a:t>Nepijte večer alkohol, abyste lépe usnuli – alkohol zhoršuje kvalitu Vašeho spánku.</a:t>
            </a:r>
          </a:p>
          <a:p>
            <a:pPr marL="514350" lvl="0" indent="-514350">
              <a:buFont typeface="+mj-lt"/>
              <a:buAutoNum type="arabicPeriod"/>
            </a:pPr>
            <a:r>
              <a:rPr lang="cs-CZ" sz="1700" dirty="0" smtClean="0"/>
              <a:t>Nekuřte, zvláště ne před usnutím a v době nočních probuzení. Nikotin také povzbuzuje.</a:t>
            </a:r>
          </a:p>
          <a:p>
            <a:pPr marL="514350" lvl="0" indent="-514350">
              <a:buFont typeface="+mj-lt"/>
              <a:buAutoNum type="arabicPeriod"/>
            </a:pPr>
            <a:r>
              <a:rPr lang="cs-CZ" sz="1700" dirty="0" smtClean="0"/>
              <a:t>Postel i ložnici užívejte pouze ke spánku a pohlavnímu životu (odstraňte z ložnice televizi, v posteli nejezte, nečtěte si ani neodpočívejte).</a:t>
            </a:r>
          </a:p>
          <a:p>
            <a:pPr marL="514350" lvl="0" indent="-514350">
              <a:buFont typeface="+mj-lt"/>
              <a:buAutoNum type="arabicPeriod"/>
            </a:pPr>
            <a:r>
              <a:rPr lang="cs-CZ" sz="1700" dirty="0" smtClean="0"/>
              <a:t>V místnosti na spaní minimalizujte hluk a světlo a zajistěte vhodnou teplotu (nejlépe 18 – 20 </a:t>
            </a:r>
            <a:r>
              <a:rPr lang="cs-CZ" sz="1700" dirty="0" smtClean="0">
                <a:sym typeface="Symbol"/>
              </a:rPr>
              <a:t></a:t>
            </a:r>
            <a:r>
              <a:rPr lang="cs-CZ" sz="1700" dirty="0" smtClean="0"/>
              <a:t> C).</a:t>
            </a:r>
          </a:p>
          <a:p>
            <a:pPr marL="514350" lvl="0" indent="-514350">
              <a:buFont typeface="+mj-lt"/>
              <a:buAutoNum type="arabicPeriod"/>
            </a:pPr>
            <a:r>
              <a:rPr lang="cs-CZ" sz="1700" dirty="0" smtClean="0"/>
              <a:t>Uléhejte a vstávejte každý den (i o víkendu) ve stejnou dobu ± 15 minut.</a:t>
            </a:r>
          </a:p>
          <a:p>
            <a:pPr marL="514350" lvl="0" indent="-514350">
              <a:buFont typeface="+mj-lt"/>
              <a:buAutoNum type="arabicPeriod"/>
            </a:pPr>
            <a:r>
              <a:rPr lang="cs-CZ" sz="1700" dirty="0" smtClean="0"/>
              <a:t>Omezte pobyt v posteli na nezbytně nutnou dobu. V posteli se zbytečně nepřevalujte, postel neslouží k přemýšlení.</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liknutím zavřete">
            <a:hlinkClick r:id="rId2"/>
          </p:cNvPr>
          <p:cNvPicPr>
            <a:picLocks noChangeAspect="1" noChangeArrowheads="1"/>
          </p:cNvPicPr>
          <p:nvPr/>
        </p:nvPicPr>
        <p:blipFill>
          <a:blip r:embed="rId3" cstate="print"/>
          <a:srcRect/>
          <a:stretch>
            <a:fillRect/>
          </a:stretch>
        </p:blipFill>
        <p:spPr bwMode="auto">
          <a:xfrm>
            <a:off x="179512" y="764704"/>
            <a:ext cx="8712968" cy="5627209"/>
          </a:xfrm>
          <a:prstGeom prst="rect">
            <a:avLst/>
          </a:prstGeom>
          <a:noFill/>
        </p:spPr>
      </p:pic>
      <p:sp>
        <p:nvSpPr>
          <p:cNvPr id="4" name="TextovéPole 3"/>
          <p:cNvSpPr txBox="1"/>
          <p:nvPr/>
        </p:nvSpPr>
        <p:spPr>
          <a:xfrm>
            <a:off x="971600" y="5661248"/>
            <a:ext cx="7200800" cy="830997"/>
          </a:xfrm>
          <a:prstGeom prst="rect">
            <a:avLst/>
          </a:prstGeom>
          <a:noFill/>
        </p:spPr>
        <p:txBody>
          <a:bodyPr wrap="square" rtlCol="0">
            <a:spAutoFit/>
          </a:bodyPr>
          <a:lstStyle/>
          <a:p>
            <a:pPr algn="ctr"/>
            <a:r>
              <a:rPr lang="cs-CZ" sz="4800" b="1" dirty="0" smtClean="0">
                <a:solidFill>
                  <a:schemeClr val="accent1">
                    <a:lumMod val="75000"/>
                  </a:schemeClr>
                </a:solidFill>
                <a:effectLst>
                  <a:outerShdw blurRad="38100" dist="38100" dir="2700000" algn="tl">
                    <a:srgbClr val="000000">
                      <a:alpha val="43137"/>
                    </a:srgbClr>
                  </a:outerShdw>
                </a:effectLst>
              </a:rPr>
              <a:t>Děkuji za pozornost</a:t>
            </a:r>
            <a:endParaRPr lang="cs-CZ" sz="4800" b="1" dirty="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332656"/>
            <a:ext cx="8534400" cy="758952"/>
          </a:xfrm>
        </p:spPr>
        <p:txBody>
          <a:bodyPr>
            <a:normAutofit fontScale="90000"/>
          </a:bodyPr>
          <a:lstStyle/>
          <a:p>
            <a:r>
              <a:rPr lang="cs-CZ" dirty="0" smtClean="0">
                <a:solidFill>
                  <a:schemeClr val="accent1"/>
                </a:solidFill>
              </a:rPr>
              <a:t>Změny ve spánku indukují změny </a:t>
            </a:r>
            <a:br>
              <a:rPr lang="cs-CZ" dirty="0" smtClean="0">
                <a:solidFill>
                  <a:schemeClr val="accent1"/>
                </a:solidFill>
              </a:rPr>
            </a:br>
            <a:r>
              <a:rPr lang="cs-CZ" dirty="0" smtClean="0">
                <a:solidFill>
                  <a:schemeClr val="accent1"/>
                </a:solidFill>
              </a:rPr>
              <a:t>fyziologických funkcí! </a:t>
            </a:r>
            <a:endParaRPr lang="cs-CZ" dirty="0">
              <a:solidFill>
                <a:schemeClr val="accent1"/>
              </a:solidFill>
            </a:endParaRPr>
          </a:p>
        </p:txBody>
      </p:sp>
      <p:pic>
        <p:nvPicPr>
          <p:cNvPr id="2050" name="Picture 2"/>
          <p:cNvPicPr>
            <a:picLocks noGrp="1" noChangeAspect="1" noChangeArrowheads="1"/>
          </p:cNvPicPr>
          <p:nvPr>
            <p:ph sz="quarter" idx="1"/>
          </p:nvPr>
        </p:nvPicPr>
        <p:blipFill>
          <a:blip r:embed="rId3" cstate="print"/>
          <a:srcRect/>
          <a:stretch>
            <a:fillRect/>
          </a:stretch>
        </p:blipFill>
        <p:spPr bwMode="auto">
          <a:xfrm>
            <a:off x="1475656" y="1052736"/>
            <a:ext cx="5690669" cy="5328592"/>
          </a:xfrm>
          <a:prstGeom prst="rect">
            <a:avLst/>
          </a:prstGeom>
          <a:noFill/>
          <a:ln w="9525">
            <a:noFill/>
            <a:miter lim="800000"/>
            <a:headEnd/>
            <a:tailEnd/>
          </a:ln>
        </p:spPr>
      </p:pic>
      <p:sp>
        <p:nvSpPr>
          <p:cNvPr id="7" name="Obdélník 6"/>
          <p:cNvSpPr/>
          <p:nvPr/>
        </p:nvSpPr>
        <p:spPr>
          <a:xfrm>
            <a:off x="251520" y="6396335"/>
            <a:ext cx="8460432" cy="461665"/>
          </a:xfrm>
          <a:prstGeom prst="rect">
            <a:avLst/>
          </a:prstGeom>
        </p:spPr>
        <p:txBody>
          <a:bodyPr wrap="square">
            <a:spAutoFit/>
          </a:bodyPr>
          <a:lstStyle/>
          <a:p>
            <a:r>
              <a:rPr lang="cs-CZ" sz="1200" dirty="0" err="1" smtClean="0"/>
              <a:t>Spiegel</a:t>
            </a:r>
            <a:r>
              <a:rPr lang="cs-CZ" sz="1200" dirty="0" smtClean="0"/>
              <a:t> K. </a:t>
            </a:r>
            <a:r>
              <a:rPr lang="cs-CZ" sz="1200" dirty="0" err="1" smtClean="0"/>
              <a:t>et</a:t>
            </a:r>
            <a:r>
              <a:rPr lang="cs-CZ" sz="1200" dirty="0" smtClean="0"/>
              <a:t> </a:t>
            </a:r>
            <a:r>
              <a:rPr lang="cs-CZ" sz="1200" dirty="0" err="1" smtClean="0"/>
              <a:t>al</a:t>
            </a:r>
            <a:r>
              <a:rPr lang="cs-CZ" sz="1200" dirty="0" smtClean="0"/>
              <a:t>. </a:t>
            </a:r>
            <a:r>
              <a:rPr lang="cs-CZ" sz="1200" dirty="0" err="1" smtClean="0"/>
              <a:t>Leptin</a:t>
            </a:r>
            <a:r>
              <a:rPr lang="cs-CZ" sz="1200" dirty="0" smtClean="0"/>
              <a:t> </a:t>
            </a:r>
            <a:r>
              <a:rPr lang="cs-CZ" sz="1200" dirty="0" err="1" smtClean="0"/>
              <a:t>levels</a:t>
            </a:r>
            <a:r>
              <a:rPr lang="cs-CZ" sz="1200" dirty="0" smtClean="0"/>
              <a:t> are </a:t>
            </a:r>
            <a:r>
              <a:rPr lang="cs-CZ" sz="1200" dirty="0" err="1" smtClean="0"/>
              <a:t>dependent</a:t>
            </a:r>
            <a:r>
              <a:rPr lang="cs-CZ" sz="1200" dirty="0" smtClean="0"/>
              <a:t> on </a:t>
            </a:r>
            <a:r>
              <a:rPr lang="cs-CZ" sz="1200" dirty="0" err="1" smtClean="0"/>
              <a:t>sleep</a:t>
            </a:r>
            <a:r>
              <a:rPr lang="cs-CZ" sz="1200" dirty="0" smtClean="0"/>
              <a:t> </a:t>
            </a:r>
            <a:r>
              <a:rPr lang="cs-CZ" sz="1200" dirty="0" err="1" smtClean="0"/>
              <a:t>duration</a:t>
            </a:r>
            <a:r>
              <a:rPr lang="cs-CZ" sz="1200" dirty="0" smtClean="0"/>
              <a:t>: </a:t>
            </a:r>
            <a:r>
              <a:rPr lang="cs-CZ" sz="1200" dirty="0" err="1" smtClean="0"/>
              <a:t>relationships</a:t>
            </a:r>
            <a:r>
              <a:rPr lang="cs-CZ" sz="1200" dirty="0" smtClean="0"/>
              <a:t> </a:t>
            </a:r>
            <a:r>
              <a:rPr lang="cs-CZ" sz="1200" dirty="0" err="1" smtClean="0"/>
              <a:t>with</a:t>
            </a:r>
            <a:r>
              <a:rPr lang="cs-CZ" sz="1200" dirty="0" smtClean="0"/>
              <a:t> </a:t>
            </a:r>
            <a:r>
              <a:rPr lang="cs-CZ" sz="1200" dirty="0" err="1" smtClean="0"/>
              <a:t>sympathovagal</a:t>
            </a:r>
            <a:r>
              <a:rPr lang="cs-CZ" sz="1200" dirty="0" smtClean="0"/>
              <a:t> balance, </a:t>
            </a:r>
            <a:r>
              <a:rPr lang="cs-CZ" sz="1200" dirty="0" err="1" smtClean="0"/>
              <a:t>carbohydrate</a:t>
            </a:r>
            <a:r>
              <a:rPr lang="cs-CZ" sz="1200" dirty="0" smtClean="0"/>
              <a:t> </a:t>
            </a:r>
            <a:r>
              <a:rPr lang="cs-CZ" sz="1200" dirty="0" err="1" smtClean="0"/>
              <a:t>regulation</a:t>
            </a:r>
            <a:r>
              <a:rPr lang="cs-CZ" sz="1200" dirty="0" smtClean="0"/>
              <a:t>, </a:t>
            </a:r>
            <a:r>
              <a:rPr lang="cs-CZ" sz="1200" dirty="0" err="1" smtClean="0"/>
              <a:t>cortisol</a:t>
            </a:r>
            <a:r>
              <a:rPr lang="cs-CZ" sz="1200" dirty="0" smtClean="0"/>
              <a:t>, </a:t>
            </a:r>
            <a:r>
              <a:rPr lang="cs-CZ" sz="1200" dirty="0" err="1" smtClean="0"/>
              <a:t>and</a:t>
            </a:r>
            <a:r>
              <a:rPr lang="cs-CZ" sz="1200" dirty="0" smtClean="0"/>
              <a:t> </a:t>
            </a:r>
            <a:r>
              <a:rPr lang="cs-CZ" sz="1200" dirty="0" err="1" smtClean="0"/>
              <a:t>thyrotropin</a:t>
            </a:r>
            <a:r>
              <a:rPr lang="cs-CZ" sz="1200" dirty="0" smtClean="0"/>
              <a:t>. </a:t>
            </a:r>
            <a:r>
              <a:rPr lang="cs-CZ" sz="1200" dirty="0" err="1" smtClean="0"/>
              <a:t>Journal</a:t>
            </a:r>
            <a:r>
              <a:rPr lang="cs-CZ" sz="1200" dirty="0" smtClean="0"/>
              <a:t> </a:t>
            </a:r>
            <a:r>
              <a:rPr lang="cs-CZ" sz="1200" dirty="0" err="1" smtClean="0"/>
              <a:t>of</a:t>
            </a:r>
            <a:r>
              <a:rPr lang="cs-CZ" sz="1200" dirty="0" smtClean="0"/>
              <a:t> </a:t>
            </a:r>
            <a:r>
              <a:rPr lang="cs-CZ" sz="1200" dirty="0" err="1" smtClean="0"/>
              <a:t>Clinical</a:t>
            </a:r>
            <a:r>
              <a:rPr lang="cs-CZ" sz="1200" dirty="0" smtClean="0"/>
              <a:t> </a:t>
            </a:r>
            <a:r>
              <a:rPr lang="cs-CZ" sz="1200" dirty="0" err="1" smtClean="0"/>
              <a:t>Endocrinology</a:t>
            </a:r>
            <a:r>
              <a:rPr lang="cs-CZ" sz="1200" dirty="0" smtClean="0"/>
              <a:t> </a:t>
            </a:r>
            <a:r>
              <a:rPr lang="cs-CZ" sz="1200" dirty="0" err="1" smtClean="0"/>
              <a:t>and</a:t>
            </a:r>
            <a:r>
              <a:rPr lang="cs-CZ" sz="1200" dirty="0" smtClean="0"/>
              <a:t> </a:t>
            </a:r>
            <a:r>
              <a:rPr lang="cs-CZ" sz="1200" dirty="0" err="1" smtClean="0"/>
              <a:t>Metabolism</a:t>
            </a:r>
            <a:r>
              <a:rPr lang="cs-CZ" sz="1200" dirty="0" smtClean="0"/>
              <a:t>. 2004;89(11):5762 - 71.</a:t>
            </a:r>
            <a:endParaRPr lang="cs-CZ"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332656"/>
            <a:ext cx="8534400" cy="758952"/>
          </a:xfrm>
        </p:spPr>
        <p:txBody>
          <a:bodyPr>
            <a:normAutofit fontScale="90000"/>
          </a:bodyPr>
          <a:lstStyle/>
          <a:p>
            <a:r>
              <a:rPr lang="cs-CZ" dirty="0" smtClean="0">
                <a:solidFill>
                  <a:schemeClr val="accent1"/>
                </a:solidFill>
              </a:rPr>
              <a:t>Změny ve spánku indukují změny </a:t>
            </a:r>
            <a:br>
              <a:rPr lang="cs-CZ" dirty="0" smtClean="0">
                <a:solidFill>
                  <a:schemeClr val="accent1"/>
                </a:solidFill>
              </a:rPr>
            </a:br>
            <a:r>
              <a:rPr lang="cs-CZ" dirty="0" smtClean="0">
                <a:solidFill>
                  <a:schemeClr val="accent1"/>
                </a:solidFill>
              </a:rPr>
              <a:t>fyziologických funkcí! </a:t>
            </a:r>
            <a:endParaRPr lang="cs-CZ" dirty="0">
              <a:solidFill>
                <a:schemeClr val="accent1"/>
              </a:solidFill>
            </a:endParaRPr>
          </a:p>
        </p:txBody>
      </p:sp>
      <p:pic>
        <p:nvPicPr>
          <p:cNvPr id="3075" name="Picture 3"/>
          <p:cNvPicPr>
            <a:picLocks noGrp="1" noChangeAspect="1" noChangeArrowheads="1"/>
          </p:cNvPicPr>
          <p:nvPr>
            <p:ph sz="quarter" idx="1"/>
          </p:nvPr>
        </p:nvPicPr>
        <p:blipFill>
          <a:blip r:embed="rId3" cstate="print"/>
          <a:srcRect/>
          <a:stretch>
            <a:fillRect/>
          </a:stretch>
        </p:blipFill>
        <p:spPr bwMode="auto">
          <a:xfrm>
            <a:off x="-21884" y="2132855"/>
            <a:ext cx="9226086" cy="2880321"/>
          </a:xfrm>
          <a:prstGeom prst="rect">
            <a:avLst/>
          </a:prstGeom>
          <a:noFill/>
          <a:ln w="9525">
            <a:noFill/>
            <a:miter lim="800000"/>
            <a:headEnd/>
            <a:tailEnd/>
          </a:ln>
        </p:spPr>
      </p:pic>
      <p:sp>
        <p:nvSpPr>
          <p:cNvPr id="9" name="Obdélník 8"/>
          <p:cNvSpPr/>
          <p:nvPr/>
        </p:nvSpPr>
        <p:spPr>
          <a:xfrm>
            <a:off x="0" y="6381328"/>
            <a:ext cx="9144000" cy="276999"/>
          </a:xfrm>
          <a:prstGeom prst="rect">
            <a:avLst/>
          </a:prstGeom>
        </p:spPr>
        <p:txBody>
          <a:bodyPr wrap="square">
            <a:spAutoFit/>
          </a:bodyPr>
          <a:lstStyle/>
          <a:p>
            <a:r>
              <a:rPr lang="cs-CZ" sz="1200" dirty="0" smtClean="0"/>
              <a:t>Van </a:t>
            </a:r>
            <a:r>
              <a:rPr lang="cs-CZ" sz="1200" dirty="0" err="1" smtClean="0"/>
              <a:t>Cauter</a:t>
            </a:r>
            <a:r>
              <a:rPr lang="cs-CZ" sz="1200" dirty="0" smtClean="0"/>
              <a:t> E, </a:t>
            </a:r>
            <a:r>
              <a:rPr lang="cs-CZ" sz="1200" dirty="0" err="1" smtClean="0"/>
              <a:t>Spiegel</a:t>
            </a:r>
            <a:r>
              <a:rPr lang="cs-CZ" sz="1200" dirty="0" smtClean="0"/>
              <a:t> K, </a:t>
            </a:r>
            <a:r>
              <a:rPr lang="cs-CZ" sz="1200" dirty="0" err="1" smtClean="0"/>
              <a:t>Tasali</a:t>
            </a:r>
            <a:r>
              <a:rPr lang="cs-CZ" sz="1200" dirty="0" smtClean="0"/>
              <a:t> E, </a:t>
            </a:r>
            <a:r>
              <a:rPr lang="cs-CZ" sz="1200" dirty="0" err="1" smtClean="0"/>
              <a:t>Leproult</a:t>
            </a:r>
            <a:r>
              <a:rPr lang="cs-CZ" sz="1200" dirty="0" smtClean="0"/>
              <a:t> R. </a:t>
            </a:r>
            <a:r>
              <a:rPr lang="cs-CZ" sz="1200" dirty="0" err="1" smtClean="0"/>
              <a:t>Metabolic</a:t>
            </a:r>
            <a:r>
              <a:rPr lang="cs-CZ" sz="1200" dirty="0" smtClean="0"/>
              <a:t> </a:t>
            </a:r>
            <a:r>
              <a:rPr lang="cs-CZ" sz="1200" dirty="0" err="1" smtClean="0"/>
              <a:t>consequences</a:t>
            </a:r>
            <a:r>
              <a:rPr lang="cs-CZ" sz="1200" dirty="0" smtClean="0"/>
              <a:t> </a:t>
            </a:r>
            <a:r>
              <a:rPr lang="cs-CZ" sz="1200" dirty="0" err="1" smtClean="0"/>
              <a:t>of</a:t>
            </a:r>
            <a:r>
              <a:rPr lang="cs-CZ" sz="1200" dirty="0" smtClean="0"/>
              <a:t> </a:t>
            </a:r>
            <a:r>
              <a:rPr lang="cs-CZ" sz="1200" dirty="0" err="1" smtClean="0"/>
              <a:t>sleep</a:t>
            </a:r>
            <a:r>
              <a:rPr lang="cs-CZ" sz="1200" dirty="0" smtClean="0"/>
              <a:t> </a:t>
            </a:r>
            <a:r>
              <a:rPr lang="cs-CZ" sz="1200" dirty="0" err="1" smtClean="0"/>
              <a:t>and</a:t>
            </a:r>
            <a:r>
              <a:rPr lang="cs-CZ" sz="1200" dirty="0" smtClean="0"/>
              <a:t> </a:t>
            </a:r>
            <a:r>
              <a:rPr lang="cs-CZ" sz="1200" dirty="0" err="1" smtClean="0"/>
              <a:t>sleep</a:t>
            </a:r>
            <a:r>
              <a:rPr lang="cs-CZ" sz="1200" dirty="0" smtClean="0"/>
              <a:t> </a:t>
            </a:r>
            <a:r>
              <a:rPr lang="cs-CZ" sz="1200" dirty="0" err="1" smtClean="0"/>
              <a:t>loss</a:t>
            </a:r>
            <a:r>
              <a:rPr lang="cs-CZ" sz="1200" dirty="0" smtClean="0"/>
              <a:t>. </a:t>
            </a:r>
            <a:r>
              <a:rPr lang="cs-CZ" sz="1200" dirty="0" err="1" smtClean="0"/>
              <a:t>Sleep</a:t>
            </a:r>
            <a:r>
              <a:rPr lang="cs-CZ" sz="1200" dirty="0" smtClean="0"/>
              <a:t> </a:t>
            </a:r>
            <a:r>
              <a:rPr lang="cs-CZ" sz="1200" dirty="0" err="1" smtClean="0"/>
              <a:t>Medicine</a:t>
            </a:r>
            <a:r>
              <a:rPr lang="cs-CZ" sz="1200" dirty="0" smtClean="0"/>
              <a:t>. 2008;9, </a:t>
            </a:r>
            <a:r>
              <a:rPr lang="cs-CZ" sz="1200" dirty="0" err="1" smtClean="0"/>
              <a:t>Suppl</a:t>
            </a:r>
            <a:r>
              <a:rPr lang="cs-CZ" sz="1200" dirty="0" smtClean="0"/>
              <a:t>. 1:23 -8.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260648"/>
            <a:ext cx="8534400" cy="758952"/>
          </a:xfrm>
        </p:spPr>
        <p:txBody>
          <a:bodyPr>
            <a:normAutofit fontScale="90000"/>
          </a:bodyPr>
          <a:lstStyle/>
          <a:p>
            <a:r>
              <a:rPr lang="cs-CZ" sz="4000" dirty="0" smtClean="0">
                <a:solidFill>
                  <a:schemeClr val="accent1"/>
                </a:solidFill>
              </a:rPr>
              <a:t/>
            </a:r>
            <a:br>
              <a:rPr lang="cs-CZ" sz="4000" dirty="0" smtClean="0">
                <a:solidFill>
                  <a:schemeClr val="accent1"/>
                </a:solidFill>
              </a:rPr>
            </a:br>
            <a:r>
              <a:rPr lang="cs-CZ" sz="4000" dirty="0" smtClean="0">
                <a:solidFill>
                  <a:schemeClr val="accent1"/>
                </a:solidFill>
              </a:rPr>
              <a:t/>
            </a:r>
            <a:br>
              <a:rPr lang="cs-CZ" sz="4000" dirty="0" smtClean="0">
                <a:solidFill>
                  <a:schemeClr val="accent1"/>
                </a:solidFill>
              </a:rPr>
            </a:br>
            <a:r>
              <a:rPr lang="cs-CZ" dirty="0" smtClean="0">
                <a:solidFill>
                  <a:schemeClr val="accent1"/>
                </a:solidFill>
              </a:rPr>
              <a:t/>
            </a:r>
            <a:br>
              <a:rPr lang="cs-CZ" dirty="0" smtClean="0">
                <a:solidFill>
                  <a:schemeClr val="accent1"/>
                </a:solidFill>
              </a:rPr>
            </a:br>
            <a:r>
              <a:rPr lang="cs-CZ" sz="3100" dirty="0" smtClean="0">
                <a:solidFill>
                  <a:schemeClr val="accent1"/>
                </a:solidFill>
              </a:rPr>
              <a:t>Důsledky spánkové deprivace</a:t>
            </a:r>
            <a:endParaRPr lang="cs-CZ" dirty="0">
              <a:solidFill>
                <a:schemeClr val="accent1"/>
              </a:solidFill>
            </a:endParaRPr>
          </a:p>
        </p:txBody>
      </p:sp>
      <p:graphicFrame>
        <p:nvGraphicFramePr>
          <p:cNvPr id="6" name="Group 40"/>
          <p:cNvGraphicFramePr>
            <a:graphicFrameLocks noGrp="1"/>
          </p:cNvGraphicFramePr>
          <p:nvPr/>
        </p:nvGraphicFramePr>
        <p:xfrm>
          <a:off x="179512" y="1244266"/>
          <a:ext cx="8712968" cy="5613734"/>
        </p:xfrm>
        <a:graphic>
          <a:graphicData uri="http://schemas.openxmlformats.org/drawingml/2006/table">
            <a:tbl>
              <a:tblPr/>
              <a:tblGrid>
                <a:gridCol w="1901155"/>
                <a:gridCol w="2980782"/>
                <a:gridCol w="3831031"/>
              </a:tblGrid>
              <a:tr h="24099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400" b="1" i="0" u="none" strike="noStrike" cap="none" normalizeH="0" baseline="0" dirty="0" smtClean="0">
                          <a:ln>
                            <a:noFill/>
                          </a:ln>
                          <a:solidFill>
                            <a:schemeClr val="accent6">
                              <a:lumMod val="50000"/>
                            </a:schemeClr>
                          </a:solidFill>
                          <a:effectLst/>
                          <a:latin typeface="+mn-lt"/>
                          <a:cs typeface="Times New Roman" pitchFamily="18" charset="0"/>
                        </a:rPr>
                        <a:t>Úroveň systému</a:t>
                      </a:r>
                      <a:endParaRPr kumimoji="0" lang="cs-CZ" sz="1400" b="0" i="0" u="none" strike="noStrike" cap="none" normalizeH="0" baseline="0" dirty="0" smtClean="0">
                        <a:ln>
                          <a:noFill/>
                        </a:ln>
                        <a:solidFill>
                          <a:schemeClr val="accent6">
                            <a:lumMod val="50000"/>
                          </a:schemeClr>
                        </a:solidFill>
                        <a:effectLst/>
                        <a:latin typeface="+mn-lt"/>
                        <a:cs typeface="Times New Roman" pitchFamily="18" charset="0"/>
                      </a:endParaRPr>
                    </a:p>
                  </a:txBody>
                  <a:tcPr marL="61725" marR="61725" marT="0" marB="0" anchor="b"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400" b="1" i="0" u="none" strike="noStrike" cap="none" normalizeH="0" baseline="0" dirty="0" smtClean="0">
                          <a:ln>
                            <a:noFill/>
                          </a:ln>
                          <a:solidFill>
                            <a:schemeClr val="accent6">
                              <a:lumMod val="50000"/>
                            </a:schemeClr>
                          </a:solidFill>
                          <a:effectLst/>
                          <a:latin typeface="+mn-lt"/>
                          <a:cs typeface="Times New Roman" pitchFamily="18" charset="0"/>
                        </a:rPr>
                        <a:t>Popis</a:t>
                      </a:r>
                      <a:endParaRPr kumimoji="0" lang="cs-CZ" sz="1400" b="0" i="0" u="none" strike="noStrike" cap="none" normalizeH="0" baseline="0" dirty="0" smtClean="0">
                        <a:ln>
                          <a:noFill/>
                        </a:ln>
                        <a:solidFill>
                          <a:schemeClr val="accent6">
                            <a:lumMod val="50000"/>
                          </a:schemeClr>
                        </a:solidFill>
                        <a:effectLst/>
                        <a:latin typeface="+mn-lt"/>
                        <a:cs typeface="Times New Roman" pitchFamily="18" charset="0"/>
                      </a:endParaRPr>
                    </a:p>
                  </a:txBody>
                  <a:tcPr marL="61725" marR="61725" marT="0" marB="0" anchor="b"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400" b="1" i="0" u="none" strike="noStrike" cap="none" normalizeH="0" baseline="0" dirty="0" smtClean="0">
                          <a:ln>
                            <a:noFill/>
                          </a:ln>
                          <a:solidFill>
                            <a:schemeClr val="accent6">
                              <a:lumMod val="50000"/>
                            </a:schemeClr>
                          </a:solidFill>
                          <a:effectLst/>
                          <a:latin typeface="+mn-lt"/>
                          <a:cs typeface="Times New Roman" pitchFamily="18" charset="0"/>
                        </a:rPr>
                        <a:t>Projevy</a:t>
                      </a:r>
                      <a:endParaRPr kumimoji="0" lang="cs-CZ" sz="1400" b="0" i="0" u="none" strike="noStrike" cap="none" normalizeH="0" baseline="0" dirty="0" smtClean="0">
                        <a:ln>
                          <a:noFill/>
                        </a:ln>
                        <a:solidFill>
                          <a:schemeClr val="accent6">
                            <a:lumMod val="50000"/>
                          </a:schemeClr>
                        </a:solidFill>
                        <a:effectLst/>
                        <a:latin typeface="+mn-lt"/>
                        <a:cs typeface="Times New Roman" pitchFamily="18" charset="0"/>
                      </a:endParaRPr>
                    </a:p>
                  </a:txBody>
                  <a:tcPr marL="61725" marR="61725" marT="0" marB="0" anchor="b"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r h="55084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600" b="1" i="0" u="none" strike="noStrike" cap="none" normalizeH="0" baseline="0" dirty="0" smtClean="0">
                          <a:ln>
                            <a:noFill/>
                          </a:ln>
                          <a:solidFill>
                            <a:schemeClr val="tx1"/>
                          </a:solidFill>
                          <a:effectLst/>
                          <a:latin typeface="+mn-lt"/>
                          <a:cs typeface="Times New Roman" pitchFamily="18" charset="0"/>
                        </a:rPr>
                        <a:t>Metabolický systém</a:t>
                      </a:r>
                    </a:p>
                  </a:txBody>
                  <a:tcPr marL="61725" marR="61725"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mn-lt"/>
                          <a:cs typeface="Times New Roman" pitchFamily="18" charset="0"/>
                        </a:rPr>
                        <a:t>↑ glykemie</a:t>
                      </a:r>
                    </a:p>
                  </a:txBody>
                  <a:tcPr marL="61725" marR="61725"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 typeface="Wingdings" pitchFamily="2" charset="2"/>
                        <a:buChar char="Ø"/>
                        <a:tabLst/>
                      </a:pPr>
                      <a:r>
                        <a:rPr kumimoji="0" lang="cs-CZ" sz="1600" b="0" i="0" u="none" strike="noStrike" cap="none" normalizeH="0" baseline="0" dirty="0" smtClean="0">
                          <a:ln>
                            <a:noFill/>
                          </a:ln>
                          <a:solidFill>
                            <a:schemeClr val="tx1"/>
                          </a:solidFill>
                          <a:effectLst/>
                          <a:latin typeface="+mn-lt"/>
                          <a:cs typeface="Times New Roman" pitchFamily="18" charset="0"/>
                        </a:rPr>
                        <a:t> Pokles glukózové tolerance</a:t>
                      </a:r>
                    </a:p>
                    <a:p>
                      <a:pPr marL="0" marR="0" lvl="0" indent="0" algn="l" defTabSz="914400" rtl="0" eaLnBrk="1" fontAlgn="base" latinLnBrk="0" hangingPunct="1">
                        <a:lnSpc>
                          <a:spcPct val="115000"/>
                        </a:lnSpc>
                        <a:spcBef>
                          <a:spcPct val="0"/>
                        </a:spcBef>
                        <a:spcAft>
                          <a:spcPct val="0"/>
                        </a:spcAft>
                        <a:buClrTx/>
                        <a:buSzTx/>
                        <a:buFont typeface="Wingdings" pitchFamily="2" charset="2"/>
                        <a:buChar char="Ø"/>
                        <a:tabLst/>
                      </a:pPr>
                      <a:r>
                        <a:rPr kumimoji="0" lang="cs-CZ" sz="1600" b="0" i="0" u="none" strike="noStrike" cap="none" normalizeH="0" baseline="0" dirty="0" smtClean="0">
                          <a:ln>
                            <a:noFill/>
                          </a:ln>
                          <a:solidFill>
                            <a:schemeClr val="tx1"/>
                          </a:solidFill>
                          <a:effectLst/>
                          <a:latin typeface="+mn-lt"/>
                          <a:cs typeface="Times New Roman" pitchFamily="18" charset="0"/>
                        </a:rPr>
                        <a:t> Inzulinová rezistence</a:t>
                      </a:r>
                    </a:p>
                  </a:txBody>
                  <a:tcPr marL="61725" marR="61725"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7948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600" b="1" i="0" u="none" strike="noStrike" cap="none" normalizeH="0" baseline="0" dirty="0" smtClean="0">
                          <a:ln>
                            <a:noFill/>
                          </a:ln>
                          <a:solidFill>
                            <a:schemeClr val="tx1"/>
                          </a:solidFill>
                          <a:effectLst/>
                          <a:latin typeface="+mn-lt"/>
                          <a:cs typeface="Times New Roman" pitchFamily="18" charset="0"/>
                        </a:rPr>
                        <a:t>Endokrinní systém</a:t>
                      </a:r>
                    </a:p>
                  </a:txBody>
                  <a:tcPr marL="61725" marR="61725"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mn-lt"/>
                          <a:cs typeface="Times New Roman" pitchFamily="18" charset="0"/>
                        </a:rPr>
                        <a:t> ↓ hl. </a:t>
                      </a:r>
                      <a:r>
                        <a:rPr kumimoji="0" lang="cs-CZ" sz="1600" b="0" i="0" u="none" strike="noStrike" cap="none" normalizeH="0" baseline="0" dirty="0" err="1" smtClean="0">
                          <a:ln>
                            <a:noFill/>
                          </a:ln>
                          <a:solidFill>
                            <a:schemeClr val="tx1"/>
                          </a:solidFill>
                          <a:effectLst/>
                          <a:latin typeface="+mn-lt"/>
                          <a:cs typeface="Times New Roman" pitchFamily="18" charset="0"/>
                        </a:rPr>
                        <a:t>leptinu</a:t>
                      </a:r>
                      <a:r>
                        <a:rPr kumimoji="0" lang="cs-CZ" sz="1600" b="0" i="0" u="none" strike="noStrike" cap="none" normalizeH="0" baseline="0" dirty="0" smtClean="0">
                          <a:ln>
                            <a:noFill/>
                          </a:ln>
                          <a:solidFill>
                            <a:schemeClr val="tx1"/>
                          </a:solidFill>
                          <a:effectLst/>
                          <a:latin typeface="+mn-lt"/>
                          <a:cs typeface="Times New Roman" pitchFamily="18" charset="0"/>
                        </a:rPr>
                        <a:t>, ↑ hl. </a:t>
                      </a:r>
                      <a:r>
                        <a:rPr kumimoji="0" lang="cs-CZ" sz="1600" b="0" i="0" u="none" strike="noStrike" cap="none" normalizeH="0" baseline="0" dirty="0" err="1" smtClean="0">
                          <a:ln>
                            <a:noFill/>
                          </a:ln>
                          <a:solidFill>
                            <a:schemeClr val="tx1"/>
                          </a:solidFill>
                          <a:effectLst/>
                          <a:latin typeface="+mn-lt"/>
                          <a:cs typeface="Times New Roman" pitchFamily="18" charset="0"/>
                        </a:rPr>
                        <a:t>ghrelinu</a:t>
                      </a:r>
                      <a:endParaRPr kumimoji="0" lang="cs-CZ" sz="1600" b="0"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mn-lt"/>
                          <a:cs typeface="Times New Roman" pitchFamily="18" charset="0"/>
                        </a:rPr>
                        <a:t>↓ hl. </a:t>
                      </a:r>
                      <a:r>
                        <a:rPr kumimoji="0" lang="cs-CZ" sz="1600" b="0" i="0" u="none" strike="noStrike" cap="none" normalizeH="0" baseline="0" dirty="0" err="1" smtClean="0">
                          <a:ln>
                            <a:noFill/>
                          </a:ln>
                          <a:solidFill>
                            <a:schemeClr val="tx1"/>
                          </a:solidFill>
                          <a:effectLst/>
                          <a:latin typeface="+mn-lt"/>
                          <a:cs typeface="Times New Roman" pitchFamily="18" charset="0"/>
                        </a:rPr>
                        <a:t>adiponektinu</a:t>
                      </a:r>
                      <a:endParaRPr kumimoji="0" lang="cs-CZ" sz="1600" b="0"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cs-CZ" sz="1600" b="0" i="0" u="none" strike="noStrike" cap="none" normalizeH="0" baseline="0" dirty="0" smtClean="0">
                          <a:ln>
                            <a:noFill/>
                          </a:ln>
                          <a:solidFill>
                            <a:schemeClr val="tx1"/>
                          </a:solidFill>
                          <a:effectLst/>
                          <a:latin typeface="+mn-lt"/>
                          <a:cs typeface="Times New Roman" pitchFamily="18" charset="0"/>
                        </a:rPr>
                        <a:t>↓ hl. TSH</a:t>
                      </a:r>
                    </a:p>
                    <a:p>
                      <a:pPr marL="0" marR="0" lvl="0" indent="0" algn="l" defTabSz="914400" rtl="0" eaLnBrk="1" fontAlgn="base" latinLnBrk="0" hangingPunct="1">
                        <a:lnSpc>
                          <a:spcPct val="115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mn-lt"/>
                          <a:cs typeface="Times New Roman" pitchFamily="18" charset="0"/>
                        </a:rPr>
                        <a:t>↑ hl. kortizolu</a:t>
                      </a:r>
                    </a:p>
                  </a:txBody>
                  <a:tcPr marL="61725" marR="61725"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 typeface="Wingdings" pitchFamily="2" charset="2"/>
                        <a:buChar char="Ø"/>
                        <a:tabLst/>
                      </a:pPr>
                      <a:r>
                        <a:rPr kumimoji="0" lang="cs-CZ" sz="1600" b="0" i="0" u="none" strike="noStrike" cap="none" normalizeH="0" baseline="0" dirty="0" smtClean="0">
                          <a:ln>
                            <a:noFill/>
                          </a:ln>
                          <a:solidFill>
                            <a:schemeClr val="tx1"/>
                          </a:solidFill>
                          <a:effectLst/>
                          <a:latin typeface="+mn-lt"/>
                          <a:cs typeface="Times New Roman" pitchFamily="18" charset="0"/>
                        </a:rPr>
                        <a:t>Vyšší chuť k jídlu a pocit hladu</a:t>
                      </a:r>
                    </a:p>
                    <a:p>
                      <a:pPr marL="0" marR="0" lvl="0" indent="0" algn="l" defTabSz="914400" rtl="0" eaLnBrk="1" fontAlgn="base" latinLnBrk="0" hangingPunct="1">
                        <a:lnSpc>
                          <a:spcPct val="115000"/>
                        </a:lnSpc>
                        <a:spcBef>
                          <a:spcPct val="0"/>
                        </a:spcBef>
                        <a:spcAft>
                          <a:spcPct val="0"/>
                        </a:spcAft>
                        <a:buClrTx/>
                        <a:buSzTx/>
                        <a:buFont typeface="Wingdings" pitchFamily="2" charset="2"/>
                        <a:buChar char="Ø"/>
                        <a:tabLst/>
                      </a:pPr>
                      <a:r>
                        <a:rPr kumimoji="0" lang="cs-CZ" sz="1600" b="0" i="0" u="none" strike="noStrike" cap="none" normalizeH="0" baseline="0" dirty="0" smtClean="0">
                          <a:ln>
                            <a:noFill/>
                          </a:ln>
                          <a:solidFill>
                            <a:schemeClr val="tx1"/>
                          </a:solidFill>
                          <a:effectLst/>
                          <a:latin typeface="+mn-lt"/>
                          <a:cs typeface="Times New Roman" pitchFamily="18" charset="0"/>
                        </a:rPr>
                        <a:t>Vyšší energetický příjem</a:t>
                      </a:r>
                    </a:p>
                    <a:p>
                      <a:pPr marL="0" marR="0" lvl="0" indent="0" algn="l" defTabSz="914400" rtl="0" eaLnBrk="1" fontAlgn="base" latinLnBrk="0" hangingPunct="1">
                        <a:lnSpc>
                          <a:spcPct val="115000"/>
                        </a:lnSpc>
                        <a:spcBef>
                          <a:spcPct val="0"/>
                        </a:spcBef>
                        <a:spcAft>
                          <a:spcPct val="0"/>
                        </a:spcAft>
                        <a:buClrTx/>
                        <a:buSzTx/>
                        <a:buFont typeface="Wingdings" pitchFamily="2" charset="2"/>
                        <a:buChar char="Ø"/>
                        <a:tabLst/>
                      </a:pPr>
                      <a:r>
                        <a:rPr kumimoji="0" lang="cs-CZ" sz="1600" b="0" i="0" u="none" strike="noStrike" cap="none" normalizeH="0" baseline="0" dirty="0" smtClean="0">
                          <a:ln>
                            <a:noFill/>
                          </a:ln>
                          <a:solidFill>
                            <a:schemeClr val="tx1"/>
                          </a:solidFill>
                          <a:effectLst/>
                          <a:latin typeface="+mn-lt"/>
                          <a:cs typeface="Times New Roman" pitchFamily="18" charset="0"/>
                        </a:rPr>
                        <a:t> Snížení metabolické rychlosti</a:t>
                      </a:r>
                    </a:p>
                    <a:p>
                      <a:pPr marL="0" marR="0" lvl="0" indent="0" algn="l" defTabSz="914400" rtl="0" eaLnBrk="1" fontAlgn="base" latinLnBrk="0" hangingPunct="1">
                        <a:lnSpc>
                          <a:spcPct val="115000"/>
                        </a:lnSpc>
                        <a:spcBef>
                          <a:spcPct val="0"/>
                        </a:spcBef>
                        <a:spcAft>
                          <a:spcPct val="0"/>
                        </a:spcAft>
                        <a:buClrTx/>
                        <a:buSzTx/>
                        <a:buFont typeface="Wingdings" pitchFamily="2" charset="2"/>
                        <a:buChar char="Ø"/>
                        <a:tabLst/>
                      </a:pPr>
                      <a:r>
                        <a:rPr kumimoji="0" lang="cs-CZ" sz="1600" b="0" i="0" u="none" strike="noStrike" cap="none" normalizeH="0" baseline="0" dirty="0" smtClean="0">
                          <a:ln>
                            <a:noFill/>
                          </a:ln>
                          <a:solidFill>
                            <a:schemeClr val="tx1"/>
                          </a:solidFill>
                          <a:effectLst/>
                          <a:latin typeface="+mn-lt"/>
                          <a:cs typeface="Times New Roman" pitchFamily="18" charset="0"/>
                        </a:rPr>
                        <a:t>Inzulinová rezistence</a:t>
                      </a:r>
                    </a:p>
                  </a:txBody>
                  <a:tcPr marL="61725" marR="61725"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213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600" b="1" i="0" u="none" strike="noStrike" cap="none" normalizeH="0" baseline="0" dirty="0" smtClean="0">
                          <a:ln>
                            <a:noFill/>
                          </a:ln>
                          <a:solidFill>
                            <a:schemeClr val="tx1"/>
                          </a:solidFill>
                          <a:effectLst/>
                          <a:latin typeface="+mn-lt"/>
                          <a:cs typeface="Times New Roman" pitchFamily="18" charset="0"/>
                        </a:rPr>
                        <a:t>Imunitní systém</a:t>
                      </a:r>
                    </a:p>
                  </a:txBody>
                  <a:tcPr marL="61725" marR="61725"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mn-lt"/>
                          <a:ea typeface="Times New Roman" pitchFamily="18" charset="0"/>
                          <a:cs typeface="Arial" charset="0"/>
                        </a:rPr>
                        <a:t>Desynchronizace </a:t>
                      </a:r>
                      <a:r>
                        <a:rPr kumimoji="0" lang="cs-CZ" sz="1600" b="0" i="0" u="none" strike="noStrike" cap="none" normalizeH="0" baseline="0" dirty="0" err="1" smtClean="0">
                          <a:ln>
                            <a:noFill/>
                          </a:ln>
                          <a:solidFill>
                            <a:schemeClr val="tx1"/>
                          </a:solidFill>
                          <a:effectLst/>
                          <a:latin typeface="+mn-lt"/>
                          <a:ea typeface="Times New Roman" pitchFamily="18" charset="0"/>
                          <a:cs typeface="Arial" charset="0"/>
                        </a:rPr>
                        <a:t>imun</a:t>
                      </a:r>
                      <a:r>
                        <a:rPr kumimoji="0" lang="cs-CZ" sz="1600" b="0" i="0" u="none" strike="noStrike" cap="none" normalizeH="0" baseline="0" dirty="0" smtClean="0">
                          <a:ln>
                            <a:noFill/>
                          </a:ln>
                          <a:solidFill>
                            <a:schemeClr val="tx1"/>
                          </a:solidFill>
                          <a:effectLst/>
                          <a:latin typeface="+mn-lt"/>
                          <a:ea typeface="Times New Roman" pitchFamily="18" charset="0"/>
                          <a:cs typeface="Arial" charset="0"/>
                        </a:rPr>
                        <a:t>. funkcí</a:t>
                      </a:r>
                    </a:p>
                    <a:p>
                      <a:pPr marL="0" marR="0" lvl="0" indent="0" algn="l" defTabSz="914400" rtl="0" eaLnBrk="1" fontAlgn="base" latinLnBrk="0" hangingPunct="1">
                        <a:lnSpc>
                          <a:spcPct val="115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mn-lt"/>
                          <a:ea typeface="Times New Roman" pitchFamily="18" charset="0"/>
                          <a:cs typeface="Arial" charset="0"/>
                        </a:rPr>
                        <a:t>Narušení imunitní odpovědi</a:t>
                      </a:r>
                    </a:p>
                  </a:txBody>
                  <a:tcPr marL="61725" marR="61725"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 typeface="Wingdings" pitchFamily="2" charset="2"/>
                        <a:buChar char="Ø"/>
                        <a:tabLst/>
                      </a:pPr>
                      <a:r>
                        <a:rPr kumimoji="0" lang="cs-CZ" sz="1600" b="0" i="0" u="none" strike="noStrike" cap="none" normalizeH="0" baseline="0" dirty="0" smtClean="0">
                          <a:ln>
                            <a:noFill/>
                          </a:ln>
                          <a:solidFill>
                            <a:schemeClr val="tx1"/>
                          </a:solidFill>
                          <a:effectLst/>
                          <a:latin typeface="+mn-lt"/>
                          <a:cs typeface="Times New Roman" pitchFamily="18" charset="0"/>
                        </a:rPr>
                        <a:t>Oslabení buněčné imunity</a:t>
                      </a:r>
                    </a:p>
                  </a:txBody>
                  <a:tcPr marL="61725" marR="61725"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168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600" b="1" i="0" u="none" strike="noStrike" cap="none" normalizeH="0" baseline="0" dirty="0" smtClean="0">
                          <a:ln>
                            <a:noFill/>
                          </a:ln>
                          <a:solidFill>
                            <a:schemeClr val="tx1"/>
                          </a:solidFill>
                          <a:effectLst/>
                          <a:latin typeface="+mn-lt"/>
                          <a:cs typeface="Times New Roman" pitchFamily="18" charset="0"/>
                        </a:rPr>
                        <a:t>Cévní systém</a:t>
                      </a:r>
                    </a:p>
                  </a:txBody>
                  <a:tcPr marL="61725" marR="61725"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mn-lt"/>
                          <a:cs typeface="Times New Roman" pitchFamily="18" charset="0"/>
                        </a:rPr>
                        <a:t>↑ CRP, IL-6, </a:t>
                      </a:r>
                      <a:r>
                        <a:rPr kumimoji="0" lang="cs-CZ" sz="1600" b="0" i="0" u="none" strike="noStrike" cap="none" normalizeH="0" baseline="0" dirty="0" err="1" smtClean="0">
                          <a:ln>
                            <a:noFill/>
                          </a:ln>
                          <a:solidFill>
                            <a:schemeClr val="tx1"/>
                          </a:solidFill>
                          <a:effectLst/>
                          <a:latin typeface="+mn-lt"/>
                          <a:cs typeface="Times New Roman" pitchFamily="18" charset="0"/>
                        </a:rPr>
                        <a:t>TNFα</a:t>
                      </a:r>
                      <a:endParaRPr kumimoji="0" lang="cs-CZ" sz="1600" b="0"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mn-lt"/>
                          <a:cs typeface="Times New Roman" pitchFamily="18" charset="0"/>
                        </a:rPr>
                        <a:t>↑ TAG, ↓ HDL</a:t>
                      </a:r>
                    </a:p>
                    <a:p>
                      <a:pPr marL="0" marR="0" lvl="0" indent="0" algn="l" defTabSz="914400" rtl="0" eaLnBrk="1" fontAlgn="base" latinLnBrk="0" hangingPunct="1">
                        <a:lnSpc>
                          <a:spcPct val="115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mn-lt"/>
                          <a:cs typeface="Times New Roman" pitchFamily="18" charset="0"/>
                        </a:rPr>
                        <a:t>Kalcifikace koronárních arterií</a:t>
                      </a:r>
                    </a:p>
                  </a:txBody>
                  <a:tcPr marL="61725" marR="61725"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 typeface="Wingdings" pitchFamily="2" charset="2"/>
                        <a:buChar char="Ø"/>
                        <a:tabLst/>
                      </a:pPr>
                      <a:r>
                        <a:rPr kumimoji="0" lang="cs-CZ" sz="1600" b="0" i="0" u="none" strike="noStrike" cap="none" normalizeH="0" baseline="0" dirty="0" smtClean="0">
                          <a:ln>
                            <a:noFill/>
                          </a:ln>
                          <a:solidFill>
                            <a:schemeClr val="tx1"/>
                          </a:solidFill>
                          <a:effectLst/>
                          <a:latin typeface="+mn-lt"/>
                          <a:cs typeface="Times New Roman" pitchFamily="18" charset="0"/>
                        </a:rPr>
                        <a:t>Riziko aterosklerózy</a:t>
                      </a:r>
                    </a:p>
                    <a:p>
                      <a:pPr marL="0" marR="0" lvl="0" indent="0" algn="l" defTabSz="914400" rtl="0" eaLnBrk="1" fontAlgn="base" latinLnBrk="0" hangingPunct="1">
                        <a:lnSpc>
                          <a:spcPct val="115000"/>
                        </a:lnSpc>
                        <a:spcBef>
                          <a:spcPct val="0"/>
                        </a:spcBef>
                        <a:spcAft>
                          <a:spcPct val="0"/>
                        </a:spcAft>
                        <a:buClrTx/>
                        <a:buSzTx/>
                        <a:buFont typeface="Wingdings" pitchFamily="2" charset="2"/>
                        <a:buChar char="Ø"/>
                        <a:tabLst/>
                      </a:pPr>
                      <a:r>
                        <a:rPr kumimoji="0" lang="cs-CZ" sz="1600" b="0" i="0" u="none" strike="noStrike" cap="none" normalizeH="0" baseline="0" dirty="0" smtClean="0">
                          <a:ln>
                            <a:noFill/>
                          </a:ln>
                          <a:solidFill>
                            <a:schemeClr val="tx1"/>
                          </a:solidFill>
                          <a:effectLst/>
                          <a:latin typeface="+mn-lt"/>
                          <a:cs typeface="Times New Roman" pitchFamily="18" charset="0"/>
                        </a:rPr>
                        <a:t>Riziko </a:t>
                      </a:r>
                      <a:r>
                        <a:rPr kumimoji="0" lang="cs-CZ" sz="1600" b="0" i="0" u="none" strike="noStrike" cap="none" normalizeH="0" baseline="0" dirty="0" err="1" smtClean="0">
                          <a:ln>
                            <a:noFill/>
                          </a:ln>
                          <a:solidFill>
                            <a:schemeClr val="tx1"/>
                          </a:solidFill>
                          <a:effectLst/>
                          <a:latin typeface="+mn-lt"/>
                          <a:cs typeface="Times New Roman" pitchFamily="18" charset="0"/>
                        </a:rPr>
                        <a:t>dyslipidemie</a:t>
                      </a:r>
                      <a:r>
                        <a:rPr kumimoji="0" lang="cs-CZ" sz="1600" b="0" i="0" u="none" strike="noStrike" cap="none" normalizeH="0" baseline="0" dirty="0" smtClean="0">
                          <a:ln>
                            <a:noFill/>
                          </a:ln>
                          <a:solidFill>
                            <a:schemeClr val="tx1"/>
                          </a:solidFill>
                          <a:effectLst/>
                          <a:latin typeface="+mn-lt"/>
                          <a:cs typeface="Times New Roman" pitchFamily="18" charset="0"/>
                        </a:rPr>
                        <a:t> </a:t>
                      </a:r>
                    </a:p>
                    <a:p>
                      <a:pPr marL="0" marR="0" lvl="0" indent="0" algn="l" defTabSz="914400" rtl="0" eaLnBrk="1" fontAlgn="base" latinLnBrk="0" hangingPunct="1">
                        <a:lnSpc>
                          <a:spcPct val="115000"/>
                        </a:lnSpc>
                        <a:spcBef>
                          <a:spcPct val="0"/>
                        </a:spcBef>
                        <a:spcAft>
                          <a:spcPct val="0"/>
                        </a:spcAft>
                        <a:buClrTx/>
                        <a:buSzTx/>
                        <a:buFont typeface="Wingdings" pitchFamily="2" charset="2"/>
                        <a:buChar char="Ø"/>
                        <a:tabLst/>
                      </a:pPr>
                      <a:r>
                        <a:rPr kumimoji="0" lang="cs-CZ" sz="1600" b="0" i="0" u="none" strike="noStrike" cap="none" normalizeH="0" baseline="0" dirty="0" smtClean="0">
                          <a:ln>
                            <a:noFill/>
                          </a:ln>
                          <a:solidFill>
                            <a:schemeClr val="tx1"/>
                          </a:solidFill>
                          <a:effectLst/>
                          <a:latin typeface="+mn-lt"/>
                          <a:cs typeface="Times New Roman" pitchFamily="18" charset="0"/>
                        </a:rPr>
                        <a:t>Riziko onemocnění srdce</a:t>
                      </a:r>
                    </a:p>
                    <a:p>
                      <a:pPr marL="0" marR="0" lvl="0" indent="0" algn="l" defTabSz="914400" rtl="0" eaLnBrk="1" fontAlgn="base" latinLnBrk="0" hangingPunct="1">
                        <a:lnSpc>
                          <a:spcPct val="115000"/>
                        </a:lnSpc>
                        <a:spcBef>
                          <a:spcPct val="0"/>
                        </a:spcBef>
                        <a:spcAft>
                          <a:spcPct val="0"/>
                        </a:spcAft>
                        <a:buClrTx/>
                        <a:buSzTx/>
                        <a:buFont typeface="Wingdings" pitchFamily="2" charset="2"/>
                        <a:buChar char="Ø"/>
                        <a:tabLst/>
                      </a:pPr>
                      <a:r>
                        <a:rPr kumimoji="0" lang="cs-CZ" sz="1600" b="0" i="0" u="none" strike="noStrike" cap="none" normalizeH="0" baseline="0" dirty="0" smtClean="0">
                          <a:ln>
                            <a:noFill/>
                          </a:ln>
                          <a:solidFill>
                            <a:schemeClr val="tx1"/>
                          </a:solidFill>
                          <a:effectLst/>
                          <a:latin typeface="+mn-lt"/>
                          <a:cs typeface="Times New Roman" pitchFamily="18" charset="0"/>
                        </a:rPr>
                        <a:t>Riziko kardiovaskulárních příhod</a:t>
                      </a:r>
                    </a:p>
                  </a:txBody>
                  <a:tcPr marL="61725" marR="61725"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62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600" b="1" i="0" u="none" strike="noStrike" cap="none" normalizeH="0" baseline="0" dirty="0" smtClean="0">
                          <a:ln>
                            <a:noFill/>
                          </a:ln>
                          <a:solidFill>
                            <a:schemeClr val="tx1"/>
                          </a:solidFill>
                          <a:effectLst/>
                          <a:latin typeface="+mn-lt"/>
                          <a:cs typeface="Times New Roman" pitchFamily="18" charset="0"/>
                        </a:rPr>
                        <a:t>Vegetativní systém</a:t>
                      </a:r>
                    </a:p>
                  </a:txBody>
                  <a:tcPr marL="61725" marR="61725"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mn-lt"/>
                          <a:cs typeface="Times New Roman" pitchFamily="18" charset="0"/>
                        </a:rPr>
                        <a:t>Aktivace sympatiku</a:t>
                      </a:r>
                    </a:p>
                    <a:p>
                      <a:pPr marL="0" marR="0" lvl="0" indent="0" algn="l" defTabSz="914400" rtl="0" eaLnBrk="1" fontAlgn="base" latinLnBrk="0" hangingPunct="1">
                        <a:lnSpc>
                          <a:spcPct val="115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mn-lt"/>
                          <a:cs typeface="Times New Roman" pitchFamily="18" charset="0"/>
                        </a:rPr>
                        <a:t>↑ sekrece katecholaminů</a:t>
                      </a:r>
                    </a:p>
                    <a:p>
                      <a:pPr marL="0" marR="0" lvl="0" indent="0" algn="l" defTabSz="914400" rtl="0" eaLnBrk="1" fontAlgn="base" latinLnBrk="0" hangingPunct="1">
                        <a:lnSpc>
                          <a:spcPct val="115000"/>
                        </a:lnSpc>
                        <a:spcBef>
                          <a:spcPct val="0"/>
                        </a:spcBef>
                        <a:spcAft>
                          <a:spcPct val="0"/>
                        </a:spcAft>
                        <a:buClrTx/>
                        <a:buSzTx/>
                        <a:buFontTx/>
                        <a:buNone/>
                        <a:tabLst/>
                      </a:pPr>
                      <a:r>
                        <a:rPr kumimoji="0" lang="cs-CZ" sz="1600" b="0" i="0" u="none" strike="noStrike" cap="none" normalizeH="0" baseline="0" dirty="0" smtClean="0">
                          <a:ln>
                            <a:noFill/>
                          </a:ln>
                          <a:solidFill>
                            <a:schemeClr val="tx1"/>
                          </a:solidFill>
                          <a:effectLst/>
                          <a:latin typeface="+mn-lt"/>
                          <a:cs typeface="Times New Roman" pitchFamily="18" charset="0"/>
                        </a:rPr>
                        <a:t>↑ klidové TF</a:t>
                      </a:r>
                    </a:p>
                  </a:txBody>
                  <a:tcPr marL="61725" marR="61725"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 typeface="Wingdings" pitchFamily="2" charset="2"/>
                        <a:buChar char="Ø"/>
                        <a:tabLst/>
                      </a:pPr>
                      <a:endParaRPr kumimoji="0" lang="cs-CZ" sz="1600" b="0"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 typeface="Wingdings" pitchFamily="2" charset="2"/>
                        <a:buChar char="Ø"/>
                        <a:tabLst/>
                      </a:pPr>
                      <a:r>
                        <a:rPr kumimoji="0" lang="cs-CZ" sz="1600" b="0" i="0" u="none" strike="noStrike" cap="none" normalizeH="0" baseline="0" dirty="0" smtClean="0">
                          <a:ln>
                            <a:noFill/>
                          </a:ln>
                          <a:solidFill>
                            <a:schemeClr val="tx1"/>
                          </a:solidFill>
                          <a:effectLst/>
                          <a:latin typeface="+mn-lt"/>
                          <a:cs typeface="Times New Roman" pitchFamily="18" charset="0"/>
                        </a:rPr>
                        <a:t>Vysoký krevní tlak</a:t>
                      </a:r>
                    </a:p>
                  </a:txBody>
                  <a:tcPr marL="61725" marR="61725"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542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600" b="1" i="0" u="none" strike="noStrike" cap="none" normalizeH="0" baseline="0" dirty="0" smtClean="0">
                          <a:ln>
                            <a:noFill/>
                          </a:ln>
                          <a:solidFill>
                            <a:schemeClr val="tx1"/>
                          </a:solidFill>
                          <a:effectLst/>
                          <a:latin typeface="+mn-lt"/>
                          <a:cs typeface="Times New Roman" pitchFamily="18" charset="0"/>
                        </a:rPr>
                        <a:t>Psychický stav</a:t>
                      </a:r>
                    </a:p>
                  </a:txBody>
                  <a:tcPr marL="61725" marR="61725"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mn-lt"/>
                        <a:cs typeface="Times New Roman" pitchFamily="18" charset="0"/>
                      </a:endParaRPr>
                    </a:p>
                  </a:txBody>
                  <a:tcPr marL="61725" marR="61725"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 typeface="Wingdings" pitchFamily="2" charset="2"/>
                        <a:buChar char="Ø"/>
                        <a:tabLst/>
                      </a:pPr>
                      <a:r>
                        <a:rPr kumimoji="0" lang="cs-CZ" sz="1600" b="0" i="0" u="none" strike="noStrike" cap="none" normalizeH="0" baseline="0" dirty="0" smtClean="0">
                          <a:ln>
                            <a:noFill/>
                          </a:ln>
                          <a:solidFill>
                            <a:schemeClr val="tx1"/>
                          </a:solidFill>
                          <a:effectLst/>
                          <a:latin typeface="+mn-lt"/>
                          <a:cs typeface="Times New Roman" pitchFamily="18" charset="0"/>
                        </a:rPr>
                        <a:t>Úzkost, deprese</a:t>
                      </a:r>
                    </a:p>
                  </a:txBody>
                  <a:tcPr marL="61725" marR="61725"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041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cs-CZ" sz="1600" b="1" i="0" u="none" strike="noStrike" cap="none" normalizeH="0" baseline="0" smtClean="0">
                          <a:ln>
                            <a:noFill/>
                          </a:ln>
                          <a:solidFill>
                            <a:schemeClr val="tx1"/>
                          </a:solidFill>
                          <a:effectLst/>
                          <a:latin typeface="+mn-lt"/>
                          <a:cs typeface="Times New Roman" pitchFamily="18" charset="0"/>
                        </a:rPr>
                        <a:t>Kognitivní funkce</a:t>
                      </a:r>
                    </a:p>
                  </a:txBody>
                  <a:tcPr marL="61725" marR="61725" marT="0" marB="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cs-CZ" sz="1600" b="0" i="0" u="none" strike="noStrike" cap="none" normalizeH="0" baseline="0" dirty="0" smtClean="0">
                        <a:ln>
                          <a:noFill/>
                        </a:ln>
                        <a:solidFill>
                          <a:schemeClr val="tx1"/>
                        </a:solidFill>
                        <a:effectLst/>
                        <a:latin typeface="+mn-lt"/>
                        <a:cs typeface="Times New Roman" pitchFamily="18" charset="0"/>
                      </a:endParaRPr>
                    </a:p>
                  </a:txBody>
                  <a:tcPr marL="61725" marR="61725" marT="0" marB="0"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 typeface="Wingdings" pitchFamily="2" charset="2"/>
                        <a:buChar char="Ø"/>
                        <a:tabLst/>
                      </a:pPr>
                      <a:r>
                        <a:rPr kumimoji="0" lang="cs-CZ" sz="1600" b="0" i="0" u="none" strike="noStrike" cap="none" normalizeH="0" baseline="0" dirty="0" smtClean="0">
                          <a:ln>
                            <a:noFill/>
                          </a:ln>
                          <a:solidFill>
                            <a:schemeClr val="tx1"/>
                          </a:solidFill>
                          <a:effectLst/>
                          <a:latin typeface="+mn-lt"/>
                          <a:cs typeface="Times New Roman" pitchFamily="18" charset="0"/>
                        </a:rPr>
                        <a:t>Poruchy soustředění a paměti</a:t>
                      </a:r>
                    </a:p>
                    <a:p>
                      <a:pPr marL="0" marR="0" lvl="0" indent="0" algn="l" defTabSz="914400" rtl="0" eaLnBrk="1" fontAlgn="base" latinLnBrk="0" hangingPunct="1">
                        <a:lnSpc>
                          <a:spcPct val="115000"/>
                        </a:lnSpc>
                        <a:spcBef>
                          <a:spcPct val="0"/>
                        </a:spcBef>
                        <a:spcAft>
                          <a:spcPct val="0"/>
                        </a:spcAft>
                        <a:buClrTx/>
                        <a:buSzTx/>
                        <a:buFont typeface="Wingdings" pitchFamily="2" charset="2"/>
                        <a:buChar char="Ø"/>
                        <a:tabLst/>
                      </a:pPr>
                      <a:r>
                        <a:rPr kumimoji="0" lang="cs-CZ" sz="1600" b="0" i="0" u="none" strike="noStrike" cap="none" normalizeH="0" baseline="0" dirty="0" smtClean="0">
                          <a:ln>
                            <a:noFill/>
                          </a:ln>
                          <a:solidFill>
                            <a:schemeClr val="tx1"/>
                          </a:solidFill>
                          <a:effectLst/>
                          <a:latin typeface="+mn-lt"/>
                          <a:cs typeface="Times New Roman" pitchFamily="18" charset="0"/>
                        </a:rPr>
                        <a:t>Nadměrná denní spavost, nevýkonnost</a:t>
                      </a:r>
                    </a:p>
                  </a:txBody>
                  <a:tcPr marL="61725" marR="61725" marT="0" marB="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13933</TotalTime>
  <Words>3887</Words>
  <Application>Microsoft Office PowerPoint</Application>
  <PresentationFormat>Předvádění na obrazovce (4:3)</PresentationFormat>
  <Paragraphs>553</Paragraphs>
  <Slides>66</Slides>
  <Notes>3</Notes>
  <HiddenSlides>0</HiddenSlides>
  <MMClips>0</MMClips>
  <ScaleCrop>false</ScaleCrop>
  <HeadingPairs>
    <vt:vector size="4" baseType="variant">
      <vt:variant>
        <vt:lpstr>Motiv</vt:lpstr>
      </vt:variant>
      <vt:variant>
        <vt:i4>1</vt:i4>
      </vt:variant>
      <vt:variant>
        <vt:lpstr>Nadpisy snímků</vt:lpstr>
      </vt:variant>
      <vt:variant>
        <vt:i4>66</vt:i4>
      </vt:variant>
    </vt:vector>
  </HeadingPairs>
  <TitlesOfParts>
    <vt:vector size="67" baseType="lpstr">
      <vt:lpstr>Administrativní</vt:lpstr>
      <vt:lpstr>Spánek a obezita</vt:lpstr>
      <vt:lpstr>Výchozí hypotéza</vt:lpstr>
      <vt:lpstr>Životní styl a obezita</vt:lpstr>
      <vt:lpstr>Fyziologické aspekty spánku</vt:lpstr>
      <vt:lpstr>Fyziologické funkce během spánku</vt:lpstr>
      <vt:lpstr>Fyziologické aspekty spánku  – vegetativní a endokrinní fce</vt:lpstr>
      <vt:lpstr>Změny ve spánku indukují změny  fyziologických funkcí! </vt:lpstr>
      <vt:lpstr>Změny ve spánku indukují změny  fyziologických funkcí! </vt:lpstr>
      <vt:lpstr>   Důsledky spánkové deprivace</vt:lpstr>
      <vt:lpstr>Epidemiologické studie</vt:lpstr>
      <vt:lpstr>Spánková deprivace (SD)</vt:lpstr>
      <vt:lpstr>Spánková deprivace jako forma stresu</vt:lpstr>
      <vt:lpstr>Spánek a regulace příjmu potravy</vt:lpstr>
      <vt:lpstr>Spánek a regulace příjmu potravy</vt:lpstr>
      <vt:lpstr>Regulace příjmu potravy</vt:lpstr>
      <vt:lpstr>Spánek a regulace příjmu potravy</vt:lpstr>
      <vt:lpstr>Orexinový/hypokretinový systém –  dvojí aktivační účinek</vt:lpstr>
      <vt:lpstr>Vliv krátkého spánku na energetický výdej</vt:lpstr>
      <vt:lpstr>Vliv krátkého spánku na energetický výdej</vt:lpstr>
      <vt:lpstr>Cirkadiánní hodiny a metabolizmus</vt:lpstr>
      <vt:lpstr>Cirkadiánní hodiny a metabolizmus</vt:lpstr>
      <vt:lpstr>Cirkadiánní hodiny a metabolizmus</vt:lpstr>
      <vt:lpstr>Spánek a příjem potravy Shrnutí 1</vt:lpstr>
      <vt:lpstr>Spánek a příjem potravy Shrnutí 2</vt:lpstr>
      <vt:lpstr>Spánek a příjem potravy Shrnutí 3</vt:lpstr>
      <vt:lpstr>Spánek a příjem potravy Shrnutí 4</vt:lpstr>
      <vt:lpstr>Snímek 27</vt:lpstr>
      <vt:lpstr>Snímek 28</vt:lpstr>
      <vt:lpstr>Snímek 29</vt:lpstr>
      <vt:lpstr>Snímek 30</vt:lpstr>
      <vt:lpstr>Celosvětové studie spánku a obezity</vt:lpstr>
      <vt:lpstr>Adámková V, Hubáček JA, Lánská V, Vrablík M, Králová Lesná I, Suchánek P, et al. Association between duration of the sleep and body weight. Physiol Res. 2009;58(Suppl. 1):S27 - S31.</vt:lpstr>
      <vt:lpstr>Vosátková M, Ceřovská J, Zamrazilová H, Hoskovcová P, Dvořáková M, Zamrazil V. Prevalence of obesity and metabolic syndrome in adult population of selected regions of the Czech Republic. Relation to eating habits and smoking. Prague Medical Report. 2012;113(3):206 - 16.</vt:lpstr>
      <vt:lpstr>Hodnocení spánku (kvantity a kvality)  ve studiích spánku a obezity</vt:lpstr>
      <vt:lpstr>Srovnání objektivních metod pro hodnocení spánku</vt:lpstr>
      <vt:lpstr>Srovnání subjektivních metod pro hodnocení spánku</vt:lpstr>
      <vt:lpstr>PSQI</vt:lpstr>
      <vt:lpstr>Polemiky a kontroverze kolem spánku</vt:lpstr>
      <vt:lpstr>Socio-ekonomické, behaviorální a zdravotní faktory spojené s krátkým spánkem</vt:lpstr>
      <vt:lpstr>Zavádějící faktory ve studiích spánku a obezity</vt:lpstr>
      <vt:lpstr>Zavádějící faktory ve studiích spánku a obezity</vt:lpstr>
      <vt:lpstr>Systematické přehledy</vt:lpstr>
      <vt:lpstr>Průřezové studie – asociace spánku a obezity</vt:lpstr>
      <vt:lpstr>Systematické přehledy</vt:lpstr>
      <vt:lpstr>Metaanalýza</vt:lpstr>
      <vt:lpstr>Studie na dvojčatech</vt:lpstr>
      <vt:lpstr>Studie na dvojčatech</vt:lpstr>
      <vt:lpstr>Studie na dvojčatech</vt:lpstr>
      <vt:lpstr>Výsledky našeho výzkumu Soubor a metody</vt:lpstr>
      <vt:lpstr>Výsledky našeho výzkumu</vt:lpstr>
      <vt:lpstr>Výsledky našeho výzkumu</vt:lpstr>
      <vt:lpstr>Výsledky našeho výzkumu</vt:lpstr>
      <vt:lpstr>Výsledky našeho výzkumu</vt:lpstr>
      <vt:lpstr>Výsledky našeho výzkumu</vt:lpstr>
      <vt:lpstr>Výsledky našeho výzkumu</vt:lpstr>
      <vt:lpstr>Výsledky našeho výzkumu</vt:lpstr>
      <vt:lpstr>Výsledky našeho výzkumu</vt:lpstr>
      <vt:lpstr>Výsledky našeho výzkumu</vt:lpstr>
      <vt:lpstr>Výsledky našeho výzkumu - kvalita spánku a spánkové problémy</vt:lpstr>
      <vt:lpstr>Výsledky našeho výzkumu - spánkové problémy</vt:lpstr>
      <vt:lpstr>Výsledky našeho výzkumu - spánkové problémy</vt:lpstr>
      <vt:lpstr>Budoucnost výzkumu spánku a obezity</vt:lpstr>
      <vt:lpstr>Spánek v prevenci obezity</vt:lpstr>
      <vt:lpstr>Základní pilíře zdravého životního stylu </vt:lpstr>
      <vt:lpstr>Pravidla spánkové hygieny</vt:lpstr>
      <vt:lpstr>Snímek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Spánek a obezita</dc:title>
  <dc:creator>Zlatka</dc:creator>
  <cp:lastModifiedBy>Zlatka</cp:lastModifiedBy>
  <cp:revision>321</cp:revision>
  <dcterms:created xsi:type="dcterms:W3CDTF">2015-02-13T10:52:18Z</dcterms:created>
  <dcterms:modified xsi:type="dcterms:W3CDTF">2015-03-15T16:07:05Z</dcterms:modified>
</cp:coreProperties>
</file>