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23"/>
  </p:notesMasterIdLst>
  <p:sldIdLst>
    <p:sldId id="256" r:id="rId2"/>
    <p:sldId id="315" r:id="rId3"/>
    <p:sldId id="300" r:id="rId4"/>
    <p:sldId id="312" r:id="rId5"/>
    <p:sldId id="311" r:id="rId6"/>
    <p:sldId id="301" r:id="rId7"/>
    <p:sldId id="299" r:id="rId8"/>
    <p:sldId id="302" r:id="rId9"/>
    <p:sldId id="309" r:id="rId10"/>
    <p:sldId id="303" r:id="rId11"/>
    <p:sldId id="304" r:id="rId12"/>
    <p:sldId id="305" r:id="rId13"/>
    <p:sldId id="306" r:id="rId14"/>
    <p:sldId id="319" r:id="rId15"/>
    <p:sldId id="320" r:id="rId16"/>
    <p:sldId id="318" r:id="rId17"/>
    <p:sldId id="316" r:id="rId18"/>
    <p:sldId id="317" r:id="rId19"/>
    <p:sldId id="307" r:id="rId20"/>
    <p:sldId id="308" r:id="rId21"/>
    <p:sldId id="310" r:id="rId2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9" autoAdjust="0"/>
    <p:restoredTop sz="94687"/>
  </p:normalViewPr>
  <p:slideViewPr>
    <p:cSldViewPr>
      <p:cViewPr varScale="1">
        <p:scale>
          <a:sx n="77" d="100"/>
          <a:sy n="77" d="100"/>
        </p:scale>
        <p:origin x="219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25220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5896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09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FA5F15-A942-4409-8FBA-C88A50C42C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C9D3D-BD66-4A4A-BEB6-899AEE68BC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>
              <a:defRPr/>
            </a:pPr>
            <a:fld id="{794D6DFF-E895-403B-9403-3F7877FE89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BA2E5E-10DF-46DF-B035-1A8BF9E0EB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75FC11-8958-47A0-961B-E8A2465714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1717518-E40F-4CA2-BB43-885D0E9918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A278EF4-D4AA-40E2-8FA1-7C95598190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259EF8-75E9-4996-A0AB-F6EF8B85CB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28BD4B-67D9-418E-B775-F0788E4486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117B45-7DED-469C-9317-6E56773DDC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0853CFE5-6825-420B-8857-C7728B719F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1B46C8-DE7F-4682-86A0-EB51958C30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acr.cz/doc/Stanovisko-UPA-Barvy-zivota-11-2012.pdf" TargetMode="External"/><Relationship Id="rId4" Type="http://schemas.openxmlformats.org/officeDocument/2006/relationships/hyperlink" Target="http://www.socioklima.e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ap-services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klima.pedagogika.cz/skola/doc/05_1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valuacninastroje.rvp.cz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acebook.com/groups/303285283018849/" TargetMode="Externa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valuacninastroje.rvp.cz/" TargetMode="External"/><Relationship Id="rId4" Type="http://schemas.openxmlformats.org/officeDocument/2006/relationships/hyperlink" Target="http://slovnik.evaluacninastroje.cz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uov.cz/ae/publikace-vytvorene-v-projekt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smt.cz/socialni-programy/oblast-poradenstv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14446"/>
            <a:ext cx="7140443" cy="690638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z="4400" dirty="0" smtClean="0"/>
              <a:t>Pedagogická Psychologie</a:t>
            </a:r>
            <a:endParaRPr lang="en-GB" sz="4400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900" smtClean="0"/>
              <a:t>Diagnostika žáků v </a:t>
            </a:r>
            <a:r>
              <a:rPr lang="cs-CZ" sz="2900" dirty="0" smtClean="0"/>
              <a:t>kontextu školy a školní třídy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jako systematická činnost v kontextu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Čtyři základní otázky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</a:p>
          <a:p>
            <a:pPr lvl="1"/>
            <a:r>
              <a:rPr lang="cs-CZ" dirty="0" smtClean="0"/>
              <a:t>Proč? (účel; informace vedoucí ke zlepšení procesu edukace)</a:t>
            </a:r>
          </a:p>
          <a:p>
            <a:pPr lvl="1"/>
            <a:r>
              <a:rPr lang="cs-CZ" dirty="0" smtClean="0"/>
              <a:t>Co? (diagnostická hypotéza)</a:t>
            </a:r>
          </a:p>
          <a:p>
            <a:pPr lvl="1"/>
            <a:r>
              <a:rPr lang="cs-CZ" dirty="0" smtClean="0"/>
              <a:t>Jak? (metody a nástroje)</a:t>
            </a:r>
          </a:p>
          <a:p>
            <a:pPr lvl="1"/>
            <a:r>
              <a:rPr lang="cs-CZ" dirty="0" smtClean="0"/>
              <a:t>Jakým způsobem se pracuje s výsledky? (rozhodování a plánování)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diagnostiky rutině prováděné učiteli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Kognitivní charakteristiky (vědomosti, pozornost, paměť, …)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Emocionální charakteristiky (motivace, postoje, zájmy)</a:t>
            </a:r>
          </a:p>
          <a:p>
            <a:r>
              <a:rPr lang="cs-CZ" dirty="0" smtClean="0"/>
              <a:t>Sebepojetí</a:t>
            </a:r>
          </a:p>
          <a:p>
            <a:r>
              <a:rPr lang="cs-CZ" dirty="0" smtClean="0"/>
              <a:t>Chování (vč. Snahy, vytrvalosti, …)</a:t>
            </a:r>
          </a:p>
          <a:p>
            <a:r>
              <a:rPr lang="cs-CZ" dirty="0" smtClean="0"/>
              <a:t>Sociální vztahy (klima)</a:t>
            </a:r>
          </a:p>
          <a:p>
            <a:r>
              <a:rPr lang="cs-CZ" dirty="0" smtClean="0"/>
              <a:t>Psychosomatická kondice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724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Oblasti diagnostiky rutině prováděné učiteli </a:t>
            </a:r>
            <a:r>
              <a:rPr lang="cs-CZ" dirty="0" smtClean="0"/>
              <a:t>II (</a:t>
            </a:r>
            <a:r>
              <a:rPr lang="cs-CZ" dirty="0" err="1" smtClean="0"/>
              <a:t>Gavora</a:t>
            </a:r>
            <a:r>
              <a:rPr lang="cs-CZ" dirty="0"/>
              <a:t>,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Oblasti – domácí a širší sociální prostředí žáka</a:t>
            </a:r>
          </a:p>
          <a:p>
            <a:r>
              <a:rPr lang="cs-CZ" dirty="0" smtClean="0"/>
              <a:t>Vstupní diagnostika</a:t>
            </a:r>
          </a:p>
          <a:p>
            <a:r>
              <a:rPr lang="cs-CZ" dirty="0" smtClean="0"/>
              <a:t>Formativní diagnostika (zvládání učiva, naivní teorie, </a:t>
            </a:r>
            <a:r>
              <a:rPr lang="cs-CZ" dirty="0" err="1" smtClean="0"/>
              <a:t>mikrodiagnostika</a:t>
            </a:r>
            <a:r>
              <a:rPr lang="cs-CZ" dirty="0" smtClean="0"/>
              <a:t> ve výuce)</a:t>
            </a:r>
          </a:p>
          <a:p>
            <a:r>
              <a:rPr lang="cs-CZ" dirty="0" err="1" smtClean="0"/>
              <a:t>Sumativní</a:t>
            </a:r>
            <a:r>
              <a:rPr lang="cs-CZ" dirty="0" smtClean="0"/>
              <a:t> diagnostika</a:t>
            </a:r>
          </a:p>
          <a:p>
            <a:pPr lvl="1"/>
            <a:r>
              <a:rPr lang="cs-CZ" dirty="0" smtClean="0"/>
              <a:t>Subjektivní zodpovědnost za úspěch 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1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Běžné metody a nástroje v práci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Pozorování (nepřipravené, připravené – hospitace)</a:t>
            </a:r>
          </a:p>
          <a:p>
            <a:r>
              <a:rPr lang="cs-CZ" dirty="0" smtClean="0"/>
              <a:t>Rozhovor (diagnostický, anamnestický)</a:t>
            </a:r>
          </a:p>
          <a:p>
            <a:r>
              <a:rPr lang="cs-CZ" dirty="0" smtClean="0"/>
              <a:t>Analýza dílčích produktů činnosti či portfolia (příklad komplexní diagnostiky)</a:t>
            </a:r>
          </a:p>
          <a:p>
            <a:pPr lvl="1"/>
            <a:r>
              <a:rPr lang="cs-CZ" dirty="0" smtClean="0"/>
              <a:t>Poznámky v sešitech, produkty výukových aktivit (obrázky aj.) atp.</a:t>
            </a:r>
          </a:p>
          <a:p>
            <a:r>
              <a:rPr lang="cs-CZ" dirty="0" smtClean="0"/>
              <a:t>Vědomostní testy</a:t>
            </a:r>
          </a:p>
          <a:p>
            <a:r>
              <a:rPr lang="cs-CZ" dirty="0" smtClean="0"/>
              <a:t>Dotazníky, škály</a:t>
            </a:r>
          </a:p>
          <a:p>
            <a:pPr lvl="1"/>
            <a:r>
              <a:rPr lang="cs-CZ" dirty="0" smtClean="0"/>
              <a:t>Mnohdy problematické psychometrické parametry, sporný převod či neřešená otázka autorských práv</a:t>
            </a:r>
          </a:p>
          <a:p>
            <a:pPr lvl="1"/>
            <a:r>
              <a:rPr lang="cs-CZ" dirty="0" smtClean="0"/>
              <a:t>Problematický způsob použití psychologických nástrojů laiky (</a:t>
            </a:r>
            <a:r>
              <a:rPr lang="cs-CZ" dirty="0" err="1" smtClean="0"/>
              <a:t>sociometrie</a:t>
            </a:r>
            <a:r>
              <a:rPr lang="cs-CZ" dirty="0" smtClean="0"/>
              <a:t> aj.)</a:t>
            </a:r>
          </a:p>
          <a:p>
            <a:pPr lvl="2"/>
            <a:r>
              <a:rPr lang="cs-CZ" dirty="0" smtClean="0"/>
              <a:t>Mohou vnášet přesně ta témata, kterým mají předcházet („koho ze třídy bychom nikdo nepozvali na oslavu narozenin?“)</a:t>
            </a:r>
          </a:p>
          <a:p>
            <a:pPr lvl="1"/>
            <a:r>
              <a:rPr lang="cs-CZ" dirty="0" smtClean="0"/>
              <a:t>Z pohledu vydavatelů testů původně nepříliš zajímavý obchod; s přílivem prostředků řada odborně sporných aktivit – např.</a:t>
            </a:r>
          </a:p>
          <a:p>
            <a:pPr lvl="2"/>
            <a:r>
              <a:rPr lang="cs-CZ" dirty="0"/>
              <a:t>Barvy života - </a:t>
            </a:r>
            <a:r>
              <a:rPr lang="cs-CZ" dirty="0">
                <a:hlinkClick r:id="rId2"/>
              </a:rPr>
              <a:t>http://www.dap-services.cz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stanovisko </a:t>
            </a:r>
            <a:r>
              <a:rPr lang="cs-CZ" dirty="0"/>
              <a:t>UPA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www.upacr.cz/doc/Stanovisko-UPA-Barvy-zivota-11-2012.pdf</a:t>
            </a:r>
            <a:r>
              <a:rPr lang="cs-CZ" dirty="0" smtClean="0"/>
              <a:t> </a:t>
            </a:r>
          </a:p>
          <a:p>
            <a:pPr lvl="2"/>
            <a:r>
              <a:rPr lang="cs-CZ" dirty="0" err="1" smtClean="0"/>
              <a:t>Socioklima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http://www.socioklima.eu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15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700" i="1" dirty="0" smtClean="0"/>
              <a:t>Vznikly </a:t>
            </a:r>
            <a:r>
              <a:rPr lang="cs-CZ" sz="1700" i="1" dirty="0"/>
              <a:t>v </a:t>
            </a:r>
            <a:r>
              <a:rPr lang="cs-CZ" sz="1700" i="1" dirty="0" smtClean="0"/>
              <a:t>rámci národního projektu </a:t>
            </a:r>
            <a:r>
              <a:rPr lang="cs-CZ" sz="1700" i="1" dirty="0"/>
              <a:t>MŠMT </a:t>
            </a:r>
            <a:r>
              <a:rPr lang="cs-CZ" sz="1700" b="1" i="1" dirty="0"/>
              <a:t>"Cesta ke kvalitě" </a:t>
            </a:r>
            <a:r>
              <a:rPr lang="cs-CZ" sz="1700" i="1" dirty="0"/>
              <a:t>(CZ.1.07/4.1.00/06.0014; plný název projektu „AUTOEVALUACE - Vytváření systému a podpora škol v oblasti vlastního hodnocení“)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nástrojů spl</a:t>
            </a:r>
            <a:r>
              <a:rPr lang="cs-CZ" dirty="0" smtClean="0"/>
              <a:t>ňujících standardy pro (skupinovou) diagnostiku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8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511409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 smtClean="0"/>
              <a:t>úspěšná</a:t>
            </a:r>
            <a:r>
              <a:rPr lang="en-GB" sz="2700" dirty="0" smtClean="0"/>
              <a:t> </a:t>
            </a:r>
            <a:r>
              <a:rPr lang="en-GB" sz="2700" dirty="0" err="1" smtClean="0"/>
              <a:t>práce</a:t>
            </a:r>
            <a:r>
              <a:rPr lang="en-GB" sz="2700" dirty="0" smtClean="0"/>
              <a:t> v </a:t>
            </a:r>
            <a:r>
              <a:rPr lang="en-GB" sz="2700" dirty="0" err="1" smtClean="0"/>
              <a:t>prostředí</a:t>
            </a:r>
            <a:r>
              <a:rPr lang="en-GB" sz="2700" dirty="0" smtClean="0"/>
              <a:t> </a:t>
            </a:r>
            <a:r>
              <a:rPr lang="en-GB" sz="2700" dirty="0" err="1" smtClean="0"/>
              <a:t>konkrétní</a:t>
            </a:r>
            <a:r>
              <a:rPr lang="en-GB" sz="2700" dirty="0" smtClean="0"/>
              <a:t> </a:t>
            </a:r>
            <a:r>
              <a:rPr lang="en-GB" sz="2700" dirty="0" err="1" smtClean="0"/>
              <a:t>školy</a:t>
            </a:r>
            <a:r>
              <a:rPr lang="en-GB" sz="2700" dirty="0" smtClean="0"/>
              <a:t>, </a:t>
            </a:r>
            <a:r>
              <a:rPr lang="en-GB" sz="2700" dirty="0" err="1" smtClean="0"/>
              <a:t>předpokládá</a:t>
            </a:r>
            <a:r>
              <a:rPr lang="en-GB" sz="2700" dirty="0" smtClean="0"/>
              <a:t> </a:t>
            </a:r>
            <a:r>
              <a:rPr lang="en-GB" sz="2700" dirty="0" err="1" smtClean="0"/>
              <a:t>nejméně</a:t>
            </a:r>
            <a:r>
              <a:rPr lang="en-GB" sz="2700" dirty="0" smtClean="0"/>
              <a:t> </a:t>
            </a:r>
            <a:r>
              <a:rPr lang="en-GB" sz="2700" dirty="0" err="1" smtClean="0"/>
              <a:t>tři</a:t>
            </a:r>
            <a:r>
              <a:rPr lang="en-GB" sz="2700" dirty="0" smtClean="0"/>
              <a:t> </a:t>
            </a:r>
            <a:r>
              <a:rPr lang="en-GB" sz="2700" dirty="0" err="1" smtClean="0"/>
              <a:t>relativně</a:t>
            </a:r>
            <a:r>
              <a:rPr lang="en-GB" sz="2700" dirty="0" smtClean="0"/>
              <a:t> </a:t>
            </a:r>
            <a:r>
              <a:rPr lang="en-GB" sz="2700" dirty="0" err="1" smtClean="0"/>
              <a:t>samostatné</a:t>
            </a:r>
            <a:r>
              <a:rPr lang="en-GB" sz="2700" dirty="0" smtClean="0"/>
              <a:t> </a:t>
            </a:r>
            <a:r>
              <a:rPr lang="en-GB" sz="2700" dirty="0" err="1" smtClean="0"/>
              <a:t>činnosti</a:t>
            </a:r>
            <a:r>
              <a:rPr lang="en-GB" sz="2700" dirty="0" smtClean="0"/>
              <a:t>: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získat</a:t>
            </a:r>
            <a:r>
              <a:rPr lang="en-GB" sz="2200" dirty="0" smtClean="0"/>
              <a:t> </a:t>
            </a:r>
            <a:r>
              <a:rPr lang="en-GB" sz="2200" dirty="0" err="1" smtClean="0"/>
              <a:t>dostatečné</a:t>
            </a:r>
            <a:r>
              <a:rPr lang="en-GB" sz="2200" dirty="0" smtClean="0"/>
              <a:t> </a:t>
            </a:r>
            <a:r>
              <a:rPr lang="en-GB" sz="2200" b="1" dirty="0" err="1" smtClean="0"/>
              <a:t>teoretické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znalosti</a:t>
            </a:r>
            <a:r>
              <a:rPr lang="en-GB" sz="2200" b="1" dirty="0" smtClean="0"/>
              <a:t> o </a:t>
            </a:r>
            <a:r>
              <a:rPr lang="en-GB" sz="2200" b="1" dirty="0" err="1" smtClean="0"/>
              <a:t>sociálně-psychologických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jevech</a:t>
            </a:r>
            <a:r>
              <a:rPr lang="en-GB" sz="2200" dirty="0" smtClean="0"/>
              <a:t>, </a:t>
            </a:r>
            <a:r>
              <a:rPr lang="en-GB" sz="2200" dirty="0" err="1" smtClean="0"/>
              <a:t>které</a:t>
            </a:r>
            <a:r>
              <a:rPr lang="en-GB" sz="2200" dirty="0" smtClean="0"/>
              <a:t> se </a:t>
            </a:r>
            <a:r>
              <a:rPr lang="en-GB" sz="2200" dirty="0" err="1" smtClean="0"/>
              <a:t>ve</a:t>
            </a:r>
            <a:r>
              <a:rPr lang="en-GB" sz="2200" dirty="0" smtClean="0"/>
              <a:t> </a:t>
            </a:r>
            <a:r>
              <a:rPr lang="en-GB" sz="2200" dirty="0" err="1" smtClean="0"/>
              <a:t>školství</a:t>
            </a:r>
            <a:r>
              <a:rPr lang="en-GB" sz="2200" dirty="0" smtClean="0"/>
              <a:t> </a:t>
            </a:r>
            <a:r>
              <a:rPr lang="en-GB" sz="2200" dirty="0" err="1" smtClean="0"/>
              <a:t>vyskytují</a:t>
            </a:r>
            <a:endParaRPr lang="cs-CZ" sz="2200" dirty="0" smtClean="0"/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800" dirty="0" smtClean="0"/>
              <a:t>CO jsem vlastně viděl nebo zjistil?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 smtClean="0"/>
              <a:t>umět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diagnostikovat</a:t>
            </a:r>
            <a:r>
              <a:rPr lang="en-GB" sz="2200" dirty="0" smtClean="0"/>
              <a:t> </a:t>
            </a:r>
            <a:r>
              <a:rPr lang="en-GB" sz="2200" dirty="0" err="1" smtClean="0"/>
              <a:t>konkrétní</a:t>
            </a:r>
            <a:r>
              <a:rPr lang="en-GB" sz="2200" dirty="0" smtClean="0"/>
              <a:t> </a:t>
            </a:r>
            <a:r>
              <a:rPr lang="en-GB" sz="2200" dirty="0" err="1" smtClean="0"/>
              <a:t>fenomén</a:t>
            </a:r>
            <a:r>
              <a:rPr lang="cs-CZ" sz="2200" dirty="0" smtClean="0"/>
              <a:t> </a:t>
            </a:r>
            <a:endParaRPr lang="cs-CZ" sz="2200" dirty="0" smtClean="0"/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800" dirty="0" smtClean="0"/>
              <a:t>Často chápáno jako jediná součást procesu (výsledky do šanonu)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umět</a:t>
            </a:r>
            <a:r>
              <a:rPr lang="en-GB" sz="2200" dirty="0" smtClean="0"/>
              <a:t> (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základě</a:t>
            </a:r>
            <a:r>
              <a:rPr lang="en-GB" sz="2200" dirty="0" smtClean="0"/>
              <a:t> </a:t>
            </a:r>
            <a:r>
              <a:rPr lang="en-GB" sz="2200" dirty="0" err="1" smtClean="0"/>
              <a:t>zjištěných</a:t>
            </a:r>
            <a:r>
              <a:rPr lang="en-GB" sz="2200" dirty="0" smtClean="0"/>
              <a:t> </a:t>
            </a:r>
            <a:r>
              <a:rPr lang="en-GB" sz="2200" dirty="0" err="1" smtClean="0"/>
              <a:t>skutečností</a:t>
            </a:r>
            <a:r>
              <a:rPr lang="en-GB" sz="2200" dirty="0" smtClean="0"/>
              <a:t>) </a:t>
            </a:r>
            <a:r>
              <a:rPr lang="en-GB" sz="2200" b="1" dirty="0" err="1" smtClean="0"/>
              <a:t>navrhnout</a:t>
            </a:r>
            <a:r>
              <a:rPr lang="en-GB" sz="2200" b="1" dirty="0" smtClean="0"/>
              <a:t> a </a:t>
            </a:r>
            <a:r>
              <a:rPr lang="en-GB" sz="2200" b="1" dirty="0" err="1" smtClean="0"/>
              <a:t>provést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vhodnou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intervenci</a:t>
            </a:r>
            <a:r>
              <a:rPr lang="en-GB" sz="2200" dirty="0" smtClean="0"/>
              <a:t>, </a:t>
            </a:r>
            <a:r>
              <a:rPr lang="en-GB" sz="2200" dirty="0" err="1" smtClean="0"/>
              <a:t>která</a:t>
            </a:r>
            <a:r>
              <a:rPr lang="en-GB" sz="2200" dirty="0" smtClean="0"/>
              <a:t> by </a:t>
            </a:r>
            <a:r>
              <a:rPr lang="en-GB" sz="2200" dirty="0" err="1" smtClean="0"/>
              <a:t>pomohla</a:t>
            </a:r>
            <a:r>
              <a:rPr lang="en-GB" sz="2200" dirty="0" smtClean="0"/>
              <a:t> </a:t>
            </a:r>
            <a:r>
              <a:rPr lang="en-GB" sz="2200" dirty="0" err="1" smtClean="0"/>
              <a:t>jak</a:t>
            </a:r>
            <a:r>
              <a:rPr lang="en-GB" sz="2200" dirty="0" smtClean="0"/>
              <a:t> </a:t>
            </a:r>
            <a:r>
              <a:rPr lang="en-GB" sz="2200" dirty="0" err="1" smtClean="0"/>
              <a:t>žákům</a:t>
            </a:r>
            <a:r>
              <a:rPr lang="en-GB" sz="2200" dirty="0" smtClean="0"/>
              <a:t>, </a:t>
            </a:r>
            <a:r>
              <a:rPr lang="en-GB" sz="2200" dirty="0" err="1" smtClean="0"/>
              <a:t>tak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učitelům</a:t>
            </a:r>
            <a:r>
              <a:rPr lang="en-GB" sz="2200" dirty="0" smtClean="0"/>
              <a:t>.</a:t>
            </a:r>
            <a:endParaRPr lang="cs-CZ" sz="2200" dirty="0" smtClean="0"/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800" dirty="0" smtClean="0"/>
              <a:t>CO BUDU S VÝSLEDKY DĚLAT?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 smtClean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 smtClean="0"/>
              <a:t>Viz např. Mareš, J. sr. (2005). </a:t>
            </a:r>
            <a:r>
              <a:rPr lang="cs-CZ" sz="1200" i="1" dirty="0" smtClean="0">
                <a:hlinkClick r:id="rId3"/>
              </a:rPr>
              <a:t>Intervence ovlivňující psychosociální klima školy</a:t>
            </a:r>
            <a:r>
              <a:rPr lang="cs-CZ" sz="1200" dirty="0" smtClean="0"/>
              <a:t>. In Ježek, S. (</a:t>
            </a:r>
            <a:r>
              <a:rPr lang="cs-CZ" sz="1200" dirty="0" err="1" smtClean="0"/>
              <a:t>ed</a:t>
            </a:r>
            <a:r>
              <a:rPr lang="cs-CZ" sz="1200" dirty="0" smtClean="0"/>
              <a:t>.). Sociální klima školy III. Brno, MSD s.r.o. </a:t>
            </a: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1493736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Evaluační nástroje na portálu evaluačních nástrojů </a:t>
            </a:r>
            <a:r>
              <a:rPr lang="cs-CZ" dirty="0" smtClean="0">
                <a:hlinkClick r:id="rId2"/>
              </a:rPr>
              <a:t>http://evaluacninastroje.rvp.cz/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hledat?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98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7" y="1160446"/>
            <a:ext cx="9933088" cy="540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089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" y="684194"/>
            <a:ext cx="9914301" cy="627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089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</a:t>
            </a:r>
            <a:r>
              <a:rPr lang="cs-CZ" dirty="0" smtClean="0"/>
              <a:t>aspekty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Řešeny v rámci etických kodexů odborných společností (velmi stručně)</a:t>
            </a:r>
          </a:p>
          <a:p>
            <a:pPr lvl="1"/>
            <a:r>
              <a:rPr lang="cs-CZ" dirty="0" smtClean="0"/>
              <a:t>Řada odborných diskusí</a:t>
            </a:r>
          </a:p>
          <a:p>
            <a:pPr lvl="2"/>
            <a:r>
              <a:rPr lang="cs-CZ" dirty="0">
                <a:hlinkClick r:id="rId2"/>
              </a:rPr>
              <a:t>http://www.facebook.com/groups/303285283018849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Řešeny v podobě standardů pro pedagogické a psychologické testování</a:t>
            </a:r>
          </a:p>
          <a:p>
            <a:pPr lvl="1"/>
            <a:r>
              <a:rPr lang="cs-CZ" dirty="0"/>
              <a:t>AERA, APA, NCME: Standardy pro pedagogické a psychologické </a:t>
            </a:r>
            <a:r>
              <a:rPr lang="cs-CZ" dirty="0" smtClean="0"/>
              <a:t>testování. Praha</a:t>
            </a:r>
            <a:r>
              <a:rPr lang="cs-CZ" dirty="0"/>
              <a:t>: </a:t>
            </a:r>
            <a:r>
              <a:rPr lang="cs-CZ" dirty="0" err="1"/>
              <a:t>Testcentrum</a:t>
            </a:r>
            <a:r>
              <a:rPr lang="cs-CZ" dirty="0"/>
              <a:t>, 2001. </a:t>
            </a:r>
            <a:endParaRPr lang="cs-CZ" dirty="0" smtClean="0"/>
          </a:p>
          <a:p>
            <a:pPr lvl="1"/>
            <a:r>
              <a:rPr lang="cs-CZ" dirty="0" smtClean="0"/>
              <a:t>Aktivity pracovní skupiny EFPA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5225" y="5740400"/>
            <a:ext cx="12954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5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Tradiční uchopení tématu akcentuje výčty metod pro konkrétní aspekty použití</a:t>
            </a:r>
          </a:p>
          <a:p>
            <a:r>
              <a:rPr lang="cs-CZ" dirty="0" smtClean="0"/>
              <a:t>Druhou možností je kombinace prvního přístupu a výsek témat z metodologie a statistiky (části klasické teorie testů)</a:t>
            </a:r>
          </a:p>
          <a:p>
            <a:r>
              <a:rPr lang="cs-CZ" dirty="0" smtClean="0"/>
              <a:t>V této prezentaci jde spíš o postihnutí podmínek a způsobu uvažovaní o problematice; konkrétní diagnostické postupy jsou a) součástí dalších kurzů a b) součástí dalšího oborového postgraduálního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455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poměrně obtížná </a:t>
            </a:r>
          </a:p>
          <a:p>
            <a:pPr lvl="1"/>
            <a:r>
              <a:rPr lang="cs-CZ" dirty="0" smtClean="0"/>
              <a:t>Pedagogové mají jen rámcovou představu o možnostech psychologické diagnostiky</a:t>
            </a:r>
          </a:p>
          <a:p>
            <a:pPr lvl="2"/>
            <a:r>
              <a:rPr lang="cs-CZ" dirty="0"/>
              <a:t>Problémy s předávání kontextových </a:t>
            </a:r>
            <a:r>
              <a:rPr lang="cs-CZ" dirty="0" smtClean="0"/>
              <a:t>informací (…)</a:t>
            </a:r>
            <a:endParaRPr lang="cs-CZ" dirty="0"/>
          </a:p>
          <a:p>
            <a:pPr lvl="1"/>
            <a:r>
              <a:rPr lang="cs-CZ" dirty="0" smtClean="0"/>
              <a:t>Psychologové mají jen rámcovou představu o výuce ve škole</a:t>
            </a:r>
          </a:p>
          <a:p>
            <a:pPr lvl="2"/>
            <a:r>
              <a:rPr lang="cs-CZ" dirty="0" smtClean="0"/>
              <a:t>Problémy s formulací konkrétních doporučení pro práci s žáky ve výuce</a:t>
            </a:r>
          </a:p>
          <a:p>
            <a:r>
              <a:rPr lang="cs-CZ" dirty="0" smtClean="0"/>
              <a:t>Několik projektů, které problém pomáhaly řešit pod hlavičkou IPPP jako metodického a zastřešujícího pracoviště</a:t>
            </a:r>
          </a:p>
          <a:p>
            <a:pPr lvl="1"/>
            <a:r>
              <a:rPr lang="cs-CZ" dirty="0" smtClean="0"/>
              <a:t>RAMPS, VIP-kariéra I-III (financování ŠP na školách, vývoj metod)</a:t>
            </a:r>
          </a:p>
          <a:p>
            <a:pPr lvl="1"/>
            <a:r>
              <a:rPr lang="cs-CZ" dirty="0" smtClean="0"/>
              <a:t>SIM, CPIV (podpora inkluzivní praxe škol)</a:t>
            </a:r>
          </a:p>
          <a:p>
            <a:r>
              <a:rPr lang="cs-CZ" dirty="0" smtClean="0"/>
              <a:t>V současnosti jednotné metodické vedení chybí (IPPP sloučeno s NÚV); v návrzích legislativy supervize přisuzována řadě institucí – např. ČŠI</a:t>
            </a:r>
          </a:p>
        </p:txBody>
      </p:sp>
    </p:spTree>
    <p:extLst>
      <p:ext uri="{BB962C8B-B14F-4D97-AF65-F5344CB8AC3E}">
        <p14:creationId xmlns:p14="http://schemas.microsoft.com/office/powerpoint/2010/main" val="1415287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Klasický text</a:t>
            </a:r>
          </a:p>
          <a:p>
            <a:pPr lvl="1"/>
            <a:r>
              <a:rPr lang="cs-CZ" dirty="0"/>
              <a:t>HRABAL, Vladimír ml a Vladimír st HRABAL. Diagnostika :</a:t>
            </a:r>
            <a:r>
              <a:rPr lang="cs-CZ" dirty="0" err="1"/>
              <a:t>pedagogickopsychologická</a:t>
            </a:r>
            <a:r>
              <a:rPr lang="cs-CZ" dirty="0"/>
              <a:t> diagnostika žáka s úvodem do diagnostické aplikace statistiky. 2. vyd. Praha: Univerzita Karlova v Praze, nakladatelství Karolinum, 2002. 199 s. ISBN 80-246-0319-5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Rozšiřující texty</a:t>
            </a:r>
          </a:p>
          <a:p>
            <a:pPr lvl="1"/>
            <a:r>
              <a:rPr lang="cs-CZ" dirty="0" smtClean="0"/>
              <a:t>Urbánek</a:t>
            </a:r>
            <a:r>
              <a:rPr lang="cs-CZ" dirty="0"/>
              <a:t>, Tomáš; </a:t>
            </a:r>
            <a:r>
              <a:rPr lang="cs-CZ" dirty="0" err="1"/>
              <a:t>Denglerová</a:t>
            </a:r>
            <a:r>
              <a:rPr lang="cs-CZ" dirty="0"/>
              <a:t>, Denisa; Širůček, Jan. Psychometrika. Praha: Portál 2011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AERA, APA, NCME: Standardy pro pedagogické a psychologické testování. Praha: </a:t>
            </a:r>
            <a:r>
              <a:rPr lang="cs-CZ" dirty="0" err="1"/>
              <a:t>Testcentrum</a:t>
            </a:r>
            <a:r>
              <a:rPr lang="cs-CZ" dirty="0"/>
              <a:t>, 2001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Martin Jelínek, Petr </a:t>
            </a:r>
            <a:r>
              <a:rPr lang="cs-CZ" dirty="0" err="1"/>
              <a:t>Květon</a:t>
            </a:r>
            <a:r>
              <a:rPr lang="cs-CZ" dirty="0"/>
              <a:t>, Dalibor Vobořil. TESTOVÁNÍ. V PSYCHOLOGII.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2011.</a:t>
            </a:r>
          </a:p>
          <a:p>
            <a:pPr lvl="1"/>
            <a:r>
              <a:rPr lang="cs-CZ" dirty="0" err="1" smtClean="0"/>
              <a:t>Kožuchová</a:t>
            </a:r>
            <a:r>
              <a:rPr lang="cs-CZ" dirty="0" smtClean="0"/>
              <a:t> </a:t>
            </a:r>
            <a:r>
              <a:rPr lang="cs-CZ" dirty="0"/>
              <a:t>a kol. Pedagogická diagnostika v </a:t>
            </a:r>
            <a:r>
              <a:rPr lang="cs-CZ" dirty="0" err="1"/>
              <a:t>primárnom</a:t>
            </a:r>
            <a:r>
              <a:rPr lang="cs-CZ" dirty="0"/>
              <a:t> </a:t>
            </a:r>
            <a:r>
              <a:rPr lang="cs-CZ" dirty="0" err="1"/>
              <a:t>vzdelávaní</a:t>
            </a:r>
            <a:r>
              <a:rPr lang="cs-CZ" dirty="0"/>
              <a:t>. Bratislava: SPN, 2011  </a:t>
            </a:r>
            <a:endParaRPr lang="cs-CZ" dirty="0" smtClean="0"/>
          </a:p>
          <a:p>
            <a:pPr lvl="1"/>
            <a:r>
              <a:rPr lang="cs-CZ" dirty="0" err="1" smtClean="0"/>
              <a:t>Chráska</a:t>
            </a:r>
            <a:r>
              <a:rPr lang="cs-CZ" dirty="0" smtClean="0"/>
              <a:t>, </a:t>
            </a:r>
            <a:r>
              <a:rPr lang="cs-CZ" dirty="0"/>
              <a:t>Miroslav. Didaktické testy. Brno: </a:t>
            </a:r>
            <a:r>
              <a:rPr lang="cs-CZ" dirty="0" err="1"/>
              <a:t>Paido</a:t>
            </a:r>
            <a:r>
              <a:rPr lang="cs-CZ" dirty="0"/>
              <a:t>, 1999, 91 s. ISBN 80-85931-68-0.</a:t>
            </a:r>
            <a:endParaRPr lang="cs-CZ" dirty="0" smtClean="0"/>
          </a:p>
          <a:p>
            <a:pPr lvl="1"/>
            <a:r>
              <a:rPr lang="cs-CZ" dirty="0"/>
              <a:t>Monografie a bulletiny na webu NÚV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www.nuov.cz/ae/publikace-vytvorene-v-projektu</a:t>
            </a:r>
            <a:endParaRPr lang="cs-CZ" dirty="0">
              <a:hlinkClick r:id="rId3"/>
            </a:endParaRPr>
          </a:p>
          <a:p>
            <a:pPr lvl="1"/>
            <a:r>
              <a:rPr lang="cs-CZ" dirty="0"/>
              <a:t>Evaluační nástroje na portálu evaluačních nástrojů </a:t>
            </a:r>
            <a:r>
              <a:rPr lang="cs-CZ" dirty="0">
                <a:hlinkClick r:id="rId3"/>
              </a:rPr>
              <a:t>http://evaluacninastroje.rvp.cz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pPr lvl="1"/>
            <a:r>
              <a:rPr lang="cs-CZ" dirty="0"/>
              <a:t>RÝDL, Karel. Kvalita a hodnocení ve vzdělávání: Výkladový slovník [online]. Praha: NÚOV [2010] [vid. 18. 7. 2011]. Dostupné z: </a:t>
            </a:r>
            <a:r>
              <a:rPr lang="cs-CZ" dirty="0">
                <a:hlinkClick r:id="rId4"/>
              </a:rPr>
              <a:t>http://slovnik.evaluacninastroje.cz/</a:t>
            </a:r>
            <a:r>
              <a:rPr lang="cs-CZ" dirty="0"/>
              <a:t> 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79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poradenství – institucionální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5508435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Rutinní (pedagogická a psychologická) diagnostika v běžné výuce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Poradenský systém (v ČR je založen na </a:t>
            </a:r>
            <a:r>
              <a:rPr lang="cs-CZ" sz="6000" b="1" dirty="0" smtClean="0"/>
              <a:t>dvou pilířích)</a:t>
            </a:r>
          </a:p>
          <a:p>
            <a:pPr marL="352780" lvl="1" indent="0">
              <a:buNone/>
            </a:pPr>
            <a:r>
              <a:rPr lang="cs-CZ" dirty="0" smtClean="0"/>
              <a:t>a) Činnost školních poradenských pracovníků na školách je někdy označována termínem </a:t>
            </a:r>
            <a:r>
              <a:rPr lang="cs-CZ" b="1" dirty="0" smtClean="0"/>
              <a:t>„školní poradenské pracoviště“</a:t>
            </a:r>
            <a:r>
              <a:rPr lang="cs-CZ" dirty="0" smtClean="0"/>
              <a:t>, </a:t>
            </a:r>
          </a:p>
          <a:p>
            <a:pPr lvl="2"/>
            <a:r>
              <a:rPr lang="cs-CZ" dirty="0" smtClean="0"/>
              <a:t>nejedná se však o samostatnou organizační formu nebo o jednotku v rámci školy, která má nebo by měla mít právní subjektivitu.</a:t>
            </a:r>
          </a:p>
          <a:p>
            <a:pPr lvl="2"/>
            <a:r>
              <a:rPr lang="cs-CZ" dirty="0" smtClean="0"/>
              <a:t>Školní poradenské pracoviště je v základní formě tvořeno činností </a:t>
            </a:r>
            <a:r>
              <a:rPr lang="cs-CZ" b="1" dirty="0" smtClean="0"/>
              <a:t>školního metodika prevence </a:t>
            </a:r>
            <a:r>
              <a:rPr lang="cs-CZ" dirty="0" smtClean="0"/>
              <a:t>a </a:t>
            </a:r>
            <a:r>
              <a:rPr lang="cs-CZ" b="1" dirty="0" smtClean="0"/>
              <a:t>výchovného poradce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rozšířené verzi školního poradenského pracoviště je činnost metodika prevence a výchovného poradce, kterého musí mít každá škola, doplněna také činností </a:t>
            </a:r>
            <a:r>
              <a:rPr lang="cs-CZ" b="1" dirty="0" smtClean="0"/>
              <a:t>školního speciálního pedagoga </a:t>
            </a:r>
            <a:r>
              <a:rPr lang="cs-CZ" dirty="0" smtClean="0"/>
              <a:t>anebo </a:t>
            </a:r>
            <a:r>
              <a:rPr lang="cs-CZ" b="1" dirty="0" smtClean="0"/>
              <a:t>školního psychologa</a:t>
            </a:r>
            <a:r>
              <a:rPr lang="cs-CZ" dirty="0" smtClean="0"/>
              <a:t>. Některé školy dokonce zaměstnávají oba školní poradenské specialisty (školního psychologa a speciálního pedagoga), a to buď z vlastních zdrojů, nebo z různých grantů a dotací EU.</a:t>
            </a:r>
          </a:p>
          <a:p>
            <a:pPr marL="352780" lvl="1" indent="0">
              <a:buNone/>
            </a:pPr>
            <a:r>
              <a:rPr lang="cs-CZ" dirty="0" smtClean="0"/>
              <a:t>b) Druhým pilířem poradenského systému ve školství jsou tzv. školská poradenská zařízení. Tvoří je pedagogicko-psychologické poradny a speciálně pedagogická centra. Tato zařízení zajišťují činnosti a služby pro děti, žáky, studenty a jejich zákonné zástupce, školy a školská zařízení.</a:t>
            </a:r>
          </a:p>
          <a:p>
            <a:pPr marL="352780" lvl="1" indent="0">
              <a:buNone/>
            </a:pPr>
            <a:r>
              <a:rPr lang="cs-CZ" dirty="0" smtClean="0"/>
              <a:t>Řadíme sem poradny a centra:</a:t>
            </a:r>
          </a:p>
          <a:p>
            <a:pPr lvl="2"/>
            <a:r>
              <a:rPr lang="cs-CZ" dirty="0" smtClean="0"/>
              <a:t>speciálně pedagogické</a:t>
            </a:r>
          </a:p>
          <a:p>
            <a:pPr lvl="2"/>
            <a:r>
              <a:rPr lang="cs-CZ" dirty="0" smtClean="0"/>
              <a:t>pedagogicko-psychologické</a:t>
            </a:r>
          </a:p>
          <a:p>
            <a:pPr lvl="2"/>
            <a:r>
              <a:rPr lang="cs-CZ" dirty="0" smtClean="0"/>
              <a:t>preventivně-výchovné</a:t>
            </a:r>
          </a:p>
          <a:p>
            <a:pPr lvl="2"/>
            <a:r>
              <a:rPr lang="cs-CZ" dirty="0" smtClean="0"/>
              <a:t>informační</a:t>
            </a:r>
          </a:p>
          <a:p>
            <a:pPr lvl="2"/>
            <a:r>
              <a:rPr lang="cs-CZ" dirty="0" smtClean="0"/>
              <a:t>diagnostické</a:t>
            </a:r>
          </a:p>
          <a:p>
            <a:pPr lvl="2"/>
            <a:r>
              <a:rPr lang="cs-CZ" dirty="0" smtClean="0"/>
              <a:t>poradenské</a:t>
            </a:r>
          </a:p>
          <a:p>
            <a:pPr lvl="2"/>
            <a:r>
              <a:rPr lang="cs-CZ" dirty="0" smtClean="0"/>
              <a:t>metodické</a:t>
            </a:r>
          </a:p>
          <a:p>
            <a:pPr lvl="3"/>
            <a:r>
              <a:rPr lang="cs-CZ" dirty="0" smtClean="0"/>
              <a:t>napomáhají při volbě vhodných vzdělávacích postupů</a:t>
            </a:r>
          </a:p>
          <a:p>
            <a:pPr marL="352780" lvl="1" indent="0">
              <a:buNone/>
            </a:pPr>
            <a:endParaRPr lang="cs-CZ" dirty="0" smtClean="0"/>
          </a:p>
          <a:p>
            <a:pPr marL="352780" lvl="1" indent="0">
              <a:buNone/>
            </a:pPr>
            <a:r>
              <a:rPr lang="cs-CZ" dirty="0" smtClean="0"/>
              <a:t>Spolupracují s orgány sociálně právní ochrany, zdravotnickými zařízeními, soudy aj.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zdroj: MŠMT. Oblast poradenství. Dostupné z www </a:t>
            </a:r>
            <a:r>
              <a:rPr lang="cs-CZ" dirty="0" smtClean="0">
                <a:hlinkClick r:id="rId2"/>
              </a:rPr>
              <a:t>http://www.msmt.cz/socialni-programy/oblast-poradenstvi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1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i="1" dirty="0"/>
              <a:t>Profesní příprava učitelů v tomto směru není zcela uspokojivá a dostatečná, např. klasická teorie testů je nahlížena jako příliš složitá pro budoucí </a:t>
            </a:r>
            <a:r>
              <a:rPr lang="cs-CZ" i="1" dirty="0" smtClean="0"/>
              <a:t>učitele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Řada negativních konsekvencí – testování jako unikátní know-how; neschopnost adekvátně chápat výsledky testování (např. PISA); problémy s organizací větších projektů (státní maturita; plošné testování</a:t>
            </a:r>
            <a:r>
              <a:rPr lang="cs-CZ" i="1" dirty="0" smtClean="0"/>
              <a:t>)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Otázka obecné psychologické gramotnosti (jeden z aktuálních projektů EFPA)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59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bychom chtěli, aby o psychodiagnostice (</a:t>
            </a:r>
            <a:r>
              <a:rPr lang="cs-CZ" dirty="0" err="1" smtClean="0"/>
              <a:t>doz</a:t>
            </a:r>
            <a:r>
              <a:rPr lang="cs-CZ" dirty="0" smtClean="0"/>
              <a:t>)věděli</a:t>
            </a:r>
          </a:p>
          <a:p>
            <a:pPr lvl="1"/>
            <a:r>
              <a:rPr lang="cs-CZ" dirty="0" smtClean="0"/>
              <a:t>Studenti v pregraduálním studiu psychologie</a:t>
            </a:r>
          </a:p>
          <a:p>
            <a:pPr lvl="1"/>
            <a:r>
              <a:rPr lang="cs-CZ" dirty="0" smtClean="0"/>
              <a:t>Studenti učitelství a učitelé</a:t>
            </a:r>
          </a:p>
          <a:p>
            <a:pPr lvl="1"/>
            <a:r>
              <a:rPr lang="cs-CZ" dirty="0" smtClean="0"/>
              <a:t>Rodiče žáků a studentů</a:t>
            </a:r>
          </a:p>
          <a:p>
            <a:pPr lvl="1"/>
            <a:r>
              <a:rPr lang="cs-CZ" dirty="0" smtClean="0"/>
              <a:t>Novináři 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03177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99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Vzdělávání jako nástroj </a:t>
            </a:r>
            <a:r>
              <a:rPr lang="cs-CZ" b="1" dirty="0" smtClean="0"/>
              <a:t>změny</a:t>
            </a:r>
          </a:p>
          <a:p>
            <a:pPr lvl="1"/>
            <a:r>
              <a:rPr lang="cs-CZ" dirty="0"/>
              <a:t>Koncept rovných příležitostí (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) vychází ze snahy vyrovnávat podmínky pro vzdělávání (různé sociální složení třídy, různá kognitivní úroveň x stejní učitelé) a poskytovat stejnou péči.</a:t>
            </a:r>
          </a:p>
          <a:p>
            <a:pPr lvl="1"/>
            <a:r>
              <a:rPr lang="cs-CZ" dirty="0"/>
              <a:t>Současně se škola snaží dosahovat tzv. „funkčního minima“ žáků a vyrovnávat jejich dosahované výsledky.</a:t>
            </a:r>
          </a:p>
          <a:p>
            <a:pPr lvl="1"/>
            <a:r>
              <a:rPr lang="cs-CZ" dirty="0"/>
              <a:t>Klíčovou figurou v tomto procesu integrace je učitel.</a:t>
            </a:r>
          </a:p>
          <a:p>
            <a:pPr lvl="1"/>
            <a:r>
              <a:rPr lang="cs-CZ" dirty="0"/>
              <a:t>Plní roli zprostředkovatele v procesu učení, rozlišuje odlišnosti v průběhu vzdělávání u jednotlivých žáků při zachování kvality procesu vzdělávání.</a:t>
            </a:r>
          </a:p>
          <a:p>
            <a:pPr lvl="1"/>
            <a:r>
              <a:rPr lang="cs-CZ" dirty="0"/>
              <a:t>Umí pracovat se žáky se speciálními vzdělávacími potřebami.</a:t>
            </a:r>
          </a:p>
          <a:p>
            <a:pPr lvl="1"/>
            <a:r>
              <a:rPr lang="cs-CZ" dirty="0"/>
              <a:t>Umí komunikovat s rodiči těchto žáků.</a:t>
            </a:r>
          </a:p>
          <a:p>
            <a:pPr lvl="1"/>
            <a:r>
              <a:rPr lang="cs-CZ" dirty="0"/>
              <a:t>Umí pracovat s odbornými doporučeními pro práci se žákem, zavádí je do praxe - vytvoření IVP.</a:t>
            </a:r>
          </a:p>
          <a:p>
            <a:pPr lvl="1"/>
            <a:r>
              <a:rPr lang="cs-CZ" dirty="0"/>
              <a:t>Dokáže využívat podpůrné poradenské služby (asistenti, ŠP, ŠSP, PPP, SPC…).</a:t>
            </a:r>
          </a:p>
          <a:p>
            <a:pPr lvl="1"/>
            <a:r>
              <a:rPr lang="cs-CZ" dirty="0"/>
              <a:t>Zvládá práci s předsudky.</a:t>
            </a:r>
          </a:p>
          <a:p>
            <a:r>
              <a:rPr lang="cs-CZ" dirty="0" smtClean="0"/>
              <a:t>Zdroj Zapletalová,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69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Klasická teorie testů (např. Urbánek, </a:t>
            </a:r>
            <a:r>
              <a:rPr lang="cs-CZ" dirty="0" err="1" smtClean="0"/>
              <a:t>Denglerová</a:t>
            </a:r>
            <a:r>
              <a:rPr lang="cs-CZ" dirty="0" smtClean="0"/>
              <a:t>, Širůček, 2011)</a:t>
            </a:r>
          </a:p>
          <a:p>
            <a:pPr lvl="1"/>
            <a:r>
              <a:rPr lang="cs-CZ" dirty="0" smtClean="0"/>
              <a:t>Klasický příklad - didaktické testy (viz např. též cíle učení)</a:t>
            </a:r>
          </a:p>
          <a:p>
            <a:pPr lvl="1"/>
            <a:r>
              <a:rPr lang="cs-CZ" dirty="0" smtClean="0"/>
              <a:t>Validita, reliabilita, konzistence škál 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cs-CZ" dirty="0" smtClean="0">
                <a:latin typeface="Times New Roman"/>
                <a:cs typeface="Times New Roman"/>
              </a:rPr>
              <a:t>)…</a:t>
            </a:r>
            <a:endParaRPr lang="cs-CZ" dirty="0" smtClean="0"/>
          </a:p>
          <a:p>
            <a:pPr lvl="1"/>
            <a:r>
              <a:rPr lang="cs-CZ" dirty="0" smtClean="0"/>
              <a:t>Teorie konstrukce testů (dotazníků), analýza položek</a:t>
            </a:r>
          </a:p>
          <a:p>
            <a:pPr lvl="1"/>
            <a:r>
              <a:rPr lang="cs-CZ" dirty="0" smtClean="0"/>
              <a:t>Normalizace, normy </a:t>
            </a:r>
          </a:p>
          <a:p>
            <a:r>
              <a:rPr lang="cs-CZ" dirty="0" smtClean="0"/>
              <a:t>Teorie odpovědi na položku (IRT), počítačové adaptivní testování (Jelínek, </a:t>
            </a:r>
            <a:r>
              <a:rPr lang="cs-CZ" dirty="0" err="1" smtClean="0"/>
              <a:t>Květon</a:t>
            </a:r>
            <a:r>
              <a:rPr lang="cs-CZ" dirty="0" smtClean="0"/>
              <a:t>, Vobořil, 2011)</a:t>
            </a:r>
          </a:p>
          <a:p>
            <a:r>
              <a:rPr lang="cs-CZ" dirty="0" smtClean="0"/>
              <a:t>Teorie vědomostního prostoru (KST) (např. </a:t>
            </a:r>
            <a:r>
              <a:rPr lang="cs-CZ" dirty="0" err="1" smtClean="0"/>
              <a:t>Denglerová</a:t>
            </a:r>
            <a:r>
              <a:rPr lang="cs-CZ" dirty="0" smtClean="0"/>
              <a:t> in </a:t>
            </a:r>
            <a:r>
              <a:rPr lang="cs-CZ" dirty="0"/>
              <a:t>Urbánek, </a:t>
            </a:r>
            <a:r>
              <a:rPr lang="cs-CZ" dirty="0" err="1"/>
              <a:t>Denglerová</a:t>
            </a:r>
            <a:r>
              <a:rPr lang="cs-CZ" dirty="0"/>
              <a:t>, Širůček, </a:t>
            </a:r>
            <a:r>
              <a:rPr lang="cs-CZ" dirty="0" smtClean="0"/>
              <a:t>2011)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pohledu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Pedagogická vs. psychologická diagnostika</a:t>
            </a:r>
          </a:p>
          <a:p>
            <a:r>
              <a:rPr lang="cs-CZ" dirty="0" smtClean="0"/>
              <a:t>Individuální vs. skupinová diagnostika</a:t>
            </a:r>
          </a:p>
          <a:p>
            <a:r>
              <a:rPr lang="cs-CZ" dirty="0" smtClean="0"/>
              <a:t>Diagnostika, evaluace a hodnocení (vnitřní / vnější; rutinní / intervence) 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vs. cílená diagnostika</a:t>
            </a:r>
          </a:p>
          <a:p>
            <a:r>
              <a:rPr lang="cs-CZ" dirty="0" smtClean="0"/>
              <a:t>Ex post vs. pro </a:t>
            </a:r>
            <a:r>
              <a:rPr lang="cs-CZ" dirty="0" err="1" smtClean="0"/>
              <a:t>futuro</a:t>
            </a:r>
            <a:r>
              <a:rPr lang="cs-CZ" dirty="0" smtClean="0"/>
              <a:t> diagnostika</a:t>
            </a:r>
          </a:p>
          <a:p>
            <a:r>
              <a:rPr lang="cs-CZ" dirty="0" smtClean="0"/>
              <a:t>Žák-třída-třídy-škola-školy-vzdělávací systém-mezinárodní srovnání – různé cíle a úrovně diagnostiky</a:t>
            </a:r>
          </a:p>
          <a:p>
            <a:r>
              <a:rPr lang="cs-CZ" dirty="0" smtClean="0"/>
              <a:t>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64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v praxi od počátku 90.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„modelu žáka“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2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850</TotalTime>
  <Words>1513</Words>
  <Application>Microsoft Macintosh PowerPoint</Application>
  <PresentationFormat>Custom</PresentationFormat>
  <Paragraphs>152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Úvodem</vt:lpstr>
      <vt:lpstr>Oblast poradenství – institucionální rámec</vt:lpstr>
      <vt:lpstr>PowerPoint Presentation</vt:lpstr>
      <vt:lpstr>Seminární cvičení</vt:lpstr>
      <vt:lpstr>Teoretický rámec</vt:lpstr>
      <vt:lpstr>Teoretický rámec II</vt:lpstr>
      <vt:lpstr>Perspektivy pohledu</vt:lpstr>
      <vt:lpstr>Změny v praxi od počátku 90. let</vt:lpstr>
      <vt:lpstr>Diagnostika jako systematická činnost v kontextu výuky</vt:lpstr>
      <vt:lpstr>Oblasti diagnostiky rutině prováděné učiteli (Gavora, 2011)</vt:lpstr>
      <vt:lpstr>Oblasti diagnostiky rutině prováděné učiteli II (Gavora, 2011)</vt:lpstr>
      <vt:lpstr>Běžné metody a nástroje v práci učitelů</vt:lpstr>
      <vt:lpstr>Příklad nástrojů splňujících standardy pro (skupinovou) diagnostiku</vt:lpstr>
      <vt:lpstr>Praktické využití poznatků</vt:lpstr>
      <vt:lpstr>Kde hledat?</vt:lpstr>
      <vt:lpstr>PowerPoint Presentation</vt:lpstr>
      <vt:lpstr>PowerPoint Presentation</vt:lpstr>
      <vt:lpstr>Etické aspekty diagnostiky</vt:lpstr>
      <vt:lpstr>Mezioborová spolupráce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61</cp:revision>
  <dcterms:modified xsi:type="dcterms:W3CDTF">2015-11-17T21:31:33Z</dcterms:modified>
</cp:coreProperties>
</file>