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60" r:id="rId9"/>
    <p:sldId id="261" r:id="rId10"/>
    <p:sldId id="262" r:id="rId11"/>
    <p:sldId id="263" r:id="rId12"/>
    <p:sldId id="264" r:id="rId13"/>
    <p:sldId id="271" r:id="rId14"/>
    <p:sldId id="259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9" autoAdjust="0"/>
    <p:restoredTop sz="94660"/>
  </p:normalViewPr>
  <p:slideViewPr>
    <p:cSldViewPr>
      <p:cViewPr varScale="1">
        <p:scale>
          <a:sx n="90" d="100"/>
          <a:sy n="90" d="100"/>
        </p:scale>
        <p:origin x="39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B4B337-B3B0-4AEC-A9C1-A11AC0D75F6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270354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5234B-536F-4D61-9196-5A20FF81561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8725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35576428-8DE0-4565-AFB1-5EACA184BDE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984190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E1D97C-074D-4AF7-8A08-ECE70922F71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0487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A7BDF9A5-62E3-425E-A040-60C612518CB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005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83A409-39C4-4737-AEC6-78808A691D7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995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00563A-E794-4545-B486-B0233F74C9F4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89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F300F-2FBD-4557-A290-E98DA6CB49C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465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65A92C-A6DB-448E-BFA1-40F8C6B5864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71201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4E190D-581F-4F30-BBC9-6B74413956A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498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fld id="{C269A896-A315-4958-9121-6F141850932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281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fld id="{805445D4-02C7-4AF8-A979-A870D74214F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8" r:id="rId2"/>
    <p:sldLayoutId id="2147483703" r:id="rId3"/>
    <p:sldLayoutId id="2147483704" r:id="rId4"/>
    <p:sldLayoutId id="2147483705" r:id="rId5"/>
    <p:sldLayoutId id="2147483699" r:id="rId6"/>
    <p:sldLayoutId id="2147483706" r:id="rId7"/>
    <p:sldLayoutId id="2147483700" r:id="rId8"/>
    <p:sldLayoutId id="2147483707" r:id="rId9"/>
    <p:sldLayoutId id="2147483701" r:id="rId10"/>
    <p:sldLayoutId id="214748370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teachersupport.info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yberpsychology.eu/team/storage/COST-2012-cyberbullying-Doporuceni_k_prevenci_kybersikany_ve_skolnim_prostredi_prehled_a_rady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kana.org/" TargetMode="External"/><Relationship Id="rId2" Type="http://schemas.openxmlformats.org/officeDocument/2006/relationships/hyperlink" Target="http://cms.e-bezpeci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yberbullying.ca/" TargetMode="External"/><Relationship Id="rId5" Type="http://schemas.openxmlformats.org/officeDocument/2006/relationships/hyperlink" Target="http://www.stopcyberbullying.org/" TargetMode="External"/><Relationship Id="rId4" Type="http://schemas.openxmlformats.org/officeDocument/2006/relationships/hyperlink" Target="http://www.cyberbullying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munispace.muni.cz/index.php/munispace/catalog/book/80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nobullying.com/students-bullying-teachers-a-new-epidemic/" TargetMode="External"/><Relationship Id="rId2" Type="http://schemas.openxmlformats.org/officeDocument/2006/relationships/hyperlink" Target="https://www.google.cz/webhp?sourceid=chrome-instant&amp;ion=1&amp;espv=2&amp;ie=UTF-8#q=%C5%A1ikana%20u%C4%8Ditel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suwt.org.uk/Whatsnew/NASUWTNews/PressReleases/PupilsUsingSocialMediaToBullyTeachers" TargetMode="External"/><Relationship Id="rId2" Type="http://schemas.openxmlformats.org/officeDocument/2006/relationships/hyperlink" Target="http://www.prevence-praha.cz/agrese-a-sikana?start=9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uk.ratemyteachers.com/" TargetMode="External"/><Relationship Id="rId3" Type="http://schemas.openxmlformats.org/officeDocument/2006/relationships/hyperlink" Target="http://www.youtube.com/watch?v=UsujrG2UMa4&amp;feature=related" TargetMode="External"/><Relationship Id="rId7" Type="http://schemas.openxmlformats.org/officeDocument/2006/relationships/hyperlink" Target="http://www.youtube.com/results?search=related&amp;search_query=%20Crazy%20teacher&amp;v=-FVjDcLoXD8&amp;page=2" TargetMode="External"/><Relationship Id="rId2" Type="http://schemas.openxmlformats.org/officeDocument/2006/relationships/hyperlink" Target="http://cs.wikipedia.org/wiki/Serv%C3%ADt_je_v%C5%AF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-FVjDcLoXD8&amp;feature=related" TargetMode="External"/><Relationship Id="rId5" Type="http://schemas.openxmlformats.org/officeDocument/2006/relationships/hyperlink" Target="http://www.youtube.com/watch?v=ELE5dmJcHgo" TargetMode="External"/><Relationship Id="rId4" Type="http://schemas.openxmlformats.org/officeDocument/2006/relationships/hyperlink" Target="http://www.youtube.com/watch?v=C_LFhrB5KzA&amp;feature=related" TargetMode="External"/><Relationship Id="rId9" Type="http://schemas.openxmlformats.org/officeDocument/2006/relationships/hyperlink" Target="http://www.ratemyprofessors.com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5200" dirty="0"/>
              <a:t>Psychologie vyučování a </a:t>
            </a:r>
            <a:r>
              <a:rPr lang="cs-CZ" sz="5200" dirty="0" smtClean="0"/>
              <a:t>výchovy</a:t>
            </a:r>
            <a:endParaRPr lang="cs-CZ" sz="52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Šikana učitelů ve </a:t>
            </a:r>
            <a:r>
              <a:rPr lang="cs-CZ" dirty="0"/>
              <a:t>školním prostředí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err="1"/>
              <a:t>Kyberšikana</a:t>
            </a:r>
            <a:r>
              <a:rPr lang="cs-CZ" dirty="0"/>
              <a:t> učitelů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Akcelerující faktory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b="1" smtClean="0"/>
              <a:t>Ovladatelnost a dostupnost technologií</a:t>
            </a:r>
            <a:r>
              <a:rPr lang="cs-CZ" altLang="cs-CZ" smtClean="0"/>
              <a:t> </a:t>
            </a:r>
          </a:p>
          <a:p>
            <a:pPr lvl="1" eaLnBrk="1" hangingPunct="1"/>
            <a:r>
              <a:rPr lang="cs-CZ" altLang="cs-CZ" smtClean="0"/>
              <a:t>(uživatelská přívětivost, sociální sítě, web 2.0)</a:t>
            </a:r>
          </a:p>
          <a:p>
            <a:pPr eaLnBrk="1" hangingPunct="1"/>
            <a:r>
              <a:rPr lang="cs-CZ" altLang="cs-CZ" b="1" smtClean="0"/>
              <a:t>Anonymita</a:t>
            </a:r>
            <a:r>
              <a:rPr lang="cs-CZ" altLang="cs-CZ" smtClean="0"/>
              <a:t> </a:t>
            </a:r>
          </a:p>
          <a:p>
            <a:pPr lvl="1" eaLnBrk="1" hangingPunct="1"/>
            <a:r>
              <a:rPr lang="cs-CZ" altLang="cs-CZ" smtClean="0"/>
              <a:t>(min. 40% obětí netuší „Kdo?“)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Změny oproti „tradičním formám“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dirty="0"/>
              <a:t>Agresorovi stačí mírná technologická převaha či alespoň základní dovednost práce s ICT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800" dirty="0"/>
              <a:t>(nemusí být tedy fyzicky zdatnější či sociálně úspěšnější)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dirty="0"/>
              <a:t>Větší účinek s menší námahou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800" dirty="0"/>
              <a:t>využívá-li oběť technologie, je dostupná pro útoky 24/7/365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dirty="0"/>
              <a:t>Horší kontrola ze strany oběti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800" dirty="0"/>
              <a:t>(viz výše)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dirty="0"/>
              <a:t>Širší publikum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dirty="0"/>
              <a:t>Zničující pro oběť může být i jednorázový útok 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800" dirty="0"/>
              <a:t>(např. Star </a:t>
            </a:r>
            <a:r>
              <a:rPr lang="cs-CZ" sz="1800" dirty="0" err="1"/>
              <a:t>Wars</a:t>
            </a:r>
            <a:r>
              <a:rPr lang="cs-CZ" sz="1800" dirty="0"/>
              <a:t> </a:t>
            </a:r>
            <a:r>
              <a:rPr lang="cs-CZ" sz="1800" dirty="0" err="1"/>
              <a:t>Kid</a:t>
            </a:r>
            <a:r>
              <a:rPr lang="cs-CZ" sz="1800" dirty="0"/>
              <a:t>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dirty="0"/>
              <a:t>Výzkumy ukazují i na možnou vyšší míru rozšíření 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800" dirty="0"/>
              <a:t>(ve virtuálním prostředí nemusí být agresorem ani jeho okolím chování považováno za jednoznačně problematické; otázka módy (např. rvačky, „happy </a:t>
            </a:r>
            <a:r>
              <a:rPr lang="cs-CZ" sz="1800" dirty="0" err="1"/>
              <a:t>slapping</a:t>
            </a:r>
            <a:r>
              <a:rPr lang="cs-CZ" sz="1800" dirty="0" smtClean="0"/>
              <a:t>“, skupiny na sociálních sítích, „uživatelské servery“ atp.))</a:t>
            </a:r>
            <a:endParaRPr lang="cs-CZ" sz="1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Obrana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mtClean="0"/>
              <a:t>Krom známých (viz Kolář)</a:t>
            </a:r>
          </a:p>
          <a:p>
            <a:pPr eaLnBrk="1" hangingPunct="1"/>
            <a:r>
              <a:rPr lang="cs-CZ" altLang="cs-CZ" smtClean="0"/>
              <a:t>Dodržování bezpečnostních zásad při práci s technologiemi (tzv. elektronická stopa)</a:t>
            </a:r>
          </a:p>
          <a:p>
            <a:pPr lvl="1" eaLnBrk="1" hangingPunct="1"/>
            <a:r>
              <a:rPr lang="cs-CZ" altLang="cs-CZ" smtClean="0"/>
              <a:t>Kde se dá najít Váš soukromý telefon, mail…?</a:t>
            </a:r>
          </a:p>
          <a:p>
            <a:pPr lvl="1" eaLnBrk="1" hangingPunct="1"/>
            <a:r>
              <a:rPr lang="cs-CZ" altLang="cs-CZ" smtClean="0"/>
              <a:t>(více než polovina učitelů ve VB se s útoky setkala spíše ve svém soukromí, než ve škole)</a:t>
            </a:r>
          </a:p>
          <a:p>
            <a:pPr lvl="1" eaLnBrk="1" hangingPunct="1"/>
            <a:r>
              <a:rPr lang="cs-CZ" altLang="cs-CZ" smtClean="0"/>
              <a:t>Problém IT a informační politiky školy</a:t>
            </a:r>
          </a:p>
          <a:p>
            <a:pPr eaLnBrk="1" hangingPunct="1"/>
            <a:r>
              <a:rPr lang="cs-CZ" altLang="cs-CZ" smtClean="0"/>
              <a:t>Vytváření podpůrných učitelských komunit</a:t>
            </a:r>
          </a:p>
          <a:p>
            <a:pPr lvl="1" eaLnBrk="1" hangingPunct="1"/>
            <a:r>
              <a:rPr lang="cs-CZ" altLang="cs-CZ" smtClean="0">
                <a:hlinkClick r:id="rId2"/>
              </a:rPr>
              <a:t>http://teachersupport.info/</a:t>
            </a:r>
            <a:r>
              <a:rPr lang="cs-CZ" altLang="cs-CZ" smtClean="0"/>
              <a:t> 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 smtClean="0"/>
              <a:t>Almeida</a:t>
            </a:r>
            <a:r>
              <a:rPr lang="cs-CZ" dirty="0" smtClean="0"/>
              <a:t>, A. a kol. (2012). Doporučení k prevenci </a:t>
            </a:r>
            <a:r>
              <a:rPr lang="cs-CZ" dirty="0" err="1" smtClean="0"/>
              <a:t>kyberšikany</a:t>
            </a:r>
            <a:r>
              <a:rPr lang="cs-CZ" dirty="0" smtClean="0"/>
              <a:t> ve školním prostředí: přehled a rady. Praha: Tribun. Dostupné z </a:t>
            </a:r>
            <a:r>
              <a:rPr lang="cs-CZ" dirty="0" smtClean="0">
                <a:hlinkClick r:id="rId2"/>
              </a:rPr>
              <a:t>http://www.cyberpsychology.eu/team/storage/COST-2012-cyberbullying-Doporuceni_k_prevenci_kybersikany_ve_skolnim_prostredi_prehled_a_rady.pdf</a:t>
            </a:r>
            <a:r>
              <a:rPr lang="cs-CZ" dirty="0" smtClean="0"/>
              <a:t> </a:t>
            </a:r>
          </a:p>
          <a:p>
            <a:r>
              <a:rPr lang="cs-CZ" dirty="0" smtClean="0"/>
              <a:t>Kolář M. (2011). Nová cesta k léčbě šikany. Praha: Portál.</a:t>
            </a:r>
          </a:p>
          <a:p>
            <a:r>
              <a:rPr lang="cs-CZ" dirty="0" smtClean="0"/>
              <a:t>Kavalír, A. (</a:t>
            </a:r>
            <a:r>
              <a:rPr lang="cs-CZ" dirty="0" err="1" smtClean="0"/>
              <a:t>Eds</a:t>
            </a:r>
            <a:r>
              <a:rPr lang="cs-CZ" dirty="0" smtClean="0"/>
              <a:t>.) (2009). </a:t>
            </a:r>
            <a:r>
              <a:rPr lang="cs-CZ" dirty="0" err="1" smtClean="0"/>
              <a:t>Kyberšikana</a:t>
            </a:r>
            <a:r>
              <a:rPr lang="cs-CZ" dirty="0" smtClean="0"/>
              <a:t> a její prevence – příručka pro učitele. Plzeň: </a:t>
            </a:r>
            <a:r>
              <a:rPr lang="cs-CZ" dirty="0" err="1" smtClean="0"/>
              <a:t>Dragon</a:t>
            </a:r>
            <a:r>
              <a:rPr lang="cs-CZ" dirty="0" smtClean="0"/>
              <a:t> </a:t>
            </a:r>
            <a:r>
              <a:rPr lang="cs-CZ" dirty="0" err="1" smtClean="0"/>
              <a:t>press</a:t>
            </a:r>
            <a:r>
              <a:rPr lang="cs-CZ" dirty="0" smtClean="0"/>
              <a:t> s.r.o.</a:t>
            </a:r>
          </a:p>
          <a:p>
            <a:r>
              <a:rPr lang="cs-CZ" dirty="0" smtClean="0"/>
              <a:t>Kolář M. (2005). Bolest šikanování. Praha: Portál.</a:t>
            </a:r>
          </a:p>
          <a:p>
            <a:r>
              <a:rPr lang="cs-CZ" dirty="0" err="1" smtClean="0"/>
              <a:t>Parry</a:t>
            </a:r>
            <a:r>
              <a:rPr lang="cs-CZ" dirty="0" smtClean="0"/>
              <a:t>, J., </a:t>
            </a:r>
            <a:r>
              <a:rPr lang="cs-CZ" dirty="0" err="1" smtClean="0"/>
              <a:t>Carrington</a:t>
            </a:r>
            <a:r>
              <a:rPr lang="cs-CZ" dirty="0" smtClean="0"/>
              <a:t>, G. (1997). Čelíme šikanování: Sborník metod. Praha: IPPP, Portál.</a:t>
            </a:r>
          </a:p>
          <a:p>
            <a:r>
              <a:rPr lang="cs-CZ" dirty="0" err="1" smtClean="0"/>
              <a:t>Philippová</a:t>
            </a:r>
            <a:r>
              <a:rPr lang="cs-CZ" dirty="0" smtClean="0"/>
              <a:t>, L., </a:t>
            </a:r>
            <a:r>
              <a:rPr lang="cs-CZ" dirty="0" err="1" smtClean="0"/>
              <a:t>Janošová,P</a:t>
            </a:r>
            <a:r>
              <a:rPr lang="cs-CZ" dirty="0" smtClean="0"/>
              <a:t>. (</a:t>
            </a:r>
            <a:r>
              <a:rPr lang="cs-CZ" dirty="0" err="1" smtClean="0"/>
              <a:t>Eds</a:t>
            </a:r>
            <a:r>
              <a:rPr lang="cs-CZ" dirty="0" smtClean="0"/>
              <a:t>.) (2009). Šikana jako etický, psychologický a pedagogický problém. Sborník příspěvků z konference konané 19.3. 2009 v Praze. Brno: Tribun EU.</a:t>
            </a:r>
          </a:p>
          <a:p>
            <a:r>
              <a:rPr lang="cs-CZ" dirty="0" smtClean="0"/>
              <a:t>Říčan, P., Janošová, P. (2010). Jak na šikanu. Praha: </a:t>
            </a:r>
            <a:r>
              <a:rPr lang="cs-CZ" dirty="0" err="1" smtClean="0"/>
              <a:t>Grada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8840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Další zdroje informací (online)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mtClean="0">
                <a:hlinkClick r:id="rId2"/>
              </a:rPr>
              <a:t>cms.e-bezpeci.cz</a:t>
            </a:r>
            <a:endParaRPr lang="cs-CZ" altLang="cs-CZ" smtClean="0"/>
          </a:p>
          <a:p>
            <a:pPr eaLnBrk="1" hangingPunct="1"/>
            <a:r>
              <a:rPr lang="cs-CZ" altLang="cs-CZ" smtClean="0">
                <a:hlinkClick r:id="rId3"/>
              </a:rPr>
              <a:t>www.sikana.org</a:t>
            </a:r>
            <a:endParaRPr lang="cs-CZ" altLang="cs-CZ" smtClean="0"/>
          </a:p>
          <a:p>
            <a:pPr eaLnBrk="1" hangingPunct="1"/>
            <a:r>
              <a:rPr lang="cs-CZ" altLang="cs-CZ" smtClean="0">
                <a:hlinkClick r:id="rId4"/>
              </a:rPr>
              <a:t>www.cyberbullying.org</a:t>
            </a:r>
            <a:endParaRPr lang="cs-CZ" altLang="cs-CZ" smtClean="0">
              <a:hlinkClick r:id="rId5"/>
            </a:endParaRPr>
          </a:p>
          <a:p>
            <a:pPr eaLnBrk="1" hangingPunct="1"/>
            <a:r>
              <a:rPr lang="cs-CZ" altLang="cs-CZ" smtClean="0">
                <a:hlinkClick r:id="rId5"/>
              </a:rPr>
              <a:t>www.stopcyberbullying.org</a:t>
            </a:r>
            <a:endParaRPr lang="cs-CZ" altLang="cs-CZ" smtClean="0">
              <a:hlinkClick r:id="rId6"/>
            </a:endParaRPr>
          </a:p>
          <a:p>
            <a:pPr eaLnBrk="1" hangingPunct="1"/>
            <a:r>
              <a:rPr lang="cs-CZ" altLang="cs-CZ" smtClean="0">
                <a:hlinkClick r:id="rId6"/>
              </a:rPr>
              <a:t>www.cyberbullying.ca</a:t>
            </a:r>
            <a:r>
              <a:rPr lang="cs-CZ" altLang="cs-CZ" smtClean="0"/>
              <a:t> 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Šikanování učitelů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Je jakékoliv chování, jehož záměrem je ublížit, ohrozit nebo zastrašovat.  </a:t>
            </a:r>
          </a:p>
          <a:p>
            <a:r>
              <a:rPr lang="cs-CZ" dirty="0" smtClean="0"/>
              <a:t>Je to </a:t>
            </a:r>
            <a:r>
              <a:rPr lang="cs-CZ" u="sng" dirty="0" smtClean="0"/>
              <a:t>cílené a opakované </a:t>
            </a:r>
            <a:r>
              <a:rPr lang="cs-CZ" dirty="0" smtClean="0"/>
              <a:t>užití fyzických a/nebo psychických útoků jedincem nebo skupinou vůči jedinci či skupině, kteří se neumí nebo z nejrůznějších důvodů nemohou bránit. </a:t>
            </a:r>
          </a:p>
          <a:p>
            <a:r>
              <a:rPr lang="cs-CZ" dirty="0" smtClean="0"/>
              <a:t>Zahrnuje jak fyzické útoky v podobě bití, vydírání, loupeží, poškozování věcí, tak i útoky slovní v podobě nadávek, pomluv, vyhrožování či ponižování. </a:t>
            </a:r>
          </a:p>
          <a:p>
            <a:r>
              <a:rPr lang="cs-CZ" dirty="0" smtClean="0"/>
              <a:t>Může mít i formu sexuálního obtěžování až zneužívání. </a:t>
            </a:r>
          </a:p>
          <a:p>
            <a:r>
              <a:rPr lang="cs-CZ" dirty="0" smtClean="0"/>
              <a:t>Nově se může realizovat i prostřednictvím moderních komunikačních prostředků, především prostřednictvím internetu a mobilu </a:t>
            </a:r>
          </a:p>
          <a:p>
            <a:endParaRPr lang="cs-CZ" dirty="0"/>
          </a:p>
          <a:p>
            <a:r>
              <a:rPr lang="cs-CZ" i="1" dirty="0" smtClean="0"/>
              <a:t>Je nutno odlišovat od jednorázových verbálních či fyzických útoků (v těchto případech se jedná o projevy agrese), manipulaci atd.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387401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Agresoři a dynamika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79832" cy="5257800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Vedení (</a:t>
            </a:r>
            <a:r>
              <a:rPr lang="cs-CZ" dirty="0" err="1" smtClean="0"/>
              <a:t>bossing</a:t>
            </a:r>
            <a:r>
              <a:rPr lang="cs-CZ" dirty="0" smtClean="0"/>
              <a:t>)</a:t>
            </a:r>
          </a:p>
          <a:p>
            <a:r>
              <a:rPr lang="cs-CZ" dirty="0" smtClean="0"/>
              <a:t>Kolegové (</a:t>
            </a:r>
            <a:r>
              <a:rPr lang="cs-CZ" dirty="0" err="1" smtClean="0"/>
              <a:t>mobbing</a:t>
            </a:r>
            <a:r>
              <a:rPr lang="cs-CZ" dirty="0" smtClean="0"/>
              <a:t>)</a:t>
            </a:r>
          </a:p>
          <a:p>
            <a:r>
              <a:rPr lang="cs-CZ" dirty="0" smtClean="0"/>
              <a:t>Žáci a studenti (agrese až šikana učitelů)</a:t>
            </a:r>
          </a:p>
          <a:p>
            <a:r>
              <a:rPr lang="cs-CZ" dirty="0" smtClean="0"/>
              <a:t>Rodiče</a:t>
            </a:r>
          </a:p>
          <a:p>
            <a:endParaRPr lang="cs-CZ" dirty="0" smtClean="0"/>
          </a:p>
          <a:p>
            <a:r>
              <a:rPr lang="cs-CZ" dirty="0" err="1" smtClean="0"/>
              <a:t>Bossing</a:t>
            </a:r>
            <a:r>
              <a:rPr lang="cs-CZ" dirty="0" smtClean="0"/>
              <a:t> – typy:</a:t>
            </a:r>
            <a:endParaRPr lang="cs-CZ" dirty="0"/>
          </a:p>
          <a:p>
            <a:pPr lvl="1"/>
            <a:r>
              <a:rPr lang="cs-CZ" dirty="0" smtClean="0"/>
              <a:t>Kategorie I – útok na možnost vyjádřit se, svěřit se (neustálé přerušování, bezbřehá kritika, vyhrožování)</a:t>
            </a:r>
          </a:p>
          <a:p>
            <a:pPr lvl="1"/>
            <a:r>
              <a:rPr lang="cs-CZ" dirty="0" smtClean="0"/>
              <a:t>Kategorie II – útoky na sociální vztahy („nemluví se“ s vámi, jste vzduch, jste odloučeni od svých kolegů, ostrakismus)</a:t>
            </a:r>
          </a:p>
          <a:p>
            <a:pPr lvl="1"/>
            <a:r>
              <a:rPr lang="cs-CZ" dirty="0" smtClean="0"/>
              <a:t>Kategorie III – útoky na vaši pověst úctu a vážnost (pomluvy, zesměšňování)</a:t>
            </a:r>
          </a:p>
          <a:p>
            <a:pPr lvl="1"/>
            <a:r>
              <a:rPr lang="cs-CZ" dirty="0" smtClean="0"/>
              <a:t>Kategorie IV – útoky na kvalitu pracovního či osobního života (nesmyslné pracovní úkoly, nesplnitelné úkoly)</a:t>
            </a:r>
          </a:p>
          <a:p>
            <a:pPr lvl="1"/>
            <a:r>
              <a:rPr lang="cs-CZ" dirty="0" smtClean="0"/>
              <a:t>Kategorie V – útoky na zdraví (práce poškozující zdraví, vyhrožování násilím, sexuální obtěžování)</a:t>
            </a:r>
          </a:p>
          <a:p>
            <a:endParaRPr lang="cs-CZ" dirty="0" smtClean="0"/>
          </a:p>
          <a:p>
            <a:r>
              <a:rPr lang="cs-CZ" dirty="0" smtClean="0"/>
              <a:t>Fáze </a:t>
            </a:r>
            <a:r>
              <a:rPr lang="cs-CZ" dirty="0" err="1" smtClean="0"/>
              <a:t>mobbingu</a:t>
            </a:r>
            <a:r>
              <a:rPr lang="cs-CZ" dirty="0" smtClean="0"/>
              <a:t> (Beňo, 2002) čtyři fáze </a:t>
            </a:r>
            <a:r>
              <a:rPr lang="cs-CZ" dirty="0" err="1" smtClean="0"/>
              <a:t>mobbingu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první konflikty, schválnosti, pomluvy, zadržování informací (nejde ještě o plánovité chování)</a:t>
            </a:r>
          </a:p>
          <a:p>
            <a:pPr lvl="1"/>
            <a:r>
              <a:rPr lang="cs-CZ" dirty="0" smtClean="0"/>
              <a:t>přechod k systematickému </a:t>
            </a:r>
            <a:r>
              <a:rPr lang="cs-CZ" dirty="0" err="1" smtClean="0"/>
              <a:t>psychoteroru</a:t>
            </a:r>
            <a:r>
              <a:rPr lang="cs-CZ" dirty="0" smtClean="0"/>
              <a:t>, činnosti jsou plánovány a vykonávány se záměrem poškodit druhého</a:t>
            </a:r>
          </a:p>
          <a:p>
            <a:pPr lvl="1"/>
            <a:r>
              <a:rPr lang="cs-CZ" dirty="0" smtClean="0"/>
              <a:t>v této fázi dochází ke konkrétnímu napadání a útokům, obviňování, pracovnímu přetěžování; </a:t>
            </a:r>
            <a:r>
              <a:rPr lang="cs-CZ" dirty="0" err="1" smtClean="0"/>
              <a:t>mobbovaný</a:t>
            </a:r>
            <a:r>
              <a:rPr lang="cs-CZ" dirty="0" smtClean="0"/>
              <a:t> je před vedením označen za „černou ovci“, což vede k dalším křivdám a zároveň </a:t>
            </a:r>
            <a:r>
              <a:rPr lang="cs-CZ" dirty="0" err="1" smtClean="0"/>
              <a:t>mobbing</a:t>
            </a:r>
            <a:r>
              <a:rPr lang="cs-CZ" dirty="0" smtClean="0"/>
              <a:t> dostává požehnání od vedení </a:t>
            </a:r>
          </a:p>
          <a:p>
            <a:pPr lvl="1"/>
            <a:r>
              <a:rPr lang="cs-CZ" dirty="0" smtClean="0"/>
              <a:t>postižený je zlomen v celé struktuře své osobnosti a obyčejně vykazuje ty znaky chování, jež mu byly zpočátku neoprávněně vytýkány, s touto novou situací se musí zaměstnavatel vypořádat a postižený je např. propuštěn.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11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Nelze jednoznačně popsat obecné charakteristiky</a:t>
            </a:r>
          </a:p>
          <a:p>
            <a:r>
              <a:rPr lang="cs-CZ" dirty="0" smtClean="0"/>
              <a:t>Jedná se o komplex charakteristik, které v daném kontextu mohou agresivní projevy usnadňovat a subjektivně znesnadňují možnost adekvátní reakce</a:t>
            </a:r>
          </a:p>
          <a:p>
            <a:pPr lvl="1"/>
            <a:r>
              <a:rPr lang="cs-CZ" dirty="0" smtClean="0"/>
              <a:t>Osobnostní charakteristiky</a:t>
            </a:r>
          </a:p>
          <a:p>
            <a:pPr lvl="1"/>
            <a:r>
              <a:rPr lang="cs-CZ" dirty="0" smtClean="0"/>
              <a:t>Zdravotní stav</a:t>
            </a:r>
          </a:p>
          <a:p>
            <a:pPr lvl="1"/>
            <a:r>
              <a:rPr lang="cs-CZ" dirty="0" smtClean="0"/>
              <a:t>Sociální zázemí</a:t>
            </a:r>
          </a:p>
          <a:p>
            <a:pPr lvl="1"/>
            <a:r>
              <a:rPr lang="cs-CZ" dirty="0" smtClean="0"/>
              <a:t>Předchozí zkušenost</a:t>
            </a:r>
          </a:p>
          <a:p>
            <a:pPr lvl="1"/>
            <a:r>
              <a:rPr lang="cs-CZ" dirty="0" smtClean="0"/>
              <a:t>(Profesní) přesvědčení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4681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Aktuální fenomén v ČR i v zahraničí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Specifika chápání profesní role v ČR</a:t>
            </a:r>
          </a:p>
          <a:p>
            <a:pPr lvl="1"/>
            <a:r>
              <a:rPr lang="cs-CZ" dirty="0" smtClean="0"/>
              <a:t>Profesní osamění („Já a třída“)</a:t>
            </a:r>
          </a:p>
          <a:p>
            <a:pPr lvl="1"/>
            <a:r>
              <a:rPr lang="cs-CZ" dirty="0" smtClean="0"/>
              <a:t>Chápání role hlavně v rovině </a:t>
            </a:r>
            <a:r>
              <a:rPr lang="cs-CZ" u="sng" dirty="0" smtClean="0"/>
              <a:t>formální</a:t>
            </a:r>
            <a:r>
              <a:rPr lang="cs-CZ" dirty="0" smtClean="0"/>
              <a:t> autority</a:t>
            </a:r>
          </a:p>
          <a:p>
            <a:pPr lvl="2"/>
            <a:r>
              <a:rPr lang="cs-CZ" dirty="0" smtClean="0"/>
              <a:t>Agresivní projevy mohou být chápány jako nezvládnutí profesní role učitelem i jeho sociálním okolím</a:t>
            </a:r>
          </a:p>
          <a:p>
            <a:pPr lvl="2"/>
            <a:r>
              <a:rPr lang="cs-CZ" dirty="0" smtClean="0"/>
              <a:t>Kulturní resentimenty </a:t>
            </a:r>
            <a:r>
              <a:rPr lang="cs-CZ" dirty="0" err="1" smtClean="0"/>
              <a:t>imlicitně</a:t>
            </a:r>
            <a:r>
              <a:rPr lang="cs-CZ" dirty="0" smtClean="0"/>
              <a:t> definující očekávání veřejnosti („pan řídící“, „svobodná učitelka“)</a:t>
            </a:r>
          </a:p>
          <a:p>
            <a:pPr lvl="2"/>
            <a:r>
              <a:rPr lang="cs-CZ" dirty="0" smtClean="0"/>
              <a:t>Herbartovská pedagogika</a:t>
            </a:r>
          </a:p>
          <a:p>
            <a:pPr lvl="2"/>
            <a:r>
              <a:rPr lang="cs-CZ" dirty="0" smtClean="0"/>
              <a:t>To nastavuje modely učitelského chování (např. </a:t>
            </a:r>
            <a:r>
              <a:rPr lang="cs-CZ" dirty="0" err="1" smtClean="0"/>
              <a:t>ot</a:t>
            </a:r>
            <a:r>
              <a:rPr lang="cs-CZ" dirty="0" smtClean="0"/>
              <a:t>. trestů a jejich </a:t>
            </a:r>
            <a:r>
              <a:rPr lang="cs-CZ" dirty="0" err="1" smtClean="0"/>
              <a:t>škálování</a:t>
            </a:r>
            <a:r>
              <a:rPr lang="cs-CZ" dirty="0" smtClean="0"/>
              <a:t>)</a:t>
            </a:r>
          </a:p>
          <a:p>
            <a:pPr lvl="2"/>
            <a:endParaRPr lang="cs-CZ" dirty="0"/>
          </a:p>
          <a:p>
            <a:pPr lvl="1"/>
            <a:r>
              <a:rPr lang="cs-CZ" dirty="0" err="1" smtClean="0"/>
              <a:t>Srv</a:t>
            </a:r>
            <a:r>
              <a:rPr lang="cs-CZ" dirty="0" smtClean="0"/>
              <a:t>. </a:t>
            </a:r>
          </a:p>
          <a:p>
            <a:pPr lvl="2"/>
            <a:r>
              <a:rPr lang="cs-CZ" dirty="0" smtClean="0"/>
              <a:t>Sociální konstruktivismus,</a:t>
            </a:r>
          </a:p>
          <a:p>
            <a:pPr lvl="2"/>
            <a:r>
              <a:rPr lang="cs-CZ" dirty="0" smtClean="0"/>
              <a:t>Báze moci učitele</a:t>
            </a:r>
          </a:p>
          <a:p>
            <a:pPr lvl="3"/>
            <a:r>
              <a:rPr lang="cs-CZ" dirty="0" smtClean="0">
                <a:hlinkClick r:id="rId2"/>
              </a:rPr>
              <a:t>https://munispace.muni.cz/index.php/munispace/catalog/book/800</a:t>
            </a:r>
            <a:endParaRPr lang="cs-CZ" dirty="0" smtClean="0"/>
          </a:p>
          <a:p>
            <a:pPr lvl="3"/>
            <a:endParaRPr lang="cs-CZ" dirty="0" smtClean="0"/>
          </a:p>
        </p:txBody>
      </p:sp>
      <p:pic>
        <p:nvPicPr>
          <p:cNvPr id="29700" name="Picture 4" descr="http://usejku.cz/image/svatecn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318" y="4509120"/>
            <a:ext cx="3379682" cy="234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0015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Mediální obraz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Zaostřen spíše na extrémy</a:t>
            </a:r>
          </a:p>
          <a:p>
            <a:pPr lvl="1"/>
            <a:r>
              <a:rPr lang="cs-CZ" dirty="0" smtClean="0"/>
              <a:t>„Ředitel školy zfackoval žáka“</a:t>
            </a:r>
          </a:p>
          <a:p>
            <a:pPr lvl="1"/>
            <a:r>
              <a:rPr lang="cs-CZ" dirty="0" smtClean="0"/>
              <a:t>„Učitelka natočila porno“</a:t>
            </a:r>
          </a:p>
          <a:p>
            <a:pPr lvl="1"/>
            <a:r>
              <a:rPr lang="cs-CZ" dirty="0" smtClean="0"/>
              <a:t>„Smrt šikanované pražské učitelky“</a:t>
            </a:r>
          </a:p>
          <a:p>
            <a:pPr lvl="1"/>
            <a:endParaRPr lang="cs-CZ" dirty="0"/>
          </a:p>
          <a:p>
            <a:r>
              <a:rPr lang="cs-CZ" dirty="0" err="1" smtClean="0"/>
              <a:t>Srv</a:t>
            </a:r>
            <a:r>
              <a:rPr lang="cs-CZ" dirty="0" smtClean="0"/>
              <a:t>. </a:t>
            </a:r>
          </a:p>
          <a:p>
            <a:pPr lvl="1"/>
            <a:r>
              <a:rPr lang="cs-CZ" dirty="0" smtClean="0">
                <a:hlinkClick r:id="rId2"/>
              </a:rPr>
              <a:t>https://www.google.cz/webhp?sourceid=chrome-instant&amp;ion=1&amp;espv=2&amp;ie=UTF-8#q=%C5%A1ikana%20u%C4%8Ditele</a:t>
            </a:r>
            <a:endParaRPr lang="cs-CZ" dirty="0" smtClean="0"/>
          </a:p>
          <a:p>
            <a:pPr lvl="1"/>
            <a:r>
              <a:rPr lang="cs-CZ" dirty="0" smtClean="0">
                <a:hlinkClick r:id="rId3"/>
              </a:rPr>
              <a:t>http://nobullying.com/students-bullying-teachers-a-new-epidemic/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321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Rozdíly mezi ČR a UK v oblasti práce s fenoménem šikany učitelů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 ČR </a:t>
            </a:r>
          </a:p>
          <a:p>
            <a:pPr lvl="1"/>
            <a:r>
              <a:rPr lang="cs-CZ" dirty="0" smtClean="0"/>
              <a:t>metodický pokyn MŠMT zahrnuje pouze šikanu ve vztahu k žákům (</a:t>
            </a:r>
            <a:r>
              <a:rPr lang="cs-CZ" b="1" dirty="0" smtClean="0">
                <a:hlinkClick r:id="rId2"/>
              </a:rPr>
              <a:t>MSMT-22294/2013-1</a:t>
            </a:r>
            <a:r>
              <a:rPr lang="cs-CZ" b="1" dirty="0" smtClean="0"/>
              <a:t>)</a:t>
            </a:r>
          </a:p>
          <a:p>
            <a:pPr lvl="1"/>
            <a:r>
              <a:rPr lang="cs-CZ" dirty="0" smtClean="0"/>
              <a:t>Agrese a šikana učitelů je řešena ad hoc; chybí systémová podpora pro oběti; nutno využívat nespecifickou podporu pro oběti trestných činů</a:t>
            </a:r>
          </a:p>
          <a:p>
            <a:r>
              <a:rPr lang="cs-CZ" dirty="0" smtClean="0"/>
              <a:t>V UK</a:t>
            </a:r>
          </a:p>
          <a:p>
            <a:pPr lvl="1"/>
            <a:r>
              <a:rPr lang="cs-CZ" dirty="0" smtClean="0"/>
              <a:t>Specifická podpora stavovských organizací, právní servis, terapeutický servis; proškolení policisté</a:t>
            </a:r>
          </a:p>
          <a:p>
            <a:pPr lvl="1"/>
            <a:r>
              <a:rPr lang="cs-CZ" dirty="0" err="1" smtClean="0"/>
              <a:t>Guidelines</a:t>
            </a:r>
            <a:r>
              <a:rPr lang="cs-CZ" dirty="0" smtClean="0"/>
              <a:t>, specifická doporučení, evidence-</a:t>
            </a:r>
            <a:r>
              <a:rPr lang="cs-CZ" dirty="0" err="1" smtClean="0"/>
              <a:t>based</a:t>
            </a:r>
            <a:r>
              <a:rPr lang="cs-CZ" dirty="0" smtClean="0"/>
              <a:t> aktivity</a:t>
            </a:r>
          </a:p>
          <a:p>
            <a:pPr lvl="1"/>
            <a:r>
              <a:rPr lang="cs-CZ" dirty="0" err="1" smtClean="0"/>
              <a:t>Srv</a:t>
            </a:r>
            <a:r>
              <a:rPr lang="cs-CZ" dirty="0" smtClean="0"/>
              <a:t>. např. </a:t>
            </a:r>
            <a:r>
              <a:rPr lang="cs-CZ" dirty="0" smtClean="0">
                <a:hlinkClick r:id="rId3"/>
              </a:rPr>
              <a:t>NASUWT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2832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dirty="0" err="1" smtClean="0"/>
              <a:t>Kyberšikana</a:t>
            </a:r>
            <a:r>
              <a:rPr lang="cs-CZ" altLang="cs-CZ" dirty="0" smtClean="0"/>
              <a:t> učitelů – nic nového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472488" cy="4530725"/>
          </a:xfrm>
        </p:spPr>
        <p:txBody>
          <a:bodyPr>
            <a:normAutofit lnSpcReduction="10000"/>
          </a:bodyPr>
          <a:lstStyle/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1800" dirty="0"/>
              <a:t>Recese (nebo „Reality </a:t>
            </a:r>
            <a:r>
              <a:rPr lang="cs-CZ" sz="1800" dirty="0" err="1"/>
              <a:t>hack</a:t>
            </a:r>
            <a:r>
              <a:rPr lang="cs-CZ" sz="1800" dirty="0"/>
              <a:t>“?) 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dirty="0"/>
              <a:t>„</a:t>
            </a:r>
            <a:r>
              <a:rPr lang="cs-CZ" sz="1800" dirty="0" err="1">
                <a:hlinkClick r:id="rId2"/>
              </a:rPr>
              <a:t>Servít</a:t>
            </a:r>
            <a:r>
              <a:rPr lang="cs-CZ" sz="1800" dirty="0">
                <a:hlinkClick r:id="rId2"/>
              </a:rPr>
              <a:t> je vůl</a:t>
            </a:r>
            <a:r>
              <a:rPr lang="cs-CZ" sz="1800" dirty="0"/>
              <a:t>“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cs-CZ" sz="1800" dirty="0"/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1800" b="1" dirty="0"/>
              <a:t>Videa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1800" dirty="0"/>
              <a:t>Běžné situace (</a:t>
            </a:r>
            <a:r>
              <a:rPr lang="cs-CZ" sz="1800" dirty="0">
                <a:hlinkClick r:id="rId3"/>
              </a:rPr>
              <a:t>ukázka 1</a:t>
            </a:r>
            <a:r>
              <a:rPr lang="cs-CZ" sz="1800" dirty="0" smtClean="0"/>
              <a:t>)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1800" dirty="0" smtClean="0"/>
              <a:t>Běžné situace v jiném kontextu (učitelé a „módní hlídka“ z řad žactva)</a:t>
            </a:r>
            <a:endParaRPr lang="cs-CZ" sz="1800" dirty="0"/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1800" dirty="0"/>
              <a:t>Extrémní situace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dirty="0">
                <a:hlinkClick r:id="rId4"/>
              </a:rPr>
              <a:t>„Ředitel školy zfackoval žáka“</a:t>
            </a:r>
            <a:endParaRPr lang="cs-CZ" sz="1800" dirty="0"/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dirty="0"/>
              <a:t>„Učitelka natočila porno“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dirty="0"/>
              <a:t>„</a:t>
            </a:r>
            <a:r>
              <a:rPr lang="cs-CZ" sz="1800" dirty="0" err="1">
                <a:hlinkClick r:id="rId5"/>
              </a:rPr>
              <a:t>Roz</a:t>
            </a:r>
            <a:r>
              <a:rPr lang="cs-CZ" sz="1800" dirty="0">
                <a:hlinkClick r:id="rId5"/>
              </a:rPr>
              <a:t>(z)</a:t>
            </a:r>
            <a:r>
              <a:rPr lang="cs-CZ" sz="1800" dirty="0" err="1">
                <a:hlinkClick r:id="rId5"/>
              </a:rPr>
              <a:t>lobená</a:t>
            </a:r>
            <a:r>
              <a:rPr lang="cs-CZ" sz="1800" dirty="0">
                <a:hlinkClick r:id="rId5"/>
              </a:rPr>
              <a:t> česká učitelka</a:t>
            </a:r>
            <a:r>
              <a:rPr lang="cs-CZ" sz="1800" dirty="0"/>
              <a:t>“ 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dirty="0" smtClean="0"/>
              <a:t>„</a:t>
            </a:r>
            <a:r>
              <a:rPr lang="cs-CZ" sz="1800" dirty="0" err="1">
                <a:hlinkClick r:id="rId6"/>
              </a:rPr>
              <a:t>Crazy</a:t>
            </a:r>
            <a:r>
              <a:rPr lang="cs-CZ" sz="1800" dirty="0">
                <a:hlinkClick r:id="rId6"/>
              </a:rPr>
              <a:t> učitelka.. </a:t>
            </a:r>
            <a:r>
              <a:rPr lang="cs-CZ" sz="1800" dirty="0" err="1">
                <a:hlinkClick r:id="rId6"/>
              </a:rPr>
              <a:t>xD</a:t>
            </a:r>
            <a:r>
              <a:rPr lang="cs-CZ" sz="1800" dirty="0"/>
              <a:t>“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cs-CZ" sz="1800" dirty="0"/>
          </a:p>
          <a:p>
            <a:pPr marL="320040" indent="-320040" algn="r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i="1" dirty="0">
                <a:hlinkClick r:id="rId7"/>
              </a:rPr>
              <a:t>Další videa</a:t>
            </a:r>
            <a:endParaRPr lang="cs-CZ" sz="1800" i="1" dirty="0"/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sz="1800" b="1" dirty="0" smtClean="0"/>
              <a:t>Blogy, webové stránky žáků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sz="1800" b="1" dirty="0" smtClean="0"/>
              <a:t>„hodnotící </a:t>
            </a:r>
            <a:r>
              <a:rPr lang="cs-CZ" sz="1800" b="1" dirty="0"/>
              <a:t>servery“ </a:t>
            </a:r>
            <a:r>
              <a:rPr lang="cs-CZ" sz="1800" dirty="0" smtClean="0"/>
              <a:t>(</a:t>
            </a:r>
            <a:r>
              <a:rPr lang="cs-CZ" sz="1800" dirty="0" smtClean="0">
                <a:hlinkClick r:id="rId8"/>
              </a:rPr>
              <a:t>http://uk.ratemyteachers.com/</a:t>
            </a:r>
            <a:r>
              <a:rPr lang="cs-CZ" sz="1800" dirty="0" smtClean="0"/>
              <a:t>, </a:t>
            </a:r>
            <a:r>
              <a:rPr lang="cs-CZ" sz="1800" dirty="0" smtClean="0">
                <a:hlinkClick r:id="rId9"/>
              </a:rPr>
              <a:t>http://</a:t>
            </a:r>
            <a:r>
              <a:rPr lang="cs-CZ" sz="1800" dirty="0">
                <a:hlinkClick r:id="rId9"/>
              </a:rPr>
              <a:t>www.ratemyprofessors.com</a:t>
            </a:r>
            <a:r>
              <a:rPr lang="cs-CZ" sz="1800" dirty="0" smtClean="0">
                <a:hlinkClick r:id="rId9"/>
              </a:rPr>
              <a:t>/</a:t>
            </a:r>
            <a:r>
              <a:rPr lang="cs-CZ" sz="1800" dirty="0" smtClean="0"/>
              <a:t>...) </a:t>
            </a:r>
            <a:endParaRPr lang="cs-CZ" sz="1800" dirty="0"/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sz="1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Příklady aktivit (typicky kombinace)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zasílání nevyžádaných, typicky výhrůžných či ponižujících emailů, sms, IM zpráv, výhrůžné telefonáty či obtěžování a napadání v chatu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vytváření webových stránek (vč. Skupina na sociálních sítích), které oběť uráží a zesměšňují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rozesílání obrázků, fotografií, prezentací či video nahrávek zesměšňujících či napadajících oběť spolužákům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(např. zveřejnění pornografických materiálů s obličejem oběti na internetu)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zneužití elektronické identity oběti či vytvoření falešné s údaji oběti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(např. k ilegálním aktivitám, nebo např. erotické seznamovací (či jiné) inzeráty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(cyber)stalking – činnost oběti je sledována, zaznamenávána a informace jsou posílány dalším spolužákům. 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177</TotalTime>
  <Words>1174</Words>
  <Application>Microsoft Office PowerPoint</Application>
  <PresentationFormat>Předvádění na obrazovce (4:3)</PresentationFormat>
  <Paragraphs>130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Tw Cen MT</vt:lpstr>
      <vt:lpstr>Verdana</vt:lpstr>
      <vt:lpstr>Wingdings</vt:lpstr>
      <vt:lpstr>Wingdings 2</vt:lpstr>
      <vt:lpstr>Medián</vt:lpstr>
      <vt:lpstr>Psychologie vyučování a výchovy</vt:lpstr>
      <vt:lpstr>Šikanování učitelů</vt:lpstr>
      <vt:lpstr>Agresoři a dynamika</vt:lpstr>
      <vt:lpstr>Oběti</vt:lpstr>
      <vt:lpstr>Aktuální fenomén v ČR i v zahraničí</vt:lpstr>
      <vt:lpstr>Mediální obraz</vt:lpstr>
      <vt:lpstr>Rozdíly mezi ČR a UK v oblasti práce s fenoménem šikany učitelů</vt:lpstr>
      <vt:lpstr>Kyberšikana učitelů – nic nového</vt:lpstr>
      <vt:lpstr>Příklady aktivit (typicky kombinace)</vt:lpstr>
      <vt:lpstr>Akcelerující faktory</vt:lpstr>
      <vt:lpstr>Změny oproti „tradičním formám“</vt:lpstr>
      <vt:lpstr>Obrana</vt:lpstr>
      <vt:lpstr>Literatura</vt:lpstr>
      <vt:lpstr>Další zdroje informací (online)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ve školní praxi (seminář)</dc:title>
  <dc:creator>Jan Mareš</dc:creator>
  <cp:lastModifiedBy>Mares</cp:lastModifiedBy>
  <cp:revision>20</cp:revision>
  <dcterms:created xsi:type="dcterms:W3CDTF">2009-04-27T07:59:24Z</dcterms:created>
  <dcterms:modified xsi:type="dcterms:W3CDTF">2016-03-16T09:42:46Z</dcterms:modified>
</cp:coreProperties>
</file>