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76" r:id="rId12"/>
    <p:sldId id="266" r:id="rId13"/>
    <p:sldId id="267" r:id="rId14"/>
    <p:sldId id="270" r:id="rId15"/>
    <p:sldId id="268" r:id="rId16"/>
    <p:sldId id="269" r:id="rId17"/>
    <p:sldId id="275" r:id="rId18"/>
  </p:sldIdLst>
  <p:sldSz cx="10080625" cy="7559675"/>
  <p:notesSz cx="7559675" cy="106918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77" d="100"/>
          <a:sy n="77" d="100"/>
        </p:scale>
        <p:origin x="21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291365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16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2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750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59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84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09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09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6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397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72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357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82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122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43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7FE970-AF50-5341-854E-1F49375714A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09301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530AF-D68B-1443-8A8F-49D999F41CF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002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65BB6743-E225-624F-B0A5-3550431BF48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88775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ED1DB-624A-8245-99C7-71ACD2C0168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354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9188BEFE-D09B-A844-90E4-49527DF66DB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423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77862F-3FAA-AE42-B108-D3A9ADDE0DB4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3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1D0044-06B4-F344-BF6E-5C4C41466614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0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17516-ECC2-1541-A4B1-DA04DC71999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54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0301E-4E90-BB41-B1B0-BEF025AB9D6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5832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FB482-7A58-D848-B57B-7B6B99FDA93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3216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12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F2D4D633-4990-E240-B2C8-24B3E845DAA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8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  <a:endParaRPr lang="en-US" alt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A9887BF6-B422-A747-9A2B-9ADA6978558A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9" r:id="rId2"/>
    <p:sldLayoutId id="2147483704" r:id="rId3"/>
    <p:sldLayoutId id="2147483705" r:id="rId4"/>
    <p:sldLayoutId id="2147483706" r:id="rId5"/>
    <p:sldLayoutId id="2147483700" r:id="rId6"/>
    <p:sldLayoutId id="2147483707" r:id="rId7"/>
    <p:sldLayoutId id="2147483701" r:id="rId8"/>
    <p:sldLayoutId id="2147483708" r:id="rId9"/>
    <p:sldLayoutId id="2147483702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site.ebrary.com/lib/masaryk/Top?channelName=masaryk&amp;cpage=1&amp;docID=10057307&amp;f00=text&amp;frm=smp.x&amp;hitsPerPage=10&amp;layout=document&amp;p00=coping&amp;sortBy=score&amp;sortOrder=des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normAutofit/>
          </a:bodyPr>
          <a:lstStyle/>
          <a:p>
            <a:pPr marL="358775" indent="-358775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s-CZ" sz="4400" dirty="0" smtClean="0"/>
              <a:t>Pedagogická Psychologie</a:t>
            </a:r>
            <a:endParaRPr lang="en-GB" sz="4400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b="1"/>
              <a:t>Zvládání </a:t>
            </a:r>
            <a:r>
              <a:rPr lang="cs-CZ" altLang="en-US" b="1"/>
              <a:t>(školní) </a:t>
            </a:r>
            <a:r>
              <a:rPr lang="en-GB" altLang="en-US" b="1"/>
              <a:t>zátěže žáky a studenty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4000"/>
              <a:t>Typy zvládání školních zátěžových situací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432925" cy="4995862"/>
          </a:xfrm>
        </p:spPr>
        <p:txBody>
          <a:bodyPr lIns="0" tIns="0" rIns="0" bIns="0"/>
          <a:lstStyle/>
          <a:p>
            <a:pPr eaLnBrk="1" hangingPunct="1"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Skinnerová, Wellborn,</a:t>
            </a:r>
            <a:r>
              <a:rPr lang="en-GB" altLang="en-US" sz="2700"/>
              <a:t> 1997</a:t>
            </a:r>
            <a:r>
              <a:rPr lang="cs-CZ" altLang="en-US" sz="2700"/>
              <a:t> – analýza teorií</a:t>
            </a:r>
            <a:endParaRPr lang="en-GB" altLang="en-US" sz="270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plánovité řešení problému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hledání kontaktu s jinými lidmi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vyhýbání se kontaktu s nepříjemnou situací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nekontrolované vybití emocí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absence zvládání</a:t>
            </a:r>
          </a:p>
          <a:p>
            <a:pPr eaLnBrk="1" hangingPunct="1"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Ayers et al.</a:t>
            </a:r>
            <a:r>
              <a:rPr lang="en-GB" altLang="en-US" sz="2700"/>
              <a:t> </a:t>
            </a:r>
            <a:r>
              <a:rPr lang="en-GB" altLang="en-US" sz="2700" i="1"/>
              <a:t>(dotazník HICUPS)</a:t>
            </a:r>
            <a:r>
              <a:rPr lang="cs-CZ" altLang="en-US" sz="2700" i="1"/>
              <a:t> – faktorová an.</a:t>
            </a:r>
            <a:endParaRPr lang="en-GB" altLang="en-US" sz="2700" i="1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aktivní zvládací strategie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strategie odvádějící pozornost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strategie vyhýbání se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strategie vyhledávání sociální opory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procesů</a:t>
            </a:r>
            <a:r>
              <a:rPr lang="en-US" dirty="0" smtClean="0"/>
              <a:t> </a:t>
            </a:r>
            <a:r>
              <a:rPr lang="en-US" dirty="0" err="1" smtClean="0"/>
              <a:t>zvládání</a:t>
            </a:r>
            <a:r>
              <a:rPr lang="en-US" dirty="0" smtClean="0"/>
              <a:t> a </a:t>
            </a:r>
            <a:r>
              <a:rPr lang="en-US" dirty="0" err="1" smtClean="0"/>
              <a:t>učení</a:t>
            </a:r>
            <a:endParaRPr lang="en-US" dirty="0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88376"/>
              </p:ext>
            </p:extLst>
          </p:nvPr>
        </p:nvGraphicFramePr>
        <p:xfrm>
          <a:off x="2015976" y="1619597"/>
          <a:ext cx="5969000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6" name="Document" r:id="rId3" imgW="5969000" imgH="5626100" progId="Word.Document.12">
                  <p:embed/>
                </p:oleObj>
              </mc:Choice>
              <mc:Fallback>
                <p:oleObj name="Document" r:id="rId3" imgW="5969000" imgH="5626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5976" y="1619597"/>
                        <a:ext cx="5969000" cy="562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0584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Faktory komplikující zvládání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92687"/>
          </a:xfrm>
        </p:spPr>
        <p:txBody>
          <a:bodyPr lIns="0" tIns="0" rIns="0" bIns="0">
            <a:normAutofit fontScale="925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b="1"/>
              <a:t>Vnitřní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naučená bezmocnost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pesimistický vysvětlovací styl 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příčiny neúspěchu stabilní, globální a vnitřní; úspěchu nestabilní, lokální a vnější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i="1"/>
              <a:t>(Eisner, Seligman, Taylor)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GB" i="1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b="1" i="1"/>
              <a:t>Vnější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i="1"/>
              <a:t>rozporné výchovné styly rodičů, či jejich chybění, nepříznivé vlivy vrstevníků, nepříznivé vlivy školy, nepříznivé vlivy komunity (např. etnicita – Gonzales, Kim 1997)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Faktory usnadňující zvládání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4995862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/>
              <a:t>Vnitřní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b="1"/>
              <a:t>osobnost:</a:t>
            </a:r>
            <a:r>
              <a:rPr lang="en-GB" altLang="en-US" sz="2200"/>
              <a:t> temperament, well-being, sebedůvěra, self-efficacy, smysl pro humor...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odolnost (resiliency) a nezdolnost (hardiness)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optimistický vysvětlovací styl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naděje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vnímaná kontrola a řízení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vnímaná osobní zdatnost (self-efficacy)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/>
              <a:t>Vnější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sociální opora</a:t>
            </a:r>
            <a:endParaRPr lang="cs-CZ" altLang="en-US" sz="220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en-US" sz="220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2700"/>
              <a:t>J. Křivohlavý - Psychologie zdraví (Portál, Praha 2001)</a:t>
            </a:r>
            <a:endParaRPr lang="en-GB" altLang="en-US" sz="27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Metody - příklady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200" b="1" dirty="0"/>
              <a:t>Pozorování</a:t>
            </a:r>
            <a:r>
              <a:rPr lang="cs-CZ" altLang="en-US" sz="22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dirty="0"/>
              <a:t>(</a:t>
            </a:r>
            <a:r>
              <a:rPr lang="cs-CZ" altLang="en-US" sz="2000" dirty="0" err="1"/>
              <a:t>Coping</a:t>
            </a:r>
            <a:r>
              <a:rPr lang="cs-CZ" altLang="en-US" sz="2000" dirty="0"/>
              <a:t> </a:t>
            </a:r>
            <a:r>
              <a:rPr lang="cs-CZ" altLang="en-US" sz="2000" dirty="0" err="1"/>
              <a:t>Inventory</a:t>
            </a:r>
            <a:r>
              <a:rPr lang="cs-CZ" altLang="en-US" sz="2000" dirty="0"/>
              <a:t> – </a:t>
            </a:r>
            <a:r>
              <a:rPr lang="cs-CZ" altLang="en-US" sz="2000" dirty="0" err="1"/>
              <a:t>Zeitlin</a:t>
            </a:r>
            <a:r>
              <a:rPr lang="cs-CZ" altLang="en-US" sz="20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 b="1" dirty="0"/>
              <a:t>Rozhovor</a:t>
            </a:r>
            <a:r>
              <a:rPr lang="cs-CZ" altLang="en-US" sz="22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dirty="0"/>
              <a:t>(</a:t>
            </a:r>
            <a:r>
              <a:rPr lang="cs-CZ" altLang="en-US" sz="2000" dirty="0" err="1"/>
              <a:t>standardizovná</a:t>
            </a:r>
            <a:r>
              <a:rPr lang="cs-CZ" altLang="en-US" sz="2000" dirty="0"/>
              <a:t> či </a:t>
            </a:r>
            <a:r>
              <a:rPr lang="cs-CZ" altLang="en-US" sz="2000" dirty="0" err="1"/>
              <a:t>polostandardizovaná</a:t>
            </a:r>
            <a:r>
              <a:rPr lang="cs-CZ" altLang="en-US" sz="2000" dirty="0"/>
              <a:t> podoba)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i="1" dirty="0"/>
              <a:t>často problematický u chlapců (neradi hovoří o problémech)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 b="1" dirty="0"/>
              <a:t>Dotazníky a posuzovací škály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dirty="0"/>
              <a:t>klasika žánru (pro dospělé) - </a:t>
            </a:r>
            <a:r>
              <a:rPr lang="en-US" altLang="en-US" sz="2000" dirty="0"/>
              <a:t>Ways of Coping Questionnaire </a:t>
            </a:r>
            <a:r>
              <a:rPr lang="cs-CZ" altLang="en-US" sz="2000" dirty="0"/>
              <a:t>-</a:t>
            </a:r>
            <a:r>
              <a:rPr lang="en-US" altLang="en-US" sz="2000" dirty="0"/>
              <a:t> Susan </a:t>
            </a:r>
            <a:r>
              <a:rPr lang="en-US" altLang="en-US" sz="2000" dirty="0" err="1"/>
              <a:t>Folkman</a:t>
            </a:r>
            <a:r>
              <a:rPr lang="en-US" altLang="en-US" sz="2000" dirty="0"/>
              <a:t> &amp; Richard S. Lazarus</a:t>
            </a:r>
            <a:endParaRPr lang="cs-CZ" alt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i="1" dirty="0"/>
              <a:t>diskutabilní psychometrické parametry (</a:t>
            </a:r>
            <a:r>
              <a:rPr lang="cs-CZ" altLang="en-US" sz="2000" i="1" dirty="0" err="1"/>
              <a:t>self</a:t>
            </a:r>
            <a:r>
              <a:rPr lang="cs-CZ" altLang="en-US" sz="2000" i="1" dirty="0"/>
              <a:t>-report); často průřezový charakter, problematické statistické zpracování (FA); </a:t>
            </a:r>
            <a:r>
              <a:rPr lang="cs-CZ" altLang="en-US" sz="2000" i="1" dirty="0" err="1"/>
              <a:t>Lazarus</a:t>
            </a:r>
            <a:r>
              <a:rPr lang="cs-CZ" altLang="en-US" sz="2000" i="1" dirty="0"/>
              <a:t> doporučuje klastrovou analýzu (zajímá nás právě individuální specifičnost</a:t>
            </a:r>
            <a:r>
              <a:rPr lang="cs-CZ" altLang="en-US" sz="2000" i="1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i="1" dirty="0" smtClean="0"/>
              <a:t>Obtížně se rozlišuje mezi „obecnou“ odpovědí někoho, kdo aktuálně neřeší závažnější problém a popisem aktuální situace zvládání reálného problému (obecný problém dotazníkových metod mapujících </a:t>
            </a:r>
            <a:r>
              <a:rPr lang="cs-CZ" altLang="en-US" sz="2000" i="1" dirty="0" err="1" smtClean="0"/>
              <a:t>coping</a:t>
            </a:r>
            <a:r>
              <a:rPr lang="cs-CZ" altLang="en-US" sz="2000" i="1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i="1" dirty="0" smtClean="0"/>
              <a:t>Silný vývojový aspekt (</a:t>
            </a:r>
            <a:r>
              <a:rPr lang="cs-CZ" altLang="en-US" sz="2000" i="1" dirty="0" err="1" smtClean="0"/>
              <a:t>Skinnerová</a:t>
            </a:r>
            <a:r>
              <a:rPr lang="cs-CZ" altLang="en-US" sz="2000" i="1" dirty="0" smtClean="0"/>
              <a:t> a </a:t>
            </a:r>
            <a:r>
              <a:rPr lang="cs-CZ" altLang="en-US" sz="2000" i="1" dirty="0" err="1" smtClean="0"/>
              <a:t>Zimmer-Gembecková</a:t>
            </a:r>
            <a:r>
              <a:rPr lang="cs-CZ" altLang="en-US" sz="2000" i="1" dirty="0" smtClean="0"/>
              <a:t>) – schopnost reflexe a </a:t>
            </a:r>
            <a:r>
              <a:rPr lang="cs-CZ" altLang="en-US" sz="2000" i="1" dirty="0" err="1" smtClean="0"/>
              <a:t>sebepopisu</a:t>
            </a:r>
            <a:r>
              <a:rPr lang="cs-CZ" altLang="en-US" sz="2000" i="1" dirty="0" smtClean="0"/>
              <a:t> je u mladších osob velmi limitovaná</a:t>
            </a:r>
            <a:endParaRPr lang="cs-CZ" altLang="en-US" sz="2000" i="1" dirty="0"/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i="1" dirty="0"/>
              <a:t>přehled metod – </a:t>
            </a:r>
            <a:r>
              <a:rPr lang="cs-CZ" altLang="en-US" sz="2000" i="1" dirty="0" smtClean="0"/>
              <a:t>např. Kohoutek, 2014 či Čáp</a:t>
            </a:r>
            <a:r>
              <a:rPr lang="cs-CZ" altLang="en-US" sz="2000" i="1" dirty="0"/>
              <a:t>, Mareš, s. 548-549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i="1" dirty="0"/>
              <a:t>v ČR v současnosti neexistuje standardizovaný nástroj; převažují metody pro experimentální použití – např.: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 dirty="0"/>
              <a:t>CTK (T. Kohoutek, inspirováno </a:t>
            </a:r>
            <a:r>
              <a:rPr lang="cs-CZ" altLang="en-US" sz="1800" dirty="0" err="1"/>
              <a:t>Seifke-Krenke</a:t>
            </a:r>
            <a:r>
              <a:rPr lang="cs-CZ" altLang="en-US" sz="1800" dirty="0"/>
              <a:t>, </a:t>
            </a:r>
            <a:r>
              <a:rPr lang="cs-CZ" altLang="en-US" sz="1800" dirty="0" err="1"/>
              <a:t>Lazarus</a:t>
            </a:r>
            <a:r>
              <a:rPr lang="cs-CZ" altLang="en-US" sz="1800" dirty="0"/>
              <a:t>, </a:t>
            </a:r>
            <a:r>
              <a:rPr lang="cs-CZ" altLang="en-US" sz="1800" dirty="0" err="1"/>
              <a:t>Folkman</a:t>
            </a:r>
            <a:r>
              <a:rPr lang="cs-CZ" altLang="en-US" sz="1800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 sz="4500"/>
              <a:t>Metody – inventáře situací (př. CTK)</a:t>
            </a:r>
          </a:p>
        </p:txBody>
      </p:sp>
      <p:pic>
        <p:nvPicPr>
          <p:cNvPr id="22531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" y="1668463"/>
            <a:ext cx="7848600" cy="58912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Metody – inventáře reakcí (př. CTK)</a:t>
            </a:r>
          </a:p>
        </p:txBody>
      </p:sp>
      <p:pic>
        <p:nvPicPr>
          <p:cNvPr id="2355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" y="1763713"/>
            <a:ext cx="8353425" cy="5795962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Literatura (výběr)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en-US" altLang="en-US" sz="2700" dirty="0" err="1" smtClean="0"/>
              <a:t>Frydenberg</a:t>
            </a:r>
            <a:r>
              <a:rPr lang="en-US" altLang="en-US" sz="2700" dirty="0"/>
              <a:t>, Erica</a:t>
            </a:r>
            <a:r>
              <a:rPr lang="cs-CZ" altLang="en-US" sz="2700" dirty="0"/>
              <a:t>.</a:t>
            </a:r>
            <a:r>
              <a:rPr lang="en-US" altLang="en-US" sz="2700" dirty="0"/>
              <a:t> </a:t>
            </a:r>
            <a:r>
              <a:rPr lang="en-US" altLang="en-US" sz="2700" i="1" dirty="0"/>
              <a:t>Adolescent Coping : Theoretical and Research Perspectives</a:t>
            </a:r>
            <a:r>
              <a:rPr lang="cs-CZ" altLang="en-US" sz="2700" i="1" dirty="0"/>
              <a:t>.</a:t>
            </a:r>
            <a:r>
              <a:rPr lang="en-US" altLang="en-US" sz="2700" dirty="0"/>
              <a:t> Routledge 1996</a:t>
            </a:r>
            <a:r>
              <a:rPr lang="cs-CZ" altLang="en-US" sz="2700" dirty="0"/>
              <a:t>. </a:t>
            </a:r>
            <a:r>
              <a:rPr lang="cs-CZ" altLang="en-US" sz="2700" i="1" dirty="0"/>
              <a:t>(a novější vydání)</a:t>
            </a:r>
          </a:p>
          <a:p>
            <a:pPr lvl="1" eaLnBrk="1" hangingPunct="1"/>
            <a:r>
              <a:rPr lang="en-US" altLang="en-US" sz="2200" dirty="0">
                <a:hlinkClick r:id="rId3"/>
              </a:rPr>
              <a:t>http://</a:t>
            </a:r>
            <a:r>
              <a:rPr lang="en-US" altLang="en-US" sz="2200" dirty="0" smtClean="0">
                <a:hlinkClick r:id="rId3"/>
              </a:rPr>
              <a:t>site.ebrary.com/lib/masaryk/Top?channelName=masaryk&amp;cpage=1&amp;docID=10057307&amp;f00=text&amp;frm=smp.x&amp;hitsPerPage=10&amp;layout=document&amp;p00=coping&amp;sortBy=score&amp;sortOrder=desc</a:t>
            </a:r>
            <a:endParaRPr lang="en-US" altLang="en-US" sz="2200" dirty="0" smtClean="0"/>
          </a:p>
          <a:p>
            <a:pPr eaLnBrk="1" hangingPunct="1"/>
            <a:r>
              <a:rPr lang="en-US" altLang="en-US" sz="2500" dirty="0" err="1" smtClean="0"/>
              <a:t>Disertační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práce</a:t>
            </a:r>
            <a:r>
              <a:rPr lang="en-US" altLang="en-US" sz="2500" dirty="0" smtClean="0"/>
              <a:t> dr. T. </a:t>
            </a:r>
            <a:r>
              <a:rPr lang="en-US" altLang="en-US" sz="2500" dirty="0" err="1" smtClean="0"/>
              <a:t>Kohoutka</a:t>
            </a:r>
            <a:r>
              <a:rPr lang="en-US" altLang="en-US" sz="2500" dirty="0" smtClean="0"/>
              <a:t> (2014)</a:t>
            </a:r>
          </a:p>
          <a:p>
            <a:pPr lvl="1" eaLnBrk="1" hangingPunct="1"/>
            <a:r>
              <a:rPr lang="en-US" sz="2400" u="sng" dirty="0" err="1">
                <a:solidFill>
                  <a:srgbClr val="FFC000"/>
                </a:solidFill>
              </a:rPr>
              <a:t>Zvládání</a:t>
            </a:r>
            <a:r>
              <a:rPr lang="en-US" sz="2400" u="sng" dirty="0">
                <a:solidFill>
                  <a:srgbClr val="FFC000"/>
                </a:solidFill>
              </a:rPr>
              <a:t> </a:t>
            </a:r>
            <a:r>
              <a:rPr lang="en-US" sz="2400" u="sng" dirty="0" err="1">
                <a:solidFill>
                  <a:srgbClr val="FFC000"/>
                </a:solidFill>
              </a:rPr>
              <a:t>zátěže</a:t>
            </a:r>
            <a:r>
              <a:rPr lang="en-US" sz="2400" u="sng" dirty="0">
                <a:solidFill>
                  <a:srgbClr val="FFC000"/>
                </a:solidFill>
              </a:rPr>
              <a:t> </a:t>
            </a:r>
            <a:r>
              <a:rPr lang="en-US" sz="2400" u="sng" dirty="0" err="1">
                <a:solidFill>
                  <a:srgbClr val="FFC000"/>
                </a:solidFill>
              </a:rPr>
              <a:t>jako</a:t>
            </a:r>
            <a:r>
              <a:rPr lang="en-US" sz="2400" u="sng" dirty="0">
                <a:solidFill>
                  <a:srgbClr val="FFC000"/>
                </a:solidFill>
              </a:rPr>
              <a:t> </a:t>
            </a:r>
            <a:r>
              <a:rPr lang="en-US" sz="2400" u="sng" dirty="0" err="1">
                <a:solidFill>
                  <a:srgbClr val="FFC000"/>
                </a:solidFill>
              </a:rPr>
              <a:t>téma</a:t>
            </a:r>
            <a:r>
              <a:rPr lang="en-US" sz="2400" u="sng" dirty="0">
                <a:solidFill>
                  <a:srgbClr val="FFC000"/>
                </a:solidFill>
              </a:rPr>
              <a:t> </a:t>
            </a:r>
            <a:r>
              <a:rPr lang="en-US" sz="2400" u="sng" dirty="0" err="1">
                <a:solidFill>
                  <a:srgbClr val="FFC000"/>
                </a:solidFill>
              </a:rPr>
              <a:t>psychologické</a:t>
            </a:r>
            <a:r>
              <a:rPr lang="en-US" sz="2400" u="sng" dirty="0">
                <a:solidFill>
                  <a:srgbClr val="FFC000"/>
                </a:solidFill>
              </a:rPr>
              <a:t> </a:t>
            </a:r>
            <a:r>
              <a:rPr lang="en-US" sz="2400" u="sng" dirty="0" err="1">
                <a:solidFill>
                  <a:srgbClr val="FFC000"/>
                </a:solidFill>
              </a:rPr>
              <a:t>teorie</a:t>
            </a:r>
            <a:r>
              <a:rPr lang="en-US" sz="2400" u="sng" dirty="0">
                <a:solidFill>
                  <a:srgbClr val="FFC000"/>
                </a:solidFill>
              </a:rPr>
              <a:t> a </a:t>
            </a:r>
            <a:r>
              <a:rPr lang="en-US" sz="2400" u="sng" dirty="0" err="1">
                <a:solidFill>
                  <a:srgbClr val="FFC000"/>
                </a:solidFill>
              </a:rPr>
              <a:t>výzkumu</a:t>
            </a:r>
            <a:endParaRPr lang="en-US" altLang="en-US" sz="2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altLang="en-US"/>
              <a:t>Škola jako zdroj zátěže</a:t>
            </a:r>
            <a:r>
              <a:rPr lang="en-GB" altLang="en-US"/>
              <a:t> 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5041900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dirty="0"/>
              <a:t>Od </a:t>
            </a:r>
            <a:r>
              <a:rPr lang="en-GB" altLang="en-US" sz="2700" dirty="0" err="1"/>
              <a:t>posouzení</a:t>
            </a:r>
            <a:r>
              <a:rPr lang="en-GB" altLang="en-US" sz="2700" dirty="0"/>
              <a:t> </a:t>
            </a:r>
            <a:r>
              <a:rPr lang="en-GB" altLang="en-US" sz="2700" dirty="0" err="1"/>
              <a:t>připravenosti</a:t>
            </a:r>
            <a:r>
              <a:rPr lang="en-GB" altLang="en-US" sz="2700" dirty="0"/>
              <a:t> </a:t>
            </a:r>
            <a:r>
              <a:rPr lang="en-GB" altLang="en-US" sz="2700" dirty="0" err="1"/>
              <a:t>ke</a:t>
            </a:r>
            <a:r>
              <a:rPr lang="en-GB" altLang="en-US" sz="2700" dirty="0"/>
              <a:t> </a:t>
            </a:r>
            <a:r>
              <a:rPr lang="en-GB" altLang="en-US" sz="2700" dirty="0" err="1"/>
              <a:t>školní</a:t>
            </a:r>
            <a:r>
              <a:rPr lang="en-GB" altLang="en-US" sz="2700" dirty="0"/>
              <a:t> </a:t>
            </a:r>
            <a:r>
              <a:rPr lang="en-GB" altLang="en-US" sz="2700" dirty="0" err="1"/>
              <a:t>docházce</a:t>
            </a:r>
            <a:r>
              <a:rPr lang="en-GB" altLang="en-US" sz="2700" dirty="0"/>
              <a:t> je </a:t>
            </a:r>
            <a:r>
              <a:rPr lang="en-GB" altLang="en-US" sz="2700" dirty="0" err="1"/>
              <a:t>škola</a:t>
            </a:r>
            <a:r>
              <a:rPr lang="en-GB" altLang="en-US" sz="2700" dirty="0"/>
              <a:t> </a:t>
            </a:r>
            <a:r>
              <a:rPr lang="en-GB" altLang="en-US" sz="2700" dirty="0" err="1"/>
              <a:t>zdrojem</a:t>
            </a:r>
            <a:r>
              <a:rPr lang="en-GB" altLang="en-US" sz="2700" dirty="0"/>
              <a:t> </a:t>
            </a:r>
            <a:r>
              <a:rPr lang="en-GB" altLang="en-US" sz="2700" dirty="0" err="1"/>
              <a:t>napětí</a:t>
            </a:r>
            <a:r>
              <a:rPr lang="en-GB" altLang="en-US" sz="2700" dirty="0"/>
              <a:t> a </a:t>
            </a:r>
            <a:r>
              <a:rPr lang="en-GB" altLang="en-US" sz="2700" dirty="0" err="1"/>
              <a:t>stresu</a:t>
            </a:r>
            <a:r>
              <a:rPr lang="en-GB" altLang="en-US" sz="2700" dirty="0"/>
              <a:t> </a:t>
            </a:r>
            <a:r>
              <a:rPr lang="en-GB" altLang="en-US" sz="2700" i="1" dirty="0" smtClean="0"/>
              <a:t>(</a:t>
            </a:r>
            <a:r>
              <a:rPr lang="en-GB" altLang="en-US" sz="2700" i="1" dirty="0" err="1" smtClean="0"/>
              <a:t>např</a:t>
            </a:r>
            <a:r>
              <a:rPr lang="en-GB" altLang="en-US" sz="2700" i="1" dirty="0" smtClean="0"/>
              <a:t>. </a:t>
            </a:r>
            <a:r>
              <a:rPr lang="en-GB" altLang="en-US" sz="2700" i="1" dirty="0" err="1" smtClean="0"/>
              <a:t>reakce</a:t>
            </a:r>
            <a:r>
              <a:rPr lang="en-GB" altLang="en-US" sz="2700" i="1" dirty="0" smtClean="0"/>
              <a:t> </a:t>
            </a:r>
            <a:r>
              <a:rPr lang="en-GB" altLang="en-US" sz="2700" i="1" dirty="0" err="1"/>
              <a:t>rodičů</a:t>
            </a:r>
            <a:r>
              <a:rPr lang="en-GB" altLang="en-US" sz="2700" i="1" dirty="0"/>
              <a:t>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i="1" dirty="0" err="1"/>
              <a:t>Zdroje</a:t>
            </a:r>
            <a:r>
              <a:rPr lang="en-GB" altLang="en-US" sz="2700" i="1" dirty="0"/>
              <a:t> </a:t>
            </a:r>
            <a:r>
              <a:rPr lang="en-GB" altLang="en-US" sz="2700" i="1" dirty="0" err="1"/>
              <a:t>ve</a:t>
            </a:r>
            <a:r>
              <a:rPr lang="en-GB" altLang="en-US" sz="2700" i="1" dirty="0"/>
              <a:t> </a:t>
            </a:r>
            <a:r>
              <a:rPr lang="en-GB" altLang="en-US" sz="2700" i="1" dirty="0" err="1"/>
              <a:t>škole</a:t>
            </a:r>
            <a:r>
              <a:rPr lang="en-GB" altLang="en-US" sz="2700" i="1" dirty="0"/>
              <a:t>: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i="1" dirty="0" err="1"/>
              <a:t>učitelé</a:t>
            </a:r>
            <a:endParaRPr lang="en-GB" altLang="en-US" sz="2200" i="1" dirty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i="1" dirty="0" err="1"/>
              <a:t>spolužáci</a:t>
            </a:r>
            <a:endParaRPr lang="en-GB" altLang="en-US" sz="2200" i="1" dirty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i="1" dirty="0" err="1"/>
              <a:t>rodiče</a:t>
            </a:r>
            <a:endParaRPr lang="en-GB" altLang="en-US" sz="2200" i="1" dirty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i="1" dirty="0" err="1"/>
              <a:t>požadované</a:t>
            </a:r>
            <a:r>
              <a:rPr lang="en-GB" altLang="en-US" sz="2200" i="1" dirty="0"/>
              <a:t> </a:t>
            </a:r>
            <a:r>
              <a:rPr lang="en-GB" altLang="en-US" sz="2200" i="1" dirty="0" err="1"/>
              <a:t>činnosti</a:t>
            </a:r>
            <a:endParaRPr lang="en-GB" altLang="en-US" sz="2200" i="1" dirty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i="1" dirty="0" err="1"/>
              <a:t>požadované</a:t>
            </a:r>
            <a:r>
              <a:rPr lang="en-GB" altLang="en-US" sz="2200" i="1" dirty="0"/>
              <a:t> tempo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 i="1" dirty="0" err="1"/>
              <a:t>kvalita</a:t>
            </a:r>
            <a:r>
              <a:rPr lang="en-GB" altLang="en-US" sz="2200" i="1" dirty="0"/>
              <a:t> </a:t>
            </a:r>
            <a:r>
              <a:rPr lang="en-GB" altLang="en-US" sz="2200" i="1" dirty="0" err="1"/>
              <a:t>činnosti</a:t>
            </a:r>
            <a:endParaRPr lang="en-GB" altLang="en-US" sz="2200" i="1" dirty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i="1" dirty="0" err="1"/>
              <a:t>kurikulum</a:t>
            </a:r>
            <a:endParaRPr lang="en-GB" altLang="en-US" sz="2700" i="1" dirty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i="1" dirty="0" err="1"/>
              <a:t>skryté</a:t>
            </a:r>
            <a:r>
              <a:rPr lang="en-GB" altLang="en-US" sz="2700" i="1" dirty="0"/>
              <a:t> </a:t>
            </a:r>
            <a:r>
              <a:rPr lang="en-GB" altLang="en-US" sz="2700" i="1" dirty="0" err="1"/>
              <a:t>kurikulum</a:t>
            </a:r>
            <a:endParaRPr lang="en-GB" altLang="en-US" sz="270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044575"/>
          </a:xfrm>
        </p:spPr>
        <p:txBody>
          <a:bodyPr lIns="0" tIns="0" rIns="0" bIns="0">
            <a:normAutofit fontScale="90000"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4400"/>
              <a:t>Školní zátěžová situace </a:t>
            </a:r>
            <a:r>
              <a:rPr lang="cs-CZ" altLang="en-US" sz="4400"/>
              <a:t/>
            </a:r>
            <a:br>
              <a:rPr lang="cs-CZ" altLang="en-US" sz="4400"/>
            </a:br>
            <a:r>
              <a:rPr lang="en-GB" altLang="en-US" sz="4100"/>
              <a:t>(academic stressors)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9224962" cy="5137150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/>
              <a:t>týká se primárně žáka nebo skupiny žáků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vyskytuje se ve škole, nebo s ní těsně souvisí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různé zdroje</a:t>
            </a:r>
            <a:r>
              <a:rPr lang="cs-CZ" altLang="en-US" sz="2700" b="1"/>
              <a:t>:</a:t>
            </a:r>
            <a:r>
              <a:rPr lang="en-GB" altLang="en-US" sz="2700"/>
              <a:t> </a:t>
            </a:r>
            <a:r>
              <a:rPr lang="en-GB" altLang="en-US" sz="2700" i="1"/>
              <a:t>(vnitřní / vnější; stabilní /nestabilní; žákem ovlivnitelné / neovlivnitelné)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působí:</a:t>
            </a:r>
            <a:r>
              <a:rPr lang="en-GB" altLang="en-US" sz="2700" i="1"/>
              <a:t> dlouhodobě / krátkodobě; spojitě / přerušovaně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funguje:</a:t>
            </a:r>
            <a:r>
              <a:rPr lang="en-GB" altLang="en-US" sz="2700" i="1"/>
              <a:t> reálně / jako hrozba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podoba:</a:t>
            </a:r>
            <a:r>
              <a:rPr lang="en-GB" altLang="en-US" sz="2700" i="1"/>
              <a:t> obvyklé požadavky / výzvy / mezní situace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provázena</a:t>
            </a:r>
            <a:r>
              <a:rPr lang="cs-CZ" altLang="en-US" sz="2700" b="1"/>
              <a:t>:</a:t>
            </a:r>
            <a:r>
              <a:rPr lang="en-GB" altLang="en-US" sz="2700"/>
              <a:t> negativními a nepříjemnými emocemi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účinek:</a:t>
            </a:r>
            <a:r>
              <a:rPr lang="en-GB" altLang="en-US" sz="2700"/>
              <a:t> postupná kumulace / aktuální nápor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rozměr:</a:t>
            </a:r>
            <a:r>
              <a:rPr lang="en-GB" altLang="en-US" sz="2700"/>
              <a:t> objektivní i </a:t>
            </a:r>
            <a:r>
              <a:rPr lang="en-GB" altLang="en-US" sz="2700" b="1"/>
              <a:t>subjektivní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>
            <a:normAutofit fontScale="90000"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dirty="0" err="1"/>
              <a:t>Příklady</a:t>
            </a:r>
            <a:r>
              <a:rPr lang="en-GB" altLang="en-US" dirty="0"/>
              <a:t> </a:t>
            </a:r>
            <a:r>
              <a:rPr lang="en-GB" altLang="en-US" dirty="0" smtClean="0"/>
              <a:t>(</a:t>
            </a:r>
            <a:r>
              <a:rPr lang="en-GB" altLang="en-US" dirty="0" err="1" smtClean="0"/>
              <a:t>součást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tzv</a:t>
            </a:r>
            <a:r>
              <a:rPr lang="en-GB" altLang="en-US" dirty="0"/>
              <a:t>. </a:t>
            </a:r>
            <a:r>
              <a:rPr lang="en-GB" altLang="en-US" dirty="0" err="1"/>
              <a:t>s</a:t>
            </a:r>
            <a:r>
              <a:rPr lang="en-GB" altLang="en-US" dirty="0" err="1" smtClean="0"/>
              <a:t>krytého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kurikula</a:t>
            </a:r>
            <a:r>
              <a:rPr lang="en-GB" altLang="en-US" dirty="0" smtClean="0"/>
              <a:t>)</a:t>
            </a:r>
            <a:endParaRPr lang="en-GB" alt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64112"/>
          </a:xfrm>
        </p:spPr>
        <p:txBody>
          <a:bodyPr lIns="0" tIns="0" rIns="0" bIns="0">
            <a:normAutofit fontScale="92500"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řešení nepřiměřeně obtížné úlohy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řešení úlohy nepřiměřeným tempem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kontakt s učitelem, který má k žákovi negativní vztah (až tzv. Golem efekt)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rvačka se spolužáky jako výzva a kriterium sociální pozice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/>
              <a:t>vyrovnání se s vědomím vlastní noblíbenosti mezi spolužáky atd.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GB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b="1"/>
              <a:t>výsledkem je tzv. psychosociální stres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Kontinuum stresorů </a:t>
            </a:r>
            <a:r>
              <a:rPr lang="en-GB" altLang="en-US" sz="3600"/>
              <a:t>(Wheaton, 1996, s. 48)</a:t>
            </a:r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615950" y="6051550"/>
            <a:ext cx="9040813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3"/>
          <p:cNvSpPr>
            <a:spLocks noChangeShapeType="1"/>
          </p:cNvSpPr>
          <p:nvPr/>
        </p:nvSpPr>
        <p:spPr bwMode="auto">
          <a:xfrm>
            <a:off x="1187450" y="419100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7224713" y="4806950"/>
            <a:ext cx="1587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3252788" y="4762500"/>
            <a:ext cx="15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9172575" y="423545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6264275" y="226695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4248150" y="2266950"/>
            <a:ext cx="1588" cy="1392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5275263" y="4732338"/>
            <a:ext cx="15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4176713" y="1763713"/>
            <a:ext cx="2182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600" b="1">
                <a:latin typeface="Times New Roman" charset="0"/>
              </a:rPr>
              <a:t>makrostresory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630238" y="3633788"/>
            <a:ext cx="1204912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traumata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8513763" y="3457575"/>
            <a:ext cx="130492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chronické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stresory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4557713" y="3883025"/>
            <a:ext cx="14033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každodenní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starosti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2711450" y="3824288"/>
            <a:ext cx="1049338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životní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události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6784975" y="4176713"/>
            <a:ext cx="915988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latin typeface="Times New Roman" charset="0"/>
              </a:rPr>
              <a:t>hrozby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542925" y="6227763"/>
            <a:ext cx="23241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 i="1">
                <a:latin typeface="Times New Roman" charset="0"/>
              </a:rPr>
              <a:t>diskrétní stresory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7634288" y="6227763"/>
            <a:ext cx="20510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 i="1">
                <a:latin typeface="Times New Roman" charset="0"/>
              </a:rPr>
              <a:t>spojité stresory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248150" y="226695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Zvládání zátěže (coping)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52463" y="1692275"/>
            <a:ext cx="9048750" cy="5154613"/>
          </a:xfrm>
        </p:spPr>
        <p:txBody>
          <a:bodyPr lIns="0" tIns="0" rIns="0" bIns="0"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 dirty="0" err="1"/>
              <a:t>nejednotnost</a:t>
            </a:r>
            <a:r>
              <a:rPr lang="en-GB" altLang="en-US" sz="2000" dirty="0"/>
              <a:t> </a:t>
            </a:r>
            <a:r>
              <a:rPr lang="en-GB" altLang="en-US" sz="2000" dirty="0" err="1"/>
              <a:t>vymezení</a:t>
            </a:r>
            <a:r>
              <a:rPr lang="cs-CZ" altLang="en-US" sz="2000" dirty="0"/>
              <a:t> – řada </a:t>
            </a:r>
            <a:r>
              <a:rPr lang="cs-CZ" altLang="en-US" sz="2000" dirty="0" smtClean="0"/>
              <a:t>teorií; téma v psychosomatice, pozitivní psychologii, vývojové psychologii, sociální  i pedagogické psychologii</a:t>
            </a:r>
            <a:endParaRPr lang="cs-CZ" altLang="en-US" sz="2000" dirty="0"/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2000" dirty="0" smtClean="0"/>
              <a:t>původně 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700" dirty="0" smtClean="0"/>
              <a:t>jen </a:t>
            </a:r>
            <a:r>
              <a:rPr lang="en-GB" altLang="en-US" sz="1700" dirty="0" err="1"/>
              <a:t>zvládání</a:t>
            </a:r>
            <a:r>
              <a:rPr lang="en-GB" altLang="en-US" sz="1700" dirty="0"/>
              <a:t> </a:t>
            </a:r>
            <a:r>
              <a:rPr lang="en-GB" altLang="en-US" sz="1700" dirty="0" err="1"/>
              <a:t>nadlimitní</a:t>
            </a:r>
            <a:r>
              <a:rPr lang="en-GB" altLang="en-US" sz="1700" dirty="0"/>
              <a:t> </a:t>
            </a:r>
            <a:r>
              <a:rPr lang="en-GB" altLang="en-US" sz="1700" dirty="0" err="1"/>
              <a:t>zátěže</a:t>
            </a:r>
            <a:r>
              <a:rPr lang="en-GB" altLang="en-US" sz="1700" dirty="0"/>
              <a:t> </a:t>
            </a:r>
            <a:r>
              <a:rPr lang="cs-CZ" altLang="en-US" sz="1700" dirty="0"/>
              <a:t>s důrazem na fyziologické projevy </a:t>
            </a:r>
            <a:r>
              <a:rPr lang="en-GB" altLang="en-US" sz="1700" dirty="0"/>
              <a:t>(</a:t>
            </a:r>
            <a:r>
              <a:rPr lang="cs-CZ" altLang="en-US" sz="1700" dirty="0" err="1"/>
              <a:t>Selye</a:t>
            </a:r>
            <a:r>
              <a:rPr lang="en-GB" altLang="en-US" sz="1700" dirty="0" smtClean="0"/>
              <a:t>)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700" dirty="0" err="1"/>
              <a:t>p</a:t>
            </a:r>
            <a:r>
              <a:rPr lang="en-GB" altLang="en-US" sz="1700" dirty="0" err="1" smtClean="0"/>
              <a:t>ozději</a:t>
            </a:r>
            <a:r>
              <a:rPr lang="en-GB" altLang="en-US" sz="1700" dirty="0" smtClean="0"/>
              <a:t> v </a:t>
            </a:r>
            <a:r>
              <a:rPr lang="en-GB" altLang="en-US" sz="1700" dirty="0" err="1" smtClean="0"/>
              <a:t>psychologii</a:t>
            </a:r>
            <a:r>
              <a:rPr lang="en-GB" altLang="en-US" sz="1700" dirty="0" smtClean="0"/>
              <a:t> “</a:t>
            </a:r>
            <a:r>
              <a:rPr lang="en-GB" altLang="en-US" sz="1700" dirty="0" err="1" smtClean="0"/>
              <a:t>objektivní</a:t>
            </a:r>
            <a:r>
              <a:rPr lang="en-GB" altLang="en-US" sz="1700" dirty="0" smtClean="0"/>
              <a:t>” </a:t>
            </a:r>
            <a:r>
              <a:rPr lang="en-GB" altLang="en-US" sz="1700" dirty="0" err="1" smtClean="0"/>
              <a:t>chápání</a:t>
            </a:r>
            <a:r>
              <a:rPr lang="en-GB" altLang="en-US" sz="1700" dirty="0" smtClean="0"/>
              <a:t> </a:t>
            </a:r>
            <a:r>
              <a:rPr lang="en-GB" altLang="en-US" sz="1700" dirty="0" err="1" smtClean="0"/>
              <a:t>stresorů</a:t>
            </a:r>
            <a:r>
              <a:rPr lang="en-GB" altLang="en-US" sz="1700" dirty="0" smtClean="0"/>
              <a:t> (</a:t>
            </a:r>
            <a:r>
              <a:rPr lang="en-GB" altLang="en-US" sz="1700" dirty="0" err="1" smtClean="0"/>
              <a:t>působí</a:t>
            </a:r>
            <a:r>
              <a:rPr lang="en-GB" altLang="en-US" sz="1700" dirty="0" smtClean="0"/>
              <a:t> </a:t>
            </a:r>
            <a:r>
              <a:rPr lang="en-GB" altLang="en-US" sz="1700" dirty="0" err="1" smtClean="0"/>
              <a:t>na</a:t>
            </a:r>
            <a:r>
              <a:rPr lang="en-GB" altLang="en-US" sz="1700" dirty="0" smtClean="0"/>
              <a:t> </a:t>
            </a:r>
            <a:r>
              <a:rPr lang="en-GB" altLang="en-US" sz="1700" dirty="0" err="1" smtClean="0"/>
              <a:t>různé</a:t>
            </a:r>
            <a:r>
              <a:rPr lang="en-GB" altLang="en-US" sz="1700" dirty="0" smtClean="0"/>
              <a:t> </a:t>
            </a:r>
            <a:r>
              <a:rPr lang="en-GB" altLang="en-US" sz="1700" dirty="0" err="1" smtClean="0"/>
              <a:t>osoby</a:t>
            </a:r>
            <a:r>
              <a:rPr lang="en-GB" altLang="en-US" sz="1700" dirty="0" smtClean="0"/>
              <a:t> </a:t>
            </a:r>
            <a:r>
              <a:rPr lang="en-GB" altLang="en-US" sz="1700" dirty="0" err="1" smtClean="0"/>
              <a:t>stejněů</a:t>
            </a:r>
            <a:r>
              <a:rPr lang="en-GB" altLang="en-US" sz="1700" dirty="0" smtClean="0"/>
              <a:t>; Holmes a </a:t>
            </a:r>
            <a:r>
              <a:rPr lang="en-GB" altLang="en-US" sz="1700" dirty="0" err="1" smtClean="0"/>
              <a:t>Rahe</a:t>
            </a:r>
            <a:r>
              <a:rPr lang="en-GB" altLang="en-US" sz="1700" dirty="0" smtClean="0"/>
              <a:t>)(</a:t>
            </a:r>
            <a:r>
              <a:rPr lang="en-GB" altLang="en-US" sz="1700" i="1" dirty="0" smtClean="0"/>
              <a:t>“</a:t>
            </a:r>
            <a:r>
              <a:rPr lang="en-GB" altLang="en-US" sz="1700" i="1" dirty="0" err="1" smtClean="0"/>
              <a:t>Potkalo</a:t>
            </a:r>
            <a:r>
              <a:rPr lang="en-GB" altLang="en-US" sz="1700" i="1" dirty="0" smtClean="0"/>
              <a:t> </a:t>
            </a:r>
            <a:r>
              <a:rPr lang="en-GB" altLang="en-US" sz="1700" i="1" dirty="0" err="1" smtClean="0"/>
              <a:t>vás</a:t>
            </a:r>
            <a:r>
              <a:rPr lang="en-GB" altLang="en-US" sz="1700" i="1" dirty="0" smtClean="0"/>
              <a:t> v </a:t>
            </a:r>
            <a:r>
              <a:rPr lang="en-GB" altLang="en-US" sz="1700" i="1" dirty="0" err="1" smtClean="0"/>
              <a:t>uplynulém</a:t>
            </a:r>
            <a:r>
              <a:rPr lang="en-GB" altLang="en-US" sz="1700" i="1" dirty="0" smtClean="0"/>
              <a:t> </a:t>
            </a:r>
            <a:r>
              <a:rPr lang="en-GB" altLang="en-US" sz="1700" i="1" dirty="0" err="1" smtClean="0"/>
              <a:t>roce</a:t>
            </a:r>
            <a:r>
              <a:rPr lang="en-GB" altLang="en-US" sz="1700" i="1" dirty="0" smtClean="0"/>
              <a:t> XY? </a:t>
            </a:r>
            <a:r>
              <a:rPr lang="en-GB" altLang="en-US" sz="1700" i="1" dirty="0" err="1" smtClean="0"/>
              <a:t>Připočtěte</a:t>
            </a:r>
            <a:r>
              <a:rPr lang="en-GB" altLang="en-US" sz="1700" i="1" dirty="0" smtClean="0"/>
              <a:t> </a:t>
            </a:r>
            <a:r>
              <a:rPr lang="en-GB" altLang="en-US" sz="1700" i="1" dirty="0" err="1" smtClean="0"/>
              <a:t>si</a:t>
            </a:r>
            <a:r>
              <a:rPr lang="en-GB" altLang="en-US" sz="1700" i="1" dirty="0" smtClean="0"/>
              <a:t> bod.”</a:t>
            </a:r>
            <a:r>
              <a:rPr lang="en-GB" altLang="en-US" sz="1700" dirty="0" smtClean="0"/>
              <a:t>)</a:t>
            </a:r>
            <a:endParaRPr lang="en-GB" altLang="en-US" sz="1700" dirty="0"/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2000" dirty="0"/>
              <a:t>současná pojetí 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600" b="1" dirty="0"/>
              <a:t>obranné vs. zvládací reakce</a:t>
            </a:r>
            <a:r>
              <a:rPr lang="cs-CZ" altLang="en-US" sz="1600" dirty="0"/>
              <a:t> (</a:t>
            </a:r>
            <a:r>
              <a:rPr lang="cs-CZ" altLang="en-US" sz="1600" dirty="0" err="1"/>
              <a:t>Haanová</a:t>
            </a:r>
            <a:r>
              <a:rPr lang="cs-CZ" altLang="en-US" sz="1600" dirty="0"/>
              <a:t>)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600" b="1" dirty="0"/>
              <a:t>transakční model</a:t>
            </a:r>
            <a:r>
              <a:rPr lang="cs-CZ" altLang="en-US" sz="1600" dirty="0"/>
              <a:t> (</a:t>
            </a:r>
            <a:r>
              <a:rPr lang="cs-CZ" altLang="en-US" sz="1600" dirty="0" err="1"/>
              <a:t>Lazarus</a:t>
            </a:r>
            <a:r>
              <a:rPr lang="cs-CZ" altLang="en-US" sz="1600" dirty="0"/>
              <a:t>, </a:t>
            </a:r>
            <a:r>
              <a:rPr lang="cs-CZ" altLang="en-US" sz="1600" dirty="0" err="1"/>
              <a:t>Folkmanová</a:t>
            </a:r>
            <a:r>
              <a:rPr lang="cs-CZ" altLang="en-US" sz="1600" dirty="0"/>
              <a:t>)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400" dirty="0"/>
              <a:t>vztah mezi prostředím a osobou; zdůrazňují i jeho procesuální povahu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400" dirty="0"/>
              <a:t>zvládací strategie, zvládací styl vs. aktuální </a:t>
            </a:r>
            <a:r>
              <a:rPr lang="cs-CZ" altLang="en-US" sz="1400" dirty="0" err="1"/>
              <a:t>rešený</a:t>
            </a:r>
            <a:r>
              <a:rPr lang="cs-CZ" altLang="en-US" sz="1400" dirty="0"/>
              <a:t> problém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600" b="1" dirty="0"/>
              <a:t>teorie adaptační úrovně</a:t>
            </a:r>
            <a:r>
              <a:rPr lang="cs-CZ" altLang="en-US" sz="1600" dirty="0"/>
              <a:t> (</a:t>
            </a:r>
            <a:r>
              <a:rPr lang="cs-CZ" altLang="en-US" sz="1600" dirty="0" err="1"/>
              <a:t>adaption-level</a:t>
            </a:r>
            <a:r>
              <a:rPr lang="cs-CZ" altLang="en-US" sz="1600" dirty="0"/>
              <a:t> </a:t>
            </a:r>
            <a:r>
              <a:rPr lang="cs-CZ" altLang="en-US" sz="1600" dirty="0" err="1"/>
              <a:t>theory</a:t>
            </a:r>
            <a:r>
              <a:rPr lang="cs-CZ" altLang="en-US" sz="1600" dirty="0"/>
              <a:t>; </a:t>
            </a:r>
            <a:r>
              <a:rPr lang="cs-CZ" altLang="en-US" sz="1600" dirty="0" err="1"/>
              <a:t>Cohen</a:t>
            </a:r>
            <a:r>
              <a:rPr lang="cs-CZ" altLang="en-US" sz="1600" dirty="0"/>
              <a:t> a </a:t>
            </a:r>
            <a:r>
              <a:rPr lang="cs-CZ" altLang="en-US" sz="1600" dirty="0" err="1"/>
              <a:t>Evans</a:t>
            </a:r>
            <a:r>
              <a:rPr lang="cs-CZ" altLang="en-US" sz="1600" dirty="0"/>
              <a:t>)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1400" dirty="0"/>
              <a:t>úroveň stresoru posuzujeme podle naší předchozí zkušenosti; známé vnímáme jako méně závažné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b="1" dirty="0" err="1"/>
              <a:t>vědomá</a:t>
            </a:r>
            <a:r>
              <a:rPr lang="en-GB" altLang="en-US" sz="1600" b="1" dirty="0"/>
              <a:t> </a:t>
            </a:r>
            <a:r>
              <a:rPr lang="en-GB" altLang="en-US" sz="1600" b="1" dirty="0" err="1"/>
              <a:t>adaptace</a:t>
            </a:r>
            <a:r>
              <a:rPr lang="en-GB" altLang="en-US" sz="1600" b="1" dirty="0"/>
              <a:t> </a:t>
            </a:r>
            <a:r>
              <a:rPr lang="en-GB" altLang="en-US" sz="1600" b="1" dirty="0" err="1"/>
              <a:t>na</a:t>
            </a:r>
            <a:r>
              <a:rPr lang="en-GB" altLang="en-US" sz="1600" b="1" dirty="0"/>
              <a:t> </a:t>
            </a:r>
            <a:r>
              <a:rPr lang="en-GB" altLang="en-US" sz="1600" b="1" dirty="0" err="1"/>
              <a:t>stresor</a:t>
            </a:r>
            <a:r>
              <a:rPr lang="en-GB" altLang="en-US" sz="1600" dirty="0"/>
              <a:t> (</a:t>
            </a:r>
            <a:r>
              <a:rPr lang="cs-CZ" altLang="en-US" sz="1600" dirty="0"/>
              <a:t>např. </a:t>
            </a:r>
            <a:r>
              <a:rPr lang="en-GB" altLang="en-US" sz="1600" dirty="0"/>
              <a:t>Kohn)</a:t>
            </a:r>
          </a:p>
          <a:p>
            <a:pPr lvl="2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/>
              <a:t>daily </a:t>
            </a:r>
            <a:r>
              <a:rPr lang="en-GB" altLang="en-US" sz="1600" dirty="0" err="1"/>
              <a:t>hasless</a:t>
            </a:r>
            <a:endParaRPr lang="en-GB" altLang="en-US" sz="1600" dirty="0"/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 u="sng" dirty="0" err="1"/>
              <a:t>obsahově</a:t>
            </a:r>
            <a:r>
              <a:rPr lang="en-GB" altLang="en-US" sz="2000" u="sng" dirty="0"/>
              <a:t> </a:t>
            </a:r>
            <a:r>
              <a:rPr lang="en-GB" altLang="en-US" sz="2000" u="sng" dirty="0" err="1"/>
              <a:t>neutrální</a:t>
            </a:r>
            <a:r>
              <a:rPr lang="en-GB" altLang="en-US" sz="2000" u="sng" dirty="0"/>
              <a:t> </a:t>
            </a:r>
            <a:r>
              <a:rPr lang="en-GB" altLang="en-US" sz="2000" u="sng" dirty="0" err="1"/>
              <a:t>kategorie</a:t>
            </a:r>
            <a:r>
              <a:rPr lang="cs-CZ" altLang="en-US" sz="2000" u="sng" dirty="0"/>
              <a:t> – příklady:</a:t>
            </a:r>
            <a:endParaRPr lang="en-GB" altLang="en-US" sz="2000" u="sng" dirty="0"/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800" b="1" dirty="0" err="1"/>
              <a:t>pozitivní</a:t>
            </a:r>
            <a:r>
              <a:rPr lang="en-GB" altLang="en-US" sz="1800" dirty="0"/>
              <a:t> – </a:t>
            </a:r>
            <a:r>
              <a:rPr lang="en-GB" altLang="en-US" sz="1800" dirty="0" err="1"/>
              <a:t>aktivní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přístup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hledání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sociální</a:t>
            </a:r>
            <a:r>
              <a:rPr lang="en-GB" altLang="en-US" sz="1800" dirty="0"/>
              <a:t> </a:t>
            </a:r>
            <a:r>
              <a:rPr lang="en-GB" altLang="en-US" sz="1800" dirty="0" err="1"/>
              <a:t>opory</a:t>
            </a:r>
            <a:r>
              <a:rPr lang="en-GB" altLang="en-US" sz="1800" dirty="0"/>
              <a:t>...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800" b="1" dirty="0" err="1"/>
              <a:t>negativní</a:t>
            </a:r>
            <a:r>
              <a:rPr lang="en-GB" altLang="en-US" sz="1800" dirty="0"/>
              <a:t> – self-</a:t>
            </a:r>
            <a:r>
              <a:rPr lang="en-GB" altLang="en-US" sz="1800" dirty="0" err="1"/>
              <a:t>handicaping</a:t>
            </a:r>
            <a:r>
              <a:rPr lang="en-GB" altLang="en-US" sz="1800" dirty="0"/>
              <a:t> strategies, </a:t>
            </a:r>
            <a:r>
              <a:rPr lang="en-GB" altLang="en-US" sz="1800" dirty="0" err="1"/>
              <a:t>útěk</a:t>
            </a:r>
            <a:r>
              <a:rPr lang="en-GB" altLang="en-US" sz="1800" dirty="0"/>
              <a:t> do </a:t>
            </a:r>
            <a:r>
              <a:rPr lang="en-GB" altLang="en-US" sz="1800" dirty="0" err="1"/>
              <a:t>nemoci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abúzus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přejídání</a:t>
            </a:r>
            <a:r>
              <a:rPr lang="en-GB" altLang="en-US" sz="1800" dirty="0"/>
              <a:t>, </a:t>
            </a:r>
            <a:r>
              <a:rPr lang="cs-CZ" altLang="en-US" sz="1800" dirty="0"/>
              <a:t>„závadové </a:t>
            </a:r>
            <a:r>
              <a:rPr lang="en-GB" altLang="en-US" sz="1800" dirty="0"/>
              <a:t>party</a:t>
            </a:r>
            <a:r>
              <a:rPr lang="cs-CZ" altLang="en-US" sz="1800" dirty="0"/>
              <a:t>“</a:t>
            </a:r>
            <a:r>
              <a:rPr lang="en-GB" altLang="en-US" sz="1800" dirty="0"/>
              <a:t>...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 dirty="0" err="1"/>
              <a:t>hlavní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dimenze</a:t>
            </a:r>
            <a:r>
              <a:rPr lang="en-GB" altLang="en-US" sz="2000" dirty="0"/>
              <a:t>: </a:t>
            </a:r>
          </a:p>
          <a:p>
            <a:pPr lvl="1"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800" b="1" dirty="0" err="1"/>
              <a:t>funkce</a:t>
            </a:r>
            <a:r>
              <a:rPr lang="en-GB" altLang="en-US" sz="1800" dirty="0"/>
              <a:t> (</a:t>
            </a:r>
            <a:r>
              <a:rPr lang="en-GB" altLang="en-US" sz="1800" dirty="0" err="1"/>
              <a:t>zvládnutí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situace</a:t>
            </a:r>
            <a:r>
              <a:rPr lang="en-GB" altLang="en-US" sz="1800" dirty="0"/>
              <a:t> / </a:t>
            </a:r>
            <a:r>
              <a:rPr lang="en-GB" altLang="en-US" sz="1800" dirty="0" err="1"/>
              <a:t>emoce</a:t>
            </a:r>
            <a:r>
              <a:rPr lang="en-GB" altLang="en-US" sz="1800" dirty="0"/>
              <a:t>); </a:t>
            </a:r>
            <a:r>
              <a:rPr lang="en-GB" altLang="en-US" sz="1800" b="1" dirty="0" err="1"/>
              <a:t>cíle</a:t>
            </a:r>
            <a:r>
              <a:rPr lang="en-GB" altLang="en-US" sz="1800" dirty="0"/>
              <a:t> (</a:t>
            </a:r>
            <a:r>
              <a:rPr lang="en-GB" altLang="en-US" sz="1800" dirty="0" err="1"/>
              <a:t>primární</a:t>
            </a:r>
            <a:r>
              <a:rPr lang="en-GB" altLang="en-US" sz="1800" dirty="0"/>
              <a:t> / </a:t>
            </a:r>
            <a:r>
              <a:rPr lang="en-GB" altLang="en-US" sz="1800" dirty="0" err="1"/>
              <a:t>sekundární</a:t>
            </a:r>
            <a:r>
              <a:rPr lang="en-GB" altLang="en-US" sz="1800" dirty="0"/>
              <a:t> </a:t>
            </a:r>
            <a:r>
              <a:rPr lang="en-GB" altLang="en-US" sz="1800" dirty="0" err="1"/>
              <a:t>kontrola</a:t>
            </a:r>
            <a:r>
              <a:rPr lang="en-GB" altLang="en-US" sz="1800" dirty="0"/>
              <a:t>); </a:t>
            </a:r>
            <a:r>
              <a:rPr lang="en-GB" altLang="en-US" sz="1800" b="1" dirty="0" err="1"/>
              <a:t>orientace</a:t>
            </a:r>
            <a:r>
              <a:rPr lang="en-GB" altLang="en-US" sz="1800" dirty="0"/>
              <a:t> (k / od </a:t>
            </a:r>
            <a:r>
              <a:rPr lang="en-GB" altLang="en-US" sz="1800" dirty="0" err="1"/>
              <a:t>problému</a:t>
            </a:r>
            <a:r>
              <a:rPr lang="en-GB" altLang="en-US" sz="1800" dirty="0"/>
              <a:t>); </a:t>
            </a:r>
            <a:r>
              <a:rPr lang="en-GB" altLang="en-US" sz="1800" b="1" dirty="0" err="1"/>
              <a:t>podstata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řídících</a:t>
            </a:r>
            <a:r>
              <a:rPr lang="en-GB" altLang="en-US" sz="1800" b="1" dirty="0"/>
              <a:t> </a:t>
            </a:r>
            <a:r>
              <a:rPr lang="en-GB" altLang="en-US" sz="1800" b="1" dirty="0" err="1"/>
              <a:t>procesů</a:t>
            </a:r>
            <a:r>
              <a:rPr lang="en-GB" altLang="en-US" sz="1800" dirty="0"/>
              <a:t> (</a:t>
            </a:r>
            <a:r>
              <a:rPr lang="en-GB" altLang="en-US" sz="1800" dirty="0" err="1"/>
              <a:t>behaviorální</a:t>
            </a:r>
            <a:r>
              <a:rPr lang="en-GB" altLang="en-US" sz="1800" dirty="0"/>
              <a:t> / </a:t>
            </a:r>
            <a:r>
              <a:rPr lang="en-GB" altLang="en-US" sz="1800" dirty="0" err="1"/>
              <a:t>emocionální</a:t>
            </a:r>
            <a:r>
              <a:rPr lang="en-GB" altLang="en-US" sz="1800" dirty="0"/>
              <a:t>)</a:t>
            </a:r>
            <a:endParaRPr lang="cs-CZ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Zvládání zátěže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4995862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u="sng"/>
              <a:t>obranné</a:t>
            </a:r>
            <a:r>
              <a:rPr lang="en-GB" altLang="en-US"/>
              <a:t> nebo </a:t>
            </a:r>
            <a:r>
              <a:rPr lang="en-GB" altLang="en-US" u="sng"/>
              <a:t>zvládací</a:t>
            </a:r>
            <a:r>
              <a:rPr lang="en-GB" altLang="en-US"/>
              <a:t> reakce – funkce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/>
              <a:t>redukují distres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/>
              <a:t>řídí emoce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/>
              <a:t>mají dynamickou povahu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/>
              <a:t>jsou potencionálně vratné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/>
              <a:t>obsahují dílčí složky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/>
              <a:t>rozvíjejí se s věkem</a:t>
            </a:r>
          </a:p>
          <a:p>
            <a:pPr lvl="1" algn="r" eaLnBrk="1" hangingPunct="1"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i="1"/>
              <a:t>(dle Ericksonová, 1997)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Zvládání zátěže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28788"/>
            <a:ext cx="4281487" cy="5222875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 b="1"/>
              <a:t>Obranné reakce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obsahují implicitní operace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aktivace intrapsychicky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obtížněji pozorovatelné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neuvědomované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neovlivněné vůlí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determinovány osobnostně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základem instinktivní chování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nepředchází hodnocení situace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výsledkem automatické chování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743075"/>
            <a:ext cx="4557713" cy="5222875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 b="1"/>
              <a:t>Zvládací reakce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obsahují explicitní operace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aktivovány okolnostmi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snadněji pozorovatelné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uvědomované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ovládané vůlí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determinovány osobnostně i situačně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základem kognitivní procesy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předchází analýza situace a vlastních možností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en-US" sz="2400"/>
              <a:t>výsledkem je promyšlené chování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4150" cy="1258887"/>
          </a:xfrm>
        </p:spPr>
        <p:txBody>
          <a:bodyPr lIns="0" tIns="0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/>
              <a:t>Hodnocení zátěže žákem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431338" cy="4995862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Primární </a:t>
            </a:r>
            <a:r>
              <a:rPr lang="cs-CZ" altLang="en-US" sz="2700" b="1"/>
              <a:t>(apraisal)</a:t>
            </a:r>
            <a:endParaRPr lang="en-GB" altLang="en-US" sz="2700" b="1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hodnocení stresoru a situace (možný problém – rozsah zkušeností žáka; vnímání ovlivněno ego-obranou atd.)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 b="1"/>
              <a:t>Sekundární</a:t>
            </a:r>
            <a:r>
              <a:rPr lang="cs-CZ" altLang="en-US" sz="2700" b="1"/>
              <a:t> (secondary apraisal)</a:t>
            </a:r>
            <a:endParaRPr lang="en-GB" altLang="en-US" sz="2700" b="1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00"/>
              <a:t>odhad vlastních možností zvládnout stresor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/>
              <a:t>úvaha, zda obstojím nebo selžu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/>
              <a:t>úvaha, zda mám potenciál řešit problém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/>
              <a:t>úvaha, zda zvládnu své vlastní emoce</a:t>
            </a:r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/>
              <a:t>odhad dalšího vývoje problému</a:t>
            </a:r>
            <a:endParaRPr lang="cs-CZ" altLang="en-US" sz="2000"/>
          </a:p>
          <a:p>
            <a:pPr lvl="2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200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700"/>
              <a:t>Je důležité, zda žák vnímá situaci jako ovlivnitelnou.</a:t>
            </a:r>
            <a:endParaRPr lang="cs-CZ" altLang="en-US" sz="270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en-US" sz="2700"/>
              <a:t>Nácvik / intervence je snažší u aktivních strategií</a:t>
            </a:r>
            <a:endParaRPr lang="en-GB" altLang="en-US" sz="27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</TotalTime>
  <Words>989</Words>
  <Application>Microsoft Macintosh PowerPoint</Application>
  <PresentationFormat>Custom</PresentationFormat>
  <Paragraphs>159</Paragraphs>
  <Slides>17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Verdana</vt:lpstr>
      <vt:lpstr>Arial</vt:lpstr>
      <vt:lpstr>Tw Cen MT</vt:lpstr>
      <vt:lpstr>Wingdings</vt:lpstr>
      <vt:lpstr>Wingdings 2</vt:lpstr>
      <vt:lpstr>Times New Roman</vt:lpstr>
      <vt:lpstr>StarSymbol</vt:lpstr>
      <vt:lpstr>Medián</vt:lpstr>
      <vt:lpstr>Microsoft Word Document</vt:lpstr>
      <vt:lpstr>Pedagogická Psychologie</vt:lpstr>
      <vt:lpstr>Škola jako zdroj zátěže </vt:lpstr>
      <vt:lpstr>Školní zátěžová situace  (academic stressors)</vt:lpstr>
      <vt:lpstr>Příklady (součást tzv. skrytého kurikula)</vt:lpstr>
      <vt:lpstr>Kontinuum stresorů (Wheaton, 1996, s. 48)</vt:lpstr>
      <vt:lpstr>Zvládání zátěže (coping)</vt:lpstr>
      <vt:lpstr>Zvládání zátěže</vt:lpstr>
      <vt:lpstr>Zvládání zátěže</vt:lpstr>
      <vt:lpstr>Hodnocení zátěže žákem</vt:lpstr>
      <vt:lpstr>Typy zvládání školních zátěžových situací</vt:lpstr>
      <vt:lpstr>Vztah procesů zvládání a učení</vt:lpstr>
      <vt:lpstr>Faktory komplikující zvládání</vt:lpstr>
      <vt:lpstr>Faktory usnadňující zvládání</vt:lpstr>
      <vt:lpstr>Metody - příklady</vt:lpstr>
      <vt:lpstr>Metody – inventáře situací (př. CTK)</vt:lpstr>
      <vt:lpstr>Metody – inventáře reakcí (př. CTK)</vt:lpstr>
      <vt:lpstr>Literatura (výběr)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Jan Mareš</cp:lastModifiedBy>
  <cp:revision>4</cp:revision>
  <dcterms:created xsi:type="dcterms:W3CDTF">2015-10-13T19:54:13Z</dcterms:created>
  <dcterms:modified xsi:type="dcterms:W3CDTF">2015-10-13T20:16:36Z</dcterms:modified>
</cp:coreProperties>
</file>