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2"/>
  </p:notesMasterIdLst>
  <p:sldIdLst>
    <p:sldId id="256" r:id="rId2"/>
    <p:sldId id="280" r:id="rId3"/>
    <p:sldId id="348" r:id="rId4"/>
    <p:sldId id="295" r:id="rId5"/>
    <p:sldId id="349" r:id="rId6"/>
    <p:sldId id="346" r:id="rId7"/>
    <p:sldId id="347" r:id="rId8"/>
    <p:sldId id="265" r:id="rId9"/>
    <p:sldId id="296" r:id="rId10"/>
    <p:sldId id="297" r:id="rId11"/>
    <p:sldId id="298" r:id="rId12"/>
    <p:sldId id="299" r:id="rId13"/>
    <p:sldId id="300" r:id="rId14"/>
    <p:sldId id="282" r:id="rId15"/>
    <p:sldId id="294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77" d="100"/>
          <a:sy n="77" d="100"/>
        </p:scale>
        <p:origin x="2168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44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45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46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47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d.com/talks/ken_robinson_changing_education_paradigm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nobelprize.org/educational_games/medicine/pavlov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4" Type="http://schemas.openxmlformats.org/officeDocument/2006/relationships/hyperlink" Target="http://aplikace.msmt.cz/doc/NHRevizeBloomovytaxonomieedukace.do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4" Type="http://schemas.openxmlformats.org/officeDocument/2006/relationships/hyperlink" Target="http://pdfweb.truni.sk/jop/index.html" TargetMode="External"/><Relationship Id="rId5" Type="http://schemas.openxmlformats.org/officeDocument/2006/relationships/hyperlink" Target="http://www.rvp.cz/" TargetMode="External"/><Relationship Id="rId6" Type="http://schemas.openxmlformats.org/officeDocument/2006/relationships/hyperlink" Target="http://www.nadani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</a:t>
            </a:r>
            <a:r>
              <a:rPr lang="cs-CZ" sz="4400" dirty="0"/>
              <a:t>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Úvodní setkání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Jaké výzvy přináší současná </a:t>
            </a:r>
            <a:r>
              <a:rPr lang="cs-CZ" dirty="0" smtClean="0"/>
              <a:t>školní (výuková) </a:t>
            </a:r>
            <a:r>
              <a:rPr lang="cs-CZ" dirty="0" smtClean="0"/>
              <a:t>praxe?</a:t>
            </a:r>
          </a:p>
          <a:p>
            <a:r>
              <a:rPr lang="cs-CZ" dirty="0" smtClean="0"/>
              <a:t>Jaký je rozdíl mezi mediální prezentací problémů ve školství a reálnou výukovou praxí </a:t>
            </a:r>
            <a:r>
              <a:rPr lang="cs-CZ" dirty="0" smtClean="0"/>
              <a:t>(v </a:t>
            </a:r>
            <a:r>
              <a:rPr lang="cs-CZ" dirty="0" smtClean="0"/>
              <a:t>konkrétní </a:t>
            </a:r>
            <a:r>
              <a:rPr lang="cs-CZ" dirty="0" smtClean="0"/>
              <a:t>škole)?</a:t>
            </a:r>
            <a:endParaRPr lang="cs-CZ" dirty="0" smtClean="0"/>
          </a:p>
          <a:p>
            <a:r>
              <a:rPr lang="cs-CZ" dirty="0" smtClean="0"/>
              <a:t>Jak má vypadat </a:t>
            </a:r>
            <a:r>
              <a:rPr lang="cs-CZ" dirty="0" smtClean="0"/>
              <a:t>(školní) </a:t>
            </a:r>
            <a:r>
              <a:rPr lang="cs-CZ" dirty="0" smtClean="0"/>
              <a:t>výuka v 21. století?</a:t>
            </a:r>
          </a:p>
          <a:p>
            <a:r>
              <a:rPr lang="cs-CZ" dirty="0" smtClean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 smtClean="0"/>
              <a:t>Proč roste počet rodičů, kteří preferují privátní či alternativní školy?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ve školství změnilo za 25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Rostoucí diverzita (jazyková, SPU, rodinné zázemí atd.)</a:t>
            </a:r>
          </a:p>
          <a:p>
            <a:r>
              <a:rPr lang="cs-CZ" dirty="0" smtClean="0"/>
              <a:t>Nástup technologií</a:t>
            </a:r>
          </a:p>
          <a:p>
            <a:r>
              <a:rPr lang="cs-CZ" dirty="0" smtClean="0"/>
              <a:t>Změna výukových paradigmat (</a:t>
            </a:r>
            <a:r>
              <a:rPr lang="cs-CZ" dirty="0" err="1" smtClean="0"/>
              <a:t>transmisivní</a:t>
            </a:r>
            <a:r>
              <a:rPr lang="cs-CZ" dirty="0" smtClean="0"/>
              <a:t> vs. konstruktivistické, výuka průměrného žáka vs. individuální přístup aj.)</a:t>
            </a:r>
          </a:p>
          <a:p>
            <a:r>
              <a:rPr lang="cs-CZ" dirty="0" smtClean="0"/>
              <a:t>Neoliberální diskurz (</a:t>
            </a:r>
            <a:r>
              <a:rPr lang="cs-CZ" dirty="0" err="1" smtClean="0"/>
              <a:t>akontabilita</a:t>
            </a:r>
            <a:r>
              <a:rPr lang="cs-CZ" dirty="0" smtClean="0"/>
              <a:t>, efektivita, </a:t>
            </a:r>
            <a:r>
              <a:rPr lang="cs-CZ" dirty="0" err="1" smtClean="0"/>
              <a:t>benchmarking</a:t>
            </a:r>
            <a:r>
              <a:rPr lang="cs-CZ" dirty="0" smtClean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 smtClean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změnila škola v uplynulých letech?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 smtClean="0"/>
              <a:t>Podívejte se, zapněte si titulky a odpovězte </a:t>
            </a:r>
            <a:r>
              <a:rPr lang="cs-CZ" dirty="0" smtClean="0"/>
              <a:t>si na </a:t>
            </a:r>
            <a:r>
              <a:rPr lang="cs-CZ" dirty="0" smtClean="0"/>
              <a:t>následující otázky:</a:t>
            </a:r>
          </a:p>
          <a:p>
            <a:pPr lvl="1"/>
            <a:r>
              <a:rPr lang="cs-CZ" dirty="0" smtClean="0"/>
              <a:t>Která část videa Vám přišla nejvíc zajímavá? (a v čem)</a:t>
            </a:r>
          </a:p>
          <a:p>
            <a:pPr lvl="1"/>
            <a:r>
              <a:rPr lang="cs-CZ" dirty="0" smtClean="0"/>
              <a:t>Jakou metaforu používá K. Robinson pro tradiční školství?</a:t>
            </a:r>
          </a:p>
          <a:p>
            <a:pPr lvl="1"/>
            <a:r>
              <a:rPr lang="cs-CZ" dirty="0" smtClean="0"/>
              <a:t>Jaké výzvy vidí pro školu v současnosti?</a:t>
            </a:r>
          </a:p>
          <a:p>
            <a:pPr lvl="1"/>
            <a:r>
              <a:rPr lang="cs-CZ" dirty="0" smtClean="0"/>
              <a:t>Která část USA by měla být podle statistik spotřeby tlumících preparátů „zcela šílená“?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Pedagogická psychologie</a:t>
            </a:r>
          </a:p>
          <a:p>
            <a:pPr lvl="1">
              <a:defRPr/>
            </a:pP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educational</a:t>
            </a:r>
            <a:r>
              <a:rPr lang="cs-CZ" dirty="0" smtClean="0"/>
              <a:t> psychology, </a:t>
            </a:r>
          </a:p>
          <a:p>
            <a:pPr lvl="1">
              <a:defRPr/>
            </a:pPr>
            <a:r>
              <a:rPr lang="cs-CZ" dirty="0" err="1" smtClean="0"/>
              <a:t>franc</a:t>
            </a:r>
            <a:r>
              <a:rPr lang="cs-CZ" dirty="0" smtClean="0"/>
              <a:t>. psychologie de l’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</a:p>
          <a:p>
            <a:pPr lvl="1">
              <a:defRPr/>
            </a:pPr>
            <a:r>
              <a:rPr lang="cs-CZ" dirty="0" smtClean="0"/>
              <a:t>něm. </a:t>
            </a:r>
            <a:r>
              <a:rPr lang="cs-CZ" dirty="0" err="1" smtClean="0"/>
              <a:t>Pädagogische</a:t>
            </a:r>
            <a:r>
              <a:rPr lang="cs-CZ" dirty="0" smtClean="0"/>
              <a:t> Psychologie, </a:t>
            </a:r>
          </a:p>
          <a:p>
            <a:pPr lvl="1">
              <a:defRPr/>
            </a:pPr>
            <a:r>
              <a:rPr lang="cs-CZ" dirty="0" smtClean="0"/>
              <a:t>rusky </a:t>
            </a:r>
            <a:r>
              <a:rPr lang="cs-CZ" dirty="0" err="1" smtClean="0"/>
              <a:t>pedagogičeskaja</a:t>
            </a:r>
            <a:r>
              <a:rPr lang="cs-CZ" dirty="0" smtClean="0"/>
              <a:t> </a:t>
            </a:r>
            <a:r>
              <a:rPr lang="cs-CZ" dirty="0" err="1" smtClean="0"/>
              <a:t>psichologija</a:t>
            </a:r>
            <a:r>
              <a:rPr lang="cs-CZ" dirty="0" smtClean="0"/>
              <a:t> 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 smtClean="0"/>
              <a:t>Pedagogická psychologie může být chápána jako:</a:t>
            </a:r>
          </a:p>
          <a:p>
            <a:pPr lvl="1"/>
            <a:r>
              <a:rPr lang="cs-CZ" b="1" dirty="0" smtClean="0"/>
              <a:t>Vědní obor</a:t>
            </a:r>
          </a:p>
          <a:p>
            <a:pPr lvl="1"/>
            <a:r>
              <a:rPr lang="cs-CZ" b="1" dirty="0" smtClean="0"/>
              <a:t>Soubor profesí</a:t>
            </a:r>
            <a:r>
              <a:rPr lang="cs-CZ" dirty="0" smtClean="0"/>
              <a:t>, které poznatky využívají v praxi i ve výzkumu</a:t>
            </a:r>
          </a:p>
          <a:p>
            <a:pPr lvl="1"/>
            <a:r>
              <a:rPr lang="cs-CZ" b="1" dirty="0" smtClean="0"/>
              <a:t>Vyučovací předmět</a:t>
            </a:r>
            <a:r>
              <a:rPr lang="cs-CZ" dirty="0" smtClean="0"/>
              <a:t>(</a:t>
            </a:r>
            <a:r>
              <a:rPr lang="cs-CZ" dirty="0" err="1" smtClean="0"/>
              <a:t>y</a:t>
            </a:r>
            <a:r>
              <a:rPr lang="cs-CZ" dirty="0" smtClean="0"/>
              <a:t>) pro různé skupiny</a:t>
            </a:r>
          </a:p>
          <a:p>
            <a:pPr lvl="1"/>
            <a:r>
              <a:rPr lang="cs-CZ" b="1" dirty="0" smtClean="0"/>
              <a:t>Kulturní a mediální fenomén </a:t>
            </a:r>
            <a:r>
              <a:rPr lang="cs-CZ" dirty="0" smtClean="0"/>
              <a:t>(soubor „aktuálních“ témat) </a:t>
            </a:r>
            <a:r>
              <a:rPr lang="mr-IN" dirty="0" smtClean="0"/>
              <a:t>–</a:t>
            </a:r>
            <a:r>
              <a:rPr lang="cs-CZ" dirty="0" smtClean="0"/>
              <a:t> která to jsou v současnosti?</a:t>
            </a:r>
          </a:p>
          <a:p>
            <a:pPr lvl="1"/>
            <a:endParaRPr lang="cs-CZ" dirty="0" smtClean="0"/>
          </a:p>
          <a:p>
            <a:pPr lvl="1" algn="r">
              <a:buFont typeface="Wingdings 2" pitchFamily="18" charset="2"/>
              <a:buNone/>
            </a:pPr>
            <a:r>
              <a:rPr lang="cs-CZ" dirty="0" smtClean="0"/>
              <a:t>…a je potřeba je umět rozlišovat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smtClean="0"/>
              <a:t>leží na </a:t>
            </a:r>
            <a:r>
              <a:rPr lang="cs-CZ" sz="2200" b="1" smtClean="0"/>
              <a:t>průniku řady věd</a:t>
            </a:r>
            <a:r>
              <a:rPr lang="cs-CZ" sz="2200" smtClean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psychologie</a:t>
            </a:r>
            <a:r>
              <a:rPr lang="cs-CZ" sz="2000" smtClean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pedagogiky</a:t>
            </a:r>
            <a:r>
              <a:rPr lang="cs-CZ" sz="2000" smtClean="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smtClean="0"/>
              <a:t>Situování</a:t>
            </a:r>
            <a:r>
              <a:rPr lang="cs-CZ" sz="2200" smtClean="0"/>
              <a:t> pedagogické psychologie </a:t>
            </a:r>
            <a:r>
              <a:rPr lang="cs-CZ" sz="2200" b="1" smtClean="0"/>
              <a:t>v rámci humanitních věd je ovlivněno historickou tradicí</a:t>
            </a:r>
            <a:r>
              <a:rPr lang="cs-CZ" sz="2200" smtClean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ve většině evropských států, v USA, Kanadě, Austrálii je řazena mezi </a:t>
            </a:r>
            <a:r>
              <a:rPr lang="cs-CZ" sz="2000" b="1" smtClean="0"/>
              <a:t>psychologické vědy</a:t>
            </a:r>
            <a:r>
              <a:rPr lang="cs-CZ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 Německu a ve skandinávských zemích bývá počítána mezi </a:t>
            </a:r>
            <a:r>
              <a:rPr lang="cs-CZ" sz="2000" b="1" smtClean="0"/>
              <a:t>vědy pedagogické</a:t>
            </a:r>
            <a:r>
              <a:rPr lang="cs-CZ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 smtClean="0"/>
              <a:t>Americká tradice:</a:t>
            </a:r>
            <a:r>
              <a:rPr lang="cs-CZ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 smtClean="0"/>
              <a:t>Neakcentuje aplikační charakter</a:t>
            </a:r>
            <a:r>
              <a:rPr lang="cs-CZ" sz="2000" smtClean="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učitelské přípravě</a:t>
            </a:r>
            <a:r>
              <a:rPr lang="cs-CZ" dirty="0" smtClean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samostatná učebnice (např. Příhoda, 1956; Jiránek, 1968, </a:t>
            </a:r>
            <a:r>
              <a:rPr lang="cs-CZ" dirty="0" err="1" smtClean="0"/>
              <a:t>Ďurič</a:t>
            </a:r>
            <a:r>
              <a:rPr lang="cs-CZ" dirty="0" smtClean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tvoří podstatnou část témat v souhrnné učebnici psychologie pro učitele (např. Čáp, 1976, 1993; </a:t>
            </a:r>
            <a:r>
              <a:rPr lang="cs-CZ" dirty="0" err="1" smtClean="0"/>
              <a:t>Ďurič</a:t>
            </a:r>
            <a:r>
              <a:rPr lang="cs-CZ" dirty="0" smtClean="0"/>
              <a:t> a </a:t>
            </a:r>
            <a:r>
              <a:rPr lang="cs-CZ" dirty="0" err="1" smtClean="0"/>
              <a:t>Štefanovič</a:t>
            </a:r>
            <a:r>
              <a:rPr lang="cs-CZ" dirty="0" smtClean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přípravě odborných psychologů</a:t>
            </a:r>
            <a:r>
              <a:rPr lang="cs-CZ" dirty="0" smtClean="0"/>
              <a:t> patří pedagogická psychologie k předmětům rozšiřujícím tradiční základ.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</a:t>
            </a:r>
            <a:r>
              <a:rPr lang="cs-CZ" dirty="0" smtClean="0">
                <a:solidFill>
                  <a:srgbClr val="FF0000"/>
                </a:solidFill>
              </a:rPr>
              <a:t>předmětu!</a:t>
            </a:r>
            <a:endParaRPr lang="cs-CZ" dirty="0" smtClean="0">
              <a:solidFill>
                <a:srgbClr val="FF0000"/>
              </a:solidFill>
            </a:endParaRP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pondělí 10:00-11:00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Brno)</a:t>
            </a: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 smtClean="0"/>
              <a:t>Pedagogická psychologie jako obor vědecké přípravy a jako </a:t>
            </a:r>
            <a:r>
              <a:rPr lang="cs-CZ" sz="3300" b="1" smtClean="0"/>
              <a:t>odborná psychologická specializace</a:t>
            </a:r>
            <a:r>
              <a:rPr lang="cs-CZ" sz="3300" smtClean="0"/>
              <a:t>.</a:t>
            </a:r>
            <a:r>
              <a:rPr lang="cs-CZ" sz="45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 oborů doktorského studia </a:t>
            </a:r>
            <a:r>
              <a:rPr lang="cs-CZ" sz="1700" smtClean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ze čtyř profesních oborů</a:t>
            </a:r>
            <a:r>
              <a:rPr lang="cs-CZ" sz="1700" smtClean="0"/>
              <a:t>, v nichž se absolvent může po promoci specializovat, </a:t>
            </a:r>
            <a:r>
              <a:rPr lang="cs-CZ" sz="1700" b="1" smtClean="0"/>
              <a:t>je</a:t>
            </a:r>
            <a:r>
              <a:rPr lang="cs-CZ" sz="1700" smtClean="0"/>
              <a:t> také </a:t>
            </a:r>
            <a:r>
              <a:rPr lang="cs-CZ" sz="1700" b="1" smtClean="0"/>
              <a:t>pedagogická a školní psychologie</a:t>
            </a:r>
            <a:r>
              <a:rPr lang="cs-CZ" sz="1700" smtClean="0"/>
              <a:t>, tedy oblast edukace – </a:t>
            </a:r>
            <a:r>
              <a:rPr lang="cs-CZ" sz="1700" i="1" smtClean="0"/>
              <a:t>education</a:t>
            </a:r>
            <a:r>
              <a:rPr lang="cs-CZ" sz="1700" smtClean="0"/>
              <a:t> (EuroPsy,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 smtClean="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od r. 1960 do současnosti.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Americký psycholog </a:t>
            </a:r>
            <a:r>
              <a:rPr lang="cs-CZ" sz="1800" b="1" smtClean="0"/>
              <a:t>W. James</a:t>
            </a:r>
            <a:r>
              <a:rPr lang="cs-CZ" sz="1800" smtClean="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Francouzský lékař a psycholog </a:t>
            </a:r>
            <a:r>
              <a:rPr lang="cs-CZ" sz="1800" b="1" smtClean="0"/>
              <a:t>A. Binet </a:t>
            </a:r>
            <a:r>
              <a:rPr lang="cs-CZ" sz="1800" smtClean="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Střední  vývojové období (1920 – 1960) ovlivnilo pět osobností: L.S. Vygotskij, B.F. Skinner, J. Piaget, L.J. Cronbach, R.M. Gagné. </a:t>
            </a:r>
          </a:p>
          <a:p>
            <a:r>
              <a:rPr lang="cs-CZ" smtClean="0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Přínos ped. psy. pro další obory </a:t>
            </a:r>
            <a:br>
              <a:rPr lang="cs-CZ" sz="4500" smtClean="0"/>
            </a:br>
            <a:r>
              <a:rPr lang="cs-CZ" sz="4500" smtClean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smtClean="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 smtClean="0"/>
          </a:p>
          <a:p>
            <a:pPr>
              <a:lnSpc>
                <a:spcPct val="80000"/>
              </a:lnSpc>
            </a:pPr>
            <a:r>
              <a:rPr lang="cs-CZ" sz="2700" smtClean="0"/>
              <a:t>jedná se ale i např. o action research, practice-based research...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 smtClean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 počátku šlo o ulici s jednosměrným provozem – podněty mířily od psychologie k pedagogice. </a:t>
            </a:r>
            <a:r>
              <a:rPr lang="cs-CZ" sz="2200" b="1" dirty="0" smtClean="0"/>
              <a:t>Psychologie</a:t>
            </a:r>
            <a:r>
              <a:rPr lang="cs-CZ" sz="2200" dirty="0" smtClean="0"/>
              <a:t> se snažila formulovat </a:t>
            </a:r>
            <a:r>
              <a:rPr lang="cs-CZ" sz="2200" b="1" dirty="0" smtClean="0"/>
              <a:t>nové teorie učení a vyučování</a:t>
            </a:r>
            <a:r>
              <a:rPr lang="cs-CZ" sz="2200" dirty="0" smtClean="0"/>
              <a:t>, zatímco </a:t>
            </a:r>
            <a:r>
              <a:rPr lang="cs-CZ" sz="2200" b="1" dirty="0" smtClean="0"/>
              <a:t>pedagogika</a:t>
            </a:r>
            <a:r>
              <a:rPr lang="cs-CZ" sz="2200" dirty="0" smtClean="0"/>
              <a:t> se je </a:t>
            </a:r>
            <a:r>
              <a:rPr lang="cs-CZ" sz="2200" b="1" dirty="0" smtClean="0"/>
              <a:t>snažila aplikovat</a:t>
            </a:r>
            <a:r>
              <a:rPr lang="cs-CZ" sz="2200" dirty="0" smtClean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dle sylabů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MNPP081 Pedagogická psychologie </a:t>
            </a:r>
            <a:r>
              <a:rPr lang="cs-CZ" dirty="0" smtClean="0"/>
              <a:t>3/0/0</a:t>
            </a:r>
            <a:r>
              <a:rPr lang="cs-CZ" dirty="0"/>
              <a:t>. 4 </a:t>
            </a:r>
            <a:r>
              <a:rPr lang="cs-CZ" dirty="0" err="1"/>
              <a:t>kr.</a:t>
            </a:r>
            <a:r>
              <a:rPr lang="cs-CZ" dirty="0"/>
              <a:t> Ukončení: </a:t>
            </a:r>
            <a:r>
              <a:rPr lang="cs-CZ" dirty="0" smtClean="0"/>
              <a:t>písemná </a:t>
            </a:r>
            <a:r>
              <a:rPr lang="cs-CZ" dirty="0"/>
              <a:t>zkouška (65% úspěšnosti</a:t>
            </a:r>
            <a:r>
              <a:rPr lang="cs-CZ" dirty="0" smtClean="0"/>
              <a:t>)</a:t>
            </a:r>
          </a:p>
          <a:p>
            <a:r>
              <a:rPr lang="cs-CZ" dirty="0"/>
              <a:t>MPPP081p Pedagogická psychologie - přednáška </a:t>
            </a:r>
            <a:r>
              <a:rPr lang="cs-CZ" dirty="0" smtClean="0"/>
              <a:t>1/0/0</a:t>
            </a:r>
            <a:r>
              <a:rPr lang="cs-CZ" dirty="0"/>
              <a:t>. 2 </a:t>
            </a:r>
            <a:r>
              <a:rPr lang="cs-CZ" dirty="0" err="1"/>
              <a:t>kr.</a:t>
            </a:r>
            <a:r>
              <a:rPr lang="cs-CZ" dirty="0"/>
              <a:t> Ukončení: písemná zkouška (65% úspěšnosti</a:t>
            </a:r>
            <a:r>
              <a:rPr lang="cs-CZ" dirty="0" smtClean="0"/>
              <a:t>)</a:t>
            </a:r>
          </a:p>
          <a:p>
            <a:r>
              <a:rPr lang="cs-CZ" dirty="0"/>
              <a:t>MPPP081s Pedagogická psychologie - seminář </a:t>
            </a:r>
            <a:r>
              <a:rPr lang="cs-CZ" dirty="0" smtClean="0"/>
              <a:t>0/1/0</a:t>
            </a:r>
            <a:r>
              <a:rPr lang="cs-CZ" dirty="0"/>
              <a:t>. 1 </a:t>
            </a:r>
            <a:r>
              <a:rPr lang="cs-CZ" dirty="0" err="1"/>
              <a:t>kr.</a:t>
            </a:r>
            <a:r>
              <a:rPr lang="cs-CZ" dirty="0"/>
              <a:t> Ukončení: </a:t>
            </a:r>
            <a:r>
              <a:rPr lang="cs-CZ" dirty="0" smtClean="0"/>
              <a:t>zápočet</a:t>
            </a:r>
          </a:p>
          <a:p>
            <a:r>
              <a:rPr lang="cs-CZ" dirty="0"/>
              <a:t>UPV_0035 Pedagogická psychologie </a:t>
            </a:r>
            <a:r>
              <a:rPr lang="cs-CZ" dirty="0" smtClean="0"/>
              <a:t>1/1/0</a:t>
            </a:r>
            <a:r>
              <a:rPr lang="cs-CZ" dirty="0"/>
              <a:t>. 3 </a:t>
            </a:r>
            <a:r>
              <a:rPr lang="cs-CZ" dirty="0" err="1"/>
              <a:t>kr.</a:t>
            </a:r>
            <a:r>
              <a:rPr lang="cs-CZ" dirty="0"/>
              <a:t> Ukončení: k (písemný test, 60% </a:t>
            </a:r>
            <a:r>
              <a:rPr lang="cs-CZ" dirty="0" smtClean="0"/>
              <a:t>úspěšnost)</a:t>
            </a:r>
          </a:p>
          <a:p>
            <a:pPr lvl="1"/>
            <a:r>
              <a:rPr lang="cs-CZ" dirty="0"/>
              <a:t>pouze St 22. 2. 7:30–10:05, St 1. 3. 7:30–10:05, St 8. 3. 7:30–10:05, St 15. 3. 7:30–10:05, St 22. 3. 7:30–10:05, St 29. 3. 7:30–10:05, St 5. 4. 7:30–10:05 a St 12. 4. 7:30–10:05</a:t>
            </a:r>
          </a:p>
        </p:txBody>
      </p:sp>
    </p:spTree>
    <p:extLst>
      <p:ext uri="{BB962C8B-B14F-4D97-AF65-F5344CB8AC3E}">
        <p14:creationId xmlns:p14="http://schemas.microsoft.com/office/powerpoint/2010/main" val="204855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studijní</a:t>
            </a:r>
            <a:r>
              <a:rPr lang="en-US" dirty="0" smtClean="0"/>
              <a:t> text</a:t>
            </a:r>
          </a:p>
          <a:p>
            <a:r>
              <a:rPr lang="en-US" dirty="0"/>
              <a:t>MAREŠ, </a:t>
            </a:r>
            <a:r>
              <a:rPr lang="en-US" dirty="0" err="1" smtClean="0"/>
              <a:t>Jiří</a:t>
            </a:r>
            <a:r>
              <a:rPr lang="en-US" dirty="0" smtClean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 smtClean="0"/>
              <a:t>psychologie</a:t>
            </a:r>
            <a:r>
              <a:rPr lang="en-US" dirty="0" smtClean="0"/>
              <a:t>. Praha: </a:t>
            </a:r>
            <a:r>
              <a:rPr lang="en-US" dirty="0" err="1" smtClean="0"/>
              <a:t>Portál</a:t>
            </a:r>
            <a:r>
              <a:rPr lang="en-US" dirty="0" smtClean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</a:t>
            </a:r>
            <a:r>
              <a:rPr lang="cs-CZ" i="1" dirty="0" smtClean="0"/>
              <a:t>. </a:t>
            </a:r>
            <a:r>
              <a:rPr lang="cs-CZ" i="1" dirty="0"/>
              <a:t>Praktický průvodce strategiemi vyučování</a:t>
            </a:r>
            <a:r>
              <a:rPr lang="cs-CZ" i="1" dirty="0" smtClean="0"/>
              <a:t>.</a:t>
            </a:r>
            <a:r>
              <a:rPr lang="cs-CZ" dirty="0" smtClean="0"/>
              <a:t> 3. vyd. </a:t>
            </a:r>
            <a:r>
              <a:rPr lang="cs-CZ" dirty="0"/>
              <a:t>Praha: Portál, </a:t>
            </a:r>
            <a:r>
              <a:rPr lang="cs-CZ" dirty="0" smtClean="0"/>
              <a:t>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 smtClean="0"/>
              <a:t>Jak se pozná odborná informace(vědecky ověřená) ?</a:t>
            </a:r>
          </a:p>
          <a:p>
            <a:r>
              <a:rPr lang="cs-CZ" dirty="0" smtClean="0"/>
              <a:t>Čím se liší od informace získané od autority?</a:t>
            </a:r>
          </a:p>
          <a:p>
            <a:r>
              <a:rPr lang="cs-CZ" dirty="0" smtClean="0"/>
              <a:t>Čím se liší od praktické zkušenosti?</a:t>
            </a:r>
          </a:p>
          <a:p>
            <a:r>
              <a:rPr lang="cs-CZ" dirty="0" smtClean="0"/>
              <a:t>Jakým způsobem je možné tyto zdroje informací v odborném životě učitelském využívat?</a:t>
            </a:r>
          </a:p>
          <a:p>
            <a:endParaRPr lang="cs-CZ" dirty="0" smtClean="0"/>
          </a:p>
          <a:p>
            <a:r>
              <a:rPr lang="cs-CZ" dirty="0" smtClean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obecně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je to blbý učení?“)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 skupině předmětů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(„Nerad cokoli počítám!“)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určitém předmětu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(„Matematika mi nejde.“)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konkrétním tématu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mi jsou rovnice o dvou neznámých?“)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žákovo pojetí pojmu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(„Rovnice je když...“)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smtClean="0"/>
              <a:t>Literatura</a:t>
            </a:r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Doporučená</a:t>
            </a:r>
            <a:r>
              <a:rPr lang="en-GB" sz="1800" dirty="0" smtClean="0"/>
              <a:t> </a:t>
            </a:r>
            <a:r>
              <a:rPr lang="en-GB" sz="1800" dirty="0" err="1" smtClean="0"/>
              <a:t>literatura</a:t>
            </a:r>
            <a:r>
              <a:rPr lang="cs-CZ" sz="1800" dirty="0" smtClean="0"/>
              <a:t> (vč. přednášek a odkazů v </a:t>
            </a:r>
            <a:r>
              <a:rPr lang="cs-CZ" sz="1800" dirty="0" err="1" smtClean="0"/>
              <a:t>ISu</a:t>
            </a:r>
            <a:r>
              <a:rPr lang="cs-CZ" sz="1800" dirty="0" smtClean="0"/>
              <a:t>)</a:t>
            </a:r>
            <a:endParaRPr lang="en-GB" sz="18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Odborná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r>
              <a:rPr lang="cs-CZ" sz="1800" dirty="0" smtClean="0"/>
              <a:t> (obvyklá s důrazem na)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ped.muni.cz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wlib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neweb</a:t>
            </a:r>
            <a:r>
              <a:rPr lang="cs-CZ" sz="1600" dirty="0" smtClean="0">
                <a:hlinkClick r:id="rId3"/>
              </a:rPr>
              <a:t>/index.</a:t>
            </a:r>
            <a:r>
              <a:rPr lang="cs-CZ" sz="1600" dirty="0" err="1" smtClean="0">
                <a:hlinkClick r:id="rId3"/>
              </a:rPr>
              <a:t>php</a:t>
            </a:r>
            <a:r>
              <a:rPr lang="cs-CZ" sz="1600" dirty="0" smtClean="0">
                <a:hlinkClick r:id="rId3"/>
              </a:rPr>
              <a:t>?sekce=3</a:t>
            </a:r>
            <a:r>
              <a:rPr lang="cs-CZ" sz="1600" dirty="0" smtClean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Pedagogika</a:t>
            </a:r>
            <a:r>
              <a:rPr lang="cs-CZ" sz="1600" dirty="0" smtClean="0"/>
              <a:t>, Studia </a:t>
            </a:r>
            <a:r>
              <a:rPr lang="cs-CZ" sz="1600" dirty="0" err="1" smtClean="0"/>
              <a:t>Paedagogica</a:t>
            </a:r>
            <a:r>
              <a:rPr lang="cs-CZ" sz="1600" dirty="0" smtClean="0"/>
              <a:t>, Orbis </a:t>
            </a:r>
            <a:r>
              <a:rPr lang="cs-CZ" sz="1600" dirty="0" err="1" smtClean="0"/>
              <a:t>Scholae</a:t>
            </a:r>
            <a:r>
              <a:rPr lang="cs-CZ" sz="1600" dirty="0" smtClean="0"/>
              <a:t>, Pedagogická orientace, Komenský, </a:t>
            </a:r>
            <a:r>
              <a:rPr lang="en-US" sz="1600" dirty="0" err="1" smtClean="0">
                <a:hlinkClick r:id="rId4"/>
              </a:rPr>
              <a:t>Pedagogický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err="1" smtClean="0">
                <a:hlinkClick r:id="rId4"/>
              </a:rPr>
              <a:t>časopis</a:t>
            </a:r>
            <a:r>
              <a:rPr lang="en-US" sz="1600" dirty="0" smtClean="0">
                <a:hlinkClick r:id="rId4"/>
              </a:rPr>
              <a:t> / Journal of Pedagogy</a:t>
            </a:r>
            <a:r>
              <a:rPr lang="cs-CZ" sz="1600" dirty="0" smtClean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Psychológia</a:t>
            </a:r>
            <a:r>
              <a:rPr lang="en-GB" sz="1600" dirty="0" smtClean="0"/>
              <a:t> a </a:t>
            </a:r>
            <a:r>
              <a:rPr lang="en-GB" sz="1600" dirty="0" err="1" smtClean="0"/>
              <a:t>pato</a:t>
            </a:r>
            <a:r>
              <a:rPr lang="en-GB" sz="1600" dirty="0" smtClean="0"/>
              <a:t> </a:t>
            </a:r>
            <a:r>
              <a:rPr lang="en-GB" sz="1600" dirty="0" err="1" smtClean="0"/>
              <a:t>psychológia</a:t>
            </a:r>
            <a:r>
              <a:rPr lang="en-GB" sz="1600" dirty="0" smtClean="0"/>
              <a:t> </a:t>
            </a:r>
            <a:r>
              <a:rPr lang="en-GB" sz="1600" dirty="0" err="1" smtClean="0"/>
              <a:t>dieťaťa</a:t>
            </a:r>
            <a:endParaRPr lang="cs-CZ" sz="16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Populární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Moderní</a:t>
            </a:r>
            <a:r>
              <a:rPr lang="en-GB" sz="1600" dirty="0" smtClean="0"/>
              <a:t> </a:t>
            </a:r>
            <a:r>
              <a:rPr lang="en-GB" sz="1600" dirty="0" err="1" smtClean="0"/>
              <a:t>vyučování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Učitelské</a:t>
            </a:r>
            <a:r>
              <a:rPr lang="en-GB" sz="1600" dirty="0" smtClean="0"/>
              <a:t> </a:t>
            </a:r>
            <a:r>
              <a:rPr lang="en-GB" sz="1600" dirty="0" err="1" smtClean="0"/>
              <a:t>noviny</a:t>
            </a:r>
            <a:r>
              <a:rPr lang="en-GB" sz="1600" dirty="0" smtClean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Internetové</a:t>
            </a:r>
            <a:r>
              <a:rPr lang="en-GB" sz="1800" dirty="0" smtClean="0"/>
              <a:t> </a:t>
            </a:r>
            <a:r>
              <a:rPr lang="en-GB" sz="1800" dirty="0" err="1" smtClean="0"/>
              <a:t>zdroje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Stránky</a:t>
            </a:r>
            <a:r>
              <a:rPr lang="en-GB" sz="1600" dirty="0" smtClean="0"/>
              <a:t>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cs-CZ" sz="1600" dirty="0" smtClean="0">
                <a:hlinkClick r:id="rId5"/>
              </a:rPr>
              <a:t>www.rvp.cz</a:t>
            </a:r>
            <a:r>
              <a:rPr lang="cs-CZ" sz="1600" dirty="0" smtClean="0"/>
              <a:t> 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Databáze</a:t>
            </a:r>
            <a:r>
              <a:rPr lang="en-GB" sz="1600" dirty="0" smtClean="0"/>
              <a:t> (ERIC, JSTOR</a:t>
            </a:r>
            <a:r>
              <a:rPr lang="cs-CZ" sz="1600" dirty="0" smtClean="0"/>
              <a:t>…</a:t>
            </a:r>
            <a:r>
              <a:rPr lang="en-GB" sz="1600" dirty="0" smtClean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Svépomocné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6"/>
              </a:rPr>
              <a:t>www.nadani.cz</a:t>
            </a:r>
            <a:r>
              <a:rPr lang="cs-CZ" sz="1600" dirty="0" smtClean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</a:t>
            </a:r>
            <a:r>
              <a:rPr lang="cs-CZ" sz="4500" dirty="0" smtClean="0"/>
              <a:t>– perspektivy výkladu</a:t>
            </a:r>
            <a:endParaRPr lang="cs-CZ" sz="45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smtClean="0"/>
              <a:t>v rámci výkladu i literatury se střídají perspektivy </a:t>
            </a:r>
          </a:p>
          <a:p>
            <a:pPr lvl="1" eaLnBrk="1" hangingPunct="1"/>
            <a:r>
              <a:rPr lang="cs-CZ" b="1" smtClean="0"/>
              <a:t>jedinec</a:t>
            </a:r>
            <a:r>
              <a:rPr lang="cs-CZ" smtClean="0"/>
              <a:t> (žák, učitel, rodič - zejména s důrazem na učení, výchovu a vývoj)</a:t>
            </a:r>
          </a:p>
          <a:p>
            <a:pPr lvl="1" eaLnBrk="1" hangingPunct="1"/>
            <a:r>
              <a:rPr lang="cs-CZ" b="1" smtClean="0"/>
              <a:t>sociální skupiny</a:t>
            </a:r>
            <a:r>
              <a:rPr lang="cs-CZ" smtClean="0"/>
              <a:t>, jejich dynamika a vliv (rodina, školní třída, škola)</a:t>
            </a:r>
          </a:p>
          <a:p>
            <a:pPr lvl="1" eaLnBrk="1" hangingPunct="1"/>
            <a:r>
              <a:rPr lang="cs-CZ" b="1" smtClean="0"/>
              <a:t>teorie, metody</a:t>
            </a:r>
            <a:r>
              <a:rPr lang="cs-CZ" smtClean="0"/>
              <a:t> ev. intervence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jsou nejčastější témata zmiňovaná ve vztahu k učitelům a učitelské profesi?</a:t>
            </a:r>
          </a:p>
          <a:p>
            <a:r>
              <a:rPr lang="cs-CZ" dirty="0" smtClean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534</TotalTime>
  <Words>4217</Words>
  <Application>Microsoft Macintosh PowerPoint</Application>
  <PresentationFormat>Vlastní</PresentationFormat>
  <Paragraphs>472</Paragraphs>
  <Slides>70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9" baseType="lpstr">
      <vt:lpstr>Arial Unicode MS</vt:lpstr>
      <vt:lpstr>Mangal</vt:lpstr>
      <vt:lpstr>Times New Roman</vt:lpstr>
      <vt:lpstr>Tw Cen MT</vt:lpstr>
      <vt:lpstr>Verdana</vt:lpstr>
      <vt:lpstr>Wingdings</vt:lpstr>
      <vt:lpstr>Wingdings 2</vt:lpstr>
      <vt:lpstr>Arial</vt:lpstr>
      <vt:lpstr>Medián</vt:lpstr>
      <vt:lpstr>pedagogickÁ psychologie</vt:lpstr>
      <vt:lpstr>Kontakt</vt:lpstr>
      <vt:lpstr>Požadavky dle sylabů</vt:lpstr>
      <vt:lpstr>Literatura</vt:lpstr>
      <vt:lpstr>Doplňující literatura</vt:lpstr>
      <vt:lpstr>Literatura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Jak se změnila škola v uplynulých letech?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53</cp:revision>
  <dcterms:modified xsi:type="dcterms:W3CDTF">2017-02-21T20:01:43Z</dcterms:modified>
</cp:coreProperties>
</file>