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4" r:id="rId5"/>
    <p:sldId id="265" r:id="rId6"/>
    <p:sldId id="280" r:id="rId7"/>
    <p:sldId id="263" r:id="rId8"/>
    <p:sldId id="276" r:id="rId9"/>
    <p:sldId id="277" r:id="rId10"/>
    <p:sldId id="278" r:id="rId11"/>
    <p:sldId id="279" r:id="rId12"/>
    <p:sldId id="281" r:id="rId13"/>
    <p:sldId id="284" r:id="rId14"/>
    <p:sldId id="285" r:id="rId15"/>
    <p:sldId id="282" r:id="rId16"/>
    <p:sldId id="283" r:id="rId17"/>
    <p:sldId id="28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ckmedicalart.com/medicalartstudio/kfolio/images/artery-with-catheter.jpg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mg.medicalexpo.com/images_me/photo-g/77764-7775519.jpg" TargetMode="Externa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hlbi.nih.gov/sites/www.nhlbi.nih.gov/files/images_342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okmedical.com/data/images/416x312/G05534_P_004.jpg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stonscientific.com/content/dam/bostonscientific/ep/portfolio-group/catheters-diagnostic/Steerable%20Catheters/BLAZER%20Dx-20/LowRes%20Product%20Images/BLAZER%20Dx-20%20-%20Product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rmAutofit/>
          </a:bodyPr>
          <a:lstStyle/>
          <a:p>
            <a:r>
              <a:rPr lang="cs-CZ" sz="6000" b="1" dirty="0" smtClean="0">
                <a:latin typeface="Century Gothic" pitchFamily="34" charset="0"/>
              </a:rPr>
              <a:t>Srdeční katetrizace</a:t>
            </a:r>
            <a:endParaRPr lang="cs-CZ" sz="6000" b="1" dirty="0">
              <a:latin typeface="Century Gothic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Selektivní koronární angiografie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Century Gothic" pitchFamily="34" charset="0"/>
              </a:rPr>
              <a:t>Přístup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Radiální tepnou</a:t>
            </a:r>
          </a:p>
          <a:p>
            <a:pPr lvl="2"/>
            <a:r>
              <a:rPr lang="cs-CZ" dirty="0" smtClean="0">
                <a:latin typeface="Century Gothic" pitchFamily="34" charset="0"/>
              </a:rPr>
              <a:t>Lze provádět </a:t>
            </a:r>
            <a:r>
              <a:rPr lang="cs-CZ" dirty="0" err="1" smtClean="0">
                <a:latin typeface="Century Gothic" pitchFamily="34" charset="0"/>
              </a:rPr>
              <a:t>semiambulantně</a:t>
            </a:r>
            <a:endParaRPr lang="cs-CZ" dirty="0" smtClean="0">
              <a:latin typeface="Century Gothic" pitchFamily="34" charset="0"/>
            </a:endParaRPr>
          </a:p>
          <a:p>
            <a:pPr lvl="1"/>
            <a:r>
              <a:rPr lang="cs-CZ" dirty="0" smtClean="0">
                <a:latin typeface="Century Gothic" pitchFamily="34" charset="0"/>
              </a:rPr>
              <a:t>Femorální tepnou</a:t>
            </a:r>
          </a:p>
          <a:p>
            <a:r>
              <a:rPr lang="cs-CZ" dirty="0" smtClean="0">
                <a:latin typeface="Century Gothic" pitchFamily="34" charset="0"/>
              </a:rPr>
              <a:t>Nástřiky tepen se provádějí opakovaně v různých projekcích</a:t>
            </a:r>
          </a:p>
          <a:p>
            <a:r>
              <a:rPr lang="cs-CZ" dirty="0" smtClean="0">
                <a:latin typeface="Century Gothic" pitchFamily="34" charset="0"/>
              </a:rPr>
              <a:t>Hodnotíme: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Zúžení </a:t>
            </a:r>
            <a:r>
              <a:rPr lang="cs-CZ" dirty="0" err="1" smtClean="0">
                <a:latin typeface="Century Gothic" pitchFamily="34" charset="0"/>
              </a:rPr>
              <a:t>lumina</a:t>
            </a:r>
            <a:r>
              <a:rPr lang="cs-CZ" dirty="0" smtClean="0">
                <a:latin typeface="Century Gothic" pitchFamily="34" charset="0"/>
              </a:rPr>
              <a:t> a jeho stupeň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Přítomnost kolaterálního oběhu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Retrográdní plnění </a:t>
            </a:r>
            <a:r>
              <a:rPr lang="cs-CZ" dirty="0" err="1" smtClean="0">
                <a:latin typeface="Century Gothic" pitchFamily="34" charset="0"/>
              </a:rPr>
              <a:t>kolateralizovaných</a:t>
            </a:r>
            <a:r>
              <a:rPr lang="cs-CZ" dirty="0" smtClean="0">
                <a:latin typeface="Century Gothic" pitchFamily="34" charset="0"/>
              </a:rPr>
              <a:t> tepen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Průchodnost žilních i tepenných bypassů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Selektivní koronární angiografie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Indikace</a:t>
            </a:r>
          </a:p>
          <a:p>
            <a:pPr lvl="1"/>
            <a:r>
              <a:rPr lang="cs-CZ" dirty="0" err="1" smtClean="0">
                <a:latin typeface="Century Gothic" pitchFamily="34" charset="0"/>
              </a:rPr>
              <a:t>Angina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pectoris</a:t>
            </a:r>
            <a:endParaRPr lang="cs-CZ" dirty="0" smtClean="0">
              <a:latin typeface="Century Gothic" pitchFamily="34" charset="0"/>
            </a:endParaRPr>
          </a:p>
          <a:p>
            <a:pPr lvl="1"/>
            <a:r>
              <a:rPr lang="cs-CZ" dirty="0" smtClean="0">
                <a:latin typeface="Century Gothic" pitchFamily="34" charset="0"/>
              </a:rPr>
              <a:t>Infarkt myokardu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Nemocní po oběhové zástavě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Pacienti před větší </a:t>
            </a:r>
            <a:r>
              <a:rPr lang="cs-CZ" dirty="0" err="1" smtClean="0">
                <a:latin typeface="Century Gothic" pitchFamily="34" charset="0"/>
              </a:rPr>
              <a:t>extrakardiální</a:t>
            </a:r>
            <a:r>
              <a:rPr lang="cs-CZ" dirty="0" smtClean="0">
                <a:latin typeface="Century Gothic" pitchFamily="34" charset="0"/>
              </a:rPr>
              <a:t> operací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U nemocných s výrazným nálezem při ergometrickém vyšetření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Jako urgentní výkon u akutního koronárního syndromu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Koronarografie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5122" name="Picture 2" descr="http://www.mp.pl/img/articles/Aktualnosci/2010-10-01_12323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4495862" cy="4071966"/>
          </a:xfrm>
          <a:prstGeom prst="rect">
            <a:avLst/>
          </a:prstGeom>
          <a:noFill/>
        </p:spPr>
      </p:pic>
      <p:pic>
        <p:nvPicPr>
          <p:cNvPr id="5124" name="Picture 4" descr="http://adst.mp.pl/img/articles/angiografia/14_ptw_lao_opi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1500174"/>
            <a:ext cx="4043351" cy="4077216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714348" y="5857892"/>
            <a:ext cx="77153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 1: http://www.</a:t>
            </a:r>
            <a:r>
              <a:rPr lang="cs-CZ" sz="1600" dirty="0" err="1" smtClean="0">
                <a:latin typeface="Century Gothic" pitchFamily="34" charset="0"/>
              </a:rPr>
              <a:t>mp.pl</a:t>
            </a:r>
            <a:r>
              <a:rPr lang="cs-CZ" sz="1600" dirty="0" smtClean="0">
                <a:latin typeface="Century Gothic" pitchFamily="34" charset="0"/>
              </a:rPr>
              <a:t>/</a:t>
            </a:r>
            <a:r>
              <a:rPr lang="cs-CZ" sz="1600" dirty="0" err="1" smtClean="0">
                <a:latin typeface="Century Gothic" pitchFamily="34" charset="0"/>
              </a:rPr>
              <a:t>img</a:t>
            </a:r>
            <a:r>
              <a:rPr lang="cs-CZ" sz="1600" dirty="0" smtClean="0">
                <a:latin typeface="Century Gothic" pitchFamily="34" charset="0"/>
              </a:rPr>
              <a:t>/</a:t>
            </a:r>
            <a:r>
              <a:rPr lang="cs-CZ" sz="1600" dirty="0" err="1" smtClean="0">
                <a:latin typeface="Century Gothic" pitchFamily="34" charset="0"/>
              </a:rPr>
              <a:t>articles</a:t>
            </a:r>
            <a:r>
              <a:rPr lang="cs-CZ" sz="1600" dirty="0" smtClean="0">
                <a:latin typeface="Century Gothic" pitchFamily="34" charset="0"/>
              </a:rPr>
              <a:t>/</a:t>
            </a:r>
            <a:r>
              <a:rPr lang="cs-CZ" sz="1600" dirty="0" err="1" smtClean="0">
                <a:latin typeface="Century Gothic" pitchFamily="34" charset="0"/>
              </a:rPr>
              <a:t>Aktualnosci</a:t>
            </a:r>
            <a:r>
              <a:rPr lang="cs-CZ" sz="1600" dirty="0" smtClean="0">
                <a:latin typeface="Century Gothic" pitchFamily="34" charset="0"/>
              </a:rPr>
              <a:t>/2010-10-01_123239.jpg</a:t>
            </a:r>
            <a:endParaRPr lang="cs-CZ" sz="1600" dirty="0">
              <a:latin typeface="Century Gothic" pitchFamily="34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714348" y="6215082"/>
            <a:ext cx="750099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 2: http://adst.mp.pl/img/articles/angiografia/14_ptw_lao_opis.jpg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Balónkový </a:t>
            </a:r>
            <a:r>
              <a:rPr lang="cs-CZ" dirty="0" err="1" smtClean="0">
                <a:latin typeface="Century Gothic" pitchFamily="34" charset="0"/>
              </a:rPr>
              <a:t>katetr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8674" name="Picture 2" descr="https://www.stockmedicalart.com/medicalartstudio/kfolio/images/artery-with-cathe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571613"/>
            <a:ext cx="4071966" cy="386134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28596" y="5857892"/>
            <a:ext cx="88216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Century Gothic" pitchFamily="34" charset="0"/>
              </a:rPr>
              <a:t>Zdroj 1: </a:t>
            </a:r>
            <a:r>
              <a:rPr lang="cs-CZ" sz="1400" dirty="0" smtClean="0">
                <a:latin typeface="Century Gothic" pitchFamily="34" charset="0"/>
                <a:hlinkClick r:id="rId3"/>
              </a:rPr>
              <a:t>https://www.stockmedicalart.com/medicalartstudio/kfolio/images/artery-with-catheter.jpg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</p:txBody>
      </p:sp>
      <p:pic>
        <p:nvPicPr>
          <p:cNvPr id="28676" name="Picture 4" descr="http://img.medicalexpo.com/images_me/photo-g/77764-7775519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429124" y="2428868"/>
            <a:ext cx="4377022" cy="1933564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428596" y="6215082"/>
            <a:ext cx="69252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>
                <a:latin typeface="Century Gothic" pitchFamily="34" charset="0"/>
              </a:rPr>
              <a:t>Zdroj 2: </a:t>
            </a:r>
            <a:r>
              <a:rPr lang="cs-CZ" sz="1400" dirty="0" smtClean="0">
                <a:latin typeface="Century Gothic" pitchFamily="34" charset="0"/>
                <a:hlinkClick r:id="rId5"/>
              </a:rPr>
              <a:t>http://img.medicalexpo.com/images_me/photo-g/77764-7775519.jpg</a:t>
            </a:r>
            <a:r>
              <a:rPr lang="cs-CZ" sz="1400" dirty="0" smtClean="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Koronární </a:t>
            </a:r>
            <a:r>
              <a:rPr lang="cs-CZ" dirty="0" err="1" smtClean="0">
                <a:latin typeface="Century Gothic" pitchFamily="34" charset="0"/>
              </a:rPr>
              <a:t>stent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7650" name="Picture 2" descr="http://www.nhlbi.nih.gov/sites/www.nhlbi.nih.gov/files/images_3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96812" y="1357298"/>
            <a:ext cx="6732773" cy="489012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857224" y="6357958"/>
            <a:ext cx="7419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nhlbi.nih.gov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sites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/www.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nhlbi.nih.gov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files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600" dirty="0" err="1" smtClean="0">
                <a:latin typeface="Century Gothic" pitchFamily="34" charset="0"/>
                <a:hlinkClick r:id="rId3"/>
              </a:rPr>
              <a:t>images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_342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Biopsie myokardu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bioptomu</a:t>
            </a:r>
            <a:r>
              <a:rPr lang="cs-CZ" dirty="0" smtClean="0">
                <a:latin typeface="Century Gothic" pitchFamily="34" charset="0"/>
              </a:rPr>
              <a:t> =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zakončeného bioptickými kleštěmi</a:t>
            </a:r>
          </a:p>
          <a:p>
            <a:r>
              <a:rPr lang="cs-CZ" dirty="0" smtClean="0">
                <a:latin typeface="Century Gothic" pitchFamily="34" charset="0"/>
              </a:rPr>
              <a:t>Odběr tkáně k histologickému vyšetření</a:t>
            </a:r>
          </a:p>
          <a:p>
            <a:r>
              <a:rPr lang="cs-CZ" dirty="0" smtClean="0">
                <a:latin typeface="Century Gothic" pitchFamily="34" charset="0"/>
              </a:rPr>
              <a:t>Indikace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U pacientů po transplantaci srdce k průkazu </a:t>
            </a:r>
            <a:r>
              <a:rPr lang="cs-CZ" dirty="0" err="1" smtClean="0">
                <a:latin typeface="Century Gothic" pitchFamily="34" charset="0"/>
              </a:rPr>
              <a:t>rejekce</a:t>
            </a:r>
            <a:r>
              <a:rPr lang="cs-CZ" dirty="0" smtClean="0">
                <a:latin typeface="Century Gothic" pitchFamily="34" charset="0"/>
              </a:rPr>
              <a:t> orgánu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U nemocných s podezřením na </a:t>
            </a:r>
            <a:r>
              <a:rPr lang="cs-CZ" dirty="0" err="1" smtClean="0">
                <a:latin typeface="Century Gothic" pitchFamily="34" charset="0"/>
              </a:rPr>
              <a:t>infiltrativní</a:t>
            </a:r>
            <a:r>
              <a:rPr lang="cs-CZ" dirty="0" smtClean="0">
                <a:latin typeface="Century Gothic" pitchFamily="34" charset="0"/>
              </a:rPr>
              <a:t> procesy v myokardu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latin typeface="Century Gothic" pitchFamily="34" charset="0"/>
              </a:rPr>
              <a:t>Bioptom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1026" name="Picture 2" descr="https://www.cookmedical.com/data/images/416x312/G05534_P_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643050"/>
            <a:ext cx="5643602" cy="4232703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14348" y="6286520"/>
            <a:ext cx="8103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https://www.cookmedical.com/data/images/416x312/G05534_P_004.jpg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Zdroje informací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STANĚK, Vladimír. </a:t>
            </a:r>
            <a:r>
              <a:rPr lang="cs-CZ" i="1" dirty="0" smtClean="0">
                <a:latin typeface="Century Gothic" pitchFamily="34" charset="0"/>
              </a:rPr>
              <a:t>Kardiologie v praxi</a:t>
            </a:r>
            <a:r>
              <a:rPr lang="cs-CZ" dirty="0" smtClean="0">
                <a:latin typeface="Century Gothic" pitchFamily="34" charset="0"/>
              </a:rPr>
              <a:t>. 1. </a:t>
            </a:r>
            <a:r>
              <a:rPr lang="cs-CZ" dirty="0" err="1" smtClean="0">
                <a:latin typeface="Century Gothic" pitchFamily="34" charset="0"/>
              </a:rPr>
              <a:t>vyd</a:t>
            </a:r>
            <a:r>
              <a:rPr lang="cs-CZ" dirty="0" smtClean="0">
                <a:latin typeface="Century Gothic" pitchFamily="34" charset="0"/>
              </a:rPr>
              <a:t>. Praha: </a:t>
            </a:r>
            <a:r>
              <a:rPr lang="cs-CZ" dirty="0" err="1" smtClean="0">
                <a:latin typeface="Century Gothic" pitchFamily="34" charset="0"/>
              </a:rPr>
              <a:t>Axonite</a:t>
            </a:r>
            <a:r>
              <a:rPr lang="cs-CZ" dirty="0" smtClean="0">
                <a:latin typeface="Century Gothic" pitchFamily="34" charset="0"/>
              </a:rPr>
              <a:t> CZ, 2014, 375 s. </a:t>
            </a:r>
            <a:r>
              <a:rPr lang="cs-CZ" dirty="0" err="1" smtClean="0">
                <a:latin typeface="Century Gothic" pitchFamily="34" charset="0"/>
              </a:rPr>
              <a:t>Asclepius</a:t>
            </a:r>
            <a:r>
              <a:rPr lang="cs-CZ" dirty="0" smtClean="0">
                <a:latin typeface="Century Gothic" pitchFamily="34" charset="0"/>
              </a:rPr>
              <a:t>. ISBN 978-80-904899-7-4.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entury Gothic" pitchFamily="34" charset="0"/>
              </a:rPr>
              <a:t>Srdeční katetrizace</a:t>
            </a:r>
            <a:endParaRPr lang="cs-CZ" b="1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= invazivní metoda</a:t>
            </a:r>
          </a:p>
          <a:p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srdečních dutin za účelem: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Vstříknutí rentgen-kontrastní látky k zobrazení srdečních dutin, velkých cév, koronárního řečiště, …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Změření tlaku, průtoku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Změření tlaku v zaklínění – plicní cévní rezistence</a:t>
            </a:r>
          </a:p>
          <a:p>
            <a:pPr lvl="1"/>
            <a:endParaRPr lang="cs-CZ" dirty="0" smtClean="0">
              <a:latin typeface="Century Gothic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pPr lvl="1"/>
            <a:r>
              <a:rPr lang="cs-CZ" dirty="0" smtClean="0">
                <a:latin typeface="Century Gothic" pitchFamily="34" charset="0"/>
              </a:rPr>
              <a:t>Průkazu srdečního zkratu odběrem krevních vzorků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Elektrofyziologického vyšetření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Koronární intervence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Nekoronární intervence (uzávěr vrozených defektů, implantace chlopní, ablace)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Cévní přístupy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Pravostranná srdeční katetrizace</a:t>
            </a:r>
          </a:p>
          <a:p>
            <a:pPr lvl="1"/>
            <a:r>
              <a:rPr lang="cs-CZ" dirty="0" err="1" smtClean="0">
                <a:latin typeface="Century Gothic" pitchFamily="34" charset="0"/>
              </a:rPr>
              <a:t>Katetr</a:t>
            </a:r>
            <a:r>
              <a:rPr lang="cs-CZ" dirty="0" smtClean="0">
                <a:latin typeface="Century Gothic" pitchFamily="34" charset="0"/>
              </a:rPr>
              <a:t> se zavádí žilním systémem do pravé síně, pravé komory a plicnice</a:t>
            </a:r>
          </a:p>
          <a:p>
            <a:r>
              <a:rPr lang="cs-CZ" dirty="0" smtClean="0">
                <a:latin typeface="Century Gothic" pitchFamily="34" charset="0"/>
              </a:rPr>
              <a:t>Levostranná srdeční katetrizace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větší tepny a retrográdně do oblouku aorty, dále do levé komory skrze aortální chlopeň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Cévní přístupy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entury Gothic" pitchFamily="34" charset="0"/>
              </a:rPr>
              <a:t>Transseptální</a:t>
            </a:r>
            <a:r>
              <a:rPr lang="cs-CZ" dirty="0" smtClean="0">
                <a:latin typeface="Century Gothic" pitchFamily="34" charset="0"/>
              </a:rPr>
              <a:t> srdeční katetrizace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pravé síně, punkce v místě </a:t>
            </a:r>
            <a:r>
              <a:rPr lang="cs-CZ" dirty="0" err="1" smtClean="0">
                <a:latin typeface="Century Gothic" pitchFamily="34" charset="0"/>
              </a:rPr>
              <a:t>fossa</a:t>
            </a:r>
            <a:r>
              <a:rPr lang="cs-CZ" dirty="0" smtClean="0">
                <a:latin typeface="Century Gothic" pitchFamily="34" charset="0"/>
              </a:rPr>
              <a:t> </a:t>
            </a:r>
            <a:r>
              <a:rPr lang="cs-CZ" dirty="0" err="1" smtClean="0">
                <a:latin typeface="Century Gothic" pitchFamily="34" charset="0"/>
              </a:rPr>
              <a:t>ovalis</a:t>
            </a:r>
            <a:r>
              <a:rPr lang="cs-CZ" dirty="0" smtClean="0">
                <a:latin typeface="Century Gothic" pitchFamily="34" charset="0"/>
              </a:rPr>
              <a:t> – 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levé síně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Užívá se při plastice mitrální chlopně, ablaci plicních žil u fibrilace síní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Cévní přístupy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Century Gothic" pitchFamily="34" charset="0"/>
              </a:rPr>
              <a:t>Hemodynamické</a:t>
            </a:r>
            <a:r>
              <a:rPr lang="cs-CZ" dirty="0" smtClean="0">
                <a:latin typeface="Century Gothic" pitchFamily="34" charset="0"/>
              </a:rPr>
              <a:t> vyšetření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srdečních dutin a přímé změřené tlaků v srdečních dutinách a velkých tepnách</a:t>
            </a:r>
          </a:p>
          <a:p>
            <a:pPr lvl="1"/>
            <a:r>
              <a:rPr lang="cs-CZ" dirty="0" smtClean="0">
                <a:latin typeface="Century Gothic" pitchFamily="34" charset="0"/>
              </a:rPr>
              <a:t>Možné i měření průtoku v malém a velkém oběhu</a:t>
            </a:r>
          </a:p>
          <a:p>
            <a:pPr lvl="1">
              <a:buNone/>
            </a:pP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Normální hodnoty tlaků v srdečních dutinách </a:t>
            </a:r>
            <a:r>
              <a:rPr lang="en-US" dirty="0" smtClean="0">
                <a:latin typeface="Century Gothic" pitchFamily="34" charset="0"/>
              </a:rPr>
              <a:t>[</a:t>
            </a:r>
            <a:r>
              <a:rPr lang="cs-CZ" dirty="0" err="1" smtClean="0">
                <a:latin typeface="Century Gothic" pitchFamily="34" charset="0"/>
              </a:rPr>
              <a:t>mmHg</a:t>
            </a:r>
            <a:r>
              <a:rPr lang="en-US" dirty="0" smtClean="0">
                <a:latin typeface="Century Gothic" pitchFamily="34" charset="0"/>
              </a:rPr>
              <a:t>]</a:t>
            </a:r>
            <a:endParaRPr lang="cs-CZ" dirty="0">
              <a:latin typeface="Century Gothic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28662" y="2357430"/>
          <a:ext cx="7215238" cy="3274704"/>
        </p:xfrm>
        <a:graphic>
          <a:graphicData uri="http://schemas.openxmlformats.org/drawingml/2006/table">
            <a:tbl>
              <a:tblPr/>
              <a:tblGrid>
                <a:gridCol w="3607619"/>
                <a:gridCol w="3607619"/>
              </a:tblGrid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Střední tlak v pravé síni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entury Gothic" pitchFamily="34" charset="0"/>
                          <a:ea typeface="Calibri"/>
                          <a:cs typeface="Times New Roman"/>
                        </a:rPr>
                        <a:t>1 – 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Systolický tlak v pravé komoře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17 – 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entury Gothic" pitchFamily="34" charset="0"/>
                          <a:ea typeface="Calibri"/>
                          <a:cs typeface="Times New Roman"/>
                        </a:rPr>
                        <a:t>Střední tlak v plicnici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15 – 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entury Gothic" pitchFamily="34" charset="0"/>
                          <a:ea typeface="Calibri"/>
                          <a:cs typeface="Times New Roman"/>
                        </a:rPr>
                        <a:t>Střední tlak v levé síni (tlak v plicnici v zaklínění)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5 –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Century Gothic" pitchFamily="34" charset="0"/>
                          <a:ea typeface="Calibri"/>
                          <a:cs typeface="Times New Roman"/>
                        </a:rPr>
                        <a:t>Konečný diastolický tlak v levé komoře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Century Gothic" pitchFamily="34" charset="0"/>
                          <a:ea typeface="Calibri"/>
                          <a:cs typeface="Times New Roman"/>
                        </a:rPr>
                        <a:t>5 – 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Diagnostický </a:t>
            </a:r>
            <a:r>
              <a:rPr lang="cs-CZ" dirty="0" err="1" smtClean="0">
                <a:latin typeface="Century Gothic" pitchFamily="34" charset="0"/>
              </a:rPr>
              <a:t>katetr</a:t>
            </a:r>
            <a:endParaRPr lang="cs-CZ" dirty="0" smtClean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Century Gothic" pitchFamily="34" charset="0"/>
            </a:endParaRPr>
          </a:p>
        </p:txBody>
      </p:sp>
      <p:pic>
        <p:nvPicPr>
          <p:cNvPr id="7170" name="Picture 2" descr="http://www.bostonscientific.com/content/dam/bostonscientific/ep/portfolio-group/catheters-diagnostic/Steerable%20Catheters/BLAZER%20Dx-20/LowRes%20Product%20Images/BLAZER%20Dx-20%20-%20Produc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1428736"/>
            <a:ext cx="4714908" cy="471490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285720" y="6286520"/>
            <a:ext cx="8529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Century Gothic" pitchFamily="34" charset="0"/>
              </a:rPr>
              <a:t>Zdroj: 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bostonscientific.com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content/dam/bostonscientific/ep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/portfolio-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group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/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catheters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-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diagnostic/</a:t>
            </a:r>
          </a:p>
          <a:p>
            <a:r>
              <a:rPr lang="cs-CZ" sz="1200" dirty="0" err="1" smtClean="0">
                <a:latin typeface="Century Gothic" pitchFamily="34" charset="0"/>
                <a:hlinkClick r:id="rId3"/>
              </a:rPr>
              <a:t>Steerable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%20Catheters/BLAZER%20Dx-20/</a:t>
            </a:r>
            <a:r>
              <a:rPr lang="cs-CZ" sz="1200" dirty="0" err="1" smtClean="0">
                <a:latin typeface="Century Gothic" pitchFamily="34" charset="0"/>
                <a:hlinkClick r:id="rId3"/>
              </a:rPr>
              <a:t>LowRes</a:t>
            </a:r>
            <a:r>
              <a:rPr lang="cs-CZ" sz="1200" dirty="0" smtClean="0">
                <a:latin typeface="Century Gothic" pitchFamily="34" charset="0"/>
                <a:hlinkClick r:id="rId3"/>
              </a:rPr>
              <a:t>%20Product%20Images/BLAZER%20Dx-20%20-%20Product.jpg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Selektivní koronární angiografie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Zavedení </a:t>
            </a:r>
            <a:r>
              <a:rPr lang="cs-CZ" dirty="0" err="1" smtClean="0">
                <a:latin typeface="Century Gothic" pitchFamily="34" charset="0"/>
              </a:rPr>
              <a:t>katetru</a:t>
            </a:r>
            <a:r>
              <a:rPr lang="cs-CZ" dirty="0" smtClean="0">
                <a:latin typeface="Century Gothic" pitchFamily="34" charset="0"/>
              </a:rPr>
              <a:t> do koronárních sinů a nástřik pravé a levé koronární arterie rentgen-kontrastní látkou</a:t>
            </a:r>
          </a:p>
          <a:p>
            <a:r>
              <a:rPr lang="cs-CZ" dirty="0" smtClean="0">
                <a:latin typeface="Century Gothic" pitchFamily="34" charset="0"/>
              </a:rPr>
              <a:t>Vše pod RTG kontrolou</a:t>
            </a:r>
          </a:p>
          <a:p>
            <a:r>
              <a:rPr lang="cs-CZ" dirty="0" smtClean="0">
                <a:latin typeface="Century Gothic" pitchFamily="34" charset="0"/>
              </a:rPr>
              <a:t>Účelem je zobrazení koronárních tepen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9763</TotalTime>
  <Words>392</Words>
  <PresentationFormat>Předvádění na obrazovce (4:3)</PresentationFormat>
  <Paragraphs>80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sady Office</vt:lpstr>
      <vt:lpstr>Srdeční katetrizace</vt:lpstr>
      <vt:lpstr>Srdeční katetrizace</vt:lpstr>
      <vt:lpstr>Snímek 3</vt:lpstr>
      <vt:lpstr>Cévní přístupy</vt:lpstr>
      <vt:lpstr>Cévní přístupy</vt:lpstr>
      <vt:lpstr>Cévní přístupy</vt:lpstr>
      <vt:lpstr>Normální hodnoty tlaků v srdečních dutinách [mmHg]</vt:lpstr>
      <vt:lpstr>Diagnostický katetr</vt:lpstr>
      <vt:lpstr>Selektivní koronární angiografie</vt:lpstr>
      <vt:lpstr>Selektivní koronární angiografie</vt:lpstr>
      <vt:lpstr>Selektivní koronární angiografie</vt:lpstr>
      <vt:lpstr>Koronarografie</vt:lpstr>
      <vt:lpstr>Balónkový katetr</vt:lpstr>
      <vt:lpstr>Koronární stent</vt:lpstr>
      <vt:lpstr>Biopsie myokardu</vt:lpstr>
      <vt:lpstr>Bioptom</vt:lpstr>
      <vt:lpstr>Zdroje informací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Elektrokardiografie</dc:title>
  <dc:creator>Uzivatel</dc:creator>
  <cp:lastModifiedBy>Uzivatel</cp:lastModifiedBy>
  <cp:revision>72</cp:revision>
  <dcterms:created xsi:type="dcterms:W3CDTF">2016-04-21T18:42:47Z</dcterms:created>
  <dcterms:modified xsi:type="dcterms:W3CDTF">2016-10-24T18:39:51Z</dcterms:modified>
</cp:coreProperties>
</file>