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61" r:id="rId3"/>
    <p:sldId id="300" r:id="rId4"/>
    <p:sldId id="301" r:id="rId5"/>
    <p:sldId id="262" r:id="rId6"/>
    <p:sldId id="264" r:id="rId7"/>
    <p:sldId id="265" r:id="rId8"/>
    <p:sldId id="302" r:id="rId9"/>
    <p:sldId id="289" r:id="rId10"/>
    <p:sldId id="296" r:id="rId11"/>
    <p:sldId id="303" r:id="rId12"/>
    <p:sldId id="30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6949" autoAdjust="0"/>
  </p:normalViewPr>
  <p:slideViewPr>
    <p:cSldViewPr>
      <p:cViewPr varScale="1">
        <p:scale>
          <a:sx n="64" d="100"/>
          <a:sy n="64" d="100"/>
        </p:scale>
        <p:origin x="20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196BEF-B75A-49CB-939B-368DD0CB9ABD}" type="datetimeFigureOut">
              <a:rPr lang="cs-CZ" smtClean="0"/>
              <a:t>13.11.2016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5DF527-D8B9-4256-BE15-4065798CD1C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1191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Dopplerovské vyšetření využívá Dopplerova jevu, který vysvětluje, jak se mění frekvence vlnění, jež se odráží od pohybujících se předmětů, v našem případě erytrocytů. Pokud se předmět pohybuje směrem k sondě, vlnová délka vln se zmenšuje a frekvence se zvyšuje. Pokud se předmět pohybuje směrem od sondy, frekvence se snižuje a vlnová délka se prodlužuje. </a:t>
            </a:r>
            <a:endParaRPr lang="cs-CZ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F527-D8B9-4256-BE15-4065798CD1C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468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F527-D8B9-4256-BE15-4065798CD1CE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0117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Tady bych prosím přidala obrázek dle druhé </a:t>
            </a:r>
            <a:r>
              <a:rPr lang="cs-CZ" smtClean="0"/>
              <a:t>možnosti výpočtu času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D5DF527-D8B9-4256-BE15-4065798CD1C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67577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50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mg.medscape.com/fullsize/migrated/443/202/ajgc443202.fig1.gif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mp-brno.cz/Intimomedialni_sire.html" TargetMode="External"/><Relationship Id="rId2" Type="http://schemas.openxmlformats.org/officeDocument/2006/relationships/hyperlink" Target="http://pfyziollfup.upol.cz/castwiki2/?p=26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d1vzuwdl7rxiz0.cloudfront.net/content/ehj/31/14/1682/F2.large.jpg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1vzuwdl7rxiz0.cloudfront.net/content/ehj/29/7/849/F1.large.jpg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5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atin typeface="Century Gothic" pitchFamily="34" charset="0"/>
              </a:rPr>
              <a:t>Ultrazvuk cév, rychlost </a:t>
            </a:r>
            <a:r>
              <a:rPr lang="cs-CZ" sz="6000" b="1" dirty="0" smtClean="0">
                <a:latin typeface="Century Gothic" pitchFamily="34" charset="0"/>
              </a:rPr>
              <a:t>pulzové </a:t>
            </a:r>
            <a:r>
              <a:rPr lang="cs-CZ" sz="6000" b="1" dirty="0" smtClean="0">
                <a:latin typeface="Century Gothic" pitchFamily="34" charset="0"/>
              </a:rPr>
              <a:t>vlny</a:t>
            </a:r>
            <a:endParaRPr lang="cs-CZ" sz="6000" b="1" dirty="0">
              <a:latin typeface="Century Gothic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Rychlost </a:t>
            </a:r>
            <a:r>
              <a:rPr lang="cs-CZ" dirty="0" smtClean="0">
                <a:latin typeface="Century Gothic" pitchFamily="34" charset="0"/>
              </a:rPr>
              <a:t>pulzové </a:t>
            </a:r>
            <a:r>
              <a:rPr lang="cs-CZ" dirty="0" smtClean="0">
                <a:latin typeface="Century Gothic" pitchFamily="34" charset="0"/>
              </a:rPr>
              <a:t>vlny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10000"/>
          </a:bodyPr>
          <a:lstStyle/>
          <a:p>
            <a:r>
              <a:rPr lang="cs-CZ" dirty="0" smtClean="0">
                <a:latin typeface="Century Gothic" pitchFamily="34" charset="0"/>
              </a:rPr>
              <a:t>Měření</a:t>
            </a:r>
          </a:p>
          <a:p>
            <a:pPr lvl="1"/>
            <a:r>
              <a:rPr lang="cs-CZ" dirty="0">
                <a:latin typeface="Century Gothic" pitchFamily="34" charset="0"/>
              </a:rPr>
              <a:t>s pomocí ultrazvuku</a:t>
            </a:r>
          </a:p>
          <a:p>
            <a:pPr lvl="1"/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Výpočtem</a:t>
            </a:r>
            <a:endParaRPr lang="cs-CZ" dirty="0" smtClean="0">
              <a:latin typeface="Century Gothic" pitchFamily="34" charset="0"/>
            </a:endParaRPr>
          </a:p>
          <a:p>
            <a:pPr marL="457200" lvl="1" indent="0">
              <a:buNone/>
            </a:pPr>
            <a:r>
              <a:rPr lang="cs-CZ" dirty="0" smtClean="0">
                <a:latin typeface="Century Gothic" pitchFamily="34" charset="0"/>
              </a:rPr>
              <a:t>dle vzorce: </a:t>
            </a:r>
            <a:r>
              <a:rPr lang="cs-CZ" b="1" dirty="0" smtClean="0">
                <a:latin typeface="Century Gothic" pitchFamily="34" charset="0"/>
              </a:rPr>
              <a:t>dráha dělená časem</a:t>
            </a:r>
          </a:p>
          <a:p>
            <a:pPr marL="457200" lvl="1" indent="0">
              <a:buNone/>
            </a:pPr>
            <a:endParaRPr lang="cs-CZ" dirty="0" smtClean="0">
              <a:latin typeface="Century Gothic" pitchFamily="34" charset="0"/>
            </a:endParaRPr>
          </a:p>
          <a:p>
            <a:pPr marL="457200" lvl="1" indent="0">
              <a:buNone/>
            </a:pPr>
            <a:r>
              <a:rPr lang="cs-CZ" b="1" dirty="0" smtClean="0">
                <a:latin typeface="Century Gothic" pitchFamily="34" charset="0"/>
              </a:rPr>
              <a:t>Čas:</a:t>
            </a:r>
            <a:r>
              <a:rPr lang="cs-CZ" dirty="0" smtClean="0">
                <a:latin typeface="Century Gothic" pitchFamily="34" charset="0"/>
              </a:rPr>
              <a:t> časový posun </a:t>
            </a:r>
            <a:r>
              <a:rPr lang="cs-CZ" dirty="0" err="1" smtClean="0">
                <a:latin typeface="Century Gothic" pitchFamily="34" charset="0"/>
              </a:rPr>
              <a:t>sfygmografických</a:t>
            </a:r>
            <a:r>
              <a:rPr lang="cs-CZ" dirty="0" smtClean="0">
                <a:latin typeface="Century Gothic" pitchFamily="34" charset="0"/>
              </a:rPr>
              <a:t> křivek</a:t>
            </a:r>
          </a:p>
          <a:p>
            <a:pPr marL="457200" lvl="1" indent="0">
              <a:buNone/>
            </a:pPr>
            <a:r>
              <a:rPr lang="cs-CZ" dirty="0" smtClean="0">
                <a:latin typeface="Century Gothic" pitchFamily="34" charset="0"/>
              </a:rPr>
              <a:t>Nebo: časový </a:t>
            </a:r>
            <a:r>
              <a:rPr lang="cs-CZ" dirty="0">
                <a:latin typeface="Century Gothic" pitchFamily="34" charset="0"/>
              </a:rPr>
              <a:t>posun mezi EKG (vrchol kmitu R) a začátkem </a:t>
            </a:r>
            <a:r>
              <a:rPr lang="cs-CZ" dirty="0" err="1">
                <a:latin typeface="Century Gothic" pitchFamily="34" charset="0"/>
              </a:rPr>
              <a:t>sfygmogramu</a:t>
            </a:r>
            <a:r>
              <a:rPr lang="cs-CZ" dirty="0">
                <a:latin typeface="Century Gothic" pitchFamily="34" charset="0"/>
              </a:rPr>
              <a:t> z obou měřených míst </a:t>
            </a:r>
          </a:p>
          <a:p>
            <a:pPr marL="457200" lvl="1" indent="0">
              <a:buNone/>
            </a:pPr>
            <a:endParaRPr lang="cs-CZ" dirty="0" smtClean="0">
              <a:latin typeface="Century Gothic" pitchFamily="34" charset="0"/>
            </a:endParaRPr>
          </a:p>
          <a:p>
            <a:pPr marL="457200" lvl="1" indent="0">
              <a:buNone/>
            </a:pPr>
            <a:r>
              <a:rPr lang="cs-CZ" b="1" dirty="0" smtClean="0">
                <a:latin typeface="Century Gothic" pitchFamily="34" charset="0"/>
              </a:rPr>
              <a:t>Dráha: </a:t>
            </a:r>
            <a:r>
              <a:rPr lang="cs-CZ" dirty="0" smtClean="0">
                <a:latin typeface="Century Gothic" pitchFamily="34" charset="0"/>
              </a:rPr>
              <a:t>z</a:t>
            </a:r>
            <a:r>
              <a:rPr lang="cs-CZ" dirty="0" smtClean="0">
                <a:latin typeface="Century Gothic" pitchFamily="34" charset="0"/>
              </a:rPr>
              <a:t>měřena </a:t>
            </a:r>
            <a:r>
              <a:rPr lang="cs-CZ" dirty="0" smtClean="0">
                <a:latin typeface="Century Gothic" pitchFamily="34" charset="0"/>
              </a:rPr>
              <a:t>vzdálenost mezi dvěma místy na povrchu </a:t>
            </a:r>
            <a:r>
              <a:rPr lang="cs-CZ" dirty="0" smtClean="0">
                <a:latin typeface="Century Gothic" pitchFamily="34" charset="0"/>
              </a:rPr>
              <a:t>těla (např. </a:t>
            </a:r>
            <a:r>
              <a:rPr lang="cs-CZ" dirty="0" err="1" smtClean="0">
                <a:latin typeface="Century Gothic" pitchFamily="34" charset="0"/>
              </a:rPr>
              <a:t>a.carotis</a:t>
            </a:r>
            <a:r>
              <a:rPr lang="cs-CZ" dirty="0" smtClean="0">
                <a:latin typeface="Century Gothic" pitchFamily="34" charset="0"/>
              </a:rPr>
              <a:t> – </a:t>
            </a:r>
            <a:r>
              <a:rPr lang="cs-CZ" dirty="0" err="1" smtClean="0">
                <a:latin typeface="Century Gothic" pitchFamily="34" charset="0"/>
              </a:rPr>
              <a:t>a.femoralis</a:t>
            </a:r>
            <a:r>
              <a:rPr lang="cs-CZ" dirty="0" smtClean="0">
                <a:latin typeface="Century Gothic" pitchFamily="34" charset="0"/>
              </a:rPr>
              <a:t> nebo </a:t>
            </a:r>
            <a:r>
              <a:rPr lang="cs-CZ" dirty="0" err="1" smtClean="0">
                <a:latin typeface="Century Gothic" pitchFamily="34" charset="0"/>
              </a:rPr>
              <a:t>a.brachialis</a:t>
            </a:r>
            <a:r>
              <a:rPr lang="cs-CZ" dirty="0" smtClean="0">
                <a:latin typeface="Century Gothic" pitchFamily="34" charset="0"/>
              </a:rPr>
              <a:t> – </a:t>
            </a:r>
            <a:r>
              <a:rPr lang="cs-CZ" dirty="0" err="1" smtClean="0">
                <a:latin typeface="Century Gothic" pitchFamily="34" charset="0"/>
              </a:rPr>
              <a:t>a.radialis</a:t>
            </a:r>
            <a:r>
              <a:rPr lang="cs-CZ" dirty="0" smtClean="0">
                <a:latin typeface="Century Gothic" pitchFamily="34" charset="0"/>
              </a:rPr>
              <a:t>) </a:t>
            </a:r>
          </a:p>
          <a:p>
            <a:pPr marL="457200" lvl="1" indent="0">
              <a:buNone/>
            </a:pP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>
                <a:latin typeface="Century Gothic" pitchFamily="34" charset="0"/>
              </a:rPr>
              <a:t>Výpočet rychlosti </a:t>
            </a:r>
            <a:r>
              <a:rPr lang="cs-CZ" dirty="0" smtClean="0">
                <a:latin typeface="Century Gothic" pitchFamily="34" charset="0"/>
              </a:rPr>
              <a:t>pulzové </a:t>
            </a:r>
            <a:r>
              <a:rPr lang="cs-CZ" dirty="0" smtClean="0">
                <a:latin typeface="Century Gothic" pitchFamily="34" charset="0"/>
              </a:rPr>
              <a:t>vlny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 descr="http://img.medscape.com/fullsize/migrated/443/202/ajgc443202.fig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000232" y="1500174"/>
            <a:ext cx="4572032" cy="441201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00034" y="6286520"/>
            <a:ext cx="8015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4"/>
              </a:rPr>
              <a:t>http://img.medscape.com/fullsize/migrated/443/202/ajgc443202.fig1.gif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Zdroje informací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800" u="sng" dirty="0" smtClean="0">
                <a:latin typeface="Century Gothic" pitchFamily="34" charset="0"/>
                <a:hlinkClick r:id="rId2"/>
              </a:rPr>
              <a:t>http://pfyziollfup.upol.cz/castwiki2/?p=2604</a:t>
            </a:r>
            <a:endParaRPr lang="cs-CZ" sz="2800" dirty="0" smtClean="0">
              <a:latin typeface="Century Gothic" pitchFamily="34" charset="0"/>
            </a:endParaRPr>
          </a:p>
          <a:p>
            <a:r>
              <a:rPr lang="cs-CZ" sz="2800" u="sng" dirty="0" smtClean="0">
                <a:latin typeface="Century Gothic" pitchFamily="34" charset="0"/>
                <a:hlinkClick r:id="rId3"/>
              </a:rPr>
              <a:t>http://www.</a:t>
            </a:r>
            <a:r>
              <a:rPr lang="cs-CZ" sz="2800" u="sng" dirty="0" err="1" smtClean="0">
                <a:latin typeface="Century Gothic" pitchFamily="34" charset="0"/>
                <a:hlinkClick r:id="rId3"/>
              </a:rPr>
              <a:t>cmp</a:t>
            </a:r>
            <a:r>
              <a:rPr lang="cs-CZ" sz="2800" u="sng" dirty="0" smtClean="0">
                <a:latin typeface="Century Gothic" pitchFamily="34" charset="0"/>
                <a:hlinkClick r:id="rId3"/>
              </a:rPr>
              <a:t>-</a:t>
            </a:r>
            <a:r>
              <a:rPr lang="cs-CZ" sz="2800" u="sng" dirty="0" err="1" smtClean="0">
                <a:latin typeface="Century Gothic" pitchFamily="34" charset="0"/>
                <a:hlinkClick r:id="rId3"/>
              </a:rPr>
              <a:t>brno.cz</a:t>
            </a:r>
            <a:r>
              <a:rPr lang="cs-CZ" sz="2800" u="sng" dirty="0" smtClean="0">
                <a:latin typeface="Century Gothic" pitchFamily="34" charset="0"/>
                <a:hlinkClick r:id="rId3"/>
              </a:rPr>
              <a:t>/</a:t>
            </a:r>
            <a:r>
              <a:rPr lang="cs-CZ" sz="2800" u="sng" dirty="0" err="1" smtClean="0">
                <a:latin typeface="Century Gothic" pitchFamily="34" charset="0"/>
                <a:hlinkClick r:id="rId3"/>
              </a:rPr>
              <a:t>Intimomedialni</a:t>
            </a:r>
            <a:r>
              <a:rPr lang="cs-CZ" sz="2800" u="sng" dirty="0" smtClean="0">
                <a:latin typeface="Century Gothic" pitchFamily="34" charset="0"/>
                <a:hlinkClick r:id="rId3"/>
              </a:rPr>
              <a:t>_sire.</a:t>
            </a:r>
            <a:r>
              <a:rPr lang="cs-CZ" sz="2800" u="sng" dirty="0" err="1" smtClean="0">
                <a:latin typeface="Century Gothic" pitchFamily="34" charset="0"/>
                <a:hlinkClick r:id="rId3"/>
              </a:rPr>
              <a:t>html</a:t>
            </a:r>
            <a:endParaRPr lang="cs-CZ" sz="2800" dirty="0" smtClean="0">
              <a:latin typeface="Century Gothic" pitchFamily="34" charset="0"/>
            </a:endParaRPr>
          </a:p>
          <a:p>
            <a:r>
              <a:rPr lang="cs-CZ" sz="2800" dirty="0" smtClean="0">
                <a:latin typeface="Century Gothic" pitchFamily="34" charset="0"/>
              </a:rPr>
              <a:t>HRUŠKOVÁ, J. Určení rychlosti tepové vlny ze záznamu centrálního pulsového tlaku. Brno: Vysoké učení technické v Brně, Fakulta elektrotechniky a komunikačních technologií, 2011. 56 s. Vedoucí bakalářské práce MUDr. Eva </a:t>
            </a:r>
            <a:r>
              <a:rPr lang="cs-CZ" sz="2800" dirty="0" err="1" smtClean="0">
                <a:latin typeface="Century Gothic" pitchFamily="34" charset="0"/>
              </a:rPr>
              <a:t>Závodná</a:t>
            </a:r>
            <a:r>
              <a:rPr lang="cs-CZ" sz="2800" dirty="0" smtClean="0">
                <a:latin typeface="Century Gothic" pitchFamily="34" charset="0"/>
              </a:rPr>
              <a:t>, </a:t>
            </a:r>
            <a:r>
              <a:rPr lang="cs-CZ" sz="2800" dirty="0" err="1" smtClean="0">
                <a:latin typeface="Century Gothic" pitchFamily="34" charset="0"/>
              </a:rPr>
              <a:t>Ph.D</a:t>
            </a:r>
            <a:r>
              <a:rPr lang="cs-CZ" sz="2800" dirty="0" smtClean="0">
                <a:latin typeface="Century Gothic" pitchFamily="34" charset="0"/>
              </a:rPr>
              <a:t>. 1. příloha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Ultrazvuk cév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= neinvazivní zobrazovací metoda</a:t>
            </a:r>
          </a:p>
          <a:p>
            <a:r>
              <a:rPr lang="cs-CZ" dirty="0" smtClean="0">
                <a:latin typeface="Century Gothic" pitchFamily="34" charset="0"/>
              </a:rPr>
              <a:t>UTZ vlny vytvářeny piezoelektrickými krystaly – vlivem střídavého elektrického proudu dochází ke smršťování a roztahování krystalů – vzniká mechanické vlnění, které se odráží od tkání</a:t>
            </a:r>
          </a:p>
          <a:p>
            <a:endParaRPr lang="cs-CZ" dirty="0" smtClean="0">
              <a:latin typeface="Century Gothic" pitchFamily="34" charset="0"/>
            </a:endParaRPr>
          </a:p>
          <a:p>
            <a:pPr lvl="1"/>
            <a:endParaRPr lang="cs-CZ" dirty="0" smtClean="0">
              <a:latin typeface="Century Gothic" pitchFamily="34" charset="0"/>
            </a:endParaRP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Mechanické vlnění je opět přijímáno krystaly, ve kterých indukuje elektrický proud – od bližších struktur se vlnění vrátí dříve, od vzdálenějších později</a:t>
            </a:r>
          </a:p>
          <a:p>
            <a:r>
              <a:rPr lang="cs-CZ" dirty="0" smtClean="0">
                <a:latin typeface="Century Gothic" pitchFamily="34" charset="0"/>
              </a:rPr>
              <a:t>Dle amplitudy je strukturám přiřazen určitý odstín šedé a je rekonstruován </a:t>
            </a:r>
            <a:r>
              <a:rPr lang="cs-CZ" dirty="0" smtClean="0">
                <a:latin typeface="Century Gothic" pitchFamily="34" charset="0"/>
              </a:rPr>
              <a:t>UTZ obraz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Dopplerovské vyšetření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Využívá Dopplerova jevu – změny frekvence UTZ vln odrážejících se od pohybujících se předmětů – erytrocytů</a:t>
            </a:r>
          </a:p>
        </p:txBody>
      </p:sp>
      <p:sp>
        <p:nvSpPr>
          <p:cNvPr id="5" name="TextovéPole 4"/>
          <p:cNvSpPr txBox="1"/>
          <p:nvPr/>
        </p:nvSpPr>
        <p:spPr>
          <a:xfrm>
            <a:off x="357158" y="6286520"/>
            <a:ext cx="206178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Autor: David Dufek</a:t>
            </a:r>
            <a:endParaRPr lang="cs-CZ" sz="1600" dirty="0">
              <a:latin typeface="Century Gothic" pitchFamily="34" charset="0"/>
            </a:endParaRPr>
          </a:p>
        </p:txBody>
      </p:sp>
      <p:pic>
        <p:nvPicPr>
          <p:cNvPr id="6" name="Obrázek 5" descr="Princip Dopplerova jevu.001.tiff"/>
          <p:cNvPicPr>
            <a:picLocks noChangeAspect="1"/>
          </p:cNvPicPr>
          <p:nvPr/>
        </p:nvPicPr>
        <p:blipFill>
          <a:blip r:embed="rId3" cstate="print"/>
          <a:srcRect t="16418"/>
          <a:stretch>
            <a:fillRect/>
          </a:stretch>
        </p:blipFill>
        <p:spPr>
          <a:xfrm>
            <a:off x="2428860" y="3143248"/>
            <a:ext cx="4188028" cy="350043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Ultrazvuk cév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900" dirty="0" smtClean="0">
                <a:latin typeface="Century Gothic" pitchFamily="34" charset="0"/>
              </a:rPr>
              <a:t>Vyšetřujeme zejména velké cévy, </a:t>
            </a:r>
            <a:r>
              <a:rPr lang="cs-CZ" sz="2900" dirty="0" err="1" smtClean="0">
                <a:latin typeface="Century Gothic" pitchFamily="34" charset="0"/>
              </a:rPr>
              <a:t>cévy</a:t>
            </a:r>
            <a:r>
              <a:rPr lang="cs-CZ" sz="2900" dirty="0" smtClean="0">
                <a:latin typeface="Century Gothic" pitchFamily="34" charset="0"/>
              </a:rPr>
              <a:t> krku, končetin, renální cévy</a:t>
            </a:r>
          </a:p>
          <a:p>
            <a:r>
              <a:rPr lang="cs-CZ" sz="2900" dirty="0" smtClean="0">
                <a:latin typeface="Century Gothic" pitchFamily="34" charset="0"/>
              </a:rPr>
              <a:t>K vyšetření mozkových tepen – zvláštní upravený </a:t>
            </a:r>
            <a:r>
              <a:rPr lang="cs-CZ" sz="2900" dirty="0" err="1" smtClean="0">
                <a:latin typeface="Century Gothic" pitchFamily="34" charset="0"/>
              </a:rPr>
              <a:t>transkraniální</a:t>
            </a:r>
            <a:r>
              <a:rPr lang="cs-CZ" sz="2900" dirty="0" smtClean="0">
                <a:latin typeface="Century Gothic" pitchFamily="34" charset="0"/>
              </a:rPr>
              <a:t> ultrazvuk</a:t>
            </a:r>
          </a:p>
          <a:p>
            <a:r>
              <a:rPr lang="cs-CZ" sz="2900" dirty="0" smtClean="0">
                <a:latin typeface="Century Gothic" pitchFamily="34" charset="0"/>
              </a:rPr>
              <a:t>Zjišťujeme:</a:t>
            </a:r>
          </a:p>
          <a:p>
            <a:pPr lvl="1"/>
            <a:r>
              <a:rPr lang="cs-CZ" sz="2600" dirty="0" err="1" smtClean="0">
                <a:latin typeface="Century Gothic" pitchFamily="34" charset="0"/>
              </a:rPr>
              <a:t>Aneurysmata</a:t>
            </a:r>
            <a:r>
              <a:rPr lang="cs-CZ" sz="2600" dirty="0" smtClean="0">
                <a:latin typeface="Century Gothic" pitchFamily="34" charset="0"/>
              </a:rPr>
              <a:t> aorty (změření rozměrů)</a:t>
            </a:r>
          </a:p>
          <a:p>
            <a:pPr lvl="1"/>
            <a:r>
              <a:rPr lang="cs-CZ" sz="2600" dirty="0" smtClean="0">
                <a:latin typeface="Century Gothic" pitchFamily="34" charset="0"/>
              </a:rPr>
              <a:t>Stenózy aorty, renálních tepen</a:t>
            </a:r>
          </a:p>
          <a:p>
            <a:pPr lvl="1"/>
            <a:r>
              <a:rPr lang="cs-CZ" sz="2600" dirty="0" smtClean="0">
                <a:latin typeface="Century Gothic" pitchFamily="34" charset="0"/>
              </a:rPr>
              <a:t>Hodnocení funkce žilních systémů dolních končetin (stenózy, tromby, …)</a:t>
            </a:r>
          </a:p>
          <a:p>
            <a:pPr lvl="1"/>
            <a:r>
              <a:rPr lang="cs-CZ" sz="2600" dirty="0" smtClean="0">
                <a:latin typeface="Century Gothic" pitchFamily="34" charset="0"/>
              </a:rPr>
              <a:t>Hodnocení </a:t>
            </a:r>
            <a:r>
              <a:rPr lang="cs-CZ" sz="2600" dirty="0" smtClean="0">
                <a:latin typeface="Century Gothic" pitchFamily="34" charset="0"/>
              </a:rPr>
              <a:t>průchodnosti </a:t>
            </a:r>
            <a:r>
              <a:rPr lang="cs-CZ" sz="2600" dirty="0" smtClean="0">
                <a:latin typeface="Century Gothic" pitchFamily="34" charset="0"/>
              </a:rPr>
              <a:t>krčních tepen zásobujících mozek – </a:t>
            </a:r>
            <a:r>
              <a:rPr lang="cs-CZ" sz="2600" dirty="0" err="1" smtClean="0">
                <a:latin typeface="Century Gothic" pitchFamily="34" charset="0"/>
              </a:rPr>
              <a:t>aa</a:t>
            </a:r>
            <a:r>
              <a:rPr lang="cs-CZ" sz="2600" dirty="0" smtClean="0">
                <a:latin typeface="Century Gothic" pitchFamily="34" charset="0"/>
              </a:rPr>
              <a:t>. </a:t>
            </a:r>
            <a:r>
              <a:rPr lang="cs-CZ" sz="2600" dirty="0" err="1" smtClean="0">
                <a:latin typeface="Century Gothic" pitchFamily="34" charset="0"/>
              </a:rPr>
              <a:t>vertebrales</a:t>
            </a:r>
            <a:r>
              <a:rPr lang="cs-CZ" sz="2600" dirty="0" smtClean="0">
                <a:latin typeface="Century Gothic" pitchFamily="34" charset="0"/>
              </a:rPr>
              <a:t> a </a:t>
            </a:r>
            <a:r>
              <a:rPr lang="cs-CZ" sz="2600" dirty="0" err="1" smtClean="0">
                <a:latin typeface="Century Gothic" pitchFamily="34" charset="0"/>
              </a:rPr>
              <a:t>aa</a:t>
            </a:r>
            <a:r>
              <a:rPr lang="cs-CZ" sz="2600" dirty="0" smtClean="0">
                <a:latin typeface="Century Gothic" pitchFamily="34" charset="0"/>
              </a:rPr>
              <a:t>. </a:t>
            </a:r>
            <a:r>
              <a:rPr lang="cs-CZ" sz="2600" dirty="0" err="1" smtClean="0">
                <a:latin typeface="Century Gothic" pitchFamily="34" charset="0"/>
              </a:rPr>
              <a:t>carotides</a:t>
            </a:r>
            <a:endParaRPr lang="cs-CZ" sz="2600" dirty="0" smtClean="0">
              <a:latin typeface="Century Gothic" pitchFamily="34" charset="0"/>
            </a:endParaRPr>
          </a:p>
          <a:p>
            <a:endParaRPr lang="cs-CZ" dirty="0" smtClean="0">
              <a:latin typeface="Century Gothic" pitchFamily="34" charset="0"/>
            </a:endParaRPr>
          </a:p>
          <a:p>
            <a:pPr lvl="1">
              <a:buNone/>
            </a:pPr>
            <a:endParaRPr lang="cs-CZ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Vyšetření karotických tepen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Century Gothic" pitchFamily="34" charset="0"/>
              </a:rPr>
              <a:t>Hodnocení odstupů cév</a:t>
            </a:r>
          </a:p>
          <a:p>
            <a:r>
              <a:rPr lang="cs-CZ" dirty="0" smtClean="0">
                <a:latin typeface="Century Gothic" pitchFamily="34" charset="0"/>
              </a:rPr>
              <a:t>Zjištění aterosklerotických plátů v místech </a:t>
            </a:r>
            <a:r>
              <a:rPr lang="cs-CZ" dirty="0" err="1" smtClean="0">
                <a:latin typeface="Century Gothic" pitchFamily="34" charset="0"/>
              </a:rPr>
              <a:t>bulbů</a:t>
            </a:r>
            <a:endParaRPr lang="cs-CZ" dirty="0" smtClean="0">
              <a:latin typeface="Century Gothic" pitchFamily="34" charset="0"/>
            </a:endParaRPr>
          </a:p>
          <a:p>
            <a:r>
              <a:rPr lang="cs-CZ" dirty="0" smtClean="0">
                <a:latin typeface="Century Gothic" pitchFamily="34" charset="0"/>
              </a:rPr>
              <a:t>Zjištění stenóz a uzávěrů</a:t>
            </a:r>
          </a:p>
          <a:p>
            <a:r>
              <a:rPr lang="cs-CZ" dirty="0" smtClean="0">
                <a:latin typeface="Century Gothic" pitchFamily="34" charset="0"/>
              </a:rPr>
              <a:t>Hodnocení </a:t>
            </a:r>
            <a:r>
              <a:rPr lang="cs-CZ" dirty="0" smtClean="0">
                <a:latin typeface="Century Gothic" pitchFamily="34" charset="0"/>
              </a:rPr>
              <a:t>šířky jednotlivých částí cévní stěny (výška </a:t>
            </a:r>
            <a:r>
              <a:rPr lang="cs-CZ" dirty="0" smtClean="0">
                <a:latin typeface="Century Gothic" pitchFamily="34" charset="0"/>
              </a:rPr>
              <a:t>komplexu </a:t>
            </a:r>
            <a:r>
              <a:rPr lang="cs-CZ" dirty="0" smtClean="0">
                <a:latin typeface="Century Gothic" pitchFamily="34" charset="0"/>
              </a:rPr>
              <a:t>intima-media) - rozšíření </a:t>
            </a:r>
            <a:r>
              <a:rPr lang="cs-CZ" dirty="0" smtClean="0">
                <a:latin typeface="Century Gothic" pitchFamily="34" charset="0"/>
              </a:rPr>
              <a:t>tohoto komplexu – známka časné aterosklerózy – vyšší riziko CMP a </a:t>
            </a:r>
            <a:r>
              <a:rPr lang="cs-CZ" dirty="0" smtClean="0">
                <a:latin typeface="Century Gothic" pitchFamily="34" charset="0"/>
              </a:rPr>
              <a:t>IM</a:t>
            </a:r>
            <a:endParaRPr lang="cs-CZ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UTZ karotid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latin typeface="Century Gothic" pitchFamily="34" charset="0"/>
            </a:endParaRPr>
          </a:p>
        </p:txBody>
      </p:sp>
      <p:pic>
        <p:nvPicPr>
          <p:cNvPr id="13314" name="Picture 2" descr="https://d1vzuwdl7rxiz0.cloudfront.net/content/ehj/31/14/1682/F2.larg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357298"/>
            <a:ext cx="7362040" cy="479107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642910" y="6286520"/>
            <a:ext cx="816441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https://d1vzuwdl7rxiz0.cloudfront.net/content/ehj/31/14/1682/F2.large.jpg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Century Gothic" pitchFamily="34" charset="0"/>
              </a:rPr>
              <a:t>Intima media </a:t>
            </a:r>
            <a:r>
              <a:rPr lang="cs-CZ" dirty="0" err="1" smtClean="0">
                <a:latin typeface="Century Gothic" pitchFamily="34" charset="0"/>
              </a:rPr>
              <a:t>thickness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30722" name="Picture 2" descr="https://d1vzuwdl7rxiz0.cloudfront.net/content/ehj/29/7/849/F1.large.jpg"/>
          <p:cNvPicPr>
            <a:picLocks noChangeAspect="1" noChangeArrowheads="1"/>
          </p:cNvPicPr>
          <p:nvPr/>
        </p:nvPicPr>
        <p:blipFill>
          <a:blip r:embed="rId2"/>
          <a:srcRect b="19007"/>
          <a:stretch>
            <a:fillRect/>
          </a:stretch>
        </p:blipFill>
        <p:spPr bwMode="auto">
          <a:xfrm>
            <a:off x="857224" y="1500174"/>
            <a:ext cx="7572428" cy="459984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85786" y="6286520"/>
            <a:ext cx="79367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600" dirty="0" smtClean="0">
                <a:latin typeface="Century Gothic" pitchFamily="34" charset="0"/>
              </a:rPr>
              <a:t>Zdroj: </a:t>
            </a:r>
            <a:r>
              <a:rPr lang="cs-CZ" sz="1600" dirty="0" smtClean="0">
                <a:latin typeface="Century Gothic" pitchFamily="34" charset="0"/>
                <a:hlinkClick r:id="rId3"/>
              </a:rPr>
              <a:t>https://d1vzuwdl7rxiz0.cloudfront.net/content/ehj/29/7/849/F1.large.jpg</a:t>
            </a:r>
            <a:r>
              <a:rPr lang="cs-CZ" sz="1600" dirty="0" smtClean="0">
                <a:latin typeface="Century Gothic" pitchFamily="34" charset="0"/>
              </a:rPr>
              <a:t> </a:t>
            </a:r>
            <a:endParaRPr lang="cs-CZ" sz="1600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Century Gothic" pitchFamily="34" charset="0"/>
              </a:rPr>
              <a:t>Rychlost </a:t>
            </a:r>
            <a:r>
              <a:rPr lang="cs-CZ" dirty="0" smtClean="0">
                <a:latin typeface="Century Gothic" pitchFamily="34" charset="0"/>
              </a:rPr>
              <a:t>pulzové </a:t>
            </a:r>
            <a:r>
              <a:rPr lang="cs-CZ" dirty="0" smtClean="0">
                <a:latin typeface="Century Gothic" pitchFamily="34" charset="0"/>
              </a:rPr>
              <a:t>vlny</a:t>
            </a:r>
            <a:endParaRPr lang="cs-CZ" dirty="0">
              <a:latin typeface="Century Gothic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55000" lnSpcReduction="20000"/>
          </a:bodyPr>
          <a:lstStyle/>
          <a:p>
            <a:r>
              <a:rPr lang="cs-CZ" sz="4900" dirty="0" smtClean="0">
                <a:latin typeface="Century Gothic" pitchFamily="34" charset="0"/>
              </a:rPr>
              <a:t>= pulse </a:t>
            </a:r>
            <a:r>
              <a:rPr lang="cs-CZ" sz="4900" dirty="0" err="1" smtClean="0">
                <a:latin typeface="Century Gothic" pitchFamily="34" charset="0"/>
              </a:rPr>
              <a:t>wave</a:t>
            </a:r>
            <a:r>
              <a:rPr lang="cs-CZ" sz="4900" dirty="0" smtClean="0">
                <a:latin typeface="Century Gothic" pitchFamily="34" charset="0"/>
              </a:rPr>
              <a:t> </a:t>
            </a:r>
            <a:r>
              <a:rPr lang="cs-CZ" sz="4900" dirty="0" err="1" smtClean="0">
                <a:latin typeface="Century Gothic" pitchFamily="34" charset="0"/>
              </a:rPr>
              <a:t>velocity</a:t>
            </a:r>
            <a:r>
              <a:rPr lang="cs-CZ" sz="4900" dirty="0" smtClean="0">
                <a:latin typeface="Century Gothic" pitchFamily="34" charset="0"/>
              </a:rPr>
              <a:t>, PWV</a:t>
            </a:r>
          </a:p>
          <a:p>
            <a:r>
              <a:rPr lang="cs-CZ" sz="4900" dirty="0" smtClean="0">
                <a:latin typeface="Century Gothic" pitchFamily="34" charset="0"/>
              </a:rPr>
              <a:t>Hodnocení rychlosti šíření </a:t>
            </a:r>
            <a:r>
              <a:rPr lang="cs-CZ" sz="4900" dirty="0" smtClean="0">
                <a:latin typeface="Century Gothic" pitchFamily="34" charset="0"/>
              </a:rPr>
              <a:t>pulzové </a:t>
            </a:r>
            <a:r>
              <a:rPr lang="cs-CZ" sz="4900" dirty="0" smtClean="0">
                <a:latin typeface="Century Gothic" pitchFamily="34" charset="0"/>
              </a:rPr>
              <a:t>vlny</a:t>
            </a:r>
          </a:p>
          <a:p>
            <a:pPr lvl="1"/>
            <a:r>
              <a:rPr lang="cs-CZ" sz="4300" dirty="0" smtClean="0">
                <a:latin typeface="Century Gothic" pitchFamily="34" charset="0"/>
              </a:rPr>
              <a:t>Pulzová </a:t>
            </a:r>
            <a:r>
              <a:rPr lang="cs-CZ" sz="4300" dirty="0" smtClean="0">
                <a:latin typeface="Century Gothic" pitchFamily="34" charset="0"/>
              </a:rPr>
              <a:t>vlna vzniká při vypuzení krve z levé komory do aorty – aorta se díky svojí </a:t>
            </a:r>
            <a:r>
              <a:rPr lang="cs-CZ" sz="4300" dirty="0" smtClean="0">
                <a:latin typeface="Century Gothic" pitchFamily="34" charset="0"/>
              </a:rPr>
              <a:t>poddajnosti roztáhne </a:t>
            </a:r>
            <a:r>
              <a:rPr lang="cs-CZ" sz="4300" dirty="0" smtClean="0">
                <a:latin typeface="Century Gothic" pitchFamily="34" charset="0"/>
              </a:rPr>
              <a:t>a zase smrští – </a:t>
            </a:r>
            <a:r>
              <a:rPr lang="cs-CZ" sz="4300" dirty="0" smtClean="0">
                <a:latin typeface="Century Gothic" pitchFamily="34" charset="0"/>
              </a:rPr>
              <a:t>ve stěně cévy vzniká pulzová </a:t>
            </a:r>
            <a:r>
              <a:rPr lang="cs-CZ" sz="4300" dirty="0" smtClean="0">
                <a:latin typeface="Century Gothic" pitchFamily="34" charset="0"/>
              </a:rPr>
              <a:t>vlna, kterou na periferii hmatáme jako tep (</a:t>
            </a:r>
            <a:r>
              <a:rPr lang="cs-CZ" sz="4300" dirty="0" smtClean="0">
                <a:latin typeface="Century Gothic" pitchFamily="34" charset="0"/>
              </a:rPr>
              <a:t>pulz)</a:t>
            </a:r>
            <a:endParaRPr lang="cs-CZ" sz="4300" dirty="0" smtClean="0">
              <a:latin typeface="Century Gothic" pitchFamily="34" charset="0"/>
            </a:endParaRPr>
          </a:p>
          <a:p>
            <a:pPr lvl="1"/>
            <a:r>
              <a:rPr lang="cs-CZ" sz="4300" dirty="0" smtClean="0">
                <a:latin typeface="Century Gothic" pitchFamily="34" charset="0"/>
              </a:rPr>
              <a:t>Vlastnost aortální stěny jako </a:t>
            </a:r>
            <a:r>
              <a:rPr lang="cs-CZ" sz="4300" dirty="0" err="1" smtClean="0">
                <a:latin typeface="Century Gothic" pitchFamily="34" charset="0"/>
              </a:rPr>
              <a:t>pružníku</a:t>
            </a:r>
            <a:r>
              <a:rPr lang="cs-CZ" sz="4300" dirty="0" smtClean="0">
                <a:latin typeface="Century Gothic" pitchFamily="34" charset="0"/>
              </a:rPr>
              <a:t> </a:t>
            </a:r>
            <a:r>
              <a:rPr lang="cs-CZ" sz="4300" dirty="0" smtClean="0">
                <a:latin typeface="Century Gothic" pitchFamily="34" charset="0"/>
              </a:rPr>
              <a:t>tak zajišťuje plynulý tok </a:t>
            </a:r>
            <a:r>
              <a:rPr lang="cs-CZ" sz="4300" dirty="0" smtClean="0">
                <a:latin typeface="Century Gothic" pitchFamily="34" charset="0"/>
              </a:rPr>
              <a:t>krve v průběhu srdečního cyklu</a:t>
            </a:r>
            <a:endParaRPr lang="cs-CZ" sz="4300" dirty="0" smtClean="0">
              <a:latin typeface="Century Gothic" pitchFamily="34" charset="0"/>
            </a:endParaRPr>
          </a:p>
          <a:p>
            <a:r>
              <a:rPr lang="cs-CZ" sz="4900" dirty="0" smtClean="0">
                <a:latin typeface="Century Gothic" pitchFamily="34" charset="0"/>
              </a:rPr>
              <a:t>Vypovídá o stavu cévního řečiště – o tuhosti = rigiditě stěny cév</a:t>
            </a:r>
          </a:p>
          <a:p>
            <a:r>
              <a:rPr lang="cs-CZ" sz="4900" dirty="0" smtClean="0">
                <a:latin typeface="Century Gothic" pitchFamily="34" charset="0"/>
              </a:rPr>
              <a:t>Vyšší rychlost </a:t>
            </a:r>
            <a:r>
              <a:rPr lang="cs-CZ" sz="4900" dirty="0" smtClean="0">
                <a:latin typeface="Century Gothic" pitchFamily="34" charset="0"/>
              </a:rPr>
              <a:t>pulzové </a:t>
            </a:r>
            <a:r>
              <a:rPr lang="cs-CZ" sz="4900" dirty="0" smtClean="0">
                <a:latin typeface="Century Gothic" pitchFamily="34" charset="0"/>
              </a:rPr>
              <a:t>vlny – vyšší rigidita cév (hlavně u mladých osob) je spojena s vyšším rizikem vzniku hypertenze</a:t>
            </a:r>
          </a:p>
          <a:p>
            <a:endParaRPr lang="cs-CZ" dirty="0" smtClean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11109</TotalTime>
  <Words>366</Words>
  <Application>Microsoft Office PowerPoint</Application>
  <PresentationFormat>Předvádění na obrazovce (4:3)</PresentationFormat>
  <Paragraphs>57</Paragraphs>
  <Slides>12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Century Gothic</vt:lpstr>
      <vt:lpstr>Motiv sady Office</vt:lpstr>
      <vt:lpstr>Ultrazvuk cév, rychlost pulzové vlny</vt:lpstr>
      <vt:lpstr>Ultrazvuk cév</vt:lpstr>
      <vt:lpstr>Prezentace aplikace PowerPoint</vt:lpstr>
      <vt:lpstr>Dopplerovské vyšetření</vt:lpstr>
      <vt:lpstr>Ultrazvuk cév</vt:lpstr>
      <vt:lpstr>Vyšetření karotických tepen</vt:lpstr>
      <vt:lpstr>UTZ karotid</vt:lpstr>
      <vt:lpstr>Intima media thickness</vt:lpstr>
      <vt:lpstr>Rychlost pulzové vlny</vt:lpstr>
      <vt:lpstr>Rychlost pulzové vlny</vt:lpstr>
      <vt:lpstr>Výpočet rychlosti pulzové vlny</vt:lpstr>
      <vt:lpstr>Zdroje informací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Elektrokardiografie</dc:title>
  <dc:creator>Uzivatel</dc:creator>
  <cp:lastModifiedBy>Zuzana-A-Mirek-Novak</cp:lastModifiedBy>
  <cp:revision>108</cp:revision>
  <dcterms:created xsi:type="dcterms:W3CDTF">2016-04-21T18:42:47Z</dcterms:created>
  <dcterms:modified xsi:type="dcterms:W3CDTF">2016-11-13T17:18:22Z</dcterms:modified>
</cp:coreProperties>
</file>