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5" r:id="rId15"/>
    <p:sldId id="307" r:id="rId16"/>
    <p:sldId id="308" r:id="rId17"/>
    <p:sldId id="321" r:id="rId18"/>
    <p:sldId id="322" r:id="rId19"/>
    <p:sldId id="32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9B94-7F00-4CD8-B55C-2FBD60E615A4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7D40C-D3FC-4E51-A924-B3FFA4EC0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3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35478" y="1340768"/>
            <a:ext cx="8701970" cy="2381027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</p:spPr>
        <p:txBody>
          <a:bodyPr wrap="square" lIns="36000" tIns="36000" rIns="36000" bIns="3600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 </a:t>
            </a:r>
          </a:p>
          <a:p>
            <a:pPr algn="ctr"/>
            <a:endParaRPr lang="cs-CZ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</a:t>
            </a:r>
            <a:endParaRPr lang="cs-CZ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Systémová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HORMONÁLNÍ</a:t>
            </a:r>
            <a:r>
              <a:rPr lang="cs-CZ" dirty="0" smtClean="0"/>
              <a:t> – působením hormonů ovlivňujících tonus hladkého svalstva cév:</a:t>
            </a:r>
          </a:p>
          <a:p>
            <a:pPr lvl="1"/>
            <a:r>
              <a:rPr lang="cs-CZ" dirty="0" smtClean="0"/>
              <a:t>Katecholaminy </a:t>
            </a:r>
            <a:r>
              <a:rPr lang="cs-CZ" sz="1900" dirty="0" smtClean="0"/>
              <a:t>(ze dřeně nadledvin, zástupci: adrenalin, noradrenalin, dopamin; účinky podobné jako při stimulaci sympatikem, s delší dobou trvání)</a:t>
            </a:r>
          </a:p>
          <a:p>
            <a:pPr lvl="1"/>
            <a:r>
              <a:rPr lang="cs-CZ" dirty="0" smtClean="0"/>
              <a:t>Systém renin – </a:t>
            </a:r>
            <a:r>
              <a:rPr lang="cs-CZ" dirty="0" err="1" smtClean="0"/>
              <a:t>angiotenzin</a:t>
            </a:r>
            <a:r>
              <a:rPr lang="cs-CZ" dirty="0" smtClean="0"/>
              <a:t> </a:t>
            </a:r>
            <a:r>
              <a:rPr lang="cs-CZ" sz="1900" dirty="0" smtClean="0"/>
              <a:t>(uplatňuje se hlavně při stresu)</a:t>
            </a:r>
          </a:p>
          <a:p>
            <a:pPr lvl="1"/>
            <a:r>
              <a:rPr lang="cs-CZ" dirty="0" smtClean="0"/>
              <a:t>Antidiuretický hormon </a:t>
            </a:r>
            <a:r>
              <a:rPr lang="cs-CZ" sz="1900" dirty="0" smtClean="0"/>
              <a:t>(mimo účinek na ledvinné tubuly vyvolává </a:t>
            </a:r>
            <a:r>
              <a:rPr lang="cs-CZ" sz="1900" dirty="0" err="1" smtClean="0"/>
              <a:t>generalizovaně</a:t>
            </a:r>
            <a:r>
              <a:rPr lang="cs-CZ" sz="1900" dirty="0" smtClean="0"/>
              <a:t> vazokonstrikci, nejvýrazněji v GIT a kožním řečišti)</a:t>
            </a:r>
          </a:p>
          <a:p>
            <a:pPr lvl="1"/>
            <a:r>
              <a:rPr lang="cs-CZ" dirty="0" smtClean="0"/>
              <a:t>Atriální </a:t>
            </a:r>
            <a:r>
              <a:rPr lang="cs-CZ" dirty="0" err="1" smtClean="0"/>
              <a:t>natriuretický</a:t>
            </a:r>
            <a:r>
              <a:rPr lang="cs-CZ" dirty="0" smtClean="0"/>
              <a:t> peptid </a:t>
            </a:r>
            <a:r>
              <a:rPr lang="cs-CZ" sz="1900" dirty="0" smtClean="0"/>
              <a:t>(syntéza v srdečních síních jako odpověď na roztažení – působí přímo na hladké svalstvo arteriálního a venózního řečiště </a:t>
            </a:r>
            <a:r>
              <a:rPr lang="cs-CZ" sz="1900" dirty="0" err="1" smtClean="0"/>
              <a:t>vazodilatačně</a:t>
            </a:r>
            <a:r>
              <a:rPr lang="cs-CZ" sz="1900" dirty="0" smtClean="0"/>
              <a:t> (sníží tlak krve)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6815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Systémová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NERVOVÁ – přes autonomní nervový systém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Sympatikus: vazokonstrikce</a:t>
            </a:r>
          </a:p>
          <a:p>
            <a:pPr marL="0" indent="0">
              <a:buNone/>
            </a:pPr>
            <a:r>
              <a:rPr lang="cs-CZ" sz="3000" dirty="0" smtClean="0"/>
              <a:t>Většina hladké svaloviny cév – arterioly a vény, </a:t>
            </a:r>
          </a:p>
          <a:p>
            <a:pPr marL="0" indent="0">
              <a:buNone/>
            </a:pPr>
            <a:r>
              <a:rPr lang="cs-CZ" sz="3000" dirty="0" smtClean="0"/>
              <a:t>aktivace sympatiku zprostředkovává klidový cévní tonus</a:t>
            </a:r>
          </a:p>
          <a:p>
            <a:pPr marL="0" indent="0">
              <a:buNone/>
            </a:pPr>
            <a:r>
              <a:rPr lang="cs-CZ" sz="3000" dirty="0" smtClean="0"/>
              <a:t>(</a:t>
            </a:r>
            <a:r>
              <a:rPr lang="cs-CZ" sz="3000" dirty="0" err="1" smtClean="0"/>
              <a:t>postgangliová</a:t>
            </a:r>
            <a:r>
              <a:rPr lang="cs-CZ" sz="3000" dirty="0" smtClean="0"/>
              <a:t> vlákna – uvolnění noradrenalinu – působení na alfa1 adrenergní receptory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Parasympatikus: vazodilatace</a:t>
            </a:r>
          </a:p>
          <a:p>
            <a:pPr marL="0" indent="0">
              <a:buNone/>
            </a:pPr>
            <a:r>
              <a:rPr lang="cs-CZ" dirty="0" smtClean="0"/>
              <a:t>Pouze sakrální parasympatická </a:t>
            </a:r>
            <a:r>
              <a:rPr lang="cs-CZ" dirty="0" err="1" smtClean="0"/>
              <a:t>cholinergní</a:t>
            </a:r>
            <a:r>
              <a:rPr lang="cs-CZ" dirty="0" smtClean="0"/>
              <a:t> vlákna (Ach) </a:t>
            </a:r>
            <a:r>
              <a:rPr lang="cs-CZ" dirty="0" err="1" smtClean="0"/>
              <a:t>inervující</a:t>
            </a:r>
            <a:r>
              <a:rPr lang="cs-CZ" dirty="0" smtClean="0"/>
              <a:t> arterioly vnějších pohlavních orgánů</a:t>
            </a:r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3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/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Kardioinhibiční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prodloužená mícha (</a:t>
            </a:r>
            <a:r>
              <a:rPr lang="cs-CZ" dirty="0" err="1" smtClean="0"/>
              <a:t>ncl.dorsalis</a:t>
            </a:r>
            <a:r>
              <a:rPr lang="cs-CZ" dirty="0" smtClean="0"/>
              <a:t>, </a:t>
            </a:r>
            <a:r>
              <a:rPr lang="cs-CZ" dirty="0" err="1" smtClean="0"/>
              <a:t>ncl</a:t>
            </a:r>
            <a:r>
              <a:rPr lang="cs-CZ" dirty="0" smtClean="0"/>
              <a:t>. </a:t>
            </a:r>
            <a:r>
              <a:rPr lang="cs-CZ" dirty="0" err="1" smtClean="0"/>
              <a:t>ambiguus</a:t>
            </a:r>
            <a:r>
              <a:rPr lang="cs-CZ" dirty="0" smtClean="0"/>
              <a:t>) – parasympatická vlákna </a:t>
            </a:r>
            <a:r>
              <a:rPr lang="cs-CZ" dirty="0" err="1" smtClean="0"/>
              <a:t>X.hlavového</a:t>
            </a:r>
            <a:r>
              <a:rPr lang="cs-CZ" dirty="0" smtClean="0"/>
              <a:t> nervu</a:t>
            </a:r>
          </a:p>
          <a:p>
            <a:pPr marL="0" indent="0">
              <a:buNone/>
            </a:pPr>
            <a:r>
              <a:rPr lang="cs-CZ" dirty="0" smtClean="0"/>
              <a:t>	: je stále aktivní – tzv. vagový tonus</a:t>
            </a:r>
          </a:p>
          <a:p>
            <a:pPr marL="0" indent="0">
              <a:buNone/>
            </a:pPr>
            <a:r>
              <a:rPr lang="cs-CZ" dirty="0" smtClean="0"/>
              <a:t>Účinky: „negativní“ – snížení frekvence srdce, snížení kontraktility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37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/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Kardioexcitační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není přesná lokalizace, předpoklad: retikulární formace laterální části prodloužené míchy – spinální centra sympatiku v segmentech Th1-Th3;  </a:t>
            </a:r>
            <a:r>
              <a:rPr lang="cs-CZ" dirty="0" err="1" smtClean="0"/>
              <a:t>nn.cardiaci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Účinky: „pozitivní“ – zvýšení frekvence srdce, zvýšení kontraktility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45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 smtClean="0"/>
              <a:t>Centrum vazomotorické </a:t>
            </a:r>
            <a:r>
              <a:rPr lang="cs-CZ" dirty="0" smtClean="0"/>
              <a:t>(pro regulaci činnosti cév)</a:t>
            </a:r>
          </a:p>
          <a:p>
            <a:pPr marL="0" indent="0">
              <a:buNone/>
            </a:pPr>
            <a:r>
              <a:rPr lang="cs-CZ" dirty="0" smtClean="0"/>
              <a:t>Rozprostřeno v oblastech prodloužené míchy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Presorická</a:t>
            </a:r>
            <a:r>
              <a:rPr lang="cs-CZ" dirty="0" smtClean="0"/>
              <a:t> oblast (aktivace rostrální a laterální části – vazokonstrikce, zvýšení tlaku krve; stále aktivní, zodpovědné za cévní tonus)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 smtClean="0"/>
              <a:t>Depresorická</a:t>
            </a:r>
            <a:r>
              <a:rPr lang="cs-CZ" dirty="0" smtClean="0"/>
              <a:t> oblast (aktivace </a:t>
            </a:r>
            <a:r>
              <a:rPr lang="cs-CZ" dirty="0" err="1" smtClean="0"/>
              <a:t>mediokaudální</a:t>
            </a:r>
            <a:r>
              <a:rPr lang="cs-CZ" dirty="0" smtClean="0"/>
              <a:t> oblasti – vazodilatace, pokles tlaku krve)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4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525963"/>
          </a:xfrm>
        </p:spPr>
        <p:txBody>
          <a:bodyPr/>
          <a:lstStyle/>
          <a:p>
            <a:r>
              <a:rPr lang="cs-CZ" dirty="0" smtClean="0"/>
              <a:t>Kardiovaskulární centra jsou ovlivněna informacemi z periferie a jiných oblastí CNS:</a:t>
            </a:r>
          </a:p>
          <a:p>
            <a:pPr lvl="1"/>
            <a:r>
              <a:rPr lang="cs-CZ" dirty="0" smtClean="0"/>
              <a:t> z retikulární formace mostu, </a:t>
            </a:r>
            <a:r>
              <a:rPr lang="cs-CZ" dirty="0" err="1" smtClean="0"/>
              <a:t>mezencefala</a:t>
            </a:r>
            <a:r>
              <a:rPr lang="cs-CZ" dirty="0" smtClean="0"/>
              <a:t> a </a:t>
            </a:r>
            <a:r>
              <a:rPr lang="cs-CZ" dirty="0" err="1" smtClean="0"/>
              <a:t>diencefala</a:t>
            </a:r>
            <a:endParaRPr lang="cs-CZ" dirty="0" smtClean="0"/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hypothalamu</a:t>
            </a:r>
            <a:r>
              <a:rPr lang="cs-CZ" dirty="0" smtClean="0"/>
              <a:t> (zadní </a:t>
            </a:r>
            <a:r>
              <a:rPr lang="cs-CZ" dirty="0" err="1" smtClean="0"/>
              <a:t>hypothalamus</a:t>
            </a:r>
            <a:r>
              <a:rPr lang="cs-CZ" dirty="0" smtClean="0"/>
              <a:t> má vztah k sympatickému NS)</a:t>
            </a:r>
          </a:p>
          <a:p>
            <a:pPr lvl="1"/>
            <a:r>
              <a:rPr lang="cs-CZ" dirty="0" smtClean="0"/>
              <a:t>z mozkové kůry – motorická oblast - regulace průtoku kosterními svaly; v souvislosti s emocemi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22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76238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8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smtClean="0">
                <a:solidFill>
                  <a:srgbClr val="FF3300"/>
                </a:solidFill>
                <a:latin typeface="Arial" pitchFamily="34" charset="0"/>
              </a:rPr>
              <a:t>Regulační mechanismy krevního tlaku</a:t>
            </a:r>
            <a:endParaRPr lang="cs-CZ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6986588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krátkodobé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 -  baroreflex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střednědobé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-  humorální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sympatikem zprostředkovaný  vliv katecholaminů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systém renin-angiotenzin-aldosteron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smtClean="0">
                <a:solidFill>
                  <a:prstClr val="black"/>
                </a:solidFill>
              </a:rPr>
              <a:t> působení antidiuretického hormonu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Systém </a:t>
            </a:r>
            <a:r>
              <a:rPr lang="cs-CZ" sz="2800" b="1" smtClean="0">
                <a:solidFill>
                  <a:srgbClr val="FF0000"/>
                </a:solidFill>
              </a:rPr>
              <a:t>dlouhodobé</a:t>
            </a:r>
            <a:r>
              <a:rPr lang="cs-CZ" sz="2800" smtClean="0">
                <a:solidFill>
                  <a:srgbClr val="FF0000"/>
                </a:solidFill>
              </a:rPr>
              <a:t>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smtClean="0">
                <a:solidFill>
                  <a:srgbClr val="FF0000"/>
                </a:solidFill>
              </a:rPr>
              <a:t>  -  regulační systém ledviny</a:t>
            </a:r>
            <a:r>
              <a:rPr lang="cs-CZ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Variabilita oběhových parametrů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srdeční frekvence  -  krevní tlak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variabilita vyjadřuje jejich kolísání kolem průměrné hodnoty v určených časových intervalech (nebo za různých okolností)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591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Variabilita srdeční frekvence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podává informaci o tonické aktivitě nervu vagu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Časová analýza:</a:t>
            </a:r>
          </a:p>
          <a:p>
            <a:r>
              <a:rPr lang="cs-CZ" dirty="0" smtClean="0"/>
              <a:t>Rozbor RR intervalů z </a:t>
            </a:r>
            <a:r>
              <a:rPr lang="cs-CZ" b="1" dirty="0" smtClean="0">
                <a:solidFill>
                  <a:srgbClr val="C00000"/>
                </a:solidFill>
              </a:rPr>
              <a:t>24hod</a:t>
            </a:r>
            <a:r>
              <a:rPr lang="cs-CZ" dirty="0" smtClean="0"/>
              <a:t>inového záznamu </a:t>
            </a:r>
            <a:r>
              <a:rPr lang="cs-CZ" b="1" dirty="0" smtClean="0">
                <a:solidFill>
                  <a:srgbClr val="C00000"/>
                </a:solidFill>
              </a:rPr>
              <a:t>EKG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C00000"/>
                </a:solidFill>
              </a:rPr>
              <a:t>5 - 30min</a:t>
            </a:r>
            <a:r>
              <a:rPr lang="cs-CZ" dirty="0" smtClean="0"/>
              <a:t>utového </a:t>
            </a:r>
            <a:r>
              <a:rPr lang="cs-CZ" b="1" dirty="0" smtClean="0">
                <a:solidFill>
                  <a:srgbClr val="C00000"/>
                </a:solidFill>
              </a:rPr>
              <a:t>EKG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 podstatě jde o statistické hodnocení záznamu, s určením směrodatné odchylky</a:t>
            </a:r>
          </a:p>
          <a:p>
            <a:r>
              <a:rPr lang="cs-CZ" sz="2400" dirty="0" smtClean="0"/>
              <a:t>Vyřadí se intervaly lišící se o více jak 20% od průměru, dále se tedy zpracovávají tzv. normální intervaly NN a hodnotí se směrodatná odchylka posloupnosti všech NN za 24hod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022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Spektrální analýza:</a:t>
            </a:r>
          </a:p>
          <a:p>
            <a:r>
              <a:rPr lang="cs-CZ" dirty="0" smtClean="0"/>
              <a:t>Provádí se za standardních podmínek při různých manévrech (leh, stoj); hodnotí se vždy 300 reprezentativních intervalů RR/NN/</a:t>
            </a:r>
          </a:p>
          <a:p>
            <a:r>
              <a:rPr lang="cs-CZ" dirty="0" smtClean="0"/>
              <a:t>Další matematické zpracování (Fourierova transformace)-délky intervalů RR jsou </a:t>
            </a:r>
            <a:r>
              <a:rPr lang="cs-CZ" dirty="0" smtClean="0"/>
              <a:t>převedeny </a:t>
            </a:r>
            <a:r>
              <a:rPr lang="cs-CZ" dirty="0" smtClean="0"/>
              <a:t>na cykly v Hz</a:t>
            </a:r>
          </a:p>
          <a:p>
            <a:r>
              <a:rPr lang="cs-CZ" dirty="0" smtClean="0"/>
              <a:t>Spektra </a:t>
            </a:r>
            <a:r>
              <a:rPr lang="cs-CZ" dirty="0" smtClean="0"/>
              <a:t>rozložena na několik </a:t>
            </a:r>
            <a:r>
              <a:rPr lang="cs-CZ" dirty="0" smtClean="0"/>
              <a:t>komponent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– o nízké (LF</a:t>
            </a:r>
            <a:r>
              <a:rPr lang="cs-CZ" dirty="0" smtClean="0"/>
              <a:t>: sympatická </a:t>
            </a:r>
            <a:r>
              <a:rPr lang="cs-CZ" dirty="0" smtClean="0"/>
              <a:t>modulace) a vysoké frekvenci (</a:t>
            </a:r>
            <a:r>
              <a:rPr lang="cs-CZ" err="1" smtClean="0"/>
              <a:t>HF</a:t>
            </a:r>
            <a:r>
              <a:rPr lang="cs-CZ" smtClean="0"/>
              <a:t>: vagová </a:t>
            </a:r>
            <a:r>
              <a:rPr lang="cs-CZ" dirty="0" smtClean="0"/>
              <a:t>modulace)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Lidé se sníženou variabilitou srdeční frekvence mají 5x vyšší riziko úmrtí 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5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74242"/>
          </a:xfrm>
        </p:spPr>
        <p:txBody>
          <a:bodyPr>
            <a:normAutofit/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TYPY REGULACÍ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obecného pohledu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Rozdíl mezi pojmy: řízení    x   regulace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základní typy: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nervová regulace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humorální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 </a:t>
            </a:r>
            <a:b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Úkolem těchto regulací – jak srdeční, tak cévní soustavy - je v souladu s měnícími se metabolickými požadavky organismu:</a:t>
            </a:r>
          </a:p>
          <a:p>
            <a:endParaRPr lang="cs-CZ" dirty="0" smtClean="0"/>
          </a:p>
          <a:p>
            <a:r>
              <a:rPr lang="cs-CZ" dirty="0" smtClean="0"/>
              <a:t> udržovat relativně konstantní arteriální tlak </a:t>
            </a:r>
          </a:p>
          <a:p>
            <a:r>
              <a:rPr lang="cs-CZ" dirty="0" smtClean="0"/>
              <a:t>zabezpečit dostatečné prokrvení tkání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1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Regulace cévního tonu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Cévní tonus = základní klidové napětí hladké svaloviny cév</a:t>
            </a:r>
          </a:p>
          <a:p>
            <a:r>
              <a:rPr lang="cs-CZ" dirty="0" err="1" smtClean="0"/>
              <a:t>Vazomotorika</a:t>
            </a:r>
            <a:r>
              <a:rPr lang="cs-CZ" dirty="0" smtClean="0"/>
              <a:t> = možnost cév se v případě potřeby stahovat či roztahovat</a:t>
            </a:r>
          </a:p>
          <a:p>
            <a:endParaRPr lang="cs-CZ" dirty="0" smtClean="0"/>
          </a:p>
          <a:p>
            <a:r>
              <a:rPr lang="cs-CZ" dirty="0" smtClean="0"/>
              <a:t>Regulace - lokální (místní) autoregulace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- systémová regulace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21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Autoregulace = céva ovlivňuje sama sebe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Myogenní</a:t>
            </a:r>
            <a:r>
              <a:rPr lang="cs-CZ" dirty="0" smtClean="0"/>
              <a:t> – </a:t>
            </a:r>
            <a:r>
              <a:rPr lang="cs-CZ" dirty="0" err="1" smtClean="0"/>
              <a:t>Baylissův</a:t>
            </a:r>
            <a:r>
              <a:rPr lang="cs-CZ" dirty="0" smtClean="0"/>
              <a:t> fenomén ( hladká svalovina cév odpovídá na roztažení kontrakcí)</a:t>
            </a:r>
          </a:p>
          <a:p>
            <a:endParaRPr lang="cs-CZ" dirty="0"/>
          </a:p>
          <a:p>
            <a:pPr lvl="1"/>
            <a:r>
              <a:rPr lang="cs-CZ" dirty="0" smtClean="0"/>
              <a:t>Při větší náplni cév se zvyšuje tlak uvnitř cévy (intravaskulární) - napíná se cévní stěna, s ní i buňky hladké svaloviny - jejich membrána se depolarizuje, což vyvolá vazokonstrikci (tímto se udrží relativně stálý průtok krve i při změnách tlaku krve – uplatňuje se hlavně v ledvinách)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6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Metabolická </a:t>
            </a:r>
            <a:r>
              <a:rPr lang="cs-CZ" dirty="0" smtClean="0"/>
              <a:t>– průměr cév (platí hlavně pro arterioly, </a:t>
            </a:r>
            <a:r>
              <a:rPr lang="cs-CZ" dirty="0" err="1" smtClean="0"/>
              <a:t>metarterioly</a:t>
            </a:r>
            <a:r>
              <a:rPr lang="cs-CZ" dirty="0" smtClean="0"/>
              <a:t>, malé arterie) se mění podle požadavků tkání</a:t>
            </a:r>
          </a:p>
          <a:p>
            <a:r>
              <a:rPr lang="cs-CZ" dirty="0" smtClean="0"/>
              <a:t>Je zprostředkovávána různými látkami:</a:t>
            </a:r>
          </a:p>
          <a:p>
            <a:pPr lvl="1"/>
            <a:r>
              <a:rPr lang="cs-CZ" dirty="0" smtClean="0"/>
              <a:t>Metabolity – konečné produkty energetického metabolismu = CO</a:t>
            </a:r>
            <a:r>
              <a:rPr lang="cs-CZ" baseline="-25000" dirty="0" smtClean="0"/>
              <a:t>2</a:t>
            </a:r>
            <a:r>
              <a:rPr lang="cs-CZ" dirty="0" smtClean="0"/>
              <a:t>, kyselina mléčná, K</a:t>
            </a:r>
            <a:r>
              <a:rPr lang="cs-CZ" baseline="30000" dirty="0" smtClean="0"/>
              <a:t>+ </a:t>
            </a:r>
          </a:p>
          <a:p>
            <a:pPr lvl="1"/>
            <a:r>
              <a:rPr lang="cs-CZ" dirty="0" smtClean="0"/>
              <a:t>Hypoxie </a:t>
            </a:r>
            <a:r>
              <a:rPr lang="cs-CZ" sz="2000" dirty="0" smtClean="0"/>
              <a:t>(systémová cirkulace: vazodilatace  x plicní oběh: vazokonstrikce)</a:t>
            </a:r>
          </a:p>
          <a:p>
            <a:pPr lvl="1"/>
            <a:r>
              <a:rPr lang="cs-CZ" sz="2000" dirty="0" smtClean="0"/>
              <a:t>Adenosin – koronární řečiště: vazodilatace</a:t>
            </a:r>
          </a:p>
          <a:p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36831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Humorální </a:t>
            </a:r>
            <a:r>
              <a:rPr lang="cs-CZ" dirty="0" smtClean="0"/>
              <a:t>– </a:t>
            </a:r>
            <a:r>
              <a:rPr lang="cs-CZ" b="1" dirty="0" smtClean="0"/>
              <a:t>působení látek </a:t>
            </a:r>
            <a:r>
              <a:rPr lang="cs-CZ" sz="1800" b="1" dirty="0" smtClean="0"/>
              <a:t>(podobných hormonům)</a:t>
            </a:r>
            <a:r>
              <a:rPr lang="cs-CZ" b="1" dirty="0" smtClean="0"/>
              <a:t> </a:t>
            </a:r>
            <a:r>
              <a:rPr lang="cs-CZ" dirty="0" smtClean="0"/>
              <a:t>vznikajících</a:t>
            </a:r>
          </a:p>
          <a:p>
            <a:pPr lvl="1"/>
            <a:r>
              <a:rPr lang="cs-CZ" dirty="0" smtClean="0"/>
              <a:t> v endotelu</a:t>
            </a:r>
          </a:p>
          <a:p>
            <a:pPr lvl="1"/>
            <a:r>
              <a:rPr lang="cs-CZ" dirty="0" smtClean="0"/>
              <a:t> ve tkáních orgánů</a:t>
            </a:r>
          </a:p>
          <a:p>
            <a:pPr lvl="1"/>
            <a:r>
              <a:rPr lang="cs-CZ" dirty="0" smtClean="0"/>
              <a:t> nebo produkovaných krvinkami</a:t>
            </a:r>
          </a:p>
          <a:p>
            <a:pPr marL="3657600" lvl="8" indent="0">
              <a:buNone/>
            </a:pPr>
            <a:r>
              <a:rPr lang="cs-CZ" dirty="0" smtClean="0"/>
              <a:t>  </a:t>
            </a:r>
            <a:r>
              <a:rPr lang="cs-CZ" sz="3600" b="1" dirty="0" smtClean="0"/>
              <a:t>na stěnu cév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98116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ENDOTEL</a:t>
            </a:r>
          </a:p>
          <a:p>
            <a:pPr marL="0" indent="0">
              <a:buNone/>
            </a:pPr>
            <a:r>
              <a:rPr lang="cs-CZ" b="1" i="1" dirty="0" err="1" smtClean="0"/>
              <a:t>Vazodilatační</a:t>
            </a:r>
            <a:r>
              <a:rPr lang="cs-CZ" b="1" i="1" dirty="0" smtClean="0"/>
              <a:t> </a:t>
            </a:r>
            <a:r>
              <a:rPr lang="cs-CZ" b="1" i="1" dirty="0" err="1" smtClean="0"/>
              <a:t>působky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Oxid dusnatý (NO)</a:t>
            </a:r>
          </a:p>
          <a:p>
            <a:pPr marL="0" indent="0">
              <a:buNone/>
            </a:pPr>
            <a:r>
              <a:rPr lang="cs-CZ" dirty="0" smtClean="0"/>
              <a:t>	Prostaglandiny (PGE</a:t>
            </a:r>
            <a:r>
              <a:rPr lang="cs-CZ" baseline="-25000" dirty="0" smtClean="0"/>
              <a:t>2</a:t>
            </a:r>
            <a:r>
              <a:rPr lang="cs-CZ" dirty="0" smtClean="0"/>
              <a:t>, PGD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err="1" smtClean="0"/>
              <a:t>Vazokonstrikční</a:t>
            </a:r>
            <a:r>
              <a:rPr lang="cs-CZ" b="1" i="1" dirty="0" smtClean="0"/>
              <a:t> </a:t>
            </a:r>
            <a:r>
              <a:rPr lang="cs-CZ" b="1" i="1" dirty="0" err="1" smtClean="0"/>
              <a:t>působky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Endoteliny</a:t>
            </a:r>
            <a:r>
              <a:rPr lang="cs-CZ" dirty="0" smtClean="0"/>
              <a:t> (peptidy – 21AK)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		</a:t>
            </a:r>
            <a:r>
              <a:rPr lang="cs-CZ" dirty="0" err="1" smtClean="0"/>
              <a:t>endotelin</a:t>
            </a:r>
            <a:r>
              <a:rPr lang="cs-CZ" dirty="0" smtClean="0"/>
              <a:t> 1, 2 , 3</a:t>
            </a:r>
          </a:p>
        </p:txBody>
      </p:sp>
    </p:spTree>
    <p:extLst>
      <p:ext uri="{BB962C8B-B14F-4D97-AF65-F5344CB8AC3E}">
        <p14:creationId xmlns:p14="http://schemas.microsoft.com/office/powerpoint/2010/main" val="2955605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Působky</a:t>
            </a:r>
            <a:r>
              <a:rPr lang="cs-CZ" b="1" dirty="0" smtClean="0">
                <a:solidFill>
                  <a:srgbClr val="FF0000"/>
                </a:solidFill>
              </a:rPr>
              <a:t> produkované jinými tkáněmi</a:t>
            </a:r>
          </a:p>
          <a:p>
            <a:pPr marL="0" indent="0">
              <a:buNone/>
            </a:pPr>
            <a:r>
              <a:rPr lang="cs-CZ" b="1" dirty="0" smtClean="0"/>
              <a:t>Histamin </a:t>
            </a:r>
            <a:r>
              <a:rPr lang="cs-CZ" sz="2000" dirty="0" smtClean="0"/>
              <a:t>–</a:t>
            </a:r>
            <a:r>
              <a:rPr lang="cs-CZ" b="1" dirty="0" smtClean="0"/>
              <a:t> </a:t>
            </a:r>
            <a:r>
              <a:rPr lang="cs-CZ" sz="2000" dirty="0" smtClean="0"/>
              <a:t>přírodní endogenní látka s výskytem v buňkách plic, kůže, GIT, bazofilních granulocytech. Uvolňuje se při poškození, zánětu či alergické reakci v podstatě ze všech tkání.</a:t>
            </a:r>
          </a:p>
          <a:p>
            <a:pPr marL="0" indent="0">
              <a:buNone/>
            </a:pPr>
            <a:r>
              <a:rPr lang="cs-CZ" sz="2000" dirty="0" smtClean="0"/>
              <a:t>Celkový efekt histaminu na krevní oběh: dilatace arteriol a kapilár, pokles systémového cévního odporu a tlaku krve, zvýšení propustnosti kapilár</a:t>
            </a:r>
          </a:p>
          <a:p>
            <a:pPr marL="0" indent="0">
              <a:buNone/>
            </a:pPr>
            <a:r>
              <a:rPr lang="cs-CZ" b="1" dirty="0" smtClean="0"/>
              <a:t>Bradykinin </a:t>
            </a:r>
            <a:r>
              <a:rPr lang="cs-CZ" sz="2000" dirty="0" smtClean="0"/>
              <a:t>–  zástupce plazmatických kininů (</a:t>
            </a:r>
            <a:r>
              <a:rPr lang="cs-CZ" sz="2000" dirty="0" err="1" smtClean="0"/>
              <a:t>lyzylbradykinin</a:t>
            </a:r>
            <a:r>
              <a:rPr lang="cs-CZ" sz="2000" dirty="0" smtClean="0"/>
              <a:t>=</a:t>
            </a:r>
            <a:r>
              <a:rPr lang="cs-CZ" sz="2000" dirty="0" err="1" smtClean="0"/>
              <a:t>kalidin</a:t>
            </a:r>
            <a:r>
              <a:rPr lang="cs-CZ" sz="2000" dirty="0" smtClean="0"/>
              <a:t>). Tvorba z </a:t>
            </a:r>
            <a:r>
              <a:rPr lang="cs-CZ" sz="2000" dirty="0" err="1" smtClean="0"/>
              <a:t>kininogenů</a:t>
            </a:r>
            <a:r>
              <a:rPr lang="cs-CZ" sz="2000" dirty="0" smtClean="0"/>
              <a:t> prostřednictvím proteáz=</a:t>
            </a:r>
            <a:r>
              <a:rPr lang="cs-CZ" sz="2000" dirty="0" err="1" smtClean="0"/>
              <a:t>kalikreinů</a:t>
            </a:r>
            <a:r>
              <a:rPr lang="cs-CZ" sz="2000" dirty="0" smtClean="0"/>
              <a:t> (plazmatický + tkáňový). Působení: ve tkáních, které při zvýšené aktivitě uvolňují </a:t>
            </a:r>
            <a:r>
              <a:rPr lang="cs-CZ" sz="2000" dirty="0" err="1" smtClean="0"/>
              <a:t>kalikrein</a:t>
            </a:r>
            <a:r>
              <a:rPr lang="cs-CZ" sz="2000" dirty="0" smtClean="0"/>
              <a:t>=slinné a potní žlázy - při intenzivním pocení vyvolá lokální vazodilataci.</a:t>
            </a:r>
          </a:p>
          <a:p>
            <a:pPr marL="0" indent="0">
              <a:buNone/>
            </a:pPr>
            <a:r>
              <a:rPr lang="cs-CZ" sz="2000" dirty="0" smtClean="0"/>
              <a:t>10x silnější než histamin</a:t>
            </a:r>
          </a:p>
          <a:p>
            <a:pPr marL="0" indent="0">
              <a:buNone/>
            </a:pPr>
            <a:r>
              <a:rPr lang="cs-CZ" sz="2000" dirty="0" smtClean="0"/>
              <a:t>Účinky v poškozených tkáních: relaxace hladkého svalstva, snížení tlaku krve, zvýšení propustnosti kapilár</a:t>
            </a:r>
          </a:p>
          <a:p>
            <a:pPr marL="0" indent="0">
              <a:buNone/>
            </a:pPr>
            <a:r>
              <a:rPr lang="cs-CZ" b="1" dirty="0" smtClean="0"/>
              <a:t>Serotonin </a:t>
            </a:r>
            <a:r>
              <a:rPr lang="cs-CZ" sz="2000" dirty="0" smtClean="0"/>
              <a:t>– výskyt: </a:t>
            </a:r>
            <a:r>
              <a:rPr lang="cs-CZ" sz="2000" dirty="0" err="1" smtClean="0"/>
              <a:t>chromafinní</a:t>
            </a:r>
            <a:r>
              <a:rPr lang="cs-CZ" sz="2000" dirty="0" smtClean="0"/>
              <a:t> buňky GIT, CNS, trombocyty</a:t>
            </a:r>
          </a:p>
          <a:p>
            <a:pPr marL="0" indent="0">
              <a:buNone/>
            </a:pPr>
            <a:r>
              <a:rPr lang="cs-CZ" sz="2000" dirty="0" smtClean="0"/>
              <a:t>Vazba: serotonin + 5 HT receptory – po navázání na receptor dojde ke kontrakci hladkého svalstva  cév, bronchů i střeva</a:t>
            </a:r>
          </a:p>
          <a:p>
            <a:pPr marL="0" indent="0">
              <a:buNone/>
            </a:pPr>
            <a:r>
              <a:rPr lang="cs-CZ" sz="2000" dirty="0" smtClean="0"/>
              <a:t>Účinek na cirkulaci je závislý na specifických vlastnostech cévního řečiště v jednotlivých orgánech: vazodilatace cév – kosterní svaly, kůže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: vazokonstrikce cév – ledviny, mozek, plíce, </a:t>
            </a:r>
            <a:r>
              <a:rPr lang="cs-CZ" sz="2000" dirty="0" err="1" smtClean="0"/>
              <a:t>splanchnické</a:t>
            </a:r>
            <a:r>
              <a:rPr lang="cs-CZ" sz="2000" dirty="0" smtClean="0"/>
              <a:t> řečiště</a:t>
            </a:r>
          </a:p>
          <a:p>
            <a:pPr marL="0" indent="0">
              <a:buNone/>
            </a:pPr>
            <a:r>
              <a:rPr lang="cs-CZ" sz="1700" dirty="0" smtClean="0"/>
              <a:t>(serotonin – jako neurotransmiter – ovlivní procesy spánku a bdění, chování, příjem potravy, termoregulaci)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01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986</Words>
  <Application>Microsoft Office PowerPoint</Application>
  <PresentationFormat>Předvádění na obrazovce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sady Office</vt:lpstr>
      <vt:lpstr>Prezentace aplikace PowerPoint</vt:lpstr>
      <vt:lpstr>TYPY REGULACÍ z obecného pohledu</vt:lpstr>
      <vt:lpstr>REGULACE  V KARDIOVASKULÁRNÍM SYSTÉMU</vt:lpstr>
      <vt:lpstr>Regulace cévního tonu</vt:lpstr>
      <vt:lpstr>Autoregulace</vt:lpstr>
      <vt:lpstr>Autoregulace</vt:lpstr>
      <vt:lpstr>Autoregulace</vt:lpstr>
      <vt:lpstr>Prezentace aplikace PowerPoint</vt:lpstr>
      <vt:lpstr>Prezentace aplikace PowerPoint</vt:lpstr>
      <vt:lpstr>Systémová regulace</vt:lpstr>
      <vt:lpstr>Systémová regulace</vt:lpstr>
      <vt:lpstr>INTEGRACE REGULACÍ  V KARDIOVASKULÁRNÍM SYSTÉMU</vt:lpstr>
      <vt:lpstr>INTEGRACE REGULACÍ  V KARDIOVASKULÁRNÍM SYSTÉMU</vt:lpstr>
      <vt:lpstr>INTEGRACE REGULACÍ  V KARDIOVASKULÁRNÍM SYSTÉMU</vt:lpstr>
      <vt:lpstr>INTEGRACE REGULACÍ  V KARDIOVASKULÁRNÍM SYSTÉMU</vt:lpstr>
      <vt:lpstr>Prezentace aplikace PowerPoint</vt:lpstr>
      <vt:lpstr>Variabilita oběhových parametrů</vt:lpstr>
      <vt:lpstr>Variabilita srdeční frekvence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Zuzana Nováková</cp:lastModifiedBy>
  <cp:revision>78</cp:revision>
  <dcterms:created xsi:type="dcterms:W3CDTF">2013-09-24T08:41:02Z</dcterms:created>
  <dcterms:modified xsi:type="dcterms:W3CDTF">2015-12-07T14:01:37Z</dcterms:modified>
</cp:coreProperties>
</file>