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35" r:id="rId2"/>
    <p:sldId id="319" r:id="rId3"/>
    <p:sldId id="320" r:id="rId4"/>
    <p:sldId id="296" r:id="rId5"/>
    <p:sldId id="289" r:id="rId6"/>
    <p:sldId id="292" r:id="rId7"/>
    <p:sldId id="290" r:id="rId8"/>
    <p:sldId id="295" r:id="rId9"/>
    <p:sldId id="293" r:id="rId10"/>
    <p:sldId id="333" r:id="rId11"/>
    <p:sldId id="287" r:id="rId12"/>
    <p:sldId id="297" r:id="rId13"/>
    <p:sldId id="303" r:id="rId14"/>
    <p:sldId id="263" r:id="rId15"/>
    <p:sldId id="300" r:id="rId16"/>
    <p:sldId id="301" r:id="rId17"/>
    <p:sldId id="302" r:id="rId18"/>
    <p:sldId id="265" r:id="rId19"/>
    <p:sldId id="321" r:id="rId20"/>
    <p:sldId id="323" r:id="rId21"/>
    <p:sldId id="324" r:id="rId22"/>
    <p:sldId id="325" r:id="rId23"/>
    <p:sldId id="327" r:id="rId24"/>
    <p:sldId id="331" r:id="rId25"/>
    <p:sldId id="318" r:id="rId26"/>
    <p:sldId id="329" r:id="rId27"/>
    <p:sldId id="309" r:id="rId28"/>
    <p:sldId id="317" r:id="rId29"/>
    <p:sldId id="311" r:id="rId30"/>
    <p:sldId id="312" r:id="rId31"/>
    <p:sldId id="313" r:id="rId32"/>
    <p:sldId id="330" r:id="rId33"/>
    <p:sldId id="315" r:id="rId34"/>
    <p:sldId id="334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FC8F6-7CF2-41B1-8BF3-895F99F26C92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5E651-5232-4D79-87E2-517D4694F7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762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A8D5E9-1470-4B17-A2B4-2DCA899E1C90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2226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3BAABD-9BEB-4EC5-AC7F-DE7E65C20C40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8256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B9F8E8-4D31-49BF-BDC8-AFCACE89D20D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97625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650D8F-6128-4EB6-910B-DA449A24093C}" type="slidenum">
              <a:rPr lang="cs-CZ" altLang="cs-CZ"/>
              <a:pPr/>
              <a:t>31</a:t>
            </a:fld>
            <a:endParaRPr lang="cs-CZ" altLang="cs-CZ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892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3A2D8-E904-430A-8DB9-613DCDDCD4B3}" type="slidenum">
              <a:rPr lang="cs-CZ" altLang="cs-CZ"/>
              <a:pPr/>
              <a:t>33</a:t>
            </a:fld>
            <a:endParaRPr lang="cs-CZ" altLang="cs-CZ"/>
          </a:p>
        </p:txBody>
      </p:sp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128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A656-4BF7-4A76-BC6F-DC89BB7D67FE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F309-6613-4C8F-A94D-1A6D115A25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07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A656-4BF7-4A76-BC6F-DC89BB7D67FE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F309-6613-4C8F-A94D-1A6D115A25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14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A656-4BF7-4A76-BC6F-DC89BB7D67FE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F309-6613-4C8F-A94D-1A6D115A25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585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1D8E7-4F89-4857-A935-71E3B1E512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26532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F112F7-B205-4447-8F49-516EA23EDF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595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A656-4BF7-4A76-BC6F-DC89BB7D67FE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F309-6613-4C8F-A94D-1A6D115A25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29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A656-4BF7-4A76-BC6F-DC89BB7D67FE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F309-6613-4C8F-A94D-1A6D115A25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7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A656-4BF7-4A76-BC6F-DC89BB7D67FE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F309-6613-4C8F-A94D-1A6D115A25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20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A656-4BF7-4A76-BC6F-DC89BB7D67FE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F309-6613-4C8F-A94D-1A6D115A25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52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A656-4BF7-4A76-BC6F-DC89BB7D67FE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F309-6613-4C8F-A94D-1A6D115A25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98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A656-4BF7-4A76-BC6F-DC89BB7D67FE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F309-6613-4C8F-A94D-1A6D115A25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44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A656-4BF7-4A76-BC6F-DC89BB7D67FE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F309-6613-4C8F-A94D-1A6D115A25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1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A656-4BF7-4A76-BC6F-DC89BB7D67FE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1F309-6613-4C8F-A94D-1A6D115A25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93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5A656-4BF7-4A76-BC6F-DC89BB7D67FE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1F309-6613-4C8F-A94D-1A6D115A25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023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tudopedia.su/12_129282_akusherskaya-terminologiya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muni.cz/histology/MedAtlas_2/HP_txt6-6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patents/US822955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2493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ovéPole 6"/>
          <p:cNvSpPr txBox="1">
            <a:spLocks noChangeArrowheads="1"/>
          </p:cNvSpPr>
          <p:nvPr/>
        </p:nvSpPr>
        <p:spPr bwMode="auto">
          <a:xfrm>
            <a:off x="1677901" y="1556792"/>
            <a:ext cx="3779689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4050" dirty="0"/>
              <a:t>EMBRYOLOGIE 2 </a:t>
            </a:r>
            <a:endParaRPr lang="cs-CZ" altLang="cs-CZ" sz="4050" dirty="0"/>
          </a:p>
        </p:txBody>
      </p:sp>
      <p:sp>
        <p:nvSpPr>
          <p:cNvPr id="3076" name="Rectangle 5"/>
          <p:cNvSpPr>
            <a:spLocks/>
          </p:cNvSpPr>
          <p:nvPr/>
        </p:nvSpPr>
        <p:spPr bwMode="auto">
          <a:xfrm>
            <a:off x="755575" y="2420888"/>
            <a:ext cx="7920879" cy="309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Vývoj </a:t>
            </a:r>
            <a:r>
              <a:rPr lang="cs-CZ" altLang="cs-CZ" sz="2400" dirty="0" err="1"/>
              <a:t>extraembryonálních</a:t>
            </a:r>
            <a:r>
              <a:rPr lang="cs-CZ" altLang="cs-CZ" sz="2400" dirty="0"/>
              <a:t> struktur - </a:t>
            </a:r>
            <a:r>
              <a:rPr lang="cs-CZ" altLang="cs-CZ" sz="2400" dirty="0" err="1"/>
              <a:t>extraembryonální</a:t>
            </a:r>
            <a:r>
              <a:rPr lang="cs-CZ" altLang="cs-CZ" sz="2400" dirty="0"/>
              <a:t> mezoderm, </a:t>
            </a:r>
            <a:r>
              <a:rPr lang="cs-CZ" altLang="cs-CZ" sz="2400" dirty="0" err="1"/>
              <a:t>extraembryonální</a:t>
            </a:r>
            <a:r>
              <a:rPr lang="cs-CZ" altLang="cs-CZ" sz="2400" dirty="0"/>
              <a:t> coelom, žloutkový váček, plodové obaly: amnion a chorion. 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Vývoj placenty. Anomálie placenty a pupečníku.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Vícečetná těhotenství – uspořádání plodových obalů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Délka těhotenství, výpočet termínu porodu, </a:t>
            </a:r>
            <a:r>
              <a:rPr lang="cs-CZ" altLang="cs-CZ" sz="2400" dirty="0" err="1"/>
              <a:t>Hasseho</a:t>
            </a:r>
            <a:r>
              <a:rPr lang="cs-CZ" altLang="cs-CZ" sz="2400" dirty="0"/>
              <a:t> pravidlo.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Uložení plodu v děloze – </a:t>
            </a:r>
            <a:r>
              <a:rPr lang="cs-CZ" altLang="cs-CZ" sz="2400" dirty="0" err="1"/>
              <a:t>situs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positio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presentatio</a:t>
            </a:r>
            <a:r>
              <a:rPr lang="cs-CZ" altLang="cs-CZ" sz="2400" dirty="0"/>
              <a:t>, habitus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Znaky zralého plodu.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07305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onošená placen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534035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2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9144000" cy="4437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58750" y="260350"/>
            <a:ext cx="8805863" cy="192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b="1"/>
              <a:t>SOUČÁSTI PLACENTY:</a:t>
            </a:r>
            <a:endParaRPr lang="cs-CZ" altLang="cs-CZ">
              <a:sym typeface="Wingdings 3" panose="05040102010807070707" pitchFamily="18" charset="2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cs-CZ" altLang="cs-CZ">
                <a:sym typeface="Wingdings 3" panose="05040102010807070707" pitchFamily="18" charset="2"/>
              </a:rPr>
              <a:t></a:t>
            </a:r>
            <a:r>
              <a:rPr lang="cs-CZ" altLang="cs-CZ"/>
              <a:t> </a:t>
            </a:r>
            <a:r>
              <a:rPr lang="cs-CZ" altLang="cs-CZ" b="1">
                <a:solidFill>
                  <a:srgbClr val="FF3300"/>
                </a:solidFill>
              </a:rPr>
              <a:t>PARS FETALIS PLACENTAE</a:t>
            </a:r>
            <a:r>
              <a:rPr lang="cs-CZ" altLang="cs-CZ"/>
              <a:t> – choriová ploténka + choriové 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cs-CZ" altLang="cs-CZ"/>
              <a:t>     klky, intervilózní prostor 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cs-CZ" altLang="cs-CZ">
                <a:sym typeface="Wingdings 3" panose="05040102010807070707" pitchFamily="18" charset="2"/>
              </a:rPr>
              <a:t></a:t>
            </a:r>
            <a:r>
              <a:rPr lang="cs-CZ" altLang="cs-CZ"/>
              <a:t> </a:t>
            </a:r>
            <a:r>
              <a:rPr lang="cs-CZ" altLang="cs-CZ" b="1">
                <a:solidFill>
                  <a:srgbClr val="FF3300"/>
                </a:solidFill>
              </a:rPr>
              <a:t>PARS MATERNA PLACENTAE</a:t>
            </a:r>
            <a:r>
              <a:rPr lang="cs-CZ" altLang="cs-CZ" b="1"/>
              <a:t> = </a:t>
            </a:r>
            <a:r>
              <a:rPr lang="cs-CZ" altLang="cs-CZ"/>
              <a:t>zona functionalis deciduae </a:t>
            </a:r>
          </a:p>
          <a:p>
            <a:pPr eaLnBrk="1" hangingPunct="1"/>
            <a:r>
              <a:rPr lang="cs-CZ" altLang="cs-CZ"/>
              <a:t>     basalis</a:t>
            </a:r>
          </a:p>
        </p:txBody>
      </p:sp>
    </p:spTree>
    <p:extLst>
      <p:ext uri="{BB962C8B-B14F-4D97-AF65-F5344CB8AC3E}">
        <p14:creationId xmlns:p14="http://schemas.microsoft.com/office/powerpoint/2010/main" val="36398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umístění place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5329238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1835150" y="4077072"/>
            <a:ext cx="5329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64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863600"/>
          </a:xfrm>
        </p:spPr>
        <p:txBody>
          <a:bodyPr/>
          <a:lstStyle/>
          <a:p>
            <a:pPr eaLnBrk="1" hangingPunct="1"/>
            <a:r>
              <a:rPr lang="cs-CZ" altLang="cs-CZ" smtClean="0"/>
              <a:t>Anomálie placenty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569325" cy="51133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b="1" smtClean="0"/>
              <a:t>Anomálie choriových klků</a:t>
            </a:r>
            <a:r>
              <a:rPr lang="cs-CZ" altLang="cs-CZ" sz="2800" smtClean="0"/>
              <a:t>: (1 :100 těhotenství)</a:t>
            </a:r>
            <a:endParaRPr lang="cs-CZ" altLang="cs-CZ" sz="2800" smtClean="0">
              <a:sym typeface="Wingdings 3" panose="05040102010807070707" pitchFamily="18" charset="2"/>
            </a:endParaRP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Char char="c"/>
            </a:pPr>
            <a:r>
              <a:rPr lang="cs-CZ" altLang="cs-CZ" sz="2800" smtClean="0"/>
              <a:t> </a:t>
            </a:r>
            <a:r>
              <a:rPr lang="cs-CZ" altLang="cs-CZ" sz="2800" b="1" smtClean="0">
                <a:solidFill>
                  <a:srgbClr val="0000FF"/>
                </a:solidFill>
              </a:rPr>
              <a:t>mola hydatidosa</a:t>
            </a:r>
            <a:r>
              <a:rPr lang="cs-CZ" altLang="cs-CZ" sz="2800" smtClean="0"/>
              <a:t> 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Char char="c"/>
            </a:pPr>
            <a:r>
              <a:rPr lang="cs-CZ" altLang="cs-CZ" sz="2800" smtClean="0"/>
              <a:t> </a:t>
            </a:r>
            <a:r>
              <a:rPr lang="cs-CZ" altLang="cs-CZ" sz="2800" b="1" smtClean="0">
                <a:solidFill>
                  <a:srgbClr val="0000FF"/>
                </a:solidFill>
              </a:rPr>
              <a:t>chorionepitheliom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b="1" smtClean="0"/>
              <a:t>Anomálie v uložení</a:t>
            </a:r>
            <a:r>
              <a:rPr lang="cs-CZ" altLang="cs-CZ" sz="2800" smtClean="0"/>
              <a:t>:</a:t>
            </a:r>
            <a:endParaRPr lang="cs-CZ" altLang="cs-CZ" sz="2800" smtClean="0">
              <a:sym typeface="Wingdings 3" panose="05040102010807070707" pitchFamily="18" charset="2"/>
            </a:endParaRP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Char char="c"/>
            </a:pPr>
            <a:r>
              <a:rPr lang="cs-CZ" altLang="cs-CZ" sz="2800" smtClean="0"/>
              <a:t> </a:t>
            </a:r>
            <a:r>
              <a:rPr lang="cs-CZ" altLang="cs-CZ" sz="2800" b="1" smtClean="0">
                <a:solidFill>
                  <a:srgbClr val="FF3300"/>
                </a:solidFill>
              </a:rPr>
              <a:t>placenta praevia</a:t>
            </a:r>
            <a:r>
              <a:rPr lang="cs-CZ" altLang="cs-CZ" sz="2800" smtClean="0"/>
              <a:t> (vcestné lůžko) – krvácení 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cs-CZ" altLang="cs-CZ" sz="2800" smtClean="0"/>
              <a:t>     z rodidel v 28. – 29. týdnu              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Char char="c"/>
            </a:pPr>
            <a:r>
              <a:rPr lang="cs-CZ" altLang="cs-CZ" sz="2800" smtClean="0"/>
              <a:t> </a:t>
            </a:r>
            <a:r>
              <a:rPr lang="cs-CZ" altLang="cs-CZ" sz="2800" b="1" smtClean="0">
                <a:solidFill>
                  <a:srgbClr val="FF3300"/>
                </a:solidFill>
              </a:rPr>
              <a:t>placenta accreta </a:t>
            </a:r>
            <a:r>
              <a:rPr lang="cs-CZ" altLang="cs-CZ" sz="2800" smtClean="0"/>
              <a:t>(přirostlá k myometriu)</a:t>
            </a:r>
            <a:endParaRPr lang="cs-CZ" altLang="cs-CZ" sz="280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Char char="c"/>
            </a:pPr>
            <a:r>
              <a:rPr lang="cs-CZ" altLang="cs-CZ" sz="2800" smtClean="0"/>
              <a:t> </a:t>
            </a:r>
            <a:r>
              <a:rPr lang="cs-CZ" altLang="cs-CZ" sz="2800" b="1" smtClean="0">
                <a:solidFill>
                  <a:srgbClr val="FF3300"/>
                </a:solidFill>
              </a:rPr>
              <a:t>placenta increta </a:t>
            </a:r>
            <a:r>
              <a:rPr lang="cs-CZ" altLang="cs-CZ" sz="2800" smtClean="0"/>
              <a:t>(vrostlá do myometria)</a:t>
            </a:r>
            <a:endParaRPr lang="cs-CZ" altLang="cs-CZ" sz="2800" b="1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Char char="c"/>
            </a:pPr>
            <a:r>
              <a:rPr lang="cs-CZ" altLang="cs-CZ" sz="2800" b="1" smtClean="0">
                <a:solidFill>
                  <a:srgbClr val="FF3300"/>
                </a:solidFill>
              </a:rPr>
              <a:t> placenta percreta </a:t>
            </a:r>
            <a:r>
              <a:rPr lang="cs-CZ" altLang="cs-CZ" sz="2800" smtClean="0"/>
              <a:t>(prorostlá skrz myometrium)</a:t>
            </a:r>
            <a:endParaRPr lang="cs-CZ" altLang="cs-CZ" sz="2800" b="1" smtClean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6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0259"/>
            <a:ext cx="4860032" cy="380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32548" y="476672"/>
            <a:ext cx="2970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Anomálie placenty</a:t>
            </a:r>
            <a:endParaRPr lang="cs-CZ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4267037" cy="551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03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8913"/>
            <a:ext cx="8424863" cy="59070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Pupečník donošeného plodu:                                                                     50 – 60 cm dlouhý a 1,5 – 2 cm tlustý</a:t>
            </a:r>
            <a:endParaRPr lang="cs-CZ" altLang="cs-CZ" sz="2800" dirty="0" smtClean="0">
              <a:sym typeface="Wingdings 3" panose="05040102010807070707" pitchFamily="18" charset="2"/>
            </a:endParaRPr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Char char="c"/>
            </a:pPr>
            <a:r>
              <a:rPr lang="cs-CZ" altLang="cs-CZ" sz="2800" dirty="0" smtClean="0"/>
              <a:t> na povrchu </a:t>
            </a:r>
            <a:r>
              <a:rPr lang="cs-CZ" altLang="cs-CZ" sz="2800" dirty="0" err="1" smtClean="0"/>
              <a:t>amniový</a:t>
            </a:r>
            <a:r>
              <a:rPr lang="cs-CZ" altLang="cs-CZ" sz="2800" dirty="0" smtClean="0"/>
              <a:t> ektoderm</a:t>
            </a:r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Char char="c"/>
            </a:pPr>
            <a:r>
              <a:rPr lang="cs-CZ" altLang="cs-CZ" sz="2800" dirty="0" smtClean="0"/>
              <a:t> rosolovité vazivo – probíhají v něm spirálovitě                           v. </a:t>
            </a:r>
            <a:r>
              <a:rPr lang="cs-CZ" altLang="cs-CZ" sz="2800" dirty="0" err="1" smtClean="0"/>
              <a:t>umbilicalis</a:t>
            </a:r>
            <a:r>
              <a:rPr lang="cs-CZ" altLang="cs-CZ" sz="2800" dirty="0" smtClean="0"/>
              <a:t> (1) a </a:t>
            </a:r>
            <a:r>
              <a:rPr lang="cs-CZ" altLang="cs-CZ" sz="2800" dirty="0" err="1" smtClean="0"/>
              <a:t>aa.umbilicales</a:t>
            </a:r>
            <a:r>
              <a:rPr lang="cs-CZ" altLang="cs-CZ" sz="2800" dirty="0" smtClean="0"/>
              <a:t> (2)</a:t>
            </a:r>
          </a:p>
        </p:txBody>
      </p:sp>
      <p:pic>
        <p:nvPicPr>
          <p:cNvPr id="31747" name="Picture 5" descr="placental-cor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712" y="2286000"/>
            <a:ext cx="4455368" cy="4455368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27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anomálie pupeční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0"/>
            <a:ext cx="4969571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1520" y="33265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Anomálie pupečníku   </a:t>
            </a:r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4716016" y="260648"/>
            <a:ext cx="367240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251520" y="1052736"/>
            <a:ext cx="374441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dirty="0" smtClean="0"/>
              <a:t>- krátký pupečník (</a:t>
            </a:r>
            <a:r>
              <a:rPr lang="cs-CZ" altLang="cs-CZ" sz="2400" dirty="0" smtClean="0">
                <a:sym typeface="Symbol" panose="05050102010706020507" pitchFamily="18" charset="2"/>
              </a:rPr>
              <a:t> 40 cm)</a:t>
            </a:r>
            <a:endParaRPr lang="cs-CZ" altLang="cs-CZ" sz="2400" dirty="0"/>
          </a:p>
          <a:p>
            <a:r>
              <a:rPr lang="cs-CZ" altLang="cs-CZ" sz="2400" dirty="0" smtClean="0"/>
              <a:t>- dlouhý pupečník (</a:t>
            </a:r>
            <a:r>
              <a:rPr lang="cs-CZ" altLang="cs-CZ" sz="2400" dirty="0" smtClean="0">
                <a:sym typeface="Symbol" panose="05050102010706020507" pitchFamily="18" charset="2"/>
              </a:rPr>
              <a:t> 60</a:t>
            </a:r>
            <a:r>
              <a:rPr lang="cs-CZ" altLang="cs-CZ" sz="2400" dirty="0" smtClean="0"/>
              <a:t> cm)  </a:t>
            </a:r>
          </a:p>
          <a:p>
            <a:r>
              <a:rPr lang="cs-CZ" altLang="cs-CZ" sz="2400" i="1" dirty="0"/>
              <a:t> </a:t>
            </a:r>
            <a:r>
              <a:rPr lang="cs-CZ" altLang="cs-CZ" sz="2400" i="1" dirty="0" smtClean="0"/>
              <a:t>   </a:t>
            </a:r>
            <a:r>
              <a:rPr lang="cs-CZ" altLang="cs-CZ" sz="2000" i="1" dirty="0" smtClean="0"/>
              <a:t>(</a:t>
            </a:r>
            <a:r>
              <a:rPr lang="cs-CZ" altLang="cs-CZ" sz="2000" i="1" dirty="0"/>
              <a:t>nebezpečí strangulace nebo </a:t>
            </a:r>
            <a:r>
              <a:rPr lang="cs-CZ" altLang="cs-CZ" sz="2000" i="1" dirty="0" smtClean="0"/>
              <a:t> </a:t>
            </a:r>
          </a:p>
          <a:p>
            <a:r>
              <a:rPr lang="cs-CZ" altLang="cs-CZ" sz="2000" i="1" dirty="0"/>
              <a:t> </a:t>
            </a:r>
            <a:r>
              <a:rPr lang="cs-CZ" altLang="cs-CZ" sz="2000" i="1" dirty="0" smtClean="0"/>
              <a:t>    vzniku pravých </a:t>
            </a:r>
            <a:r>
              <a:rPr lang="cs-CZ" altLang="cs-CZ" sz="2000" i="1" dirty="0"/>
              <a:t>uzlů)</a:t>
            </a:r>
          </a:p>
          <a:p>
            <a:r>
              <a:rPr lang="cs-CZ" altLang="cs-CZ" sz="2400" dirty="0" smtClean="0"/>
              <a:t>- pravé </a:t>
            </a:r>
            <a:r>
              <a:rPr lang="cs-CZ" altLang="cs-CZ" sz="2400" dirty="0"/>
              <a:t>a nepravé uzly                                                                                                </a:t>
            </a:r>
            <a:endParaRPr lang="cs-CZ" altLang="cs-CZ" sz="2400" dirty="0">
              <a:sym typeface="Wingdings 3" panose="05040102010807070707" pitchFamily="18" charset="2"/>
            </a:endParaRPr>
          </a:p>
          <a:p>
            <a:r>
              <a:rPr lang="cs-CZ" altLang="cs-CZ" sz="2400" dirty="0" smtClean="0"/>
              <a:t>- absence </a:t>
            </a:r>
            <a:r>
              <a:rPr lang="cs-CZ" altLang="cs-CZ" sz="2400" dirty="0"/>
              <a:t>jedné umbilikální </a:t>
            </a:r>
            <a:endParaRPr lang="cs-CZ" altLang="cs-CZ" sz="2400" dirty="0" smtClean="0"/>
          </a:p>
          <a:p>
            <a:r>
              <a:rPr lang="cs-CZ" altLang="cs-CZ" sz="2400" dirty="0"/>
              <a:t> </a:t>
            </a:r>
            <a:r>
              <a:rPr lang="cs-CZ" altLang="cs-CZ" sz="2400" dirty="0" smtClean="0"/>
              <a:t>  arterie </a:t>
            </a:r>
            <a:r>
              <a:rPr lang="cs-CZ" altLang="cs-CZ" sz="2000" i="1" dirty="0" smtClean="0"/>
              <a:t>(hypotrofický plod)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34657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Nornal (central) insertion of umbilical cord - next picture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3514725" cy="349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7" descr="Placenta circumvallata with marginal insertion - next picture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609975" cy="349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9" descr="Velamentous insertion of umbilical cord - next picture">
            <a:hlinkClick r:id="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213100"/>
            <a:ext cx="5076825" cy="364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 Box 10"/>
          <p:cNvSpPr txBox="1">
            <a:spLocks noChangeArrowheads="1"/>
          </p:cNvSpPr>
          <p:nvPr/>
        </p:nvSpPr>
        <p:spPr bwMode="auto">
          <a:xfrm>
            <a:off x="4479925" y="2633663"/>
            <a:ext cx="31115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1"/>
              <a:t>1</a:t>
            </a:r>
          </a:p>
        </p:txBody>
      </p:sp>
      <p:sp>
        <p:nvSpPr>
          <p:cNvPr id="34822" name="Text Box 11"/>
          <p:cNvSpPr txBox="1">
            <a:spLocks noChangeArrowheads="1"/>
          </p:cNvSpPr>
          <p:nvPr/>
        </p:nvSpPr>
        <p:spPr bwMode="auto">
          <a:xfrm>
            <a:off x="5364163" y="2636838"/>
            <a:ext cx="287337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1"/>
              <a:t>2</a:t>
            </a:r>
          </a:p>
        </p:txBody>
      </p:sp>
      <p:sp>
        <p:nvSpPr>
          <p:cNvPr id="34823" name="Text Box 12"/>
          <p:cNvSpPr txBox="1">
            <a:spLocks noChangeArrowheads="1"/>
          </p:cNvSpPr>
          <p:nvPr/>
        </p:nvSpPr>
        <p:spPr bwMode="auto">
          <a:xfrm>
            <a:off x="4911725" y="3282950"/>
            <a:ext cx="31115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1"/>
              <a:t>3</a:t>
            </a:r>
          </a:p>
        </p:txBody>
      </p:sp>
      <p:sp>
        <p:nvSpPr>
          <p:cNvPr id="34824" name="Text Box 13"/>
          <p:cNvSpPr txBox="1">
            <a:spLocks noChangeArrowheads="1"/>
          </p:cNvSpPr>
          <p:nvPr/>
        </p:nvSpPr>
        <p:spPr bwMode="auto">
          <a:xfrm>
            <a:off x="250825" y="3952875"/>
            <a:ext cx="364966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u="sng"/>
              <a:t>Úpon pupečníku k placentě</a:t>
            </a:r>
          </a:p>
          <a:p>
            <a:pPr eaLnBrk="1" hangingPunct="1"/>
            <a:r>
              <a:rPr lang="cs-CZ" altLang="cs-CZ"/>
              <a:t>1 – insertio centralis</a:t>
            </a:r>
          </a:p>
          <a:p>
            <a:pPr eaLnBrk="1" hangingPunct="1"/>
            <a:r>
              <a:rPr lang="cs-CZ" altLang="cs-CZ"/>
              <a:t>2 – insertio marginalis</a:t>
            </a:r>
          </a:p>
          <a:p>
            <a:pPr eaLnBrk="1" hangingPunct="1"/>
            <a:r>
              <a:rPr lang="cs-CZ" altLang="cs-CZ"/>
              <a:t>3 – insertio velamentosa</a:t>
            </a:r>
          </a:p>
          <a:p>
            <a:pPr eaLnBrk="1" hangingPunct="1"/>
            <a:r>
              <a:rPr lang="cs-CZ" altLang="cs-CZ"/>
              <a:t>       (úpon k chorion laeve)</a:t>
            </a:r>
          </a:p>
        </p:txBody>
      </p:sp>
      <p:sp>
        <p:nvSpPr>
          <p:cNvPr id="34825" name="Line 14"/>
          <p:cNvSpPr>
            <a:spLocks noChangeShapeType="1"/>
          </p:cNvSpPr>
          <p:nvPr/>
        </p:nvSpPr>
        <p:spPr bwMode="auto">
          <a:xfrm>
            <a:off x="5148263" y="4076700"/>
            <a:ext cx="21590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2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698"/>
            <a:ext cx="8631808" cy="569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11560" y="188640"/>
            <a:ext cx="4456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Vícečetná těhotenství  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652120" y="327139"/>
            <a:ext cx="2187202" cy="120032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/>
              <a:t>Dvojčata 1:100 </a:t>
            </a:r>
          </a:p>
          <a:p>
            <a:r>
              <a:rPr lang="cs-CZ" sz="2400" dirty="0" smtClean="0"/>
              <a:t>Trojčata  1:100</a:t>
            </a:r>
            <a:r>
              <a:rPr lang="cs-CZ" sz="2400" baseline="30000" dirty="0" smtClean="0"/>
              <a:t>2</a:t>
            </a:r>
            <a:r>
              <a:rPr lang="cs-CZ" sz="2400" dirty="0" smtClean="0"/>
              <a:t> </a:t>
            </a:r>
          </a:p>
          <a:p>
            <a:r>
              <a:rPr lang="cs-CZ" sz="2400" dirty="0" smtClean="0"/>
              <a:t>Čtyřčata 1:100</a:t>
            </a:r>
            <a:r>
              <a:rPr lang="cs-CZ" sz="2400" baseline="30000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447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3816350" cy="640873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cs-CZ" altLang="cs-CZ" sz="2800" b="1" baseline="300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800" b="1" dirty="0">
                <a:solidFill>
                  <a:srgbClr val="0000FF"/>
                </a:solidFill>
              </a:rPr>
              <a:t>DVOUVAJEČNÁ DVOJČATA (DIZYGOTICKÁ)</a:t>
            </a:r>
            <a:r>
              <a:rPr lang="cs-CZ" altLang="cs-CZ" sz="2800" b="1" dirty="0"/>
              <a:t> </a:t>
            </a:r>
          </a:p>
          <a:p>
            <a:pPr>
              <a:lnSpc>
                <a:spcPct val="80000"/>
              </a:lnSpc>
            </a:pPr>
            <a:r>
              <a:rPr lang="cs-CZ" altLang="cs-CZ" sz="2800" b="1" dirty="0" smtClean="0"/>
              <a:t>dva </a:t>
            </a:r>
            <a:r>
              <a:rPr lang="cs-CZ" altLang="cs-CZ" sz="2800" b="1" dirty="0" err="1"/>
              <a:t>oocyty</a:t>
            </a:r>
            <a:r>
              <a:rPr lang="cs-CZ" altLang="cs-CZ" sz="2800" b="1" dirty="0"/>
              <a:t> jsou    oplodněny dvěma spermiemi</a:t>
            </a:r>
          </a:p>
          <a:p>
            <a:pPr>
              <a:lnSpc>
                <a:spcPct val="80000"/>
              </a:lnSpc>
            </a:pPr>
            <a:r>
              <a:rPr lang="cs-CZ" altLang="cs-CZ" sz="2800" dirty="0"/>
              <a:t>každý zárodek se vyvíjí samostatně (má vlastní amnion, chorion i placentu)</a:t>
            </a:r>
          </a:p>
          <a:p>
            <a:pPr>
              <a:lnSpc>
                <a:spcPct val="80000"/>
              </a:lnSpc>
            </a:pPr>
            <a:r>
              <a:rPr lang="cs-CZ" altLang="cs-CZ" sz="2800" dirty="0"/>
              <a:t>mohou být různého pohlaví </a:t>
            </a:r>
          </a:p>
          <a:p>
            <a:pPr>
              <a:lnSpc>
                <a:spcPct val="80000"/>
              </a:lnSpc>
            </a:pPr>
            <a:r>
              <a:rPr lang="cs-CZ" altLang="cs-CZ" sz="2800" dirty="0"/>
              <a:t>podobnost jako u sourozenců různého stáří</a:t>
            </a:r>
          </a:p>
        </p:txBody>
      </p:sp>
      <p:pic>
        <p:nvPicPr>
          <p:cNvPr id="442373" name="Picture 5" descr="Larsen s4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0"/>
            <a:ext cx="4832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72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3078" y="404664"/>
            <a:ext cx="4177159" cy="35010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cs-CZ" altLang="cs-CZ" sz="20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b="1" dirty="0" err="1" smtClean="0"/>
              <a:t>Extraembryonální</a:t>
            </a:r>
            <a:r>
              <a:rPr lang="cs-CZ" altLang="cs-CZ" sz="2400" b="1" dirty="0" smtClean="0"/>
              <a:t> mezoderm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b="1" dirty="0" smtClean="0"/>
              <a:t> </a:t>
            </a:r>
            <a:r>
              <a:rPr lang="cs-CZ" altLang="cs-CZ" sz="20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/>
              <a:t>derivuje z </a:t>
            </a:r>
            <a:r>
              <a:rPr lang="cs-CZ" altLang="cs-CZ" sz="2000" dirty="0" err="1" smtClean="0"/>
              <a:t>cytotrofoblastu</a:t>
            </a:r>
            <a:r>
              <a:rPr lang="cs-CZ" altLang="cs-CZ" sz="20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/>
              <a:t>buňky zaplní dutinu blastocysty  </a:t>
            </a:r>
            <a:r>
              <a:rPr lang="cs-CZ" altLang="cs-CZ" sz="2000" dirty="0" smtClean="0">
                <a:cs typeface="Arial" panose="020B0604020202020204" pitchFamily="34" charset="0"/>
              </a:rPr>
              <a:t>(„</a:t>
            </a:r>
            <a:r>
              <a:rPr lang="cs-CZ" altLang="cs-CZ" sz="2000" dirty="0"/>
              <a:t>řídká </a:t>
            </a:r>
            <a:r>
              <a:rPr lang="cs-CZ" altLang="cs-CZ" sz="2000" dirty="0" smtClean="0"/>
              <a:t>síť“)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/>
              <a:t>splynutím štěrbin mezi buňkami vznikne </a:t>
            </a:r>
            <a:r>
              <a:rPr lang="cs-CZ" altLang="cs-CZ" sz="2000" b="1" dirty="0" err="1" smtClean="0"/>
              <a:t>extraembryonální</a:t>
            </a:r>
            <a:r>
              <a:rPr lang="cs-CZ" altLang="cs-CZ" sz="2000" b="1" dirty="0" smtClean="0"/>
              <a:t> coelom</a:t>
            </a:r>
            <a:r>
              <a:rPr lang="cs-CZ" altLang="cs-CZ" sz="2000" dirty="0" smtClean="0"/>
              <a:t>,                                                                                                                     mezi 2 listy mezodermu (viscerální a parietální list) </a:t>
            </a:r>
            <a:endParaRPr lang="cs-CZ" altLang="cs-CZ" sz="2000" dirty="0"/>
          </a:p>
        </p:txBody>
      </p:sp>
      <p:graphicFrame>
        <p:nvGraphicFramePr>
          <p:cNvPr id="347143" name="Object 7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459961807"/>
              </p:ext>
            </p:extLst>
          </p:nvPr>
        </p:nvGraphicFramePr>
        <p:xfrm>
          <a:off x="4572000" y="1124744"/>
          <a:ext cx="4499992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Rastrový obrázek" r:id="rId3" imgW="3742857" imgH="3914286" progId="Paint.Picture">
                  <p:embed/>
                </p:oleObj>
              </mc:Choice>
              <mc:Fallback>
                <p:oleObj name="Rastrový obrázek" r:id="rId3" imgW="3742857" imgH="39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124744"/>
                        <a:ext cx="4499992" cy="453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délník 3"/>
          <p:cNvSpPr/>
          <p:nvPr/>
        </p:nvSpPr>
        <p:spPr>
          <a:xfrm>
            <a:off x="5436096" y="1052736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8676456" y="1052736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23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4176712" cy="640873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>
                <a:solidFill>
                  <a:srgbClr val="0000FF"/>
                </a:solidFill>
              </a:rPr>
              <a:t>JEDNOVAJEČNÁ DVOJČATA (</a:t>
            </a:r>
            <a:r>
              <a:rPr lang="cs-CZ" altLang="cs-CZ" sz="2800" b="1" dirty="0" smtClean="0">
                <a:solidFill>
                  <a:srgbClr val="0000FF"/>
                </a:solidFill>
              </a:rPr>
              <a:t>MONOZYGOTICKÁ)</a:t>
            </a:r>
            <a:r>
              <a:rPr lang="cs-CZ" altLang="cs-CZ" sz="2800" b="1" dirty="0" smtClean="0"/>
              <a:t> </a:t>
            </a:r>
            <a:endParaRPr lang="cs-CZ" altLang="cs-CZ" sz="2800" b="1" dirty="0"/>
          </a:p>
          <a:p>
            <a:pPr>
              <a:lnSpc>
                <a:spcPct val="90000"/>
              </a:lnSpc>
            </a:pPr>
            <a:r>
              <a:rPr lang="cs-CZ" altLang="cs-CZ" sz="2800" b="1" dirty="0"/>
              <a:t>jeden </a:t>
            </a:r>
            <a:r>
              <a:rPr lang="cs-CZ" altLang="cs-CZ" sz="2800" b="1" dirty="0" err="1"/>
              <a:t>oocyt</a:t>
            </a:r>
            <a:r>
              <a:rPr lang="cs-CZ" altLang="cs-CZ" sz="2800" b="1" dirty="0"/>
              <a:t> je oplodněn jednou spermií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k rozdělení dojde až během dalšího vývoje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Uspořádání plodových obalů dle období, kdy se zárodek rozdělí ve dva</a:t>
            </a:r>
          </a:p>
          <a:p>
            <a:pPr>
              <a:lnSpc>
                <a:spcPct val="90000"/>
              </a:lnSpc>
            </a:pPr>
            <a:r>
              <a:rPr lang="cs-CZ" altLang="cs-CZ" sz="2800" b="1" dirty="0">
                <a:solidFill>
                  <a:srgbClr val="FF0000"/>
                </a:solidFill>
              </a:rPr>
              <a:t>vždy stejného pohlaví</a:t>
            </a:r>
            <a:r>
              <a:rPr lang="cs-CZ" altLang="cs-CZ" sz="2800" b="1" dirty="0"/>
              <a:t> a </a:t>
            </a:r>
            <a:r>
              <a:rPr lang="cs-CZ" altLang="cs-CZ" sz="2800" b="1" dirty="0">
                <a:solidFill>
                  <a:srgbClr val="FF0000"/>
                </a:solidFill>
              </a:rPr>
              <a:t>geneticky identická</a:t>
            </a:r>
            <a:endParaRPr lang="cs-CZ" altLang="cs-CZ" sz="2800" b="1" dirty="0"/>
          </a:p>
        </p:txBody>
      </p:sp>
      <p:pic>
        <p:nvPicPr>
          <p:cNvPr id="445443" name="Picture 3" descr="Larsen s4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0"/>
            <a:ext cx="4832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59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4176712" cy="640873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800" b="1" dirty="0">
                <a:solidFill>
                  <a:srgbClr val="0000FF"/>
                </a:solidFill>
              </a:rPr>
              <a:t>JEDNOVAJEČNÁ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800" b="1" dirty="0">
                <a:solidFill>
                  <a:srgbClr val="009900"/>
                </a:solidFill>
              </a:rPr>
              <a:t>na stadiu dvou blastomer:</a:t>
            </a:r>
            <a:r>
              <a:rPr lang="cs-CZ" altLang="cs-CZ" sz="2800" b="1" dirty="0"/>
              <a:t> </a:t>
            </a:r>
          </a:p>
          <a:p>
            <a:pPr>
              <a:lnSpc>
                <a:spcPct val="80000"/>
              </a:lnSpc>
            </a:pPr>
            <a:r>
              <a:rPr lang="cs-CZ" altLang="cs-CZ" sz="2800" b="1" dirty="0"/>
              <a:t>každá ze dvou prvních blastomer dá vznik jednomu embryu</a:t>
            </a:r>
          </a:p>
          <a:p>
            <a:pPr>
              <a:lnSpc>
                <a:spcPct val="80000"/>
              </a:lnSpc>
            </a:pPr>
            <a:r>
              <a:rPr lang="cs-CZ" altLang="cs-CZ" sz="2800" dirty="0"/>
              <a:t>vznikají 2 blastocysty</a:t>
            </a:r>
          </a:p>
          <a:p>
            <a:pPr>
              <a:lnSpc>
                <a:spcPct val="80000"/>
              </a:lnSpc>
            </a:pPr>
            <a:r>
              <a:rPr lang="cs-CZ" altLang="cs-CZ" sz="2800" dirty="0"/>
              <a:t>samostatně se implantují</a:t>
            </a:r>
          </a:p>
          <a:p>
            <a:pPr>
              <a:lnSpc>
                <a:spcPct val="80000"/>
              </a:lnSpc>
            </a:pPr>
            <a:r>
              <a:rPr lang="cs-CZ" altLang="cs-CZ" sz="2800" b="1" dirty="0"/>
              <a:t>obaly jako </a:t>
            </a:r>
            <a:r>
              <a:rPr lang="cs-CZ" altLang="cs-CZ" sz="2800" b="1" dirty="0" err="1"/>
              <a:t>dizygotická</a:t>
            </a:r>
            <a:r>
              <a:rPr lang="cs-CZ" altLang="cs-CZ" sz="2800" b="1" dirty="0"/>
              <a:t> dvojčata: </a:t>
            </a:r>
            <a:r>
              <a:rPr lang="cs-CZ" altLang="cs-CZ" sz="2800" dirty="0"/>
              <a:t>samostatné amnion i chorion </a:t>
            </a:r>
            <a:r>
              <a:rPr lang="cs-CZ" altLang="cs-CZ" sz="2800" b="1" dirty="0"/>
              <a:t>(</a:t>
            </a:r>
            <a:r>
              <a:rPr lang="cs-CZ" altLang="cs-CZ" sz="2800" b="1" dirty="0" err="1"/>
              <a:t>diamniotická</a:t>
            </a:r>
            <a:r>
              <a:rPr lang="cs-CZ" altLang="cs-CZ" sz="2800" b="1" dirty="0"/>
              <a:t>, </a:t>
            </a:r>
            <a:r>
              <a:rPr lang="cs-CZ" altLang="cs-CZ" sz="2800" b="1" dirty="0" err="1"/>
              <a:t>dichoriální</a:t>
            </a:r>
            <a:r>
              <a:rPr lang="cs-CZ" altLang="cs-CZ" sz="2800" b="1" dirty="0"/>
              <a:t>) </a:t>
            </a:r>
            <a:r>
              <a:rPr lang="cs-CZ" altLang="cs-CZ" sz="2800" dirty="0"/>
              <a:t>a </a:t>
            </a:r>
            <a:r>
              <a:rPr lang="cs-CZ" altLang="cs-CZ" sz="2800" dirty="0" smtClean="0"/>
              <a:t>každý má </a:t>
            </a:r>
            <a:r>
              <a:rPr lang="cs-CZ" altLang="cs-CZ" sz="2800" dirty="0"/>
              <a:t>vlastní placentu</a:t>
            </a:r>
            <a:endParaRPr lang="cs-CZ" altLang="cs-CZ" sz="2800" b="1" dirty="0"/>
          </a:p>
        </p:txBody>
      </p:sp>
      <p:pic>
        <p:nvPicPr>
          <p:cNvPr id="446467" name="Picture 3" descr="Larsen s4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0"/>
            <a:ext cx="4832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76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4176712" cy="6408738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cs-CZ" altLang="cs-CZ" sz="2600" b="1" dirty="0">
                <a:solidFill>
                  <a:srgbClr val="0000FF"/>
                </a:solidFill>
              </a:rPr>
              <a:t>JEDNOVAJEČNÁ 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cs-CZ" altLang="cs-CZ" sz="2600" b="1" dirty="0">
                <a:solidFill>
                  <a:srgbClr val="009900"/>
                </a:solidFill>
              </a:rPr>
              <a:t>na stadiu blastocysty</a:t>
            </a:r>
            <a:r>
              <a:rPr lang="cs-CZ" altLang="cs-CZ" sz="2600" b="1" dirty="0"/>
              <a:t> </a:t>
            </a:r>
          </a:p>
          <a:p>
            <a:pPr marL="533400" indent="-533400">
              <a:lnSpc>
                <a:spcPct val="90000"/>
              </a:lnSpc>
            </a:pPr>
            <a:r>
              <a:rPr lang="cs-CZ" altLang="cs-CZ" sz="2600" b="1" dirty="0"/>
              <a:t>rozdělením </a:t>
            </a:r>
            <a:r>
              <a:rPr lang="cs-CZ" altLang="cs-CZ" sz="2600" b="1" dirty="0" err="1"/>
              <a:t>embryoblastu</a:t>
            </a:r>
            <a:r>
              <a:rPr lang="cs-CZ" altLang="cs-CZ" sz="2600" b="1" dirty="0"/>
              <a:t> do 2 shluků </a:t>
            </a:r>
            <a:r>
              <a:rPr lang="cs-CZ" altLang="cs-CZ" sz="2600" b="1" dirty="0">
                <a:solidFill>
                  <a:srgbClr val="0000FF"/>
                </a:solidFill>
              </a:rPr>
              <a:t>před vytvořením zárodečného terčíku</a:t>
            </a:r>
            <a:endParaRPr lang="cs-CZ" altLang="cs-CZ" sz="2600" b="1" dirty="0"/>
          </a:p>
          <a:p>
            <a:pPr marL="533400" indent="-533400">
              <a:lnSpc>
                <a:spcPct val="90000"/>
              </a:lnSpc>
            </a:pPr>
            <a:r>
              <a:rPr lang="cs-CZ" altLang="cs-CZ" sz="2600" b="1" dirty="0"/>
              <a:t>trofoblast se nerozdělí a zůstává společný</a:t>
            </a:r>
          </a:p>
          <a:p>
            <a:pPr marL="533400" indent="-533400">
              <a:lnSpc>
                <a:spcPct val="90000"/>
              </a:lnSpc>
            </a:pPr>
            <a:r>
              <a:rPr lang="cs-CZ" altLang="cs-CZ" sz="2600" b="1" dirty="0"/>
              <a:t>Obaly: </a:t>
            </a:r>
            <a:r>
              <a:rPr lang="cs-CZ" altLang="cs-CZ" sz="2600" dirty="0"/>
              <a:t>samostatné amnion</a:t>
            </a:r>
            <a:r>
              <a:rPr lang="cs-CZ" altLang="cs-CZ" sz="2600" b="1" dirty="0"/>
              <a:t> (</a:t>
            </a:r>
            <a:r>
              <a:rPr lang="cs-CZ" altLang="cs-CZ" sz="2600" b="1" dirty="0" err="1"/>
              <a:t>diamniotická</a:t>
            </a:r>
            <a:r>
              <a:rPr lang="cs-CZ" altLang="cs-CZ" sz="2600" b="1" dirty="0"/>
              <a:t>), </a:t>
            </a:r>
            <a:r>
              <a:rPr lang="cs-CZ" altLang="cs-CZ" sz="2600" dirty="0"/>
              <a:t>společné chorion </a:t>
            </a:r>
            <a:r>
              <a:rPr lang="cs-CZ" altLang="cs-CZ" sz="2600" b="1" dirty="0"/>
              <a:t>(</a:t>
            </a:r>
            <a:r>
              <a:rPr lang="cs-CZ" altLang="cs-CZ" sz="2600" b="1" dirty="0" err="1"/>
              <a:t>monochoriální</a:t>
            </a:r>
            <a:r>
              <a:rPr lang="cs-CZ" altLang="cs-CZ" sz="2600" b="1" dirty="0"/>
              <a:t>)</a:t>
            </a:r>
            <a:r>
              <a:rPr lang="cs-CZ" altLang="cs-CZ" sz="2600" dirty="0"/>
              <a:t> a placenta</a:t>
            </a:r>
          </a:p>
          <a:p>
            <a:pPr marL="533400" indent="-533400">
              <a:lnSpc>
                <a:spcPct val="90000"/>
              </a:lnSpc>
            </a:pPr>
            <a:r>
              <a:rPr lang="cs-CZ" altLang="cs-CZ" sz="2600" dirty="0" smtClean="0"/>
              <a:t>Nejčastější (65 %)</a:t>
            </a:r>
            <a:endParaRPr lang="cs-CZ" altLang="cs-CZ" sz="2600" dirty="0"/>
          </a:p>
        </p:txBody>
      </p:sp>
      <p:pic>
        <p:nvPicPr>
          <p:cNvPr id="447491" name="Picture 3" descr="Larsen s4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0"/>
            <a:ext cx="4832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60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4176712" cy="6408738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cs-CZ" altLang="cs-CZ" sz="2600" b="1" dirty="0">
                <a:solidFill>
                  <a:srgbClr val="0000FF"/>
                </a:solidFill>
              </a:rPr>
              <a:t>JEDNOVAJEČNÁ 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cs-CZ" altLang="cs-CZ" sz="2400" b="1" dirty="0">
                <a:solidFill>
                  <a:srgbClr val="009900"/>
                </a:solidFill>
              </a:rPr>
              <a:t>rozdělením </a:t>
            </a:r>
            <a:r>
              <a:rPr lang="cs-CZ" altLang="cs-CZ" sz="2400" b="1" dirty="0" err="1">
                <a:solidFill>
                  <a:srgbClr val="009900"/>
                </a:solidFill>
              </a:rPr>
              <a:t>bilaminárního</a:t>
            </a:r>
            <a:r>
              <a:rPr lang="cs-CZ" altLang="cs-CZ" sz="2400" b="1" dirty="0">
                <a:solidFill>
                  <a:srgbClr val="009900"/>
                </a:solidFill>
              </a:rPr>
              <a:t> terčíku</a:t>
            </a:r>
            <a:r>
              <a:rPr lang="cs-CZ" altLang="cs-CZ" sz="2400" b="1" dirty="0"/>
              <a:t> </a:t>
            </a:r>
          </a:p>
          <a:p>
            <a:pPr marL="533400" indent="-533400">
              <a:lnSpc>
                <a:spcPct val="90000"/>
              </a:lnSpc>
            </a:pPr>
            <a:r>
              <a:rPr lang="cs-CZ" altLang="cs-CZ" sz="2400" b="1" dirty="0"/>
              <a:t>založením dvou primitivních proužků</a:t>
            </a:r>
          </a:p>
          <a:p>
            <a:pPr marL="533400" indent="-533400">
              <a:lnSpc>
                <a:spcPct val="90000"/>
              </a:lnSpc>
            </a:pPr>
            <a:r>
              <a:rPr lang="cs-CZ" altLang="cs-CZ" sz="2400" dirty="0"/>
              <a:t>Embrya mají společné – amnion, chorion i placentu</a:t>
            </a:r>
            <a:r>
              <a:rPr lang="cs-CZ" altLang="cs-CZ" sz="2400" b="1" dirty="0"/>
              <a:t> (</a:t>
            </a:r>
            <a:r>
              <a:rPr lang="cs-CZ" altLang="cs-CZ" sz="2400" b="1" dirty="0" err="1"/>
              <a:t>monochoriální</a:t>
            </a:r>
            <a:r>
              <a:rPr lang="cs-CZ" altLang="cs-CZ" sz="2400" b="1" dirty="0"/>
              <a:t>, </a:t>
            </a:r>
            <a:r>
              <a:rPr lang="cs-CZ" altLang="cs-CZ" sz="2400" b="1" dirty="0" err="1"/>
              <a:t>monoamniotická</a:t>
            </a:r>
            <a:r>
              <a:rPr lang="cs-CZ" altLang="cs-CZ" sz="2400" b="1" dirty="0"/>
              <a:t>)</a:t>
            </a:r>
          </a:p>
          <a:p>
            <a:pPr marL="533400" indent="-533400">
              <a:lnSpc>
                <a:spcPct val="90000"/>
              </a:lnSpc>
            </a:pPr>
            <a:r>
              <a:rPr lang="cs-CZ" altLang="cs-CZ" sz="2400" dirty="0" smtClean="0"/>
              <a:t>V</a:t>
            </a:r>
            <a:r>
              <a:rPr lang="cs-CZ" altLang="cs-CZ" sz="2400" dirty="0"/>
              <a:t> případě neúplného oddělení vznikají srostlá dvojčata („siamská</a:t>
            </a:r>
            <a:r>
              <a:rPr lang="cs-CZ" altLang="cs-CZ" sz="2400" dirty="0" smtClean="0"/>
              <a:t>“)</a:t>
            </a:r>
          </a:p>
          <a:p>
            <a:pPr marL="533400" indent="-533400">
              <a:lnSpc>
                <a:spcPct val="90000"/>
              </a:lnSpc>
            </a:pPr>
            <a:r>
              <a:rPr lang="cs-CZ" altLang="cs-CZ" sz="2400" dirty="0" smtClean="0"/>
              <a:t>Jen 1 %</a:t>
            </a:r>
            <a:endParaRPr lang="cs-CZ" altLang="cs-CZ" sz="2400" dirty="0"/>
          </a:p>
        </p:txBody>
      </p:sp>
      <p:pic>
        <p:nvPicPr>
          <p:cNvPr id="448515" name="Picture 3" descr="Larsen s4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0"/>
            <a:ext cx="4832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8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02" name="Picture 2" descr="Human Embryology s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8788"/>
            <a:ext cx="9144000" cy="644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03" name="Rectangle 3"/>
          <p:cNvSpPr>
            <a:spLocks noChangeArrowheads="1"/>
          </p:cNvSpPr>
          <p:nvPr/>
        </p:nvSpPr>
        <p:spPr bwMode="auto">
          <a:xfrm>
            <a:off x="6659563" y="1125538"/>
            <a:ext cx="21463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cs-CZ" altLang="cs-CZ"/>
              <a:t>38 týdnů = 266 dnů</a:t>
            </a:r>
          </a:p>
        </p:txBody>
      </p:sp>
      <p:sp>
        <p:nvSpPr>
          <p:cNvPr id="460804" name="Rectangle 4"/>
          <p:cNvSpPr>
            <a:spLocks noChangeArrowheads="1"/>
          </p:cNvSpPr>
          <p:nvPr/>
        </p:nvSpPr>
        <p:spPr bwMode="auto">
          <a:xfrm>
            <a:off x="6732588" y="3068638"/>
            <a:ext cx="2236510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cs-CZ" altLang="cs-CZ" dirty="0"/>
              <a:t>40 týdnů = 280 </a:t>
            </a:r>
            <a:r>
              <a:rPr lang="cs-CZ" altLang="cs-CZ" dirty="0" smtClean="0"/>
              <a:t>dnů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cs-CZ" altLang="cs-CZ" dirty="0" smtClean="0"/>
              <a:t>= 10 lunárních </a:t>
            </a:r>
            <a:r>
              <a:rPr lang="cs-CZ" altLang="cs-CZ" dirty="0" err="1" smtClean="0"/>
              <a:t>měsiců</a:t>
            </a:r>
            <a:endParaRPr lang="cs-CZ" altLang="cs-CZ" dirty="0" smtClean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cs-CZ" altLang="cs-CZ" dirty="0">
                <a:solidFill>
                  <a:srgbClr val="FF0000"/>
                </a:solidFill>
              </a:rPr>
              <a:t>lunární měsíc (</a:t>
            </a:r>
            <a:r>
              <a:rPr lang="cs-CZ" altLang="cs-CZ" dirty="0" smtClean="0">
                <a:solidFill>
                  <a:srgbClr val="FF0000"/>
                </a:solidFill>
              </a:rPr>
              <a:t>28 dní)</a:t>
            </a:r>
            <a:endParaRPr lang="cs-CZ" altLang="cs-CZ" dirty="0"/>
          </a:p>
        </p:txBody>
      </p:sp>
      <p:sp>
        <p:nvSpPr>
          <p:cNvPr id="460806" name="Rectangle 6"/>
          <p:cNvSpPr>
            <a:spLocks noChangeArrowheads="1"/>
          </p:cNvSpPr>
          <p:nvPr/>
        </p:nvSpPr>
        <p:spPr bwMode="auto">
          <a:xfrm>
            <a:off x="147444" y="5459731"/>
            <a:ext cx="8640762" cy="430887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1"/>
            <a:r>
              <a:rPr lang="cs-CZ" altLang="cs-CZ" sz="2000" dirty="0" smtClean="0"/>
              <a:t>Výpočet termínu porodu: </a:t>
            </a:r>
            <a:r>
              <a:rPr lang="cs-CZ" altLang="cs-CZ" sz="2200" b="1" dirty="0">
                <a:solidFill>
                  <a:srgbClr val="009900"/>
                </a:solidFill>
              </a:rPr>
              <a:t>první den poslední menstruace + 9 měsíců +7 </a:t>
            </a:r>
            <a:r>
              <a:rPr lang="cs-CZ" altLang="cs-CZ" sz="2200" b="1" dirty="0" smtClean="0">
                <a:solidFill>
                  <a:srgbClr val="009900"/>
                </a:solidFill>
              </a:rPr>
              <a:t>dnů</a:t>
            </a:r>
            <a:endParaRPr lang="cs-CZ" altLang="cs-CZ" sz="2000" dirty="0"/>
          </a:p>
        </p:txBody>
      </p:sp>
      <p:sp>
        <p:nvSpPr>
          <p:cNvPr id="460807" name="Rectangle 7"/>
          <p:cNvSpPr>
            <a:spLocks noChangeArrowheads="1"/>
          </p:cNvSpPr>
          <p:nvPr/>
        </p:nvSpPr>
        <p:spPr bwMode="auto">
          <a:xfrm>
            <a:off x="2051050" y="0"/>
            <a:ext cx="4968875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4000" b="1">
                <a:solidFill>
                  <a:srgbClr val="FF0000"/>
                </a:solidFill>
              </a:rPr>
              <a:t>Délka těhotenství</a:t>
            </a:r>
          </a:p>
        </p:txBody>
      </p:sp>
    </p:spTree>
    <p:extLst>
      <p:ext uri="{BB962C8B-B14F-4D97-AF65-F5344CB8AC3E}">
        <p14:creationId xmlns:p14="http://schemas.microsoft.com/office/powerpoint/2010/main" val="260817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err="1" smtClean="0"/>
              <a:t>Hasseho</a:t>
            </a:r>
            <a:r>
              <a:rPr lang="cs-CZ" altLang="cs-CZ" b="1" dirty="0" smtClean="0"/>
              <a:t> pravidlo</a:t>
            </a:r>
            <a:endParaRPr lang="cs-CZ" altLang="cs-CZ" b="1" dirty="0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517632" cy="49974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altLang="cs-CZ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</a:t>
            </a:r>
            <a:r>
              <a:rPr lang="cs-CZ" altLang="cs-CZ" dirty="0" smtClean="0"/>
              <a:t>Určení stáří plodu podle jeho </a:t>
            </a:r>
            <a:r>
              <a:rPr lang="cs-CZ" altLang="cs-CZ" dirty="0" err="1" smtClean="0"/>
              <a:t>temenopatní</a:t>
            </a:r>
            <a:r>
              <a:rPr lang="cs-CZ" altLang="cs-CZ" dirty="0" smtClean="0"/>
              <a:t> délky 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dirty="0" smtClean="0"/>
              <a:t>      </a:t>
            </a:r>
            <a:r>
              <a:rPr lang="cs-CZ" altLang="cs-CZ" dirty="0" smtClean="0"/>
              <a:t>[stáří v lunárních měsících (</a:t>
            </a:r>
            <a:r>
              <a:rPr lang="cs-CZ" altLang="cs-CZ" dirty="0" err="1" smtClean="0"/>
              <a:t>l.m</a:t>
            </a:r>
            <a:r>
              <a:rPr lang="cs-CZ" altLang="cs-CZ" dirty="0" smtClean="0"/>
              <a:t>.)]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400" dirty="0" smtClean="0">
                <a:solidFill>
                  <a:srgbClr val="006E00"/>
                </a:solidFill>
              </a:rPr>
              <a:t>Od 3. </a:t>
            </a:r>
            <a:r>
              <a:rPr lang="cs-CZ" altLang="cs-CZ" sz="2400" dirty="0" err="1" smtClean="0">
                <a:solidFill>
                  <a:srgbClr val="006E00"/>
                </a:solidFill>
              </a:rPr>
              <a:t>l.m</a:t>
            </a:r>
            <a:r>
              <a:rPr lang="cs-CZ" altLang="cs-CZ" sz="2400" dirty="0" smtClean="0">
                <a:solidFill>
                  <a:srgbClr val="006E00"/>
                </a:solidFill>
              </a:rPr>
              <a:t>.  </a:t>
            </a:r>
            <a:r>
              <a:rPr lang="cs-CZ" altLang="cs-CZ" sz="2400" dirty="0">
                <a:solidFill>
                  <a:srgbClr val="006E00"/>
                </a:solidFill>
              </a:rPr>
              <a:t>- 3</a:t>
            </a:r>
            <a:r>
              <a:rPr lang="cs-CZ" altLang="cs-CZ" sz="2400" baseline="30000" dirty="0">
                <a:solidFill>
                  <a:srgbClr val="006E00"/>
                </a:solidFill>
              </a:rPr>
              <a:t>2</a:t>
            </a:r>
            <a:r>
              <a:rPr lang="cs-CZ" altLang="cs-CZ" sz="2400" dirty="0">
                <a:solidFill>
                  <a:srgbClr val="006E00"/>
                </a:solidFill>
              </a:rPr>
              <a:t>  </a:t>
            </a:r>
            <a:r>
              <a:rPr lang="cs-CZ" altLang="cs-CZ" sz="2400" dirty="0" smtClean="0">
                <a:solidFill>
                  <a:srgbClr val="006E00"/>
                </a:solidFill>
              </a:rPr>
              <a:t>(</a:t>
            </a:r>
            <a:r>
              <a:rPr lang="cs-CZ" altLang="cs-CZ" sz="2400" u="sng" dirty="0" smtClean="0">
                <a:solidFill>
                  <a:srgbClr val="006E00"/>
                </a:solidFill>
              </a:rPr>
              <a:t>2. mocnina </a:t>
            </a:r>
            <a:r>
              <a:rPr lang="cs-CZ" altLang="cs-CZ" sz="2400" u="sng" dirty="0" err="1" smtClean="0">
                <a:solidFill>
                  <a:srgbClr val="006E00"/>
                </a:solidFill>
              </a:rPr>
              <a:t>l.m</a:t>
            </a:r>
            <a:r>
              <a:rPr lang="cs-CZ" altLang="cs-CZ" sz="2400" u="sng" dirty="0" smtClean="0">
                <a:solidFill>
                  <a:srgbClr val="006E00"/>
                </a:solidFill>
              </a:rPr>
              <a:t>.</a:t>
            </a:r>
            <a:r>
              <a:rPr lang="cs-CZ" altLang="cs-CZ" sz="2400" dirty="0" smtClean="0">
                <a:solidFill>
                  <a:srgbClr val="006E00"/>
                </a:solidFill>
              </a:rPr>
              <a:t>)        </a:t>
            </a:r>
            <a:r>
              <a:rPr lang="cs-CZ" altLang="cs-CZ" sz="2400" dirty="0">
                <a:solidFill>
                  <a:srgbClr val="006E00"/>
                </a:solidFill>
              </a:rPr>
              <a:t>= </a:t>
            </a:r>
            <a:r>
              <a:rPr lang="cs-CZ" altLang="cs-CZ" sz="2400" dirty="0" smtClean="0">
                <a:solidFill>
                  <a:srgbClr val="006E00"/>
                </a:solidFill>
              </a:rPr>
              <a:t>  9 </a:t>
            </a:r>
            <a:r>
              <a:rPr lang="cs-CZ" altLang="cs-CZ" sz="2400" dirty="0">
                <a:solidFill>
                  <a:srgbClr val="006E00"/>
                </a:solidFill>
              </a:rPr>
              <a:t>cm </a:t>
            </a:r>
            <a:r>
              <a:rPr lang="cs-CZ" altLang="cs-CZ" sz="2400" dirty="0" smtClean="0">
                <a:solidFill>
                  <a:srgbClr val="006E00"/>
                </a:solidFill>
              </a:rPr>
              <a:t>dlouhý plod</a:t>
            </a:r>
            <a:endParaRPr lang="cs-CZ" altLang="cs-CZ" sz="2400" dirty="0">
              <a:solidFill>
                <a:srgbClr val="006E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400" dirty="0"/>
              <a:t>      </a:t>
            </a:r>
            <a:r>
              <a:rPr lang="cs-CZ" altLang="cs-CZ" sz="2400" dirty="0" smtClean="0"/>
              <a:t>4.             </a:t>
            </a:r>
            <a:r>
              <a:rPr lang="cs-CZ" altLang="cs-CZ" sz="2400" dirty="0"/>
              <a:t>4</a:t>
            </a:r>
            <a:r>
              <a:rPr lang="cs-CZ" altLang="cs-CZ" sz="2400" baseline="30000" dirty="0"/>
              <a:t>2</a:t>
            </a:r>
            <a:r>
              <a:rPr lang="cs-CZ" altLang="cs-CZ" sz="2400" dirty="0"/>
              <a:t>                                </a:t>
            </a:r>
            <a:r>
              <a:rPr lang="cs-CZ" altLang="cs-CZ" sz="2400" dirty="0" smtClean="0"/>
              <a:t>        </a:t>
            </a:r>
            <a:r>
              <a:rPr lang="cs-CZ" altLang="cs-CZ" sz="2400" dirty="0"/>
              <a:t>= </a:t>
            </a:r>
            <a:r>
              <a:rPr lang="cs-CZ" altLang="cs-CZ" sz="2400" dirty="0" smtClean="0"/>
              <a:t>16 </a:t>
            </a:r>
            <a:r>
              <a:rPr lang="cs-CZ" altLang="cs-CZ" sz="2400" dirty="0"/>
              <a:t>cm </a:t>
            </a:r>
            <a:endParaRPr lang="cs-CZ" altLang="cs-CZ" sz="2400" dirty="0" smtClean="0"/>
          </a:p>
          <a:p>
            <a:pPr>
              <a:lnSpc>
                <a:spcPct val="80000"/>
              </a:lnSpc>
            </a:pPr>
            <a:r>
              <a:rPr lang="cs-CZ" altLang="cs-CZ" sz="2400" dirty="0"/>
              <a:t> </a:t>
            </a:r>
            <a:r>
              <a:rPr lang="cs-CZ" altLang="cs-CZ" sz="2400" dirty="0" smtClean="0"/>
              <a:t>     5.             </a:t>
            </a:r>
            <a:r>
              <a:rPr lang="cs-CZ" altLang="cs-CZ" sz="2400" dirty="0"/>
              <a:t>5</a:t>
            </a:r>
            <a:r>
              <a:rPr lang="cs-CZ" altLang="cs-CZ" sz="2400" baseline="30000" dirty="0"/>
              <a:t>2</a:t>
            </a:r>
            <a:r>
              <a:rPr lang="cs-CZ" altLang="cs-CZ" sz="2400" dirty="0"/>
              <a:t>                                </a:t>
            </a:r>
            <a:r>
              <a:rPr lang="cs-CZ" altLang="cs-CZ" sz="2400" dirty="0" smtClean="0"/>
              <a:t>        </a:t>
            </a:r>
            <a:r>
              <a:rPr lang="cs-CZ" altLang="cs-CZ" sz="2400" dirty="0"/>
              <a:t>= </a:t>
            </a:r>
            <a:r>
              <a:rPr lang="cs-CZ" altLang="cs-CZ" sz="2400" dirty="0" smtClean="0"/>
              <a:t>25 </a:t>
            </a:r>
            <a:r>
              <a:rPr lang="cs-CZ" altLang="cs-CZ" sz="2400" dirty="0"/>
              <a:t>cm 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>
                <a:solidFill>
                  <a:srgbClr val="006E00"/>
                </a:solidFill>
              </a:rPr>
              <a:t>od 6.         </a:t>
            </a:r>
            <a:r>
              <a:rPr lang="cs-CZ" altLang="cs-CZ" sz="2400" dirty="0">
                <a:solidFill>
                  <a:srgbClr val="006E00"/>
                </a:solidFill>
              </a:rPr>
              <a:t>6x5 </a:t>
            </a:r>
            <a:r>
              <a:rPr lang="cs-CZ" altLang="cs-CZ" sz="2400" dirty="0" smtClean="0">
                <a:solidFill>
                  <a:srgbClr val="006E00"/>
                </a:solidFill>
              </a:rPr>
              <a:t>(</a:t>
            </a:r>
            <a:r>
              <a:rPr lang="cs-CZ" altLang="cs-CZ" sz="2400" u="sng" dirty="0" err="1" smtClean="0">
                <a:solidFill>
                  <a:srgbClr val="006E00"/>
                </a:solidFill>
              </a:rPr>
              <a:t>l.m</a:t>
            </a:r>
            <a:r>
              <a:rPr lang="cs-CZ" altLang="cs-CZ" sz="2400" u="sng" dirty="0" smtClean="0">
                <a:solidFill>
                  <a:srgbClr val="006E00"/>
                </a:solidFill>
              </a:rPr>
              <a:t>.  x 5</a:t>
            </a:r>
            <a:r>
              <a:rPr lang="cs-CZ" altLang="cs-CZ" sz="2400" dirty="0">
                <a:solidFill>
                  <a:srgbClr val="006E00"/>
                </a:solidFill>
              </a:rPr>
              <a:t>)   </a:t>
            </a:r>
            <a:r>
              <a:rPr lang="cs-CZ" altLang="cs-CZ" sz="2400" dirty="0" smtClean="0">
                <a:solidFill>
                  <a:srgbClr val="006E00"/>
                </a:solidFill>
              </a:rPr>
              <a:t>                      = </a:t>
            </a:r>
            <a:r>
              <a:rPr lang="cs-CZ" altLang="cs-CZ" sz="2400" dirty="0">
                <a:solidFill>
                  <a:srgbClr val="006E00"/>
                </a:solidFill>
              </a:rPr>
              <a:t>30 cm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     </a:t>
            </a:r>
            <a:r>
              <a:rPr lang="cs-CZ" altLang="cs-CZ" sz="2400" dirty="0" smtClean="0"/>
              <a:t> 7.                                                         </a:t>
            </a:r>
            <a:r>
              <a:rPr lang="cs-CZ" altLang="cs-CZ" sz="2400" dirty="0"/>
              <a:t>= 35 cm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   </a:t>
            </a:r>
            <a:r>
              <a:rPr lang="cs-CZ" altLang="cs-CZ" sz="2400" dirty="0" smtClean="0"/>
              <a:t>   8.                                                         </a:t>
            </a:r>
            <a:r>
              <a:rPr lang="cs-CZ" altLang="cs-CZ" sz="2400" dirty="0"/>
              <a:t>= 40 cm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  </a:t>
            </a:r>
            <a:r>
              <a:rPr lang="cs-CZ" altLang="cs-CZ" sz="2400" dirty="0" smtClean="0"/>
              <a:t>    9.                                                         </a:t>
            </a:r>
            <a:r>
              <a:rPr lang="cs-CZ" altLang="cs-CZ" sz="2400" dirty="0"/>
              <a:t>= 45 cm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   </a:t>
            </a:r>
            <a:r>
              <a:rPr lang="cs-CZ" altLang="cs-CZ" sz="2400" dirty="0" smtClean="0"/>
              <a:t> 10.                                                         </a:t>
            </a:r>
            <a:r>
              <a:rPr lang="cs-CZ" altLang="cs-CZ" sz="2400" dirty="0"/>
              <a:t>= 50 cm </a:t>
            </a:r>
            <a:r>
              <a:rPr lang="cs-CZ" altLang="cs-CZ" sz="2400" dirty="0" smtClean="0"/>
              <a:t>délka novorozence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045835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Uložení plodu v děloze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Během prenatálního vývoje je plod uložen ve vaku plodových blan vyplněném </a:t>
            </a:r>
            <a:r>
              <a:rPr lang="cs-CZ" altLang="cs-CZ" dirty="0" err="1"/>
              <a:t>amniovou</a:t>
            </a:r>
            <a:r>
              <a:rPr lang="cs-CZ" altLang="cs-CZ" dirty="0"/>
              <a:t> tekutinou, která plodu umožňuje zpočátku relativně volný pohyb v děložní dutině. </a:t>
            </a:r>
            <a:r>
              <a:rPr lang="cs-CZ" altLang="cs-CZ" dirty="0" smtClean="0"/>
              <a:t>                  S </a:t>
            </a:r>
            <a:r>
              <a:rPr lang="cs-CZ" altLang="cs-CZ" dirty="0"/>
              <a:t>růstem tuto možnost plod ztrácí a s blížícím se termínem porodu (v posledním trimestru) zaujme v děložní dutině definitivní polohu, postavení, držení a naléhání.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3525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76672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cs-CZ" altLang="cs-CZ" sz="3200" b="1" dirty="0"/>
              <a:t>Poloha plodu (</a:t>
            </a:r>
            <a:r>
              <a:rPr lang="cs-CZ" altLang="cs-CZ" sz="3200" b="1" dirty="0" err="1"/>
              <a:t>situs</a:t>
            </a:r>
            <a:r>
              <a:rPr lang="cs-CZ" altLang="cs-CZ" sz="3200" b="1" dirty="0" smtClean="0"/>
              <a:t>) </a:t>
            </a:r>
            <a:r>
              <a:rPr lang="cs-CZ" altLang="cs-CZ" sz="3200" dirty="0" smtClean="0"/>
              <a:t/>
            </a:r>
            <a:br>
              <a:rPr lang="cs-CZ" altLang="cs-CZ" sz="3200" dirty="0" smtClean="0"/>
            </a:br>
            <a:r>
              <a:rPr lang="cs-CZ" altLang="cs-CZ" sz="3200" dirty="0" smtClean="0">
                <a:ea typeface="Arial Unicode MS" pitchFamily="34" charset="-128"/>
              </a:rPr>
              <a:t>vztah </a:t>
            </a:r>
            <a:r>
              <a:rPr lang="cs-CZ" altLang="cs-CZ" sz="3200" dirty="0">
                <a:ea typeface="Arial Unicode MS" pitchFamily="34" charset="-128"/>
              </a:rPr>
              <a:t>podélné osy těla plodu k podélné ose corpus </a:t>
            </a:r>
            <a:r>
              <a:rPr lang="cs-CZ" altLang="cs-CZ" sz="3200" dirty="0" err="1">
                <a:ea typeface="Arial Unicode MS" pitchFamily="34" charset="-128"/>
              </a:rPr>
              <a:t>uteri</a:t>
            </a:r>
            <a:r>
              <a:rPr lang="cs-CZ" altLang="cs-CZ" sz="3200" dirty="0">
                <a:ea typeface="Arial Unicode MS" pitchFamily="34" charset="-128"/>
              </a:rPr>
              <a:t> </a:t>
            </a:r>
            <a:br>
              <a:rPr lang="cs-CZ" altLang="cs-CZ" sz="3200" dirty="0">
                <a:ea typeface="Arial Unicode MS" pitchFamily="34" charset="-128"/>
              </a:rPr>
            </a:br>
            <a:endParaRPr lang="cs-CZ" altLang="cs-CZ" sz="3200" dirty="0"/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44675"/>
            <a:ext cx="8712968" cy="46799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cs-CZ" altLang="cs-CZ" sz="2800" b="1" dirty="0" smtClean="0">
                <a:latin typeface="+mj-lt"/>
                <a:ea typeface="Arial Unicode MS" pitchFamily="34" charset="-128"/>
              </a:rPr>
              <a:t>podélná</a:t>
            </a:r>
            <a:r>
              <a:rPr lang="cs-CZ" altLang="cs-CZ" sz="2800" dirty="0" smtClean="0">
                <a:latin typeface="+mj-lt"/>
                <a:ea typeface="Arial Unicode MS" pitchFamily="34" charset="-128"/>
              </a:rPr>
              <a:t> </a:t>
            </a:r>
            <a:r>
              <a:rPr lang="cs-CZ" altLang="cs-CZ" sz="2800" dirty="0">
                <a:latin typeface="+mj-lt"/>
                <a:ea typeface="Arial Unicode MS" pitchFamily="34" charset="-128"/>
              </a:rPr>
              <a:t>(osy rovnoběžné) - 99%, hlavičkou </a:t>
            </a:r>
            <a:r>
              <a:rPr lang="cs-CZ" altLang="cs-CZ" sz="2800" dirty="0" smtClean="0">
                <a:latin typeface="+mj-lt"/>
                <a:ea typeface="Arial Unicode MS" pitchFamily="34" charset="-128"/>
              </a:rPr>
              <a:t>(kaudálně</a:t>
            </a:r>
            <a:r>
              <a:rPr lang="cs-CZ" altLang="cs-CZ" sz="2800" dirty="0">
                <a:latin typeface="+mj-lt"/>
                <a:ea typeface="Arial Unicode MS" pitchFamily="34" charset="-128"/>
              </a:rPr>
              <a:t>) nebo koncem pánevním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cs-CZ" altLang="cs-CZ" sz="2800" b="1" dirty="0">
                <a:latin typeface="+mj-lt"/>
                <a:ea typeface="Arial Unicode MS" pitchFamily="34" charset="-128"/>
              </a:rPr>
              <a:t>p</a:t>
            </a:r>
            <a:r>
              <a:rPr lang="cs-CZ" altLang="cs-CZ" sz="2800" b="1" dirty="0">
                <a:latin typeface="+mj-lt"/>
              </a:rPr>
              <a:t>ř</a:t>
            </a:r>
            <a:r>
              <a:rPr lang="cs-CZ" altLang="cs-CZ" sz="2800" b="1" dirty="0">
                <a:latin typeface="+mj-lt"/>
                <a:ea typeface="Arial Unicode MS" pitchFamily="34" charset="-128"/>
              </a:rPr>
              <a:t>í</a:t>
            </a:r>
            <a:r>
              <a:rPr lang="cs-CZ" altLang="cs-CZ" sz="2800" b="1" dirty="0">
                <a:latin typeface="+mj-lt"/>
              </a:rPr>
              <a:t>č</a:t>
            </a:r>
            <a:r>
              <a:rPr lang="cs-CZ" altLang="cs-CZ" sz="2800" b="1" dirty="0">
                <a:latin typeface="+mj-lt"/>
                <a:ea typeface="Arial Unicode MS" pitchFamily="34" charset="-128"/>
              </a:rPr>
              <a:t>ná</a:t>
            </a:r>
            <a:r>
              <a:rPr lang="cs-CZ" altLang="cs-CZ" sz="2800" dirty="0">
                <a:latin typeface="+mj-lt"/>
                <a:ea typeface="Arial Unicode MS" pitchFamily="34" charset="-128"/>
              </a:rPr>
              <a:t> (osy kolmé) - 1%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cs-CZ" altLang="cs-CZ" sz="2800" b="1" dirty="0">
                <a:latin typeface="+mj-lt"/>
                <a:ea typeface="Arial Unicode MS" pitchFamily="34" charset="-128"/>
              </a:rPr>
              <a:t>šikmá</a:t>
            </a:r>
            <a:r>
              <a:rPr lang="cs-CZ" altLang="cs-CZ" sz="2800" dirty="0">
                <a:latin typeface="+mj-lt"/>
                <a:ea typeface="Arial Unicode MS" pitchFamily="34" charset="-128"/>
              </a:rPr>
              <a:t> - nestálá, </a:t>
            </a:r>
            <a:r>
              <a:rPr lang="cs-CZ" altLang="cs-CZ" sz="2800" dirty="0" smtClean="0">
                <a:latin typeface="+mj-lt"/>
                <a:ea typeface="Arial Unicode MS" pitchFamily="34" charset="-128"/>
              </a:rPr>
              <a:t>                                                                     přejde v </a:t>
            </a:r>
            <a:r>
              <a:rPr lang="cs-CZ" altLang="cs-CZ" sz="2800" dirty="0">
                <a:latin typeface="+mj-lt"/>
                <a:ea typeface="Arial Unicode MS" pitchFamily="34" charset="-128"/>
              </a:rPr>
              <a:t>polohu podélnou </a:t>
            </a:r>
            <a:r>
              <a:rPr lang="cs-CZ" altLang="cs-CZ" sz="2800" dirty="0" smtClean="0">
                <a:latin typeface="+mj-lt"/>
                <a:ea typeface="Arial Unicode MS" pitchFamily="34" charset="-128"/>
              </a:rPr>
              <a:t>                                                                            nebo </a:t>
            </a:r>
            <a:r>
              <a:rPr lang="cs-CZ" altLang="cs-CZ" sz="2800" dirty="0">
                <a:latin typeface="+mj-lt"/>
                <a:ea typeface="Arial Unicode MS" pitchFamily="34" charset="-128"/>
              </a:rPr>
              <a:t>příčnou</a:t>
            </a:r>
          </a:p>
        </p:txBody>
      </p:sp>
      <p:pic>
        <p:nvPicPr>
          <p:cNvPr id="4" name="Picture 2" descr="http://ok-t.ru/studopedia/baza12/985375776892.files/image01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4572000" cy="393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11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921les10_img_4.jpg (60935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824413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25143" y="240735"/>
            <a:ext cx="78457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altLang="cs-CZ" sz="3200" b="1" dirty="0"/>
              <a:t>Postavení plodu (</a:t>
            </a:r>
            <a:r>
              <a:rPr lang="cs-CZ" altLang="cs-CZ" sz="3200" b="1" dirty="0" err="1"/>
              <a:t>positio</a:t>
            </a:r>
            <a:r>
              <a:rPr lang="cs-CZ" altLang="cs-CZ" sz="3200" b="1" dirty="0" smtClean="0"/>
              <a:t>) </a:t>
            </a:r>
          </a:p>
          <a:p>
            <a:pPr algn="ctr"/>
            <a:r>
              <a:rPr lang="cs-CZ" altLang="cs-CZ" sz="3200" dirty="0" smtClean="0"/>
              <a:t>vztah hřbetu [hlavičky] plodu ke hraně děložní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0330" y="1916832"/>
            <a:ext cx="830592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Druhé obyčejné</a:t>
            </a:r>
            <a:r>
              <a:rPr lang="cs-CZ" dirty="0" smtClean="0"/>
              <a:t>                                                                                      </a:t>
            </a:r>
            <a:r>
              <a:rPr lang="cs-CZ" b="1" dirty="0" smtClean="0">
                <a:solidFill>
                  <a:srgbClr val="0000FF"/>
                </a:solidFill>
              </a:rPr>
              <a:t>První méně obyčejné</a:t>
            </a:r>
          </a:p>
          <a:p>
            <a:r>
              <a:rPr lang="cs-CZ" dirty="0" smtClean="0"/>
              <a:t>záda vpravo vzad                                                                                     záda  vlevo vzad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b="1" dirty="0" smtClean="0">
                <a:solidFill>
                  <a:srgbClr val="0000FF"/>
                </a:solidFill>
              </a:rPr>
              <a:t>Druhé méně obyčejné </a:t>
            </a:r>
            <a:r>
              <a:rPr lang="cs-CZ" dirty="0" smtClean="0"/>
              <a:t>                                                                                 </a:t>
            </a:r>
            <a:r>
              <a:rPr lang="cs-CZ" b="1" dirty="0" smtClean="0">
                <a:solidFill>
                  <a:srgbClr val="00B050"/>
                </a:solidFill>
              </a:rPr>
              <a:t>První obyčejné</a:t>
            </a:r>
          </a:p>
          <a:p>
            <a:r>
              <a:rPr lang="cs-CZ" dirty="0" smtClean="0"/>
              <a:t>záda </a:t>
            </a:r>
            <a:r>
              <a:rPr lang="cs-CZ" dirty="0" err="1" smtClean="0"/>
              <a:t>vpavo</a:t>
            </a:r>
            <a:r>
              <a:rPr lang="cs-CZ" dirty="0" smtClean="0"/>
              <a:t> vpřed                                                                                              záda vlevo vpřed</a:t>
            </a:r>
            <a:endParaRPr lang="cs-CZ" dirty="0"/>
          </a:p>
        </p:txBody>
      </p:sp>
      <p:cxnSp>
        <p:nvCxnSpPr>
          <p:cNvPr id="9" name="Přímá spojnice 8"/>
          <p:cNvCxnSpPr/>
          <p:nvPr/>
        </p:nvCxnSpPr>
        <p:spPr>
          <a:xfrm>
            <a:off x="3995936" y="3356992"/>
            <a:ext cx="1224136" cy="1224136"/>
          </a:xfrm>
          <a:prstGeom prst="line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735336" y="5733256"/>
            <a:ext cx="775648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při </a:t>
            </a:r>
            <a:r>
              <a:rPr lang="cs-CZ" dirty="0" err="1" smtClean="0">
                <a:solidFill>
                  <a:srgbClr val="0000FF"/>
                </a:solidFill>
              </a:rPr>
              <a:t>sinistroverzi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smtClean="0">
                <a:solidFill>
                  <a:srgbClr val="00B050"/>
                </a:solidFill>
              </a:rPr>
              <a:t>                                                                                          při </a:t>
            </a:r>
            <a:r>
              <a:rPr lang="cs-CZ" dirty="0" err="1" smtClean="0">
                <a:solidFill>
                  <a:srgbClr val="00B050"/>
                </a:solidFill>
              </a:rPr>
              <a:t>dextoverzi</a:t>
            </a:r>
            <a:endParaRPr lang="cs-CZ" dirty="0" smtClean="0">
              <a:solidFill>
                <a:srgbClr val="00B050"/>
              </a:solidFill>
            </a:endParaRPr>
          </a:p>
          <a:p>
            <a:r>
              <a:rPr lang="cs-CZ" dirty="0" smtClean="0">
                <a:solidFill>
                  <a:srgbClr val="0000FF"/>
                </a:solidFill>
              </a:rPr>
              <a:t>a </a:t>
            </a:r>
            <a:r>
              <a:rPr lang="cs-CZ" dirty="0" err="1" smtClean="0">
                <a:solidFill>
                  <a:srgbClr val="0000FF"/>
                </a:solidFill>
              </a:rPr>
              <a:t>sinistrotorzi</a:t>
            </a:r>
            <a:r>
              <a:rPr lang="cs-CZ" dirty="0" smtClean="0">
                <a:solidFill>
                  <a:srgbClr val="0000FF"/>
                </a:solidFill>
              </a:rPr>
              <a:t>                                                                                              </a:t>
            </a:r>
            <a:r>
              <a:rPr lang="cs-CZ" dirty="0" smtClean="0">
                <a:solidFill>
                  <a:srgbClr val="00B050"/>
                </a:solidFill>
              </a:rPr>
              <a:t>a </a:t>
            </a:r>
            <a:r>
              <a:rPr lang="cs-CZ" dirty="0" err="1" smtClean="0">
                <a:solidFill>
                  <a:srgbClr val="00B050"/>
                </a:solidFill>
              </a:rPr>
              <a:t>dextrotorzi</a:t>
            </a:r>
            <a:endParaRPr lang="cs-CZ" dirty="0">
              <a:solidFill>
                <a:srgbClr val="00B050"/>
              </a:solidFill>
            </a:endParaRPr>
          </a:p>
        </p:txBody>
      </p:sp>
      <p:cxnSp>
        <p:nvCxnSpPr>
          <p:cNvPr id="12" name="Přímá spojnice 11"/>
          <p:cNvCxnSpPr/>
          <p:nvPr/>
        </p:nvCxnSpPr>
        <p:spPr>
          <a:xfrm flipH="1">
            <a:off x="4067944" y="3356992"/>
            <a:ext cx="936104" cy="1224136"/>
          </a:xfrm>
          <a:prstGeom prst="line">
            <a:avLst/>
          </a:prstGeom>
          <a:ln w="3810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734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081088"/>
          </a:xfrm>
        </p:spPr>
        <p:txBody>
          <a:bodyPr>
            <a:normAutofit/>
          </a:bodyPr>
          <a:lstStyle/>
          <a:p>
            <a:r>
              <a:rPr lang="cs-CZ" altLang="cs-CZ" sz="3200" b="1" dirty="0">
                <a:latin typeface="+mn-lt"/>
              </a:rPr>
              <a:t>Držení plodu (habitus</a:t>
            </a:r>
            <a:r>
              <a:rPr lang="cs-CZ" altLang="cs-CZ" sz="3200" b="1" dirty="0" smtClean="0">
                <a:latin typeface="+mn-lt"/>
              </a:rPr>
              <a:t>)                                                             </a:t>
            </a:r>
            <a:r>
              <a:rPr lang="cs-CZ" altLang="cs-CZ" sz="3200" dirty="0" smtClean="0">
                <a:latin typeface="+mn-lt"/>
                <a:ea typeface="Arial Unicode MS" pitchFamily="34" charset="-128"/>
              </a:rPr>
              <a:t>vztah </a:t>
            </a:r>
            <a:r>
              <a:rPr lang="cs-CZ" altLang="cs-CZ" sz="3200" dirty="0">
                <a:latin typeface="+mn-lt"/>
                <a:ea typeface="Arial Unicode MS" pitchFamily="34" charset="-128"/>
              </a:rPr>
              <a:t>částí plodu k sobě </a:t>
            </a:r>
            <a:r>
              <a:rPr lang="cs-CZ" altLang="cs-CZ" sz="3200" dirty="0" smtClean="0">
                <a:latin typeface="+mn-lt"/>
                <a:ea typeface="Arial Unicode MS" pitchFamily="34" charset="-128"/>
              </a:rPr>
              <a:t>navzájem </a:t>
            </a:r>
            <a:endParaRPr lang="cs-CZ" altLang="cs-CZ" sz="3200" b="1" dirty="0">
              <a:latin typeface="+mn-lt"/>
            </a:endParaRP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00808"/>
            <a:ext cx="5756176" cy="252028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folHlink"/>
              </a:buClr>
            </a:pPr>
            <a:r>
              <a:rPr lang="cs-CZ" altLang="cs-CZ" sz="2800" b="1" dirty="0" smtClean="0">
                <a:ea typeface="Arial Unicode MS" pitchFamily="34" charset="-128"/>
              </a:rPr>
              <a:t>pravidelné</a:t>
            </a:r>
            <a:r>
              <a:rPr lang="cs-CZ" altLang="cs-CZ" sz="2800" dirty="0" smtClean="0">
                <a:ea typeface="Arial Unicode MS" pitchFamily="34" charset="-128"/>
              </a:rPr>
              <a:t>  </a:t>
            </a:r>
            <a:r>
              <a:rPr lang="cs-CZ" altLang="cs-CZ" sz="2800" dirty="0">
                <a:ea typeface="Arial Unicode MS" pitchFamily="34" charset="-128"/>
              </a:rPr>
              <a:t>= hlavička a končetiny jsou flektované, horní končetiny jsou zkříženy na hrudníku, dolní končetiny jsou flektovány a přitištěny k </a:t>
            </a:r>
            <a:r>
              <a:rPr lang="cs-CZ" altLang="cs-CZ" sz="2800" dirty="0" smtClean="0">
                <a:ea typeface="Arial Unicode MS" pitchFamily="34" charset="-128"/>
              </a:rPr>
              <a:t>břichu, plod zaujímá </a:t>
            </a:r>
            <a:r>
              <a:rPr lang="cs-CZ" altLang="cs-CZ" sz="2800" dirty="0">
                <a:ea typeface="Arial Unicode MS" pitchFamily="34" charset="-128"/>
              </a:rPr>
              <a:t>co nejmenší objem</a:t>
            </a:r>
          </a:p>
          <a:p>
            <a:pPr>
              <a:buClr>
                <a:schemeClr val="folHlink"/>
              </a:buClr>
            </a:pPr>
            <a:r>
              <a:rPr lang="cs-CZ" altLang="cs-CZ" sz="2800" b="1" dirty="0">
                <a:ea typeface="Arial Unicode MS" pitchFamily="34" charset="-128"/>
              </a:rPr>
              <a:t>nepravidelné</a:t>
            </a:r>
            <a:r>
              <a:rPr lang="cs-CZ" altLang="cs-CZ" sz="2800" dirty="0">
                <a:ea typeface="Arial Unicode MS" pitchFamily="34" charset="-128"/>
              </a:rPr>
              <a:t> = každé jiné</a:t>
            </a:r>
          </a:p>
        </p:txBody>
      </p:sp>
      <p:pic>
        <p:nvPicPr>
          <p:cNvPr id="11266" name="Picture 2" descr="http://www.med.muni.cz/histology/MedAtlas_2/img_low/HP_obr6-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77449"/>
            <a:ext cx="2807834" cy="418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07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7146" name="Object 1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853591683"/>
              </p:ext>
            </p:extLst>
          </p:nvPr>
        </p:nvGraphicFramePr>
        <p:xfrm>
          <a:off x="3900888" y="1196752"/>
          <a:ext cx="5045568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Rastrový obrázek" r:id="rId3" imgW="4963218" imgH="5028571" progId="Paint.Picture">
                  <p:embed/>
                </p:oleObj>
              </mc:Choice>
              <mc:Fallback>
                <p:oleObj name="Rastrový obrázek" r:id="rId3" imgW="4963218" imgH="50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888" y="1196752"/>
                        <a:ext cx="5045568" cy="5112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4644008" y="2789548"/>
            <a:ext cx="360040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31193" y="1844824"/>
            <a:ext cx="3289328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cs-CZ" altLang="cs-CZ" dirty="0"/>
              <a:t>parietální </a:t>
            </a:r>
            <a:r>
              <a:rPr lang="cs-CZ" altLang="cs-CZ" dirty="0" smtClean="0"/>
              <a:t>=</a:t>
            </a:r>
          </a:p>
          <a:p>
            <a:pPr marL="0" lvl="1"/>
            <a:r>
              <a:rPr lang="cs-CZ" altLang="cs-CZ" b="1" dirty="0" err="1" smtClean="0"/>
              <a:t>extraembryon</a:t>
            </a:r>
            <a:r>
              <a:rPr lang="cs-CZ" altLang="cs-CZ" b="1" dirty="0"/>
              <a:t>. somatopleura </a:t>
            </a:r>
            <a:r>
              <a:rPr lang="cs-CZ" altLang="cs-CZ" b="1" dirty="0" smtClean="0"/>
              <a:t> </a:t>
            </a:r>
            <a:r>
              <a:rPr lang="cs-CZ" altLang="cs-CZ" dirty="0"/>
              <a:t>přiloží se k </a:t>
            </a:r>
            <a:r>
              <a:rPr lang="cs-CZ" altLang="cs-CZ" dirty="0" err="1"/>
              <a:t>cytotrofoblastu</a:t>
            </a:r>
            <a:r>
              <a:rPr lang="cs-CZ" altLang="cs-CZ" dirty="0"/>
              <a:t> </a:t>
            </a:r>
            <a:r>
              <a:rPr lang="cs-CZ" altLang="cs-CZ" dirty="0">
                <a:cs typeface="Arial" panose="020B0604020202020204" pitchFamily="34" charset="0"/>
              </a:rPr>
              <a:t>a</a:t>
            </a:r>
            <a:r>
              <a:rPr lang="cs-CZ" altLang="cs-CZ" dirty="0"/>
              <a:t> </a:t>
            </a:r>
            <a:r>
              <a:rPr lang="cs-CZ" altLang="cs-CZ" dirty="0" smtClean="0"/>
              <a:t>vytvoří </a:t>
            </a:r>
            <a:r>
              <a:rPr lang="cs-CZ" altLang="cs-CZ" dirty="0"/>
              <a:t>s ním </a:t>
            </a:r>
            <a:r>
              <a:rPr lang="cs-CZ" altLang="cs-CZ" dirty="0">
                <a:solidFill>
                  <a:srgbClr val="3333FF"/>
                </a:solidFill>
              </a:rPr>
              <a:t>základ </a:t>
            </a:r>
            <a:r>
              <a:rPr lang="cs-CZ" altLang="cs-CZ" dirty="0" err="1" smtClean="0">
                <a:solidFill>
                  <a:srgbClr val="3333FF"/>
                </a:solidFill>
              </a:rPr>
              <a:t>choria</a:t>
            </a:r>
            <a:r>
              <a:rPr lang="cs-CZ" altLang="cs-CZ" dirty="0" smtClean="0">
                <a:solidFill>
                  <a:srgbClr val="3333FF"/>
                </a:solidFill>
              </a:rPr>
              <a:t> </a:t>
            </a:r>
            <a:r>
              <a:rPr lang="cs-CZ" altLang="cs-CZ" dirty="0" smtClean="0"/>
              <a:t>a</a:t>
            </a:r>
            <a:r>
              <a:rPr lang="cs-CZ" altLang="cs-CZ" dirty="0" smtClean="0">
                <a:solidFill>
                  <a:srgbClr val="3333FF"/>
                </a:solidFill>
              </a:rPr>
              <a:t> </a:t>
            </a:r>
            <a:r>
              <a:rPr lang="cs-CZ" altLang="cs-CZ" dirty="0" err="1" smtClean="0">
                <a:solidFill>
                  <a:srgbClr val="3333FF"/>
                </a:solidFill>
              </a:rPr>
              <a:t>amnia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31193" y="3573016"/>
            <a:ext cx="3289328" cy="1200329"/>
          </a:xfrm>
          <a:prstGeom prst="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r>
              <a:rPr lang="cs-CZ" altLang="cs-CZ" dirty="0" smtClean="0"/>
              <a:t>viscerální = </a:t>
            </a:r>
          </a:p>
          <a:p>
            <a:r>
              <a:rPr lang="cs-CZ" altLang="cs-CZ" b="1" dirty="0" err="1" smtClean="0"/>
              <a:t>extraembryon</a:t>
            </a:r>
            <a:r>
              <a:rPr lang="cs-CZ" altLang="cs-CZ" b="1" dirty="0"/>
              <a:t>. </a:t>
            </a:r>
            <a:r>
              <a:rPr lang="cs-CZ" altLang="cs-CZ" b="1" dirty="0" err="1" smtClean="0"/>
              <a:t>splanchnopleura</a:t>
            </a:r>
            <a:r>
              <a:rPr lang="cs-CZ" altLang="cs-CZ" dirty="0" smtClean="0"/>
              <a:t>                             mezoblast </a:t>
            </a:r>
            <a:r>
              <a:rPr lang="cs-CZ" altLang="cs-CZ" dirty="0">
                <a:solidFill>
                  <a:srgbClr val="3333FF"/>
                </a:solidFill>
              </a:rPr>
              <a:t>žloutkového váčku</a:t>
            </a:r>
            <a:r>
              <a:rPr lang="cs-CZ" altLang="cs-CZ" dirty="0"/>
              <a:t> (</a:t>
            </a:r>
            <a:r>
              <a:rPr lang="cs-CZ" altLang="cs-CZ" dirty="0" err="1"/>
              <a:t>Heuserova</a:t>
            </a:r>
            <a:r>
              <a:rPr lang="cs-CZ" altLang="cs-CZ" dirty="0"/>
              <a:t> </a:t>
            </a:r>
            <a:r>
              <a:rPr lang="cs-CZ" altLang="cs-CZ" dirty="0" smtClean="0"/>
              <a:t>membrána</a:t>
            </a:r>
            <a:r>
              <a:rPr lang="cs-CZ" altLang="cs-CZ" dirty="0"/>
              <a:t>)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 rot="3183412">
            <a:off x="5567148" y="2890239"/>
            <a:ext cx="360040" cy="504056"/>
          </a:xfrm>
          <a:prstGeom prst="rect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5128028" y="188640"/>
            <a:ext cx="2638799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extraembryonální</a:t>
            </a:r>
            <a:r>
              <a:rPr lang="cs-CZ" b="1" dirty="0" smtClean="0"/>
              <a:t> coelom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exocoelom</a:t>
            </a:r>
            <a:r>
              <a:rPr lang="cs-CZ" dirty="0" smtClean="0"/>
              <a:t>)</a:t>
            </a:r>
            <a:endParaRPr lang="cs-CZ" dirty="0"/>
          </a:p>
        </p:txBody>
      </p:sp>
      <p:cxnSp>
        <p:nvCxnSpPr>
          <p:cNvPr id="12" name="Přímá spojnice 11"/>
          <p:cNvCxnSpPr/>
          <p:nvPr/>
        </p:nvCxnSpPr>
        <p:spPr>
          <a:xfrm flipV="1">
            <a:off x="7236296" y="834971"/>
            <a:ext cx="0" cy="3617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8028384" y="845571"/>
            <a:ext cx="37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žv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42583" y="274898"/>
            <a:ext cx="38930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400" b="1" dirty="0" err="1"/>
              <a:t>Extraembryonální</a:t>
            </a:r>
            <a:r>
              <a:rPr lang="cs-CZ" altLang="cs-CZ" sz="2400" b="1" dirty="0"/>
              <a:t> mezoderm</a:t>
            </a:r>
          </a:p>
          <a:p>
            <a:r>
              <a:rPr lang="cs-CZ" altLang="cs-CZ" sz="2400" b="1" dirty="0" err="1" smtClean="0"/>
              <a:t>Extraembryonální</a:t>
            </a:r>
            <a:r>
              <a:rPr lang="cs-CZ" altLang="cs-CZ" sz="2400" b="1" dirty="0" smtClean="0"/>
              <a:t> coelom</a:t>
            </a:r>
            <a:endParaRPr lang="cs-CZ" sz="2400" dirty="0"/>
          </a:p>
        </p:txBody>
      </p:sp>
      <p:cxnSp>
        <p:nvCxnSpPr>
          <p:cNvPr id="16" name="Přímá spojnice 15"/>
          <p:cNvCxnSpPr>
            <a:stCxn id="9" idx="2"/>
          </p:cNvCxnSpPr>
          <p:nvPr/>
        </p:nvCxnSpPr>
        <p:spPr>
          <a:xfrm flipH="1">
            <a:off x="3720521" y="3293741"/>
            <a:ext cx="1825218" cy="1287387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>
            <a:stCxn id="5" idx="1"/>
            <a:endCxn id="6" idx="3"/>
          </p:cNvCxnSpPr>
          <p:nvPr/>
        </p:nvCxnSpPr>
        <p:spPr>
          <a:xfrm flipH="1" flipV="1">
            <a:off x="3720521" y="2583488"/>
            <a:ext cx="923487" cy="530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9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008062"/>
          </a:xfrm>
        </p:spPr>
        <p:txBody>
          <a:bodyPr>
            <a:normAutofit fontScale="90000"/>
          </a:bodyPr>
          <a:lstStyle/>
          <a:p>
            <a:r>
              <a:rPr lang="cs-CZ" altLang="cs-CZ" sz="3200" b="1" dirty="0"/>
              <a:t>Naléhání plodu </a:t>
            </a:r>
            <a:r>
              <a:rPr lang="cs-CZ" altLang="zh-CN" sz="3200" b="1" dirty="0"/>
              <a:t>(</a:t>
            </a:r>
            <a:r>
              <a:rPr lang="cs-CZ" altLang="zh-CN" sz="3200" b="1" dirty="0" err="1"/>
              <a:t>praesentatio</a:t>
            </a:r>
            <a:r>
              <a:rPr lang="cs-CZ" altLang="zh-CN" sz="3200" b="1" dirty="0"/>
              <a:t>) </a:t>
            </a:r>
            <a:r>
              <a:rPr lang="cs-CZ" altLang="zh-CN" sz="3200" b="1" dirty="0" smtClean="0"/>
              <a:t>                                                      </a:t>
            </a:r>
            <a:r>
              <a:rPr lang="cs-CZ" altLang="cs-CZ" sz="3200" dirty="0" smtClean="0">
                <a:latin typeface="+mn-lt"/>
                <a:ea typeface="Arial Unicode MS" pitchFamily="34" charset="-128"/>
              </a:rPr>
              <a:t>část </a:t>
            </a:r>
            <a:r>
              <a:rPr lang="cs-CZ" altLang="cs-CZ" sz="3200" dirty="0">
                <a:latin typeface="+mn-lt"/>
                <a:ea typeface="Arial Unicode MS" pitchFamily="34" charset="-128"/>
              </a:rPr>
              <a:t>těla plodu, která naléhá na pánevní vchod</a:t>
            </a:r>
            <a:endParaRPr lang="cs-CZ" altLang="cs-CZ" sz="3200" dirty="0">
              <a:latin typeface="+mn-lt"/>
            </a:endParaRPr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73238"/>
            <a:ext cx="8568952" cy="47513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cs-CZ" altLang="cs-CZ" sz="2800" dirty="0" smtClean="0">
                <a:ea typeface="Arial Unicode MS" pitchFamily="34" charset="-128"/>
              </a:rPr>
              <a:t>záhlavím </a:t>
            </a:r>
            <a:r>
              <a:rPr lang="cs-CZ" altLang="cs-CZ" sz="2800" dirty="0">
                <a:ea typeface="Arial Unicode MS" pitchFamily="34" charset="-128"/>
              </a:rPr>
              <a:t>(nejčastěji)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cs-CZ" altLang="cs-CZ" sz="2800" dirty="0">
                <a:ea typeface="Arial Unicode MS" pitchFamily="34" charset="-128"/>
              </a:rPr>
              <a:t>temenem, čelem </a:t>
            </a:r>
            <a:r>
              <a:rPr lang="cs-CZ" altLang="cs-CZ" sz="2800" dirty="0" smtClean="0">
                <a:ea typeface="Arial Unicode MS" pitchFamily="34" charset="-128"/>
              </a:rPr>
              <a:t>                                                                                     nebo </a:t>
            </a:r>
            <a:r>
              <a:rPr lang="cs-CZ" altLang="cs-CZ" sz="2800" dirty="0">
                <a:ea typeface="Arial Unicode MS" pitchFamily="34" charset="-128"/>
              </a:rPr>
              <a:t>obličejem (1%)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cs-CZ" altLang="cs-CZ" sz="2800" dirty="0">
                <a:ea typeface="Arial Unicode MS" pitchFamily="34" charset="-128"/>
              </a:rPr>
              <a:t>zadečkem a chodidly </a:t>
            </a:r>
            <a:r>
              <a:rPr lang="cs-CZ" altLang="cs-CZ" sz="2800" dirty="0" smtClean="0">
                <a:ea typeface="Arial Unicode MS" pitchFamily="34" charset="-128"/>
              </a:rPr>
              <a:t>                                                                                 (</a:t>
            </a:r>
            <a:r>
              <a:rPr lang="cs-CZ" altLang="cs-CZ" sz="2800" dirty="0">
                <a:ea typeface="Arial Unicode MS" pitchFamily="34" charset="-128"/>
              </a:rPr>
              <a:t>při poloze podélné </a:t>
            </a:r>
            <a:r>
              <a:rPr lang="cs-CZ" altLang="cs-CZ" sz="2800" dirty="0" smtClean="0">
                <a:ea typeface="Arial Unicode MS" pitchFamily="34" charset="-128"/>
              </a:rPr>
              <a:t>                                                                         koncem </a:t>
            </a:r>
            <a:r>
              <a:rPr lang="cs-CZ" altLang="cs-CZ" sz="2800" dirty="0">
                <a:ea typeface="Arial Unicode MS" pitchFamily="34" charset="-128"/>
              </a:rPr>
              <a:t>pánevním)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cs-CZ" altLang="cs-CZ" sz="2800" dirty="0">
                <a:ea typeface="Arial Unicode MS" pitchFamily="34" charset="-128"/>
              </a:rPr>
              <a:t>trupem, ramenem </a:t>
            </a:r>
            <a:r>
              <a:rPr lang="cs-CZ" altLang="cs-CZ" sz="2800" dirty="0" smtClean="0">
                <a:ea typeface="Arial Unicode MS" pitchFamily="34" charset="-128"/>
              </a:rPr>
              <a:t>                                                                               (</a:t>
            </a:r>
            <a:r>
              <a:rPr lang="cs-CZ" altLang="cs-CZ" sz="2800" dirty="0">
                <a:ea typeface="Arial Unicode MS" pitchFamily="34" charset="-128"/>
              </a:rPr>
              <a:t>při poloze příčné</a:t>
            </a:r>
            <a:r>
              <a:rPr lang="cs-CZ" altLang="cs-CZ" sz="2800" dirty="0"/>
              <a:t>)</a:t>
            </a:r>
          </a:p>
        </p:txBody>
      </p:sp>
      <p:pic>
        <p:nvPicPr>
          <p:cNvPr id="9218" name="Picture 2" descr="http://patentimages.storage.googleapis.com/US8229550B2/US08229550-20120724-D00000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39847"/>
            <a:ext cx="5076055" cy="550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292080" y="1484784"/>
            <a:ext cx="252028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3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296988"/>
          </a:xfrm>
        </p:spPr>
        <p:txBody>
          <a:bodyPr/>
          <a:lstStyle/>
          <a:p>
            <a:r>
              <a:rPr lang="cs-CZ" altLang="cs-CZ" sz="4000"/>
              <a:t>Fyziologické uložení plodu v děloze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9138"/>
            <a:ext cx="4102100" cy="396081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60000"/>
              </a:spcBef>
              <a:buClr>
                <a:schemeClr val="folHlink"/>
              </a:buClr>
            </a:pPr>
            <a:r>
              <a:rPr lang="cs-CZ" altLang="cs-CZ" sz="2800" b="1">
                <a:latin typeface="Arial" charset="0"/>
                <a:ea typeface="Arial Unicode MS" pitchFamily="34" charset="-128"/>
              </a:rPr>
              <a:t>POLOHA PODÉLNÁ HLAVI</a:t>
            </a:r>
            <a:r>
              <a:rPr lang="cs-CZ" altLang="cs-CZ" sz="2800" b="1">
                <a:latin typeface="Arial" charset="0"/>
              </a:rPr>
              <a:t>Č</a:t>
            </a:r>
            <a:r>
              <a:rPr lang="cs-CZ" altLang="cs-CZ" sz="2800" b="1">
                <a:latin typeface="Arial" charset="0"/>
                <a:ea typeface="Arial Unicode MS" pitchFamily="34" charset="-128"/>
              </a:rPr>
              <a:t>KOU</a:t>
            </a:r>
          </a:p>
          <a:p>
            <a:pPr>
              <a:lnSpc>
                <a:spcPct val="90000"/>
              </a:lnSpc>
              <a:spcBef>
                <a:spcPct val="60000"/>
              </a:spcBef>
              <a:buClr>
                <a:schemeClr val="folHlink"/>
              </a:buClr>
            </a:pPr>
            <a:r>
              <a:rPr lang="cs-CZ" altLang="cs-CZ" sz="2800" b="1">
                <a:latin typeface="Arial" charset="0"/>
                <a:ea typeface="Arial Unicode MS" pitchFamily="34" charset="-128"/>
              </a:rPr>
              <a:t>POSTAVENÍ PRVNÍ OBY</a:t>
            </a:r>
            <a:r>
              <a:rPr lang="cs-CZ" altLang="cs-CZ" sz="2800" b="1">
                <a:latin typeface="Arial" charset="0"/>
              </a:rPr>
              <a:t>Č</a:t>
            </a:r>
            <a:r>
              <a:rPr lang="cs-CZ" altLang="cs-CZ" sz="2800" b="1">
                <a:latin typeface="Arial" charset="0"/>
                <a:ea typeface="Arial Unicode MS" pitchFamily="34" charset="-128"/>
              </a:rPr>
              <a:t>EJNÉ</a:t>
            </a:r>
          </a:p>
          <a:p>
            <a:pPr>
              <a:lnSpc>
                <a:spcPct val="90000"/>
              </a:lnSpc>
              <a:spcBef>
                <a:spcPct val="60000"/>
              </a:spcBef>
              <a:buClr>
                <a:schemeClr val="folHlink"/>
              </a:buClr>
            </a:pPr>
            <a:r>
              <a:rPr lang="cs-CZ" altLang="cs-CZ" sz="2800" b="1">
                <a:latin typeface="Arial" charset="0"/>
                <a:ea typeface="Arial Unicode MS" pitchFamily="34" charset="-128"/>
              </a:rPr>
              <a:t>DR</a:t>
            </a:r>
            <a:r>
              <a:rPr lang="cs-CZ" altLang="cs-CZ" sz="2800" b="1">
                <a:latin typeface="Arial" charset="0"/>
              </a:rPr>
              <a:t>Ž</a:t>
            </a:r>
            <a:r>
              <a:rPr lang="cs-CZ" altLang="cs-CZ" sz="2800" b="1">
                <a:latin typeface="Arial" charset="0"/>
                <a:ea typeface="Arial Unicode MS" pitchFamily="34" charset="-128"/>
              </a:rPr>
              <a:t>ENÍ PRAVIDELNÉ</a:t>
            </a:r>
          </a:p>
          <a:p>
            <a:pPr>
              <a:lnSpc>
                <a:spcPct val="90000"/>
              </a:lnSpc>
              <a:spcBef>
                <a:spcPct val="60000"/>
              </a:spcBef>
              <a:buClr>
                <a:schemeClr val="folHlink"/>
              </a:buClr>
            </a:pPr>
            <a:r>
              <a:rPr lang="cs-CZ" altLang="cs-CZ" sz="2800" b="1">
                <a:latin typeface="Arial" charset="0"/>
                <a:ea typeface="Arial Unicode MS" pitchFamily="34" charset="-128"/>
              </a:rPr>
              <a:t>NALÉHÁNÍ ZÁHLAVÍM</a:t>
            </a:r>
          </a:p>
        </p:txBody>
      </p:sp>
      <p:pic>
        <p:nvPicPr>
          <p:cNvPr id="585732" name="Picture 4" descr="obr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16113"/>
            <a:ext cx="3430588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34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936625"/>
          </a:xfrm>
        </p:spPr>
        <p:txBody>
          <a:bodyPr/>
          <a:lstStyle/>
          <a:p>
            <a:r>
              <a:rPr lang="cs-CZ" altLang="cs-CZ" b="1"/>
              <a:t>Donošenost a zralost plodu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820150" cy="5184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b="1" dirty="0">
                <a:solidFill>
                  <a:srgbClr val="FF0000"/>
                </a:solidFill>
              </a:rPr>
              <a:t>Donošenost</a:t>
            </a:r>
            <a:r>
              <a:rPr lang="cs-CZ" altLang="cs-CZ" sz="2400" dirty="0"/>
              <a:t> – </a:t>
            </a:r>
            <a:r>
              <a:rPr lang="cs-CZ" altLang="cs-CZ" sz="2400" b="1" dirty="0"/>
              <a:t>vztahuje se k délce těhotenství</a:t>
            </a:r>
            <a:r>
              <a:rPr lang="cs-CZ" altLang="cs-CZ" sz="2400" dirty="0"/>
              <a:t> (menstruační stáří)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/>
              <a:t>    - </a:t>
            </a:r>
            <a:r>
              <a:rPr lang="cs-CZ" altLang="cs-CZ" sz="2400" b="1" dirty="0">
                <a:solidFill>
                  <a:schemeClr val="accent2"/>
                </a:solidFill>
              </a:rPr>
              <a:t>nedonošený</a:t>
            </a:r>
            <a:r>
              <a:rPr lang="cs-CZ" altLang="cs-CZ" sz="2400" dirty="0"/>
              <a:t> (do 37 týdnů)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/>
              <a:t>    - </a:t>
            </a:r>
            <a:r>
              <a:rPr lang="cs-CZ" altLang="cs-CZ" sz="2400" b="1" dirty="0">
                <a:solidFill>
                  <a:schemeClr val="accent2"/>
                </a:solidFill>
              </a:rPr>
              <a:t>donošený</a:t>
            </a:r>
            <a:r>
              <a:rPr lang="cs-CZ" altLang="cs-CZ" sz="2400" dirty="0"/>
              <a:t> (38 – 40 týdnů)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/>
              <a:t>    - </a:t>
            </a:r>
            <a:r>
              <a:rPr lang="cs-CZ" altLang="cs-CZ" sz="2400" b="1" dirty="0">
                <a:solidFill>
                  <a:schemeClr val="accent2"/>
                </a:solidFill>
              </a:rPr>
              <a:t>přenošený</a:t>
            </a:r>
            <a:r>
              <a:rPr lang="cs-CZ" altLang="cs-CZ" sz="2400" dirty="0"/>
              <a:t> (déle než 42 týdnů)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b="1" dirty="0">
                <a:solidFill>
                  <a:srgbClr val="FF0000"/>
                </a:solidFill>
              </a:rPr>
              <a:t>Zralost</a:t>
            </a:r>
            <a:r>
              <a:rPr lang="cs-CZ" altLang="cs-CZ" sz="2400" dirty="0"/>
              <a:t> – </a:t>
            </a:r>
            <a:r>
              <a:rPr lang="cs-CZ" altLang="cs-CZ" sz="2400" b="1" dirty="0"/>
              <a:t>vztahuje se ke stupni vývoje plodu</a:t>
            </a:r>
            <a:r>
              <a:rPr lang="cs-CZ" altLang="cs-CZ" sz="2400" dirty="0"/>
              <a:t>: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/>
              <a:t>	- </a:t>
            </a:r>
            <a:r>
              <a:rPr lang="cs-CZ" altLang="cs-CZ" sz="2400" b="1" dirty="0">
                <a:solidFill>
                  <a:schemeClr val="accent2"/>
                </a:solidFill>
              </a:rPr>
              <a:t>zralý</a:t>
            </a:r>
            <a:r>
              <a:rPr lang="cs-CZ" altLang="cs-CZ" sz="24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b="1" dirty="0">
                <a:solidFill>
                  <a:schemeClr val="accent2"/>
                </a:solidFill>
              </a:rPr>
              <a:t>    </a:t>
            </a:r>
            <a:r>
              <a:rPr lang="cs-CZ" altLang="cs-CZ" sz="2400" b="1" dirty="0"/>
              <a:t>- </a:t>
            </a:r>
            <a:r>
              <a:rPr lang="cs-CZ" altLang="cs-CZ" sz="2400" b="1" dirty="0">
                <a:solidFill>
                  <a:schemeClr val="accent2"/>
                </a:solidFill>
              </a:rPr>
              <a:t>nezralý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 b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400" b="1" dirty="0">
                <a:solidFill>
                  <a:srgbClr val="009900"/>
                </a:solidFill>
              </a:rPr>
              <a:t>Trofika </a:t>
            </a:r>
            <a:r>
              <a:rPr lang="cs-CZ" altLang="cs-CZ" sz="2400" dirty="0"/>
              <a:t>- dle stavu výživy </a:t>
            </a:r>
          </a:p>
          <a:p>
            <a:pPr lvl="1">
              <a:lnSpc>
                <a:spcPct val="80000"/>
              </a:lnSpc>
            </a:pPr>
            <a:r>
              <a:rPr lang="cs-CZ" altLang="cs-CZ" sz="2000" b="1" dirty="0" smtClean="0">
                <a:solidFill>
                  <a:srgbClr val="3333FF"/>
                </a:solidFill>
              </a:rPr>
              <a:t>hypotrofický, </a:t>
            </a:r>
            <a:endParaRPr lang="cs-CZ" altLang="cs-CZ" sz="2000" b="1" dirty="0">
              <a:solidFill>
                <a:srgbClr val="3333FF"/>
              </a:solidFill>
            </a:endParaRPr>
          </a:p>
          <a:p>
            <a:pPr lvl="1">
              <a:lnSpc>
                <a:spcPct val="80000"/>
              </a:lnSpc>
            </a:pPr>
            <a:r>
              <a:rPr lang="cs-CZ" altLang="cs-CZ" sz="2000" b="1" dirty="0" err="1" smtClean="0">
                <a:solidFill>
                  <a:srgbClr val="3333FF"/>
                </a:solidFill>
              </a:rPr>
              <a:t>eutrofický</a:t>
            </a:r>
            <a:r>
              <a:rPr lang="cs-CZ" altLang="cs-CZ" sz="2000" dirty="0" smtClean="0"/>
              <a:t> </a:t>
            </a:r>
            <a:r>
              <a:rPr lang="cs-CZ" altLang="cs-CZ" sz="2000" dirty="0"/>
              <a:t>(váha 3 400 - 3 500 g, délka 50 - 51 cm) a </a:t>
            </a:r>
          </a:p>
          <a:p>
            <a:pPr lvl="1">
              <a:lnSpc>
                <a:spcPct val="80000"/>
              </a:lnSpc>
            </a:pPr>
            <a:r>
              <a:rPr lang="cs-CZ" altLang="cs-CZ" sz="2000" b="1" dirty="0" smtClean="0">
                <a:solidFill>
                  <a:srgbClr val="3333FF"/>
                </a:solidFill>
              </a:rPr>
              <a:t>hypertrofický</a:t>
            </a:r>
            <a:endParaRPr lang="cs-CZ" altLang="cs-CZ" sz="2000" b="1" dirty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 b="1" dirty="0">
              <a:solidFill>
                <a:srgbClr val="3333FF"/>
              </a:solidFill>
            </a:endParaRPr>
          </a:p>
        </p:txBody>
      </p:sp>
      <p:sp>
        <p:nvSpPr>
          <p:cNvPr id="283652" name="Line 4"/>
          <p:cNvSpPr>
            <a:spLocks noChangeShapeType="1"/>
          </p:cNvSpPr>
          <p:nvPr/>
        </p:nvSpPr>
        <p:spPr bwMode="auto">
          <a:xfrm>
            <a:off x="395288" y="4868863"/>
            <a:ext cx="7812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07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081088"/>
          </a:xfrm>
        </p:spPr>
        <p:txBody>
          <a:bodyPr/>
          <a:lstStyle/>
          <a:p>
            <a:r>
              <a:rPr lang="cs-CZ" altLang="cs-CZ"/>
              <a:t>Znaky zralého plodu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5256213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cs-CZ" altLang="cs-CZ" sz="2400" b="1" dirty="0">
                <a:latin typeface="Arial" charset="0"/>
                <a:ea typeface="Arial Unicode MS" pitchFamily="34" charset="-128"/>
              </a:rPr>
              <a:t>hlavní </a:t>
            </a:r>
          </a:p>
          <a:p>
            <a:pPr>
              <a:lnSpc>
                <a:spcPct val="80000"/>
              </a:lnSpc>
              <a:buClr>
                <a:schemeClr val="folHlink"/>
              </a:buClr>
            </a:pPr>
            <a:r>
              <a:rPr lang="cs-CZ" altLang="cs-CZ" sz="2400" dirty="0">
                <a:latin typeface="Arial" charset="0"/>
                <a:ea typeface="Arial Unicode MS" pitchFamily="34" charset="-128"/>
              </a:rPr>
              <a:t>délka (50-51 cm)</a:t>
            </a:r>
          </a:p>
          <a:p>
            <a:pPr>
              <a:lnSpc>
                <a:spcPct val="80000"/>
              </a:lnSpc>
              <a:buClr>
                <a:schemeClr val="folHlink"/>
              </a:buClr>
            </a:pPr>
            <a:r>
              <a:rPr lang="cs-CZ" altLang="cs-CZ" sz="2400" dirty="0">
                <a:latin typeface="Arial" charset="0"/>
                <a:ea typeface="Arial Unicode MS" pitchFamily="34" charset="-128"/>
              </a:rPr>
              <a:t>váha (3000-3500 g)</a:t>
            </a:r>
          </a:p>
          <a:p>
            <a:pPr>
              <a:lnSpc>
                <a:spcPct val="80000"/>
              </a:lnSpc>
              <a:buClr>
                <a:schemeClr val="folHlink"/>
              </a:buClr>
            </a:pPr>
            <a:r>
              <a:rPr lang="cs-CZ" altLang="cs-CZ" sz="2400" dirty="0">
                <a:latin typeface="Arial" charset="0"/>
              </a:rPr>
              <a:t>rozměry hlavičky</a:t>
            </a:r>
          </a:p>
          <a:p>
            <a:pPr>
              <a:lnSpc>
                <a:spcPct val="80000"/>
              </a:lnSpc>
              <a:buClr>
                <a:schemeClr val="folHlink"/>
              </a:buClr>
            </a:pPr>
            <a:r>
              <a:rPr lang="cs-CZ" altLang="cs-CZ" sz="2400" dirty="0"/>
              <a:t>♂ </a:t>
            </a:r>
            <a:r>
              <a:rPr lang="cs-CZ" altLang="cs-CZ" sz="2400" dirty="0" smtClean="0">
                <a:latin typeface="Arial" charset="0"/>
                <a:ea typeface="Arial Unicode MS" pitchFamily="34" charset="-128"/>
              </a:rPr>
              <a:t>varlata </a:t>
            </a:r>
            <a:r>
              <a:rPr lang="cs-CZ" altLang="cs-CZ" sz="2400" dirty="0">
                <a:latin typeface="Arial" charset="0"/>
                <a:ea typeface="Arial Unicode MS" pitchFamily="34" charset="-128"/>
              </a:rPr>
              <a:t>jsou sestouplá v šourku, </a:t>
            </a:r>
            <a:r>
              <a:rPr lang="cs-CZ" altLang="cs-CZ" sz="2400" dirty="0" smtClean="0">
                <a:latin typeface="Arial" charset="0"/>
                <a:ea typeface="Arial Unicode MS" pitchFamily="34" charset="-128"/>
              </a:rPr>
              <a:t>                                                    </a:t>
            </a:r>
            <a:r>
              <a:rPr lang="cs-CZ" altLang="cs-CZ" sz="2400" dirty="0" smtClean="0"/>
              <a:t>♀ </a:t>
            </a:r>
            <a:r>
              <a:rPr lang="cs-CZ" altLang="cs-CZ" sz="2400" dirty="0" smtClean="0">
                <a:latin typeface="Arial" charset="0"/>
                <a:ea typeface="Arial Unicode MS" pitchFamily="34" charset="-128"/>
              </a:rPr>
              <a:t>labia </a:t>
            </a:r>
            <a:r>
              <a:rPr lang="cs-CZ" altLang="cs-CZ" sz="2400" dirty="0">
                <a:latin typeface="Arial" charset="0"/>
                <a:ea typeface="Arial Unicode MS" pitchFamily="34" charset="-128"/>
              </a:rPr>
              <a:t>ma</a:t>
            </a:r>
            <a:r>
              <a:rPr lang="cs-CZ" altLang="cs-CZ" sz="2400" dirty="0">
                <a:latin typeface="Arial" charset="0"/>
              </a:rPr>
              <a:t>j</a:t>
            </a:r>
            <a:r>
              <a:rPr lang="cs-CZ" altLang="cs-CZ" sz="2400" dirty="0">
                <a:latin typeface="Arial" charset="0"/>
                <a:ea typeface="Arial Unicode MS" pitchFamily="34" charset="-128"/>
              </a:rPr>
              <a:t>ora překrývají labia </a:t>
            </a:r>
            <a:r>
              <a:rPr lang="cs-CZ" altLang="cs-CZ" sz="2400" dirty="0" err="1">
                <a:latin typeface="Arial" charset="0"/>
                <a:ea typeface="Arial Unicode MS" pitchFamily="34" charset="-128"/>
              </a:rPr>
              <a:t>minora</a:t>
            </a:r>
            <a:endParaRPr lang="cs-CZ" altLang="cs-CZ" sz="2400" dirty="0">
              <a:latin typeface="Arial" charset="0"/>
            </a:endParaRP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cs-CZ" altLang="cs-CZ" sz="2400" b="1" dirty="0">
                <a:latin typeface="Arial" charset="0"/>
                <a:ea typeface="Arial Unicode MS" pitchFamily="34" charset="-128"/>
              </a:rPr>
              <a:t>pomocné</a:t>
            </a:r>
          </a:p>
          <a:p>
            <a:pPr>
              <a:lnSpc>
                <a:spcPct val="80000"/>
              </a:lnSpc>
              <a:buClr>
                <a:schemeClr val="folHlink"/>
              </a:buClr>
            </a:pPr>
            <a:r>
              <a:rPr lang="cs-CZ" altLang="cs-CZ" sz="2400" dirty="0">
                <a:latin typeface="Arial" charset="0"/>
                <a:ea typeface="Arial Unicode MS" pitchFamily="34" charset="-128"/>
              </a:rPr>
              <a:t>plod je </a:t>
            </a:r>
            <a:r>
              <a:rPr lang="cs-CZ" altLang="cs-CZ" sz="2400" dirty="0" err="1">
                <a:latin typeface="Arial" charset="0"/>
                <a:ea typeface="Arial Unicode MS" pitchFamily="34" charset="-128"/>
              </a:rPr>
              <a:t>eutrofický</a:t>
            </a:r>
            <a:r>
              <a:rPr lang="cs-CZ" altLang="cs-CZ" sz="2400" dirty="0">
                <a:latin typeface="Arial" charset="0"/>
                <a:ea typeface="Arial Unicode MS" pitchFamily="34" charset="-128"/>
              </a:rPr>
              <a:t>, je vytvořen podkožní tuk</a:t>
            </a:r>
          </a:p>
          <a:p>
            <a:pPr>
              <a:lnSpc>
                <a:spcPct val="80000"/>
              </a:lnSpc>
              <a:buClr>
                <a:schemeClr val="folHlink"/>
              </a:buClr>
            </a:pPr>
            <a:r>
              <a:rPr lang="cs-CZ" altLang="cs-CZ" sz="2400" dirty="0">
                <a:latin typeface="Arial" charset="0"/>
                <a:ea typeface="Arial Unicode MS" pitchFamily="34" charset="-128"/>
              </a:rPr>
              <a:t>kůže </a:t>
            </a:r>
            <a:r>
              <a:rPr lang="cs-CZ" altLang="cs-CZ" sz="2400" dirty="0">
                <a:latin typeface="Arial" charset="0"/>
              </a:rPr>
              <a:t>-</a:t>
            </a:r>
            <a:r>
              <a:rPr lang="cs-CZ" altLang="cs-CZ" sz="2400" dirty="0">
                <a:latin typeface="Arial" charset="0"/>
                <a:ea typeface="Arial Unicode MS" pitchFamily="34" charset="-128"/>
              </a:rPr>
              <a:t> lanugo je</a:t>
            </a:r>
            <a:r>
              <a:rPr lang="cs-CZ" altLang="cs-CZ" sz="2400" dirty="0">
                <a:latin typeface="Arial" charset="0"/>
              </a:rPr>
              <a:t>n</a:t>
            </a:r>
            <a:r>
              <a:rPr lang="cs-CZ" altLang="cs-CZ" sz="2400" dirty="0">
                <a:latin typeface="Arial" charset="0"/>
                <a:ea typeface="Arial Unicode MS" pitchFamily="34" charset="-128"/>
              </a:rPr>
              <a:t> ve zbytcích na ramenou a zádech</a:t>
            </a:r>
          </a:p>
          <a:p>
            <a:pPr>
              <a:lnSpc>
                <a:spcPct val="80000"/>
              </a:lnSpc>
              <a:buClr>
                <a:schemeClr val="folHlink"/>
              </a:buClr>
            </a:pPr>
            <a:r>
              <a:rPr lang="cs-CZ" altLang="cs-CZ" sz="2400" dirty="0">
                <a:latin typeface="Arial" charset="0"/>
                <a:ea typeface="Arial Unicode MS" pitchFamily="34" charset="-128"/>
              </a:rPr>
              <a:t>řasy a obočí</a:t>
            </a:r>
            <a:r>
              <a:rPr lang="cs-CZ" altLang="cs-CZ" sz="2400" dirty="0">
                <a:latin typeface="Arial" charset="0"/>
              </a:rPr>
              <a:t> vytvořeny</a:t>
            </a:r>
            <a:r>
              <a:rPr lang="cs-CZ" altLang="cs-CZ" sz="2400" dirty="0">
                <a:latin typeface="Arial" charset="0"/>
                <a:ea typeface="Arial Unicode MS" pitchFamily="34" charset="-128"/>
              </a:rPr>
              <a:t>, vlasy několik centimetrů, nehty přesahují okraje prstů</a:t>
            </a:r>
          </a:p>
          <a:p>
            <a:pPr>
              <a:lnSpc>
                <a:spcPct val="80000"/>
              </a:lnSpc>
              <a:buClr>
                <a:schemeClr val="folHlink"/>
              </a:buClr>
            </a:pPr>
            <a:r>
              <a:rPr lang="cs-CZ" altLang="cs-CZ" sz="2400" dirty="0">
                <a:latin typeface="Arial" charset="0"/>
                <a:ea typeface="Arial Unicode MS" pitchFamily="34" charset="-128"/>
              </a:rPr>
              <a:t>lebeční kosti tvrdé, velká a malá fontanela jsou hmatné, ale navzájem oddělené</a:t>
            </a:r>
          </a:p>
          <a:p>
            <a:pPr>
              <a:lnSpc>
                <a:spcPct val="80000"/>
              </a:lnSpc>
              <a:buClr>
                <a:schemeClr val="folHlink"/>
              </a:buClr>
            </a:pPr>
            <a:r>
              <a:rPr lang="cs-CZ" altLang="cs-CZ" sz="2400" dirty="0">
                <a:latin typeface="Arial" charset="0"/>
                <a:ea typeface="Arial Unicode MS" pitchFamily="34" charset="-128"/>
              </a:rPr>
              <a:t>novorozenec křičí a pohybuje se</a:t>
            </a:r>
          </a:p>
        </p:txBody>
      </p:sp>
    </p:spTree>
    <p:extLst>
      <p:ext uri="{BB962C8B-B14F-4D97-AF65-F5344CB8AC3E}">
        <p14:creationId xmlns:p14="http://schemas.microsoft.com/office/powerpoint/2010/main" val="246306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ovéPole 1"/>
          <p:cNvSpPr txBox="1">
            <a:spLocks noChangeArrowheads="1"/>
          </p:cNvSpPr>
          <p:nvPr/>
        </p:nvSpPr>
        <p:spPr bwMode="auto">
          <a:xfrm>
            <a:off x="639763" y="1673225"/>
            <a:ext cx="46497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5400"/>
              <a:t>EMBRYOLOGIE </a:t>
            </a:r>
          </a:p>
        </p:txBody>
      </p:sp>
      <p:sp>
        <p:nvSpPr>
          <p:cNvPr id="36867" name="Obdélník 2"/>
          <p:cNvSpPr>
            <a:spLocks noChangeArrowheads="1"/>
          </p:cNvSpPr>
          <p:nvPr/>
        </p:nvSpPr>
        <p:spPr bwMode="auto">
          <a:xfrm>
            <a:off x="1530350" y="2967038"/>
            <a:ext cx="6410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1"/>
              <a:t>Sada embryologických schémat</a:t>
            </a:r>
            <a:endParaRPr lang="cs-CZ" altLang="cs-CZ" sz="24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pic>
        <p:nvPicPr>
          <p:cNvPr id="3686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119063"/>
            <a:ext cx="77343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70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642350" cy="64087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u="sng" dirty="0" smtClean="0"/>
          </a:p>
          <a:p>
            <a:pPr eaLnBrk="1" hangingPunct="1">
              <a:buFontTx/>
              <a:buNone/>
            </a:pPr>
            <a:r>
              <a:rPr lang="cs-CZ" altLang="cs-CZ" u="sng" dirty="0" smtClean="0"/>
              <a:t>Vývoj choriových klků</a:t>
            </a:r>
            <a:r>
              <a:rPr lang="cs-CZ" altLang="cs-CZ" dirty="0" smtClean="0"/>
              <a:t>:</a:t>
            </a:r>
          </a:p>
          <a:p>
            <a:r>
              <a:rPr lang="cs-CZ" altLang="cs-CZ" dirty="0"/>
              <a:t>choriové </a:t>
            </a:r>
            <a:r>
              <a:rPr lang="cs-CZ" altLang="cs-CZ" dirty="0" smtClean="0"/>
              <a:t>klky tvoří</a:t>
            </a:r>
            <a:r>
              <a:rPr lang="cs-CZ" altLang="cs-CZ" b="1" dirty="0" smtClean="0"/>
              <a:t> </a:t>
            </a:r>
            <a:r>
              <a:rPr lang="cs-CZ" altLang="cs-CZ" b="1" dirty="0" err="1">
                <a:solidFill>
                  <a:srgbClr val="006600"/>
                </a:solidFill>
              </a:rPr>
              <a:t>cytotrofoblast</a:t>
            </a:r>
            <a:r>
              <a:rPr lang="cs-CZ" altLang="cs-CZ" b="1" dirty="0"/>
              <a:t> </a:t>
            </a:r>
            <a:r>
              <a:rPr lang="cs-CZ" altLang="cs-CZ" dirty="0" smtClean="0"/>
              <a:t>krytý </a:t>
            </a:r>
            <a:r>
              <a:rPr lang="cs-CZ" altLang="cs-CZ" dirty="0" err="1"/>
              <a:t>syncytiotrofoblastem</a:t>
            </a:r>
            <a:r>
              <a:rPr lang="cs-CZ" altLang="cs-CZ" b="1" dirty="0" smtClean="0"/>
              <a:t> </a:t>
            </a:r>
            <a:r>
              <a:rPr lang="cs-CZ" altLang="cs-CZ" dirty="0" smtClean="0"/>
              <a:t>(10. den vývoje)</a:t>
            </a:r>
          </a:p>
          <a:p>
            <a:r>
              <a:rPr lang="cs-CZ" altLang="cs-CZ" dirty="0" smtClean="0"/>
              <a:t>choriové klky, do nichž </a:t>
            </a:r>
            <a:r>
              <a:rPr lang="cs-CZ" altLang="cs-CZ" dirty="0"/>
              <a:t>vrůstá z primitivní choriové dutiny </a:t>
            </a:r>
            <a:r>
              <a:rPr lang="cs-CZ" altLang="cs-CZ" b="1" dirty="0" err="1">
                <a:solidFill>
                  <a:schemeClr val="accent6">
                    <a:lumMod val="75000"/>
                  </a:schemeClr>
                </a:solidFill>
              </a:rPr>
              <a:t>extraembryonální</a:t>
            </a:r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altLang="cs-CZ" b="1" dirty="0" smtClean="0">
                <a:solidFill>
                  <a:schemeClr val="accent6">
                    <a:lumMod val="75000"/>
                  </a:schemeClr>
                </a:solidFill>
              </a:rPr>
              <a:t>mezoderm </a:t>
            </a:r>
            <a:r>
              <a:rPr lang="cs-CZ" altLang="cs-CZ" dirty="0" smtClean="0"/>
              <a:t>(12.-13. den)</a:t>
            </a:r>
          </a:p>
          <a:p>
            <a:r>
              <a:rPr lang="cs-CZ" altLang="cs-CZ" dirty="0" smtClean="0"/>
              <a:t>choriové klky, v nichž jsou založeny extra-embryonálních </a:t>
            </a:r>
            <a:r>
              <a:rPr lang="cs-CZ" altLang="cs-CZ" b="1" dirty="0" smtClean="0">
                <a:solidFill>
                  <a:srgbClr val="FF0000"/>
                </a:solidFill>
              </a:rPr>
              <a:t>krevní cévy </a:t>
            </a:r>
            <a:r>
              <a:rPr lang="cs-CZ" altLang="cs-CZ" dirty="0"/>
              <a:t>/vaskularizace mezodermu</a:t>
            </a:r>
            <a:r>
              <a:rPr lang="cs-CZ" altLang="cs-CZ" dirty="0" smtClean="0"/>
              <a:t>/ (17.-18. den)</a:t>
            </a: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21648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3324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475656" y="188640"/>
            <a:ext cx="5472608" cy="9541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Žloutkový váček, </a:t>
            </a:r>
            <a:r>
              <a:rPr lang="cs-CZ" sz="2800" b="1" dirty="0" err="1" smtClean="0"/>
              <a:t>amniový</a:t>
            </a:r>
            <a:r>
              <a:rPr lang="cs-CZ" sz="2800" b="1" dirty="0" smtClean="0"/>
              <a:t> váček, plodové obaly - amnion, chorion. </a:t>
            </a:r>
            <a:endParaRPr lang="cs-CZ" sz="2800" b="1" dirty="0"/>
          </a:p>
        </p:txBody>
      </p:sp>
      <p:sp>
        <p:nvSpPr>
          <p:cNvPr id="3" name="Obdélník 2"/>
          <p:cNvSpPr/>
          <p:nvPr/>
        </p:nvSpPr>
        <p:spPr>
          <a:xfrm>
            <a:off x="8244408" y="1412776"/>
            <a:ext cx="7920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05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424862" cy="626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 dirty="0" err="1" smtClean="0">
                <a:solidFill>
                  <a:srgbClr val="FF3300"/>
                </a:solidFill>
              </a:rPr>
              <a:t>Villi</a:t>
            </a:r>
            <a:r>
              <a:rPr lang="cs-CZ" altLang="cs-CZ" b="1" dirty="0" smtClean="0">
                <a:solidFill>
                  <a:srgbClr val="FF3300"/>
                </a:solidFill>
              </a:rPr>
              <a:t> </a:t>
            </a:r>
            <a:r>
              <a:rPr lang="cs-CZ" altLang="cs-CZ" b="1" dirty="0" err="1" smtClean="0">
                <a:solidFill>
                  <a:srgbClr val="FF3300"/>
                </a:solidFill>
              </a:rPr>
              <a:t>choriales</a:t>
            </a:r>
            <a:r>
              <a:rPr lang="cs-CZ" altLang="cs-CZ" b="1" dirty="0" smtClean="0"/>
              <a:t> se zakládají po celém povrchu implantujícího se vejce, resp. jeho choriového obalu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u="sng" dirty="0" smtClean="0"/>
              <a:t>Rozdílný růst klků</a:t>
            </a:r>
            <a:r>
              <a:rPr lang="cs-CZ" altLang="cs-CZ" dirty="0" smtClean="0"/>
              <a:t>: v oblasti</a:t>
            </a:r>
            <a:r>
              <a:rPr lang="cs-CZ" altLang="cs-CZ" b="1" dirty="0" smtClean="0"/>
              <a:t> decidua </a:t>
            </a:r>
            <a:r>
              <a:rPr lang="cs-CZ" altLang="cs-CZ" b="1" dirty="0" err="1" smtClean="0"/>
              <a:t>basalis</a:t>
            </a:r>
            <a:r>
              <a:rPr lang="cs-CZ" altLang="cs-CZ" dirty="0" smtClean="0"/>
              <a:t> (částečně také decidua </a:t>
            </a:r>
            <a:r>
              <a:rPr lang="cs-CZ" altLang="cs-CZ" dirty="0" err="1" smtClean="0"/>
              <a:t>marginalis</a:t>
            </a:r>
            <a:r>
              <a:rPr lang="cs-CZ" altLang="cs-CZ" dirty="0" smtClean="0"/>
              <a:t>) </a:t>
            </a:r>
            <a:r>
              <a:rPr lang="cs-CZ" altLang="cs-CZ" b="1" dirty="0" smtClean="0"/>
              <a:t>a v oblasti decidua </a:t>
            </a:r>
            <a:r>
              <a:rPr lang="cs-CZ" altLang="cs-CZ" b="1" dirty="0" err="1" smtClean="0"/>
              <a:t>capsularis</a:t>
            </a:r>
            <a:r>
              <a:rPr lang="cs-CZ" altLang="cs-CZ" b="1" dirty="0" smtClean="0"/>
              <a:t> a decidua </a:t>
            </a:r>
            <a:r>
              <a:rPr lang="cs-CZ" altLang="cs-CZ" b="1" dirty="0" err="1" smtClean="0"/>
              <a:t>marginalis</a:t>
            </a:r>
            <a:r>
              <a:rPr lang="cs-CZ" altLang="cs-CZ" b="1" dirty="0" smtClean="0"/>
              <a:t>           </a:t>
            </a:r>
            <a:r>
              <a:rPr lang="cs-CZ" altLang="cs-CZ" dirty="0" smtClean="0"/>
              <a:t> a rozlišení ve 2 základní oddíly:</a:t>
            </a:r>
            <a:endParaRPr lang="cs-CZ" altLang="cs-CZ" dirty="0" smtClean="0">
              <a:sym typeface="Wingdings 3" panose="050401020108070707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>
                <a:sym typeface="Wingdings 3" panose="05040102010807070707" pitchFamily="18" charset="2"/>
              </a:rPr>
              <a:t></a:t>
            </a:r>
            <a:r>
              <a:rPr lang="cs-CZ" altLang="cs-CZ" dirty="0" smtClean="0"/>
              <a:t> </a:t>
            </a:r>
            <a:r>
              <a:rPr lang="cs-CZ" altLang="cs-CZ" b="1" dirty="0" smtClean="0">
                <a:solidFill>
                  <a:srgbClr val="0000FF"/>
                </a:solidFill>
              </a:rPr>
              <a:t>CHORION FRONDOSUM</a:t>
            </a:r>
            <a:r>
              <a:rPr lang="cs-CZ" altLang="cs-CZ" dirty="0" smtClean="0"/>
              <a:t> (proti decidua </a:t>
            </a:r>
            <a:r>
              <a:rPr lang="cs-CZ" altLang="cs-CZ" dirty="0" err="1" smtClean="0"/>
              <a:t>basalis</a:t>
            </a:r>
            <a:r>
              <a:rPr lang="cs-CZ" altLang="cs-CZ" dirty="0" smtClean="0"/>
              <a:t> – s klky)                                                                     </a:t>
            </a:r>
            <a:r>
              <a:rPr lang="cs-CZ" altLang="cs-CZ" dirty="0" smtClean="0">
                <a:sym typeface="Wingdings 3" panose="05040102010807070707" pitchFamily="18" charset="2"/>
              </a:rPr>
              <a:t></a:t>
            </a:r>
            <a:r>
              <a:rPr lang="cs-CZ" altLang="cs-CZ" dirty="0" smtClean="0"/>
              <a:t> </a:t>
            </a:r>
            <a:r>
              <a:rPr lang="cs-CZ" altLang="cs-CZ" b="1" dirty="0" smtClean="0">
                <a:solidFill>
                  <a:srgbClr val="0000FF"/>
                </a:solidFill>
              </a:rPr>
              <a:t>CHORION LAEVE</a:t>
            </a:r>
            <a:r>
              <a:rPr lang="cs-CZ" altLang="cs-CZ" dirty="0" smtClean="0"/>
              <a:t> (hladké, bez klků)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dirty="0" smtClean="0">
                <a:solidFill>
                  <a:srgbClr val="0000FF"/>
                </a:solidFill>
              </a:rPr>
              <a:t>Chorion </a:t>
            </a:r>
            <a:r>
              <a:rPr lang="cs-CZ" altLang="cs-CZ" b="1" dirty="0" err="1" smtClean="0">
                <a:solidFill>
                  <a:srgbClr val="0000FF"/>
                </a:solidFill>
              </a:rPr>
              <a:t>frondosum</a:t>
            </a:r>
            <a:r>
              <a:rPr lang="cs-CZ" altLang="cs-CZ" dirty="0" smtClean="0"/>
              <a:t> sroste s </a:t>
            </a:r>
            <a:r>
              <a:rPr lang="cs-CZ" altLang="cs-CZ" b="1" dirty="0" smtClean="0">
                <a:solidFill>
                  <a:srgbClr val="990033"/>
                </a:solidFill>
              </a:rPr>
              <a:t>decidua </a:t>
            </a:r>
            <a:r>
              <a:rPr lang="cs-CZ" altLang="cs-CZ" b="1" dirty="0" err="1" smtClean="0">
                <a:solidFill>
                  <a:srgbClr val="990033"/>
                </a:solidFill>
              </a:rPr>
              <a:t>basalis</a:t>
            </a:r>
            <a:r>
              <a:rPr lang="cs-CZ" altLang="cs-CZ" dirty="0" smtClean="0"/>
              <a:t>     </a:t>
            </a:r>
            <a:r>
              <a:rPr lang="cs-CZ" altLang="cs-CZ" dirty="0" smtClean="0">
                <a:sym typeface="Wingdings 3" panose="05040102010807070707" pitchFamily="18" charset="2"/>
              </a:rPr>
              <a:t>a vytvoří spolu</a:t>
            </a:r>
            <a:r>
              <a:rPr lang="cs-CZ" altLang="cs-CZ" dirty="0" smtClean="0"/>
              <a:t> </a:t>
            </a:r>
            <a:r>
              <a:rPr lang="cs-CZ" altLang="cs-CZ" b="1" dirty="0" smtClean="0"/>
              <a:t>lůžko </a:t>
            </a:r>
            <a:r>
              <a:rPr lang="cs-CZ" altLang="cs-CZ" dirty="0" smtClean="0"/>
              <a:t>neboli </a:t>
            </a:r>
            <a:r>
              <a:rPr lang="cs-CZ" altLang="cs-CZ" b="1" dirty="0" smtClean="0"/>
              <a:t>placentu</a:t>
            </a:r>
            <a:r>
              <a:rPr lang="cs-CZ" alt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234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70" y="885678"/>
            <a:ext cx="840105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781554" y="162707"/>
            <a:ext cx="3558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Vývoj plodových </a:t>
            </a:r>
            <a:r>
              <a:rPr lang="cs-CZ" sz="2800" b="1" dirty="0" smtClean="0"/>
              <a:t>obalů</a:t>
            </a:r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2123728" y="5661248"/>
            <a:ext cx="936104" cy="2880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7956376" y="5661248"/>
            <a:ext cx="804844" cy="4320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860032" y="1268760"/>
            <a:ext cx="64807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9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amniová a c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8424862" cy="51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95288" y="188913"/>
            <a:ext cx="8424862" cy="107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3200" b="1" dirty="0"/>
              <a:t>CHORION = </a:t>
            </a:r>
            <a:r>
              <a:rPr lang="cs-CZ" altLang="cs-CZ" sz="3200" b="1" dirty="0" err="1"/>
              <a:t>cytotrofoblast</a:t>
            </a:r>
            <a:r>
              <a:rPr lang="cs-CZ" altLang="cs-CZ" sz="3200" b="1" dirty="0">
                <a:solidFill>
                  <a:srgbClr val="336699"/>
                </a:solidFill>
              </a:rPr>
              <a:t> </a:t>
            </a:r>
            <a:r>
              <a:rPr lang="cs-CZ" altLang="cs-CZ" sz="3200" b="1" dirty="0"/>
              <a:t>+  </a:t>
            </a:r>
            <a:r>
              <a:rPr lang="cs-CZ" altLang="cs-CZ" sz="3200" b="1" dirty="0">
                <a:solidFill>
                  <a:srgbClr val="006699"/>
                </a:solidFill>
              </a:rPr>
              <a:t>mezoderm (</a:t>
            </a:r>
            <a:r>
              <a:rPr lang="cs-CZ" altLang="cs-CZ" sz="3200" b="1" dirty="0" smtClean="0">
                <a:solidFill>
                  <a:srgbClr val="006699"/>
                </a:solidFill>
              </a:rPr>
              <a:t>ex.)</a:t>
            </a:r>
            <a:endParaRPr lang="cs-CZ" altLang="cs-CZ" sz="3200" b="1" dirty="0">
              <a:solidFill>
                <a:srgbClr val="006699"/>
              </a:solidFill>
            </a:endParaRPr>
          </a:p>
          <a:p>
            <a:pPr algn="ctr" eaLnBrk="1" hangingPunct="1"/>
            <a:r>
              <a:rPr lang="cs-CZ" altLang="cs-CZ" sz="3200" b="1" dirty="0"/>
              <a:t>AMNION =</a:t>
            </a:r>
            <a:r>
              <a:rPr lang="cs-CZ" altLang="cs-CZ" sz="3200" b="1" dirty="0">
                <a:solidFill>
                  <a:srgbClr val="006699"/>
                </a:solidFill>
              </a:rPr>
              <a:t> mezoderm (</a:t>
            </a:r>
            <a:r>
              <a:rPr lang="cs-CZ" altLang="cs-CZ" sz="3200" b="1" dirty="0" smtClean="0">
                <a:solidFill>
                  <a:srgbClr val="006699"/>
                </a:solidFill>
              </a:rPr>
              <a:t>ex.) </a:t>
            </a:r>
            <a:r>
              <a:rPr lang="cs-CZ" altLang="cs-CZ" sz="3200" b="1" dirty="0"/>
              <a:t>+ </a:t>
            </a:r>
            <a:r>
              <a:rPr lang="cs-CZ" altLang="cs-CZ" sz="3200" b="1" dirty="0">
                <a:solidFill>
                  <a:srgbClr val="FF3300"/>
                </a:solidFill>
              </a:rPr>
              <a:t>ektoderm</a:t>
            </a:r>
            <a:r>
              <a:rPr lang="cs-CZ" altLang="cs-CZ" sz="3200" b="1" dirty="0"/>
              <a:t> 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H="1" flipV="1">
            <a:off x="1187624" y="3717032"/>
            <a:ext cx="288032" cy="720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se šipkou 3"/>
          <p:cNvCxnSpPr/>
          <p:nvPr/>
        </p:nvCxnSpPr>
        <p:spPr>
          <a:xfrm flipH="1" flipV="1">
            <a:off x="1979712" y="2996952"/>
            <a:ext cx="144016" cy="5040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2843808" y="3140968"/>
            <a:ext cx="360040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3131840" y="4077072"/>
            <a:ext cx="432048" cy="216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3023828" y="4437112"/>
            <a:ext cx="0" cy="2880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81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195737" y="4365104"/>
            <a:ext cx="504056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8778" y="296705"/>
            <a:ext cx="2579552" cy="18158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Lidská placenta</a:t>
            </a:r>
          </a:p>
          <a:p>
            <a:pPr marL="285750" indent="-285750">
              <a:buFontTx/>
              <a:buChar char="-"/>
            </a:pPr>
            <a:r>
              <a:rPr lang="cs-CZ" sz="2800" b="1" dirty="0" err="1" smtClean="0"/>
              <a:t>discoidea</a:t>
            </a:r>
            <a:endParaRPr lang="cs-CZ" sz="2800" b="1" dirty="0" smtClean="0"/>
          </a:p>
          <a:p>
            <a:pPr marL="285750" indent="-285750">
              <a:buFontTx/>
              <a:buChar char="-"/>
            </a:pPr>
            <a:r>
              <a:rPr lang="cs-CZ" sz="2800" b="1" dirty="0" err="1" smtClean="0"/>
              <a:t>olliformis</a:t>
            </a:r>
            <a:endParaRPr lang="cs-CZ" sz="2800" b="1" dirty="0" smtClean="0"/>
          </a:p>
          <a:p>
            <a:pPr marL="285750" indent="-285750">
              <a:buFontTx/>
              <a:buChar char="-"/>
            </a:pPr>
            <a:r>
              <a:rPr lang="cs-CZ" sz="2800" b="1" dirty="0" err="1" smtClean="0"/>
              <a:t>hemochorialis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168682" y="5559914"/>
            <a:ext cx="1588897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Æ"/>
            </a:pPr>
            <a:r>
              <a:rPr lang="cs-CZ" dirty="0" smtClean="0">
                <a:sym typeface="Symbol" panose="05050102010706020507" pitchFamily="18" charset="2"/>
              </a:rPr>
              <a:t>15 - 25 cm</a:t>
            </a:r>
          </a:p>
          <a:p>
            <a:r>
              <a:rPr lang="cs-CZ" dirty="0" smtClean="0">
                <a:sym typeface="Symbol" panose="05050102010706020507" pitchFamily="18" charset="2"/>
              </a:rPr>
              <a:t>šířka až 3cm </a:t>
            </a:r>
          </a:p>
          <a:p>
            <a:r>
              <a:rPr lang="cs-CZ" dirty="0" smtClean="0">
                <a:sym typeface="Symbol" panose="05050102010706020507" pitchFamily="18" charset="2"/>
              </a:rPr>
              <a:t>hm. 500 - 600g</a:t>
            </a:r>
            <a:endParaRPr lang="cs-CZ" dirty="0"/>
          </a:p>
        </p:txBody>
      </p:sp>
      <p:pic>
        <p:nvPicPr>
          <p:cNvPr id="6" name="Picture 3" descr="placenta membrane separations - amnion and chorion membra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778" y="2276872"/>
            <a:ext cx="6561493" cy="42063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09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1038</Words>
  <Application>Microsoft Office PowerPoint</Application>
  <PresentationFormat>Předvádění na obrazovce (4:3)</PresentationFormat>
  <Paragraphs>199</Paragraphs>
  <Slides>34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4" baseType="lpstr">
      <vt:lpstr>Arial Unicode MS</vt:lpstr>
      <vt:lpstr>SimSun</vt:lpstr>
      <vt:lpstr>Arial</vt:lpstr>
      <vt:lpstr>Calibri</vt:lpstr>
      <vt:lpstr>Symbol</vt:lpstr>
      <vt:lpstr>Times New Roman</vt:lpstr>
      <vt:lpstr>Wingdings</vt:lpstr>
      <vt:lpstr>Wingdings 3</vt:lpstr>
      <vt:lpstr>Motiv systému Office</vt:lpstr>
      <vt:lpstr>Rastrový obrázek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Anomálie placenty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Hasseho pravidlo</vt:lpstr>
      <vt:lpstr>Uložení plodu v děloze</vt:lpstr>
      <vt:lpstr>Poloha plodu (situs)  vztah podélné osy těla plodu k podélné ose corpus uteri  </vt:lpstr>
      <vt:lpstr>Prezentace aplikace PowerPoint</vt:lpstr>
      <vt:lpstr>Držení plodu (habitus)                                                             vztah částí plodu k sobě navzájem </vt:lpstr>
      <vt:lpstr>Naléhání plodu (praesentatio)                                                       část těla plodu, která naléhá na pánevní vchod</vt:lpstr>
      <vt:lpstr>Fyziologické uložení plodu v děloze</vt:lpstr>
      <vt:lpstr>Donošenost a zralost plodu</vt:lpstr>
      <vt:lpstr>Znaky zralého plodu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Doma</dc:creator>
  <cp:lastModifiedBy>Eva Mecová</cp:lastModifiedBy>
  <cp:revision>63</cp:revision>
  <dcterms:created xsi:type="dcterms:W3CDTF">2016-03-05T12:29:56Z</dcterms:created>
  <dcterms:modified xsi:type="dcterms:W3CDTF">2017-03-07T13:48:32Z</dcterms:modified>
</cp:coreProperties>
</file>