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10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5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0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2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9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68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75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4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44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4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6B76C-8F48-4B68-B8BC-84521BC65A95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6997-AAAC-46EA-943A-7BF2F77627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15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8120"/>
            <a:ext cx="10515600" cy="90762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Registrace reflexu Achillovy šlachy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99503"/>
            <a:ext cx="10515600" cy="397746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/>
              <a:t>Cíl</a:t>
            </a:r>
            <a:r>
              <a:rPr lang="cs-CZ" dirty="0" smtClean="0"/>
              <a:t>:</a:t>
            </a:r>
          </a:p>
          <a:p>
            <a:r>
              <a:rPr lang="cs-CZ" dirty="0" smtClean="0"/>
              <a:t>Naučit se registrovat elektrickou a mechanickou </a:t>
            </a:r>
            <a:r>
              <a:rPr lang="cs-CZ" dirty="0" smtClean="0"/>
              <a:t>odpověď </a:t>
            </a:r>
            <a:r>
              <a:rPr lang="cs-CZ" dirty="0" smtClean="0"/>
              <a:t>reflexu Achillovy šlachy.</a:t>
            </a:r>
          </a:p>
          <a:p>
            <a:r>
              <a:rPr lang="cs-CZ" dirty="0" smtClean="0"/>
              <a:t>Naměřením příslušných hodnot získat představu o časové postupnosti  elektrofyziologických dějů reflexní odpovědi, které začínají podrážděním příslušných receptorů a končí relaxací svalu.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8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5060"/>
            <a:ext cx="10515600" cy="153859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20130"/>
            <a:ext cx="10515600" cy="5756833"/>
          </a:xfrm>
        </p:spPr>
        <p:txBody>
          <a:bodyPr/>
          <a:lstStyle/>
          <a:p>
            <a:r>
              <a:rPr lang="cs-CZ" dirty="0" smtClean="0"/>
              <a:t>Reflex Achillovy šlachy jako proprioceptivní reflex, spouští se úderem na šlachu, což způsobí protažení svalu a tím podráždění svalových vřetének v </a:t>
            </a:r>
            <a:r>
              <a:rPr lang="cs-CZ" dirty="0" err="1" smtClean="0"/>
              <a:t>musculus</a:t>
            </a:r>
            <a:r>
              <a:rPr lang="cs-CZ" dirty="0" smtClean="0"/>
              <a:t> triceps </a:t>
            </a:r>
            <a:r>
              <a:rPr lang="cs-CZ" dirty="0" err="1" smtClean="0"/>
              <a:t>surae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 přepojení odpovídajících dostředivých vláken typu </a:t>
            </a:r>
            <a:r>
              <a:rPr lang="cs-CZ" dirty="0" err="1" smtClean="0"/>
              <a:t>I.a</a:t>
            </a:r>
            <a:r>
              <a:rPr lang="cs-CZ" dirty="0" smtClean="0"/>
              <a:t> v míše (hlavně segment S1) na příslušné alfa </a:t>
            </a:r>
            <a:r>
              <a:rPr lang="cs-CZ" dirty="0" err="1" smtClean="0"/>
              <a:t>motoneurony</a:t>
            </a:r>
            <a:r>
              <a:rPr lang="cs-CZ" dirty="0" smtClean="0"/>
              <a:t> je vzruch veden odstředivými vlákny ke stejnému svalu, z kterého informace o podráždění přišla, a způsobí jeho záškub.</a:t>
            </a:r>
          </a:p>
          <a:p>
            <a:r>
              <a:rPr lang="cs-CZ" dirty="0" smtClean="0"/>
              <a:t>Vlastnímu stahu svalu předchází depolarizace membrán svalových vláken, tedy elektrická </a:t>
            </a:r>
            <a:r>
              <a:rPr lang="cs-CZ" dirty="0" err="1" smtClean="0"/>
              <a:t>odpověd</a:t>
            </a:r>
            <a:r>
              <a:rPr lang="cs-CZ" dirty="0" smtClean="0"/>
              <a:t>´. Vzniká </a:t>
            </a:r>
            <a:r>
              <a:rPr lang="cs-CZ" i="1" dirty="0" smtClean="0"/>
              <a:t>sumační akční svalový potenciál</a:t>
            </a:r>
            <a:r>
              <a:rPr lang="cs-CZ" dirty="0" smtClean="0"/>
              <a:t> (</a:t>
            </a:r>
            <a:r>
              <a:rPr lang="cs-CZ" i="1" dirty="0" smtClean="0"/>
              <a:t>CMAP</a:t>
            </a:r>
            <a:r>
              <a:rPr lang="cs-CZ" dirty="0" smtClean="0"/>
              <a:t>), který je možno snímat povrchovými elektrodami (</a:t>
            </a:r>
            <a:r>
              <a:rPr lang="cs-CZ" dirty="0" smtClean="0"/>
              <a:t>elektromyograficky) </a:t>
            </a:r>
            <a:r>
              <a:rPr lang="cs-CZ" dirty="0" smtClean="0"/>
              <a:t>a u kterého se hodnotí trvání a zpoždění od stimulace (</a:t>
            </a:r>
            <a:r>
              <a:rPr lang="cs-CZ" i="1" dirty="0" smtClean="0"/>
              <a:t>latence</a:t>
            </a:r>
            <a:r>
              <a:rPr lang="cs-CZ" dirty="0" smtClean="0"/>
              <a:t>).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1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991"/>
            <a:ext cx="10515600" cy="24035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346" y="358346"/>
            <a:ext cx="10515600" cy="604245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Podle způsobu stimulace rozlišujeme </a:t>
            </a:r>
            <a:r>
              <a:rPr lang="cs-CZ" b="1" i="1" dirty="0" smtClean="0"/>
              <a:t>T reflex</a:t>
            </a:r>
            <a:r>
              <a:rPr lang="cs-CZ" dirty="0" smtClean="0"/>
              <a:t>, který se spouští úderem kladívka na šlachu, </a:t>
            </a:r>
            <a:r>
              <a:rPr lang="cs-CZ" dirty="0" smtClean="0"/>
              <a:t>ve kterém </a:t>
            </a:r>
            <a:r>
              <a:rPr lang="cs-CZ" dirty="0" smtClean="0"/>
              <a:t>intenzita podnětů není stejná a údery nedopadají na stejné místo šlachy, proto jednotlivé odpovědi se mohou lišit amplitudou.</a:t>
            </a:r>
          </a:p>
          <a:p>
            <a:endParaRPr lang="cs-CZ" dirty="0" smtClean="0"/>
          </a:p>
          <a:p>
            <a:r>
              <a:rPr lang="cs-CZ" b="1" i="1" dirty="0" smtClean="0"/>
              <a:t>H reflex </a:t>
            </a:r>
            <a:r>
              <a:rPr lang="cs-CZ" dirty="0" smtClean="0"/>
              <a:t>se spouští elektrickým impulsem </a:t>
            </a:r>
            <a:r>
              <a:rPr lang="cs-CZ" dirty="0" err="1" smtClean="0"/>
              <a:t>submaximální</a:t>
            </a:r>
            <a:r>
              <a:rPr lang="cs-CZ" dirty="0" smtClean="0"/>
              <a:t> intenzity přes povrchovou elektrodu přiloženou ve </a:t>
            </a:r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poplitea</a:t>
            </a:r>
            <a:r>
              <a:rPr lang="cs-CZ" dirty="0" smtClean="0"/>
              <a:t> nad průběh n. </a:t>
            </a:r>
            <a:r>
              <a:rPr lang="cs-CZ" dirty="0" err="1" smtClean="0"/>
              <a:t>tibialis</a:t>
            </a:r>
            <a:r>
              <a:rPr lang="cs-CZ" dirty="0" smtClean="0"/>
              <a:t>. Amplitudy takto vyvolaných odpovědí jsou téměř shodné.</a:t>
            </a:r>
          </a:p>
          <a:p>
            <a:r>
              <a:rPr lang="cs-CZ" dirty="0" smtClean="0"/>
              <a:t>V klinice se vyšetření </a:t>
            </a:r>
            <a:r>
              <a:rPr lang="cs-CZ" i="1" dirty="0" smtClean="0"/>
              <a:t>H</a:t>
            </a:r>
            <a:r>
              <a:rPr lang="cs-CZ" dirty="0" smtClean="0"/>
              <a:t> </a:t>
            </a:r>
            <a:r>
              <a:rPr lang="cs-CZ" i="1" dirty="0" smtClean="0"/>
              <a:t>reflexu</a:t>
            </a:r>
            <a:r>
              <a:rPr lang="cs-CZ" dirty="0" smtClean="0"/>
              <a:t> využívá např. při diagnostice </a:t>
            </a:r>
            <a:r>
              <a:rPr lang="cs-CZ" dirty="0" err="1" smtClean="0"/>
              <a:t>polyneuropatií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300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3277"/>
            <a:ext cx="10515600" cy="20328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81914"/>
            <a:ext cx="10515600" cy="5695049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Mechanickou </a:t>
            </a:r>
            <a:r>
              <a:rPr lang="cs-CZ" dirty="0" err="1"/>
              <a:t>odpověd</a:t>
            </a:r>
            <a:r>
              <a:rPr lang="cs-CZ" dirty="0"/>
              <a:t>´ svalu, tj. jeho zkrácení a relaxaci, registrujeme pomocí kloubního goniometru, připevněného na lýtko a nohu. Pohyb v kloubu se převádí na elektrický signál na výstupu snímače. Derivací tohoto signálu získáme rychlost kontrakce a relaxace.</a:t>
            </a:r>
          </a:p>
          <a:p>
            <a:r>
              <a:rPr lang="cs-CZ" dirty="0"/>
              <a:t>Hodnocení mechanické odpovědi reflexu Achillovy šlachy (konkrétně okamžiku, kdy rychlost relaxace svalu dosáhla maxima) se dříve využívalo v klinice při orientačním vyšetření funkce štítné žlázy.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hyperfunkci je maximální rychlost relaxace svalu dosažena dříve, </a:t>
            </a:r>
            <a:r>
              <a:rPr lang="cs-CZ" dirty="0" smtClean="0"/>
              <a:t>mechanická </a:t>
            </a:r>
            <a:r>
              <a:rPr lang="cs-CZ" dirty="0" err="1"/>
              <a:t>odpověd</a:t>
            </a:r>
            <a:r>
              <a:rPr lang="cs-CZ" dirty="0" smtClean="0"/>
              <a:t>´ je </a:t>
            </a:r>
            <a:r>
              <a:rPr lang="cs-CZ" dirty="0"/>
              <a:t>zkrácena. Při hypofunkci je </a:t>
            </a:r>
            <a:r>
              <a:rPr lang="cs-CZ" dirty="0" err="1"/>
              <a:t>odpověd</a:t>
            </a:r>
            <a:r>
              <a:rPr lang="cs-CZ" dirty="0" smtClean="0"/>
              <a:t>´ naopak </a:t>
            </a:r>
            <a:r>
              <a:rPr lang="cs-CZ" dirty="0"/>
              <a:t>prodloužena.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3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3276"/>
            <a:ext cx="10515600" cy="277427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6627"/>
            <a:ext cx="10515600" cy="5670336"/>
          </a:xfrm>
        </p:spPr>
        <p:txBody>
          <a:bodyPr>
            <a:noAutofit/>
          </a:bodyPr>
          <a:lstStyle/>
          <a:p>
            <a:r>
              <a:rPr lang="cs-CZ" b="1" dirty="0" smtClean="0"/>
              <a:t>Potřeby</a:t>
            </a:r>
            <a:r>
              <a:rPr lang="cs-CZ" dirty="0" smtClean="0"/>
              <a:t>:</a:t>
            </a:r>
          </a:p>
          <a:p>
            <a:r>
              <a:rPr lang="cs-CZ" dirty="0" smtClean="0"/>
              <a:t>1- Výukový systém </a:t>
            </a:r>
            <a:r>
              <a:rPr lang="cs-CZ" dirty="0" err="1" smtClean="0"/>
              <a:t>PowerLab</a:t>
            </a:r>
            <a:r>
              <a:rPr lang="cs-CZ" dirty="0" smtClean="0"/>
              <a:t>, 2- snímací elektrody, 3- goniometr, 4- vodivý gel, 5- líh, 6- vata, 7- náplast, 8- </a:t>
            </a:r>
            <a:r>
              <a:rPr lang="cs-CZ" dirty="0" err="1" smtClean="0"/>
              <a:t>trigrovací</a:t>
            </a:r>
            <a:r>
              <a:rPr lang="cs-CZ" dirty="0" smtClean="0"/>
              <a:t> kladívko a 9- židle.</a:t>
            </a:r>
          </a:p>
          <a:p>
            <a:endParaRPr lang="cs-CZ" dirty="0"/>
          </a:p>
          <a:p>
            <a:r>
              <a:rPr lang="cs-CZ" b="1" dirty="0" smtClean="0"/>
              <a:t>Postup práce</a:t>
            </a:r>
            <a:r>
              <a:rPr lang="cs-CZ" dirty="0" smtClean="0"/>
              <a:t>: viz </a:t>
            </a:r>
            <a:r>
              <a:rPr lang="en-US" dirty="0" smtClean="0"/>
              <a:t>“</a:t>
            </a:r>
            <a:r>
              <a:rPr lang="cs-CZ" dirty="0" smtClean="0"/>
              <a:t>Praktická cvičení z fyziologie a neurověd</a:t>
            </a:r>
            <a:r>
              <a:rPr lang="en-US" dirty="0" smtClean="0"/>
              <a:t>”.</a:t>
            </a:r>
            <a:endParaRPr lang="cs-CZ" dirty="0" smtClean="0"/>
          </a:p>
          <a:p>
            <a:endParaRPr lang="cs-CZ" dirty="0"/>
          </a:p>
          <a:p>
            <a:r>
              <a:rPr lang="en-US" b="1" dirty="0" smtClean="0"/>
              <a:t>V</a:t>
            </a:r>
            <a:r>
              <a:rPr lang="cs-CZ" b="1" dirty="0" smtClean="0"/>
              <a:t>ý</a:t>
            </a:r>
            <a:r>
              <a:rPr lang="en-US" b="1" dirty="0" err="1" smtClean="0"/>
              <a:t>sledk</a:t>
            </a:r>
            <a:r>
              <a:rPr lang="cs-CZ" b="1" dirty="0" smtClean="0"/>
              <a:t>y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Tří-kanálový</a:t>
            </a:r>
            <a:r>
              <a:rPr lang="cs-CZ" dirty="0" smtClean="0"/>
              <a:t> </a:t>
            </a:r>
            <a:r>
              <a:rPr lang="cs-CZ" dirty="0" smtClean="0"/>
              <a:t>záznam: v 1. kanálu pohyb (</a:t>
            </a:r>
            <a:r>
              <a:rPr lang="cs-CZ" i="1" dirty="0" err="1" smtClean="0"/>
              <a:t>Movment</a:t>
            </a:r>
            <a:r>
              <a:rPr lang="cs-CZ" dirty="0" smtClean="0"/>
              <a:t>) se zobrazuje mechanická </a:t>
            </a:r>
            <a:r>
              <a:rPr lang="cs-CZ" dirty="0" err="1" smtClean="0"/>
              <a:t>odpověd</a:t>
            </a:r>
            <a:r>
              <a:rPr lang="cs-CZ" dirty="0" smtClean="0"/>
              <a:t>´ registrovaná goniometrem, tzn. </a:t>
            </a:r>
            <a:r>
              <a:rPr lang="cs-CZ" dirty="0"/>
              <a:t>z</a:t>
            </a:r>
            <a:r>
              <a:rPr lang="cs-CZ" dirty="0" smtClean="0"/>
              <a:t>měna úhlu odpovídající pohybu nohy.</a:t>
            </a:r>
          </a:p>
          <a:p>
            <a:r>
              <a:rPr lang="cs-CZ" dirty="0" smtClean="0"/>
              <a:t>Ve 2. kanálu rychlost (</a:t>
            </a:r>
            <a:r>
              <a:rPr lang="cs-CZ" i="1" dirty="0" err="1" smtClean="0"/>
              <a:t>Velocity</a:t>
            </a:r>
            <a:r>
              <a:rPr lang="cs-CZ" dirty="0" smtClean="0"/>
              <a:t>) je zobrazena derivace signálu z prvního kanálu, tedy rychlost pohybu.</a:t>
            </a:r>
          </a:p>
          <a:p>
            <a:r>
              <a:rPr lang="cs-CZ" dirty="0" smtClean="0"/>
              <a:t>Ve 3. kanálu </a:t>
            </a:r>
            <a:r>
              <a:rPr lang="cs-CZ" i="1" dirty="0" smtClean="0"/>
              <a:t>EMG</a:t>
            </a:r>
            <a:r>
              <a:rPr lang="cs-CZ" dirty="0" smtClean="0"/>
              <a:t> zaznamenává elektrickou </a:t>
            </a:r>
            <a:r>
              <a:rPr lang="cs-CZ" dirty="0" err="1" smtClean="0"/>
              <a:t>odpověd</a:t>
            </a:r>
            <a:r>
              <a:rPr lang="cs-CZ" dirty="0" smtClean="0"/>
              <a:t>´ reflexu, tedy sumační akční svalový potenciál (</a:t>
            </a:r>
            <a:r>
              <a:rPr lang="cs-CZ" i="1" dirty="0" smtClean="0"/>
              <a:t>CMAP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9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5633"/>
            <a:ext cx="10515600" cy="487491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Popis záznamu: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93124"/>
            <a:ext cx="10515600" cy="5583839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1- Okamžik úderu kladívka je společný pro všechny kanály a zobrazuje se jako svislá značka ve třetím kanálu </a:t>
            </a:r>
            <a:r>
              <a:rPr lang="cs-CZ" i="1" dirty="0" smtClean="0"/>
              <a:t>EMG</a:t>
            </a:r>
            <a:r>
              <a:rPr lang="cs-CZ" dirty="0" smtClean="0"/>
              <a:t> v čase 0 s.</a:t>
            </a:r>
          </a:p>
          <a:p>
            <a:r>
              <a:rPr lang="cs-CZ" dirty="0" smtClean="0"/>
              <a:t>2- </a:t>
            </a:r>
            <a:r>
              <a:rPr lang="cs-CZ" i="1" dirty="0" smtClean="0"/>
              <a:t>Záznam elektrické odpovědi</a:t>
            </a:r>
            <a:r>
              <a:rPr lang="cs-CZ" dirty="0" smtClean="0"/>
              <a:t> reflexu Achillovy šlachy tvoří zpočátku isoelektrická linie; případně menší výchylky jsou způsobeny pohyby kůže proti elektrodám při úderu kladívka. V čase t</a:t>
            </a:r>
            <a:r>
              <a:rPr lang="cs-CZ" baseline="-25000" dirty="0" smtClean="0"/>
              <a:t>1</a:t>
            </a:r>
            <a:r>
              <a:rPr lang="cs-CZ" dirty="0" smtClean="0"/>
              <a:t> se objevuje positivní deflexe (výchylka dolů), pak negativní deflexe (směřuje nahoru) a následně druhá positivní deflexe. Tento </a:t>
            </a:r>
            <a:r>
              <a:rPr lang="cs-CZ" dirty="0" err="1" smtClean="0"/>
              <a:t>trifázický</a:t>
            </a:r>
            <a:r>
              <a:rPr lang="cs-CZ" dirty="0"/>
              <a:t> </a:t>
            </a:r>
            <a:r>
              <a:rPr lang="cs-CZ" dirty="0" smtClean="0"/>
              <a:t>záznam </a:t>
            </a:r>
            <a:r>
              <a:rPr lang="cs-CZ" i="1" dirty="0" smtClean="0"/>
              <a:t>CMAP</a:t>
            </a:r>
            <a:r>
              <a:rPr lang="cs-CZ" dirty="0" smtClean="0"/>
              <a:t> má určité trvání (t</a:t>
            </a:r>
            <a:r>
              <a:rPr lang="cs-CZ" baseline="-25000" dirty="0" smtClean="0"/>
              <a:t>2</a:t>
            </a:r>
            <a:r>
              <a:rPr lang="cs-CZ" dirty="0" smtClean="0"/>
              <a:t> - t</a:t>
            </a:r>
            <a:r>
              <a:rPr lang="cs-CZ" baseline="-25000" dirty="0" smtClean="0"/>
              <a:t>1</a:t>
            </a:r>
            <a:r>
              <a:rPr lang="cs-CZ" dirty="0" smtClean="0"/>
              <a:t>) a jeho tvar závisí na uložení snímacích elektrod. </a:t>
            </a:r>
          </a:p>
          <a:p>
            <a:r>
              <a:rPr lang="cs-CZ" dirty="0" smtClean="0"/>
              <a:t>Fyziologické hodnoty: t</a:t>
            </a:r>
            <a:r>
              <a:rPr lang="cs-CZ" baseline="-25000" dirty="0" smtClean="0"/>
              <a:t>1</a:t>
            </a:r>
            <a:r>
              <a:rPr lang="cs-CZ" dirty="0" smtClean="0"/>
              <a:t>= 32 +/- 3 </a:t>
            </a:r>
            <a:r>
              <a:rPr lang="cs-CZ" dirty="0" err="1" smtClean="0"/>
              <a:t>ms</a:t>
            </a:r>
            <a:r>
              <a:rPr lang="cs-CZ" dirty="0" smtClean="0"/>
              <a:t> (závisí hlavně na výšce a věku vyšetřované osoby), trvání </a:t>
            </a:r>
            <a:r>
              <a:rPr lang="cs-CZ" i="1" dirty="0" smtClean="0"/>
              <a:t>CMAP</a:t>
            </a:r>
            <a:r>
              <a:rPr lang="cs-CZ" dirty="0" smtClean="0"/>
              <a:t> t</a:t>
            </a:r>
            <a:r>
              <a:rPr lang="cs-CZ" baseline="-25000" dirty="0" smtClean="0"/>
              <a:t>2</a:t>
            </a:r>
            <a:r>
              <a:rPr lang="cs-CZ" dirty="0" smtClean="0"/>
              <a:t>-t</a:t>
            </a:r>
            <a:r>
              <a:rPr lang="cs-CZ" baseline="-25000" dirty="0" smtClean="0"/>
              <a:t>1</a:t>
            </a:r>
            <a:r>
              <a:rPr lang="cs-CZ" dirty="0" smtClean="0"/>
              <a:t> = 14,9 +/- 2,5 </a:t>
            </a:r>
            <a:r>
              <a:rPr lang="cs-CZ" dirty="0" err="1" smtClean="0"/>
              <a:t>ms</a:t>
            </a:r>
            <a:r>
              <a:rPr lang="cs-CZ" dirty="0" smtClean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7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3277"/>
            <a:ext cx="10515600" cy="227999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20130"/>
            <a:ext cx="10515600" cy="5756833"/>
          </a:xfrm>
        </p:spPr>
        <p:txBody>
          <a:bodyPr/>
          <a:lstStyle/>
          <a:p>
            <a:r>
              <a:rPr lang="cs-CZ" dirty="0" smtClean="0"/>
              <a:t>3- </a:t>
            </a:r>
            <a:r>
              <a:rPr lang="cs-CZ" i="1" dirty="0" smtClean="0"/>
              <a:t>Záznam mechanické odpovědi</a:t>
            </a:r>
            <a:r>
              <a:rPr lang="cs-CZ" dirty="0" smtClean="0"/>
              <a:t> reflexu Achillovy šlachy v prvním kanálu pohyb (</a:t>
            </a:r>
            <a:r>
              <a:rPr lang="cs-CZ" i="1" dirty="0" err="1" smtClean="0"/>
              <a:t>Movement</a:t>
            </a:r>
            <a:r>
              <a:rPr lang="cs-CZ" dirty="0" smtClean="0"/>
              <a:t>) sestává z negativní vlny s vrcholem v čase t</a:t>
            </a:r>
            <a:r>
              <a:rPr lang="cs-CZ" baseline="-25000" dirty="0" smtClean="0"/>
              <a:t>4</a:t>
            </a:r>
            <a:r>
              <a:rPr lang="cs-CZ" dirty="0" smtClean="0"/>
              <a:t>. Sestupná část vlny odpovídá stahu, vrchol vlny okamžiku ukončení stahu a vzestupná část relaxaci svalu.</a:t>
            </a:r>
          </a:p>
          <a:p>
            <a:r>
              <a:rPr lang="cs-CZ" dirty="0" smtClean="0"/>
              <a:t>V kanálu rychlost (</a:t>
            </a:r>
            <a:r>
              <a:rPr lang="cs-CZ" i="1" dirty="0" err="1" smtClean="0"/>
              <a:t>Velocity</a:t>
            </a:r>
            <a:r>
              <a:rPr lang="cs-CZ" dirty="0" smtClean="0"/>
              <a:t>) pozorujeme nejdříve negativní vlnu s vrcholem v čase t</a:t>
            </a:r>
            <a:r>
              <a:rPr lang="cs-CZ" baseline="-25000" dirty="0" smtClean="0"/>
              <a:t>3</a:t>
            </a:r>
            <a:r>
              <a:rPr lang="cs-CZ" dirty="0" smtClean="0"/>
              <a:t> následovanou menší pozitivní vlnou s vrcholem v čase t</a:t>
            </a:r>
            <a:r>
              <a:rPr lang="cs-CZ" baseline="-25000" dirty="0" smtClean="0"/>
              <a:t>5</a:t>
            </a:r>
            <a:r>
              <a:rPr lang="cs-CZ" dirty="0" smtClean="0"/>
              <a:t>. V čase t</a:t>
            </a:r>
            <a:r>
              <a:rPr lang="cs-CZ" baseline="-25000" dirty="0" smtClean="0"/>
              <a:t>3</a:t>
            </a:r>
            <a:r>
              <a:rPr lang="cs-CZ" dirty="0" smtClean="0"/>
              <a:t> je dosažena maximální rychlost kontrakce, v čase t</a:t>
            </a:r>
            <a:r>
              <a:rPr lang="cs-CZ" baseline="-25000" dirty="0" smtClean="0"/>
              <a:t>5</a:t>
            </a:r>
            <a:r>
              <a:rPr lang="cs-CZ" dirty="0" smtClean="0"/>
              <a:t> maximální rychlost relaxace svalu. </a:t>
            </a:r>
          </a:p>
          <a:p>
            <a:r>
              <a:rPr lang="cs-CZ" dirty="0" smtClean="0"/>
              <a:t>Pro orientační hodnocení funkce štítné žlázy se používala hodnota t</a:t>
            </a:r>
            <a:r>
              <a:rPr lang="cs-CZ" baseline="-25000" dirty="0" smtClean="0"/>
              <a:t>5</a:t>
            </a:r>
            <a:r>
              <a:rPr lang="cs-CZ" dirty="0" smtClean="0"/>
              <a:t>, která se u zdravého jedince nachází v rozmezí 280 – 360 </a:t>
            </a:r>
            <a:r>
              <a:rPr lang="cs-CZ" dirty="0" err="1" smtClean="0"/>
              <a:t>ms</a:t>
            </a:r>
            <a:r>
              <a:rPr lang="cs-CZ" dirty="0" smtClean="0"/>
              <a:t>. K prodloužení může dojít i za fyziologických podmínek, např. po větší zátěži svalu. (</a:t>
            </a:r>
            <a:r>
              <a:rPr lang="cs-CZ" i="1" dirty="0" smtClean="0"/>
              <a:t>viz. Obr. 40</a:t>
            </a:r>
            <a:r>
              <a:rPr lang="cs-CZ" dirty="0" smtClean="0"/>
              <a:t>) – Praktická cvičení z fyziologie a neurověd.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6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209550"/>
          </a:xfrm>
        </p:spPr>
        <p:txBody>
          <a:bodyPr>
            <a:normAutofit fontScale="90000"/>
          </a:bodyPr>
          <a:lstStyle/>
          <a:p>
            <a:r>
              <a:rPr lang="en-US" sz="1000" dirty="0" smtClean="0"/>
              <a:t>.</a:t>
            </a:r>
            <a:endParaRPr lang="cs-CZ" sz="1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96874"/>
            <a:ext cx="10515599" cy="64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0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712</Words>
  <Application>Microsoft Office PowerPoint</Application>
  <PresentationFormat>Širokoúhlá obrazovka</PresentationFormat>
  <Paragraphs>39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Registrace reflexu Achillovy šlachy</vt:lpstr>
      <vt:lpstr>.</vt:lpstr>
      <vt:lpstr>.</vt:lpstr>
      <vt:lpstr>.</vt:lpstr>
      <vt:lpstr>.</vt:lpstr>
      <vt:lpstr>Popis záznamu:</vt:lpstr>
      <vt:lpstr>.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Registrace reflexu Achillovy šlachy</dc:title>
  <dc:creator>Al-Kubati</dc:creator>
  <cp:lastModifiedBy>Zuzana Nováková</cp:lastModifiedBy>
  <cp:revision>42</cp:revision>
  <dcterms:created xsi:type="dcterms:W3CDTF">2016-02-07T16:25:04Z</dcterms:created>
  <dcterms:modified xsi:type="dcterms:W3CDTF">2016-04-04T08:23:52Z</dcterms:modified>
</cp:coreProperties>
</file>