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tags/tag4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847" r:id="rId2"/>
    <p:sldMasterId id="2147484862" r:id="rId3"/>
    <p:sldMasterId id="2147484878" r:id="rId4"/>
    <p:sldMasterId id="2147484891" r:id="rId5"/>
    <p:sldMasterId id="2147484905" r:id="rId6"/>
  </p:sldMasterIdLst>
  <p:notesMasterIdLst>
    <p:notesMasterId r:id="rId90"/>
  </p:notesMasterIdLst>
  <p:handoutMasterIdLst>
    <p:handoutMasterId r:id="rId91"/>
  </p:handoutMasterIdLst>
  <p:sldIdLst>
    <p:sldId id="293" r:id="rId7"/>
    <p:sldId id="598" r:id="rId8"/>
    <p:sldId id="597" r:id="rId9"/>
    <p:sldId id="866" r:id="rId10"/>
    <p:sldId id="564" r:id="rId11"/>
    <p:sldId id="707" r:id="rId12"/>
    <p:sldId id="706" r:id="rId13"/>
    <p:sldId id="709" r:id="rId14"/>
    <p:sldId id="711" r:id="rId15"/>
    <p:sldId id="865" r:id="rId16"/>
    <p:sldId id="712" r:id="rId17"/>
    <p:sldId id="713" r:id="rId18"/>
    <p:sldId id="853" r:id="rId19"/>
    <p:sldId id="714" r:id="rId20"/>
    <p:sldId id="715" r:id="rId21"/>
    <p:sldId id="854" r:id="rId22"/>
    <p:sldId id="855" r:id="rId23"/>
    <p:sldId id="856" r:id="rId24"/>
    <p:sldId id="716" r:id="rId25"/>
    <p:sldId id="857" r:id="rId26"/>
    <p:sldId id="858" r:id="rId27"/>
    <p:sldId id="859" r:id="rId28"/>
    <p:sldId id="860" r:id="rId29"/>
    <p:sldId id="861" r:id="rId30"/>
    <p:sldId id="862" r:id="rId31"/>
    <p:sldId id="718" r:id="rId32"/>
    <p:sldId id="851" r:id="rId33"/>
    <p:sldId id="852" r:id="rId34"/>
    <p:sldId id="719" r:id="rId35"/>
    <p:sldId id="720" r:id="rId36"/>
    <p:sldId id="721" r:id="rId37"/>
    <p:sldId id="722" r:id="rId38"/>
    <p:sldId id="723" r:id="rId39"/>
    <p:sldId id="724" r:id="rId40"/>
    <p:sldId id="725" r:id="rId41"/>
    <p:sldId id="732" r:id="rId42"/>
    <p:sldId id="733" r:id="rId43"/>
    <p:sldId id="734" r:id="rId44"/>
    <p:sldId id="735" r:id="rId45"/>
    <p:sldId id="736" r:id="rId46"/>
    <p:sldId id="737" r:id="rId47"/>
    <p:sldId id="738" r:id="rId48"/>
    <p:sldId id="739" r:id="rId49"/>
    <p:sldId id="740" r:id="rId50"/>
    <p:sldId id="741" r:id="rId51"/>
    <p:sldId id="742" r:id="rId52"/>
    <p:sldId id="743" r:id="rId53"/>
    <p:sldId id="744" r:id="rId54"/>
    <p:sldId id="745" r:id="rId55"/>
    <p:sldId id="746" r:id="rId56"/>
    <p:sldId id="747" r:id="rId57"/>
    <p:sldId id="748" r:id="rId58"/>
    <p:sldId id="749" r:id="rId59"/>
    <p:sldId id="750" r:id="rId60"/>
    <p:sldId id="751" r:id="rId61"/>
    <p:sldId id="752" r:id="rId62"/>
    <p:sldId id="753" r:id="rId63"/>
    <p:sldId id="754" r:id="rId64"/>
    <p:sldId id="755" r:id="rId65"/>
    <p:sldId id="756" r:id="rId66"/>
    <p:sldId id="757" r:id="rId67"/>
    <p:sldId id="758" r:id="rId68"/>
    <p:sldId id="762" r:id="rId69"/>
    <p:sldId id="763" r:id="rId70"/>
    <p:sldId id="764" r:id="rId71"/>
    <p:sldId id="765" r:id="rId72"/>
    <p:sldId id="766" r:id="rId73"/>
    <p:sldId id="767" r:id="rId74"/>
    <p:sldId id="768" r:id="rId75"/>
    <p:sldId id="769" r:id="rId76"/>
    <p:sldId id="770" r:id="rId77"/>
    <p:sldId id="771" r:id="rId78"/>
    <p:sldId id="772" r:id="rId79"/>
    <p:sldId id="773" r:id="rId80"/>
    <p:sldId id="774" r:id="rId81"/>
    <p:sldId id="775" r:id="rId82"/>
    <p:sldId id="776" r:id="rId83"/>
    <p:sldId id="777" r:id="rId84"/>
    <p:sldId id="778" r:id="rId85"/>
    <p:sldId id="779" r:id="rId86"/>
    <p:sldId id="780" r:id="rId87"/>
    <p:sldId id="863" r:id="rId88"/>
    <p:sldId id="864" r:id="rId89"/>
  </p:sldIdLst>
  <p:sldSz cx="9144000" cy="6858000" type="screen4x3"/>
  <p:notesSz cx="6797675" cy="9926638"/>
  <p:custDataLst>
    <p:tags r:id="rId92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notesMaster" Target="notesMasters/notesMaster1.xml"/><Relationship Id="rId95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handoutMaster" Target="handoutMasters/handout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AB1A933-6FEE-4403-8CE2-4786E76180A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12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50DE98-709B-49AB-907F-7282C41853B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207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6349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DD75C-253B-4AC2-9CEC-6F3C866EF434}" type="slidenum">
              <a:rPr lang="cs-CZ" smtClean="0">
                <a:cs typeface="Arial" charset="0"/>
              </a:rPr>
              <a:pPr/>
              <a:t>1</a:t>
            </a:fld>
            <a:endParaRPr 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64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6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6553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D23F-D556-48ED-9D04-961A0C1C72E9}" type="slidenum">
              <a:rPr lang="cs-CZ" smtClean="0">
                <a:cs typeface="Arial" charset="0"/>
              </a:rPr>
              <a:pPr/>
              <a:t>2</a:t>
            </a:fld>
            <a:endParaRPr 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5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6553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D23F-D556-48ED-9D04-961A0C1C72E9}" type="slidenum">
              <a:rPr lang="cs-CZ" smtClean="0">
                <a:cs typeface="Arial" charset="0"/>
              </a:rPr>
              <a:pPr/>
              <a:t>3</a:t>
            </a:fld>
            <a:endParaRPr 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3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Neobešel by se bez poznatků a metod celé řady dalších oborů </a:t>
            </a:r>
          </a:p>
        </p:txBody>
      </p:sp>
      <p:sp>
        <p:nvSpPr>
          <p:cNvPr id="7577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0549A-53C8-4F87-B47A-D2EE941B7E78}" type="slidenum">
              <a:rPr lang="cs-CZ" smtClean="0">
                <a:cs typeface="Arial" charset="0"/>
              </a:rPr>
              <a:pPr/>
              <a:t>5</a:t>
            </a:fld>
            <a:endParaRPr 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70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4880-DB25-4400-9CCB-22DB6880DAB3}" type="slidenum">
              <a:rPr lang="cs-CZ" smtClean="0">
                <a:solidFill>
                  <a:srgbClr val="000000"/>
                </a:solidFill>
              </a:rPr>
              <a:pPr/>
              <a:t>11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50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4352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35538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0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6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cs-CZ" sz="2400" dirty="0">
              <a:latin typeface="Times New Roman" pitchFamily="18" charset="0"/>
              <a:cs typeface="+mn-cs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cs-CZ" sz="2400" dirty="0">
              <a:latin typeface="Times New Roman" pitchFamily="18" charset="0"/>
              <a:cs typeface="+mn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dirty="0">
              <a:cs typeface="+mn-cs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4BC8C-8A12-4AA9-B9D2-2A2C42F621B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68F0-B97C-451E-9725-38D10B180D1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CE53-FBFA-4792-9ADE-DA93E0CA02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9A92-59C3-44E6-9394-638314F7BC1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45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83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3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26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94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2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F1E2-8D21-463A-AD26-49EB0F1327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2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25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18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42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84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36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8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57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50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2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99A2-EAC4-43D1-9F34-BF299A71040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76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84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12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51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36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34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32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40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7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1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793A-3C43-4D40-A865-9A944C50CC6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240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69623"/>
      </p:ext>
    </p:extLst>
  </p:cSld>
  <p:clrMapOvr>
    <a:masterClrMapping/>
  </p:clrMapOvr>
  <p:transition>
    <p:blind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0F9BB-F46F-4B58-B59B-5E3A4F7A862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3939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86654-0C37-413D-9D09-125BE4EBBEE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0321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84DB0-5AB7-4450-94F3-0CF3D655A3E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85679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B32D3-F8D7-459F-B128-C23F3033947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199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7AC79-E2B1-4CE7-8836-B9A132C7111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9613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4E6F5-EE52-4A98-A1D7-772F13A6958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3890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E5BD8-70F5-4013-A91C-A78D7444D8B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9767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44648-3223-43B6-93D7-F6A8B6E5D01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124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D920-313A-4FE1-9F3D-BC399D0E2F8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D17A9-6684-420D-ADF5-076441496F3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5082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FA7EE-4B66-4294-98A6-6B2839165C7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31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D2A5B-37F3-4288-A0A0-91AF80CC14D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7872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F6B078-BD3A-41DD-A5C5-D7CF12573E7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3214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960E-EB49-4080-895C-264C49F1C64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041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F7B1B-8A52-43DD-B185-812A0C4A1CD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3388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CC462-B7CA-403F-8CB3-88731FC195E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7700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18DF-CCD2-4532-B3F9-A828ABA65711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4693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22FD7-93E3-401B-B265-C9AAC32D233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5636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163C7-DA96-406D-BC7D-A26165A621A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983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3489-8F12-401E-8A96-D26B10B826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24002-F1DC-4526-A452-8B7A30C01F4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0589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9E249-F201-40FA-B8C2-1621FBD253D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09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C4EA-7666-431C-8346-0605BCAC277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5478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6021E-82E2-4E5C-B40F-EA334A46F90A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1872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A6550-2F16-45CA-8536-F1FD2F34437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6040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8F650-ADBD-4633-82CD-AAE2652EB8F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4687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4A9FD-01C2-40EC-A018-A8F1BD576D6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44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960E-EB49-4080-895C-264C49F1C64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3391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F7B1B-8A52-43DD-B185-812A0C4A1CD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6277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CC462-B7CA-403F-8CB3-88731FC195E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364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DF30-8201-45D6-AD22-CD76ACB69E7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18DF-CCD2-4532-B3F9-A828ABA65711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914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22FD7-93E3-401B-B265-C9AAC32D233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3842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163C7-DA96-406D-BC7D-A26165A621A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9030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24002-F1DC-4526-A452-8B7A30C01F4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4447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9E249-F201-40FA-B8C2-1621FBD253D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0686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C4EA-7666-431C-8346-0605BCAC277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5847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6021E-82E2-4E5C-B40F-EA334A46F90A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034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A6550-2F16-45CA-8536-F1FD2F34437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3236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8F650-ADBD-4633-82CD-AAE2652EB8F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5712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4A9FD-01C2-40EC-A018-A8F1BD576D6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609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940E-C203-4F57-B752-B58A24DBDEB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B87F-7475-48B4-9076-AC61CA77FB6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5FA3CC0-2CD3-4265-8042-6391F8F007B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cs-CZ" sz="2400" dirty="0">
                <a:latin typeface="Times New Roman" pitchFamily="18" charset="0"/>
                <a:cs typeface="+mn-cs"/>
              </a:endParaRPr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None/>
                <a:defRPr/>
              </a:pPr>
              <a:endParaRPr lang="cs-CZ" dirty="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D6EACF-015B-46AB-A3F6-AC034F0A983F}" type="slidenum">
              <a:rPr lang="en-GB">
                <a:solidFill>
                  <a:srgbClr val="000000"/>
                </a:solidFill>
                <a:latin typeface="Arial"/>
                <a:cs typeface="+mn-cs"/>
              </a:rPr>
              <a:pPr/>
              <a:t>‹#›</a:t>
            </a:fld>
            <a:endParaRPr lang="en-GB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  <p:sldLayoutId id="2147484855" r:id="rId8"/>
    <p:sldLayoutId id="2147484856" r:id="rId9"/>
    <p:sldLayoutId id="2147484857" r:id="rId10"/>
    <p:sldLayoutId id="2147484858" r:id="rId11"/>
    <p:sldLayoutId id="2147484859" r:id="rId12"/>
    <p:sldLayoutId id="2147484860" r:id="rId13"/>
    <p:sldLayoutId id="214748486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D6EACF-015B-46AB-A3F6-AC034F0A983F}" type="slidenum">
              <a:rPr lang="en-GB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61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64" r:id="rId2"/>
    <p:sldLayoutId id="2147484865" r:id="rId3"/>
    <p:sldLayoutId id="2147484866" r:id="rId4"/>
    <p:sldLayoutId id="2147484867" r:id="rId5"/>
    <p:sldLayoutId id="2147484868" r:id="rId6"/>
    <p:sldLayoutId id="2147484869" r:id="rId7"/>
    <p:sldLayoutId id="2147484870" r:id="rId8"/>
    <p:sldLayoutId id="2147484871" r:id="rId9"/>
    <p:sldLayoutId id="2147484872" r:id="rId10"/>
    <p:sldLayoutId id="2147484873" r:id="rId11"/>
    <p:sldLayoutId id="2147484874" r:id="rId12"/>
    <p:sldLayoutId id="2147484875" r:id="rId13"/>
    <p:sldLayoutId id="2147484876" r:id="rId14"/>
    <p:sldLayoutId id="214748487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fld id="{72A008AE-0C40-4B8E-A593-C21969023BE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4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  <p:sldLayoutId id="2147484890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CA0316-658B-4A88-899F-6F5186AF18D7}" type="slidenum">
              <a:rPr lang="cs-CZ" altLang="cs-CZ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37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2" r:id="rId1"/>
    <p:sldLayoutId id="2147484893" r:id="rId2"/>
    <p:sldLayoutId id="2147484894" r:id="rId3"/>
    <p:sldLayoutId id="2147484895" r:id="rId4"/>
    <p:sldLayoutId id="2147484896" r:id="rId5"/>
    <p:sldLayoutId id="2147484897" r:id="rId6"/>
    <p:sldLayoutId id="2147484898" r:id="rId7"/>
    <p:sldLayoutId id="2147484899" r:id="rId8"/>
    <p:sldLayoutId id="2147484900" r:id="rId9"/>
    <p:sldLayoutId id="2147484901" r:id="rId10"/>
    <p:sldLayoutId id="2147484902" r:id="rId11"/>
    <p:sldLayoutId id="2147484903" r:id="rId12"/>
    <p:sldLayoutId id="2147484904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CA0316-658B-4A88-899F-6F5186AF18D7}" type="slidenum">
              <a:rPr lang="cs-CZ" altLang="cs-CZ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14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6" r:id="rId1"/>
    <p:sldLayoutId id="2147484907" r:id="rId2"/>
    <p:sldLayoutId id="2147484908" r:id="rId3"/>
    <p:sldLayoutId id="2147484909" r:id="rId4"/>
    <p:sldLayoutId id="2147484910" r:id="rId5"/>
    <p:sldLayoutId id="2147484911" r:id="rId6"/>
    <p:sldLayoutId id="2147484912" r:id="rId7"/>
    <p:sldLayoutId id="2147484913" r:id="rId8"/>
    <p:sldLayoutId id="2147484914" r:id="rId9"/>
    <p:sldLayoutId id="2147484915" r:id="rId10"/>
    <p:sldLayoutId id="2147484916" r:id="rId11"/>
    <p:sldLayoutId id="2147484917" r:id="rId12"/>
    <p:sldLayoutId id="2147484918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file:///C:\WINWORD\CLIPART\CROWD.WMF" TargetMode="Externa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41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42.xml"/><Relationship Id="rId4" Type="http://schemas.openxmlformats.org/officeDocument/2006/relationships/image" Target="../media/image8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5.xml"/><Relationship Id="rId4" Type="http://schemas.openxmlformats.org/officeDocument/2006/relationships/image" Target="../media/image9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84i3tAZPZ4" TargetMode="External"/><Relationship Id="rId1" Type="http://schemas.openxmlformats.org/officeDocument/2006/relationships/slideLayout" Target="../slideLayouts/slideLayout4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8032750" cy="2376488"/>
          </a:xfrm>
        </p:spPr>
        <p:txBody>
          <a:bodyPr/>
          <a:lstStyle/>
          <a:p>
            <a:pPr algn="ctr" eaLnBrk="1" hangingPunct="1"/>
            <a:r>
              <a:rPr lang="cs-CZ" sz="3600" b="1" dirty="0" smtClean="0">
                <a:solidFill>
                  <a:srgbClr val="0000CC"/>
                </a:solidFill>
              </a:rPr>
              <a:t>V</a:t>
            </a:r>
            <a:r>
              <a:rPr lang="cs-CZ" sz="3600" dirty="0" smtClean="0">
                <a:solidFill>
                  <a:srgbClr val="0000CC"/>
                </a:solidFill>
              </a:rPr>
              <a:t>EŘEJNÉ ZDRAVOTNICTVÍ  </a:t>
            </a:r>
            <a:br>
              <a:rPr lang="cs-CZ" sz="3600" dirty="0" smtClean="0">
                <a:solidFill>
                  <a:srgbClr val="0000CC"/>
                </a:solidFill>
              </a:rPr>
            </a:br>
            <a:r>
              <a:rPr lang="cs-CZ" sz="3600" dirty="0" smtClean="0">
                <a:solidFill>
                  <a:srgbClr val="0000CC"/>
                </a:solidFill>
              </a:rPr>
              <a:t>V ZUBNÍM LÉKAŘSTVÍ  I</a:t>
            </a:r>
            <a:br>
              <a:rPr lang="cs-CZ" sz="3600" dirty="0" smtClean="0">
                <a:solidFill>
                  <a:srgbClr val="0000CC"/>
                </a:solidFill>
              </a:rPr>
            </a:br>
            <a:r>
              <a:rPr lang="cs-CZ" sz="3600" dirty="0" smtClean="0">
                <a:solidFill>
                  <a:srgbClr val="0000CC"/>
                </a:solidFill>
              </a:rPr>
              <a:t>	</a:t>
            </a:r>
            <a:br>
              <a:rPr lang="cs-CZ" sz="3600" dirty="0" smtClean="0">
                <a:solidFill>
                  <a:srgbClr val="0000CC"/>
                </a:solidFill>
              </a:rPr>
            </a:br>
            <a:r>
              <a:rPr lang="cs-CZ" sz="2800" b="1" dirty="0" smtClean="0">
                <a:solidFill>
                  <a:schemeClr val="tx1"/>
                </a:solidFill>
                <a:latin typeface="Arial" charset="0"/>
              </a:rPr>
              <a:t>Jaro 2017              Mgr. Pavlína Kaňová, Ph.D.</a:t>
            </a:r>
            <a:r>
              <a:rPr lang="cs-CZ" sz="2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Arial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charset="0"/>
              </a:rPr>
              <a:t>			       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</a:rPr>
              <a:t>e-mail: pkanova@med.muni.cz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C:\WINWORD\CLIPART\CROWD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3500438"/>
            <a:ext cx="3916362" cy="2243137"/>
          </a:xfrm>
          <a:noFill/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1107281"/>
            <a:ext cx="6051947" cy="456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14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425355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cs-CZ" sz="4800" b="1" kern="0" cap="all" dirty="0" smtClean="0">
                <a:solidFill>
                  <a:srgbClr val="0000CC"/>
                </a:solidFill>
              </a:rPr>
              <a:t>Základní </a:t>
            </a:r>
            <a:r>
              <a:rPr lang="cs-CZ" sz="4800" b="1" kern="0" cap="all" dirty="0">
                <a:solidFill>
                  <a:srgbClr val="0000CC"/>
                </a:solidFill>
              </a:rPr>
              <a:t>otázky </a:t>
            </a:r>
            <a:endParaRPr lang="cs-CZ" sz="4800" b="1" kern="0" cap="all" dirty="0" smtClean="0">
              <a:solidFill>
                <a:srgbClr val="0000CC"/>
              </a:solidFill>
            </a:endParaRPr>
          </a:p>
          <a:p>
            <a:pPr marL="0" lvl="0" indent="0" algn="ctr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cs-CZ" sz="4800" b="1" kern="0" cap="all" dirty="0" smtClean="0">
                <a:solidFill>
                  <a:srgbClr val="0000CC"/>
                </a:solidFill>
              </a:rPr>
              <a:t>SL a VZ a </a:t>
            </a:r>
            <a:r>
              <a:rPr lang="cs-CZ" sz="4800" b="1" kern="0" cap="all" dirty="0">
                <a:solidFill>
                  <a:srgbClr val="0000CC"/>
                </a:solidFill>
              </a:rPr>
              <a:t>hlavní oblasti práce</a:t>
            </a:r>
          </a:p>
          <a:p>
            <a:pPr>
              <a:spcBef>
                <a:spcPts val="0"/>
              </a:spcBef>
            </a:pPr>
            <a:endParaRPr lang="cs-CZ" sz="2800" b="1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609600"/>
            <a:ext cx="7991475" cy="5627688"/>
          </a:xfrm>
        </p:spPr>
        <p:txBody>
          <a:bodyPr/>
          <a:lstStyle/>
          <a:p>
            <a:pPr algn="l"/>
            <a:r>
              <a:rPr lang="cs-CZ" b="1"/>
              <a:t/>
            </a:r>
            <a:br>
              <a:rPr lang="cs-CZ" b="1"/>
            </a:br>
            <a:r>
              <a:rPr lang="cs-CZ" b="1"/>
              <a:t/>
            </a:r>
            <a:br>
              <a:rPr lang="cs-CZ" b="1"/>
            </a:br>
            <a:r>
              <a:rPr lang="cs-CZ" b="1"/>
              <a:t/>
            </a:r>
            <a:br>
              <a:rPr lang="cs-CZ" b="1"/>
            </a:br>
            <a:r>
              <a:rPr lang="cs-CZ" b="1"/>
              <a:t/>
            </a:r>
            <a:br>
              <a:rPr lang="cs-CZ" b="1"/>
            </a:br>
            <a:endParaRPr lang="cs-CZ" b="1"/>
          </a:p>
        </p:txBody>
      </p:sp>
      <p:sp>
        <p:nvSpPr>
          <p:cNvPr id="147459" name="Oval 3"/>
          <p:cNvSpPr>
            <a:spLocks noChangeArrowheads="1"/>
          </p:cNvSpPr>
          <p:nvPr/>
        </p:nvSpPr>
        <p:spPr bwMode="auto">
          <a:xfrm>
            <a:off x="611188" y="1844675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658813" y="927100"/>
            <a:ext cx="614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3200" dirty="0">
                <a:solidFill>
                  <a:srgbClr val="0000CC"/>
                </a:solidFill>
                <a:latin typeface="Arial Black"/>
              </a:rPr>
              <a:t>1. JAKÉ JE ZDRAVÍ LIDÍ?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827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684213" y="5661025"/>
            <a:ext cx="461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400" b="1" dirty="0">
                <a:solidFill>
                  <a:srgbClr val="333399"/>
                </a:solidFill>
              </a:rPr>
              <a:t>CO, KOLIK, KDE, KDY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4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  <p:bldP spid="147461" grpId="0"/>
      <p:bldP spid="1474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4213" y="620713"/>
            <a:ext cx="77724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 b="1" smtClean="0">
                <a:solidFill>
                  <a:srgbClr val="333399"/>
                </a:solidFill>
                <a:cs typeface="+mn-cs"/>
              </a:rPr>
              <a:t>JAKÉ JE ZDRAVÍ LIDÍ?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04838" y="2073275"/>
            <a:ext cx="823595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b="1" smtClean="0">
                <a:solidFill>
                  <a:srgbClr val="333399"/>
                </a:solidFill>
                <a:cs typeface="+mn-cs"/>
              </a:rPr>
              <a:t> Měření a hodnocení zdraví </a:t>
            </a:r>
          </a:p>
          <a:p>
            <a:r>
              <a:rPr lang="cs-CZ" altLang="cs-CZ" b="1" smtClean="0">
                <a:solidFill>
                  <a:srgbClr val="333399"/>
                </a:solidFill>
                <a:cs typeface="+mn-cs"/>
              </a:rPr>
              <a:t>základ široce pojímané péče o zdraví i zdravotní politiky</a:t>
            </a:r>
          </a:p>
          <a:p>
            <a:r>
              <a:rPr lang="cs-CZ" altLang="cs-CZ" b="1" smtClean="0">
                <a:solidFill>
                  <a:srgbClr val="333399"/>
                </a:solidFill>
                <a:cs typeface="+mn-cs"/>
              </a:rPr>
              <a:t>negativní míry zdraví </a:t>
            </a:r>
          </a:p>
          <a:p>
            <a:r>
              <a:rPr lang="cs-CZ" altLang="cs-CZ" b="1" smtClean="0">
                <a:solidFill>
                  <a:srgbClr val="333399"/>
                </a:solidFill>
                <a:cs typeface="+mn-cs"/>
              </a:rPr>
              <a:t>epidemiologie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28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Oval 2"/>
          <p:cNvSpPr>
            <a:spLocks noChangeArrowheads="1"/>
          </p:cNvSpPr>
          <p:nvPr/>
        </p:nvSpPr>
        <p:spPr bwMode="auto">
          <a:xfrm>
            <a:off x="611188" y="1844675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3348038" y="3141663"/>
            <a:ext cx="2232025" cy="7921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684213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4400">
                <a:solidFill>
                  <a:srgbClr val="336666"/>
                </a:solidFill>
              </a:rPr>
              <a:t/>
            </a:r>
            <a:br>
              <a:rPr lang="cs-CZ" sz="4400">
                <a:solidFill>
                  <a:srgbClr val="336666"/>
                </a:solidFill>
              </a:rPr>
            </a:br>
            <a:r>
              <a:rPr lang="cs-CZ" sz="4400">
                <a:solidFill>
                  <a:srgbClr val="336666"/>
                </a:solidFill>
              </a:rPr>
              <a:t/>
            </a:r>
            <a:br>
              <a:rPr lang="cs-CZ" sz="4400">
                <a:solidFill>
                  <a:srgbClr val="336666"/>
                </a:solidFill>
              </a:rPr>
            </a:br>
            <a:r>
              <a:rPr lang="cs-CZ" sz="4400">
                <a:solidFill>
                  <a:srgbClr val="336666"/>
                </a:solidFill>
              </a:rPr>
              <a:t/>
            </a:r>
            <a:br>
              <a:rPr lang="cs-CZ" sz="4400">
                <a:solidFill>
                  <a:srgbClr val="336666"/>
                </a:solidFill>
              </a:rPr>
            </a:br>
            <a:r>
              <a:rPr lang="cs-CZ" sz="4400">
                <a:solidFill>
                  <a:srgbClr val="336666"/>
                </a:solidFill>
              </a:rPr>
              <a:t/>
            </a:r>
            <a:br>
              <a:rPr lang="cs-CZ" sz="4400">
                <a:solidFill>
                  <a:srgbClr val="336666"/>
                </a:solidFill>
              </a:rPr>
            </a:br>
            <a:endParaRPr lang="cs-CZ" sz="4400">
              <a:solidFill>
                <a:srgbClr val="336666"/>
              </a:solidFill>
            </a:endParaRP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827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850900" y="955675"/>
            <a:ext cx="5295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3200" b="1" dirty="0">
                <a:solidFill>
                  <a:srgbClr val="0000CC"/>
                </a:solidFill>
                <a:latin typeface="Arial Black"/>
              </a:rPr>
              <a:t>2. PROČ JE TAKOVÉ ?</a:t>
            </a:r>
          </a:p>
        </p:txBody>
      </p:sp>
      <p:sp>
        <p:nvSpPr>
          <p:cNvPr id="284679" name="Oval 7"/>
          <p:cNvSpPr>
            <a:spLocks noChangeArrowheads="1"/>
          </p:cNvSpPr>
          <p:nvPr/>
        </p:nvSpPr>
        <p:spPr bwMode="auto">
          <a:xfrm>
            <a:off x="2484438" y="1844675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3462961" y="3357563"/>
            <a:ext cx="215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ANALÝZA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animBg="1"/>
      <p:bldP spid="284679" grpId="0" animBg="1"/>
      <p:bldP spid="2846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CC"/>
                </a:solidFill>
              </a:rPr>
              <a:t>PROČ JE ZDRAVÍ LIDÍ TAKOVÉ?</a:t>
            </a:r>
            <a:br>
              <a:rPr lang="cs-CZ" dirty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5644" y="1531620"/>
            <a:ext cx="8229600" cy="4967943"/>
          </a:xfrm>
        </p:spPr>
        <p:txBody>
          <a:bodyPr/>
          <a:lstStyle/>
          <a:p>
            <a:pPr lvl="0" fontAlgn="base">
              <a:spcAft>
                <a:spcPct val="0"/>
              </a:spcAft>
              <a:buNone/>
            </a:pPr>
            <a:r>
              <a:rPr lang="cs-CZ" sz="3600" b="1" dirty="0">
                <a:solidFill>
                  <a:srgbClr val="000066"/>
                </a:solidFill>
                <a:latin typeface="+mj-lt"/>
              </a:rPr>
              <a:t>DETERMINANTY ZDRAVÍ</a:t>
            </a:r>
          </a:p>
          <a:p>
            <a:pPr lvl="0" fontAlgn="base">
              <a:spcAft>
                <a:spcPct val="0"/>
              </a:spcAft>
              <a:buClr>
                <a:srgbClr val="C00000"/>
              </a:buClr>
              <a:buSzPct val="150000"/>
              <a:buFontTx/>
              <a:buChar char="•"/>
            </a:pPr>
            <a:r>
              <a:rPr lang="cs-CZ" sz="2800" b="1" dirty="0">
                <a:latin typeface="Arial" charset="0"/>
              </a:rPr>
              <a:t>Zdravý životní styl</a:t>
            </a:r>
          </a:p>
          <a:p>
            <a:pPr lvl="0" fontAlgn="base">
              <a:spcAft>
                <a:spcPct val="0"/>
              </a:spcAft>
              <a:buClr>
                <a:srgbClr val="C00000"/>
              </a:buClr>
              <a:buSzPct val="150000"/>
              <a:buFontTx/>
              <a:buChar char="•"/>
            </a:pPr>
            <a:r>
              <a:rPr lang="cs-CZ" sz="2800" b="1" dirty="0">
                <a:latin typeface="Arial" charset="0"/>
              </a:rPr>
              <a:t>Genetický základ</a:t>
            </a:r>
          </a:p>
          <a:p>
            <a:pPr lvl="0" fontAlgn="base">
              <a:spcAft>
                <a:spcPct val="0"/>
              </a:spcAft>
              <a:buClr>
                <a:srgbClr val="C00000"/>
              </a:buClr>
              <a:buSzPct val="150000"/>
              <a:buFontTx/>
              <a:buChar char="•"/>
            </a:pPr>
            <a:r>
              <a:rPr lang="cs-CZ" sz="2800" b="1" dirty="0">
                <a:latin typeface="Arial" charset="0"/>
              </a:rPr>
              <a:t>Péče o zdraví a zdravotnictví </a:t>
            </a:r>
          </a:p>
          <a:p>
            <a:pPr lvl="0" fontAlgn="base">
              <a:spcAft>
                <a:spcPct val="0"/>
              </a:spcAft>
              <a:buClr>
                <a:srgbClr val="C00000"/>
              </a:buClr>
              <a:buSzPct val="150000"/>
              <a:buFontTx/>
              <a:buChar char="•"/>
            </a:pPr>
            <a:r>
              <a:rPr lang="cs-CZ" sz="2800" b="1" dirty="0">
                <a:latin typeface="Arial" charset="0"/>
              </a:rPr>
              <a:t>Životní prostředí (kulturní, ekonomické, sociální a další podmínky života lidí)</a:t>
            </a:r>
          </a:p>
          <a:p>
            <a:pPr lvl="0" fontAlgn="base">
              <a:spcAft>
                <a:spcPct val="0"/>
              </a:spcAft>
              <a:buNone/>
            </a:pPr>
            <a:endParaRPr lang="cs-CZ" sz="2800" b="1" dirty="0" smtClean="0">
              <a:solidFill>
                <a:srgbClr val="CC3300"/>
              </a:solidFill>
              <a:latin typeface="Arial" charset="0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cs-CZ" sz="2800" b="1" dirty="0" smtClean="0">
                <a:solidFill>
                  <a:srgbClr val="CC3300"/>
                </a:solidFill>
                <a:latin typeface="Arial" charset="0"/>
              </a:rPr>
              <a:t>Důležitost </a:t>
            </a:r>
            <a:r>
              <a:rPr lang="cs-CZ" sz="2800" b="1" dirty="0">
                <a:solidFill>
                  <a:srgbClr val="CC3300"/>
                </a:solidFill>
                <a:latin typeface="Arial" charset="0"/>
              </a:rPr>
              <a:t>sociálních determinant</a:t>
            </a:r>
            <a:r>
              <a:rPr lang="cs-CZ" sz="2800" b="1" dirty="0">
                <a:solidFill>
                  <a:srgbClr val="333399"/>
                </a:solidFill>
                <a:latin typeface="Arial" charset="0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68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3230563" y="1990725"/>
            <a:ext cx="2579687" cy="257175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695700" y="2962275"/>
            <a:ext cx="1820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altLang="cs-CZ" smtClean="0">
                <a:solidFill>
                  <a:srgbClr val="CC3300"/>
                </a:solidFill>
                <a:cs typeface="+mn-cs"/>
              </a:rPr>
              <a:t>ZDRAVÍ</a:t>
            </a:r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569913" y="455613"/>
            <a:ext cx="2581275" cy="257175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 rot="1995134">
            <a:off x="2922588" y="2305050"/>
            <a:ext cx="476250" cy="546100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982663" y="1285875"/>
            <a:ext cx="19240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cs-CZ" altLang="cs-CZ" sz="2800" smtClean="0">
                <a:solidFill>
                  <a:srgbClr val="333399"/>
                </a:solidFill>
                <a:cs typeface="+mn-cs"/>
              </a:rPr>
              <a:t>ŽIVOTNÍ STYL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cs-CZ" altLang="cs-CZ" sz="2800" smtClean="0">
                <a:solidFill>
                  <a:srgbClr val="333399"/>
                </a:solidFill>
                <a:cs typeface="+mn-cs"/>
              </a:rPr>
              <a:t>40%</a:t>
            </a: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636588" y="3551238"/>
            <a:ext cx="2581275" cy="257175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5875338" y="446088"/>
            <a:ext cx="2581275" cy="257175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5875338" y="3570288"/>
            <a:ext cx="2581275" cy="257175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6103938" y="1246188"/>
            <a:ext cx="23050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cs-CZ" altLang="cs-CZ" sz="2800" smtClean="0">
                <a:solidFill>
                  <a:srgbClr val="333399"/>
                </a:solidFill>
                <a:cs typeface="+mn-cs"/>
              </a:rPr>
              <a:t>ŽIVOTNÍ PROSTŘEDÍ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cs-CZ" altLang="cs-CZ" sz="2800" smtClean="0">
                <a:solidFill>
                  <a:srgbClr val="333399"/>
                </a:solidFill>
                <a:cs typeface="+mn-cs"/>
              </a:rPr>
              <a:t>35%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73113" y="4314825"/>
            <a:ext cx="2362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cs-CZ" altLang="cs-CZ" sz="2000" smtClean="0">
                <a:solidFill>
                  <a:srgbClr val="333399"/>
                </a:solidFill>
                <a:cs typeface="+mn-cs"/>
              </a:rPr>
              <a:t>ZDRAVOTNICTVÍ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cs-CZ" altLang="cs-CZ" sz="2800" smtClean="0">
                <a:solidFill>
                  <a:srgbClr val="333399"/>
                </a:solidFill>
                <a:cs typeface="+mn-cs"/>
              </a:rPr>
              <a:t>15%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935663" y="4143375"/>
            <a:ext cx="2465387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cs-CZ" altLang="cs-CZ" sz="2400" smtClean="0">
                <a:solidFill>
                  <a:srgbClr val="333399"/>
                </a:solidFill>
                <a:cs typeface="+mn-cs"/>
              </a:rPr>
              <a:t>BIOLOGICKÝ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cs-CZ" altLang="cs-CZ" sz="2400" smtClean="0">
                <a:solidFill>
                  <a:srgbClr val="333399"/>
                </a:solidFill>
                <a:cs typeface="+mn-cs"/>
              </a:rPr>
              <a:t>(GENETICKÝ)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cs-CZ" altLang="cs-CZ" sz="2400" smtClean="0">
                <a:solidFill>
                  <a:srgbClr val="333399"/>
                </a:solidFill>
                <a:cs typeface="+mn-cs"/>
              </a:rPr>
              <a:t>ZÁKLAD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cs-CZ" altLang="cs-CZ" sz="2800" smtClean="0">
                <a:solidFill>
                  <a:srgbClr val="333399"/>
                </a:solidFill>
                <a:cs typeface="+mn-cs"/>
              </a:rPr>
              <a:t>10%</a:t>
            </a:r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 rot="-2141185">
            <a:off x="2997200" y="3798888"/>
            <a:ext cx="476250" cy="546100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 rot="8742044">
            <a:off x="5656263" y="2284413"/>
            <a:ext cx="476250" cy="546100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7119" name="AutoShape 15"/>
          <p:cNvSpPr>
            <a:spLocks noChangeArrowheads="1"/>
          </p:cNvSpPr>
          <p:nvPr/>
        </p:nvSpPr>
        <p:spPr bwMode="auto">
          <a:xfrm rot="-9007291">
            <a:off x="5549900" y="3865563"/>
            <a:ext cx="476250" cy="546100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3162300" y="1419225"/>
            <a:ext cx="2697163" cy="552450"/>
          </a:xfrm>
          <a:prstGeom prst="leftRightArrow">
            <a:avLst>
              <a:gd name="adj1" fmla="val 36204"/>
              <a:gd name="adj2" fmla="val 66701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7121" name="AutoShape 17"/>
          <p:cNvSpPr>
            <a:spLocks noChangeArrowheads="1"/>
          </p:cNvSpPr>
          <p:nvPr/>
        </p:nvSpPr>
        <p:spPr bwMode="auto">
          <a:xfrm>
            <a:off x="3217863" y="4665663"/>
            <a:ext cx="2638425" cy="552450"/>
          </a:xfrm>
          <a:prstGeom prst="leftRightArrow">
            <a:avLst>
              <a:gd name="adj1" fmla="val 36204"/>
              <a:gd name="adj2" fmla="val 65248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7122" name="AutoShape 18"/>
          <p:cNvSpPr>
            <a:spLocks noChangeArrowheads="1"/>
          </p:cNvSpPr>
          <p:nvPr/>
        </p:nvSpPr>
        <p:spPr bwMode="auto">
          <a:xfrm rot="-5400000">
            <a:off x="1679575" y="3022600"/>
            <a:ext cx="533400" cy="552450"/>
          </a:xfrm>
          <a:prstGeom prst="leftRightArrow">
            <a:avLst>
              <a:gd name="adj1" fmla="val 43685"/>
              <a:gd name="adj2" fmla="val 41125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7123" name="AutoShape 19"/>
          <p:cNvSpPr>
            <a:spLocks noChangeArrowheads="1"/>
          </p:cNvSpPr>
          <p:nvPr/>
        </p:nvSpPr>
        <p:spPr bwMode="auto">
          <a:xfrm rot="-5400000">
            <a:off x="6935788" y="3030538"/>
            <a:ext cx="533400" cy="552450"/>
          </a:xfrm>
          <a:prstGeom prst="leftRightArrow">
            <a:avLst>
              <a:gd name="adj1" fmla="val 43685"/>
              <a:gd name="adj2" fmla="val 41125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167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val 2"/>
          <p:cNvSpPr>
            <a:spLocks noChangeArrowheads="1"/>
          </p:cNvSpPr>
          <p:nvPr/>
        </p:nvSpPr>
        <p:spPr bwMode="auto">
          <a:xfrm>
            <a:off x="3230563" y="1990725"/>
            <a:ext cx="2579687" cy="257175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8131" name="Oval 3"/>
          <p:cNvSpPr>
            <a:spLocks noChangeArrowheads="1"/>
          </p:cNvSpPr>
          <p:nvPr/>
        </p:nvSpPr>
        <p:spPr bwMode="auto">
          <a:xfrm>
            <a:off x="2525713" y="2676525"/>
            <a:ext cx="2617787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3970338" y="2693988"/>
            <a:ext cx="2619375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2513013" y="1322388"/>
            <a:ext cx="2619375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3943350" y="1323975"/>
            <a:ext cx="2620963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8135" name="WordArt 7"/>
          <p:cNvSpPr>
            <a:spLocks noChangeArrowheads="1" noChangeShapeType="1" noTextEdit="1"/>
          </p:cNvSpPr>
          <p:nvPr/>
        </p:nvSpPr>
        <p:spPr bwMode="auto">
          <a:xfrm rot="-2644612">
            <a:off x="2381250" y="2065338"/>
            <a:ext cx="2020888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3600" kern="1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STYL</a:t>
            </a:r>
          </a:p>
        </p:txBody>
      </p:sp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 rot="2588869">
            <a:off x="4656138" y="2073275"/>
            <a:ext cx="2022475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3600" kern="1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ŽIV. PROSTŘEDÍ</a:t>
            </a:r>
          </a:p>
        </p:txBody>
      </p:sp>
      <p:sp>
        <p:nvSpPr>
          <p:cNvPr id="48137" name="WordArt 9"/>
          <p:cNvSpPr>
            <a:spLocks noChangeArrowheads="1" noChangeShapeType="1" noTextEdit="1"/>
          </p:cNvSpPr>
          <p:nvPr/>
        </p:nvSpPr>
        <p:spPr bwMode="auto">
          <a:xfrm rot="2750520">
            <a:off x="2418557" y="4187031"/>
            <a:ext cx="2020888" cy="26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3600" kern="1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O ZDRAVÍ</a:t>
            </a:r>
          </a:p>
        </p:txBody>
      </p:sp>
      <p:sp>
        <p:nvSpPr>
          <p:cNvPr id="48138" name="WordArt 10"/>
          <p:cNvSpPr>
            <a:spLocks noChangeArrowheads="1" noChangeShapeType="1" noTextEdit="1"/>
          </p:cNvSpPr>
          <p:nvPr/>
        </p:nvSpPr>
        <p:spPr bwMode="auto">
          <a:xfrm rot="-2643928">
            <a:off x="4637088" y="4159250"/>
            <a:ext cx="2022475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3600" kern="1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BIOL. ZÁKLAD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638550" y="2962275"/>
            <a:ext cx="192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altLang="cs-CZ" smtClean="0">
                <a:solidFill>
                  <a:srgbClr val="CC3300"/>
                </a:solidFill>
                <a:cs typeface="+mn-cs"/>
              </a:rPr>
              <a:t>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570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2"/>
          <p:cNvSpPr>
            <a:spLocks noChangeArrowheads="1"/>
          </p:cNvSpPr>
          <p:nvPr/>
        </p:nvSpPr>
        <p:spPr bwMode="auto">
          <a:xfrm>
            <a:off x="3230563" y="1990725"/>
            <a:ext cx="2579687" cy="257175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2525713" y="2676525"/>
            <a:ext cx="2617787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3970338" y="2693988"/>
            <a:ext cx="2619375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2513013" y="1322388"/>
            <a:ext cx="2619375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3943350" y="1323975"/>
            <a:ext cx="2620963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 rot="-2644612">
            <a:off x="2381250" y="2065338"/>
            <a:ext cx="2020888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3600" kern="1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STYL</a:t>
            </a:r>
          </a:p>
        </p:txBody>
      </p:sp>
      <p:sp>
        <p:nvSpPr>
          <p:cNvPr id="49160" name="WordArt 8"/>
          <p:cNvSpPr>
            <a:spLocks noChangeArrowheads="1" noChangeShapeType="1" noTextEdit="1"/>
          </p:cNvSpPr>
          <p:nvPr/>
        </p:nvSpPr>
        <p:spPr bwMode="auto">
          <a:xfrm rot="2588869">
            <a:off x="4656138" y="2073275"/>
            <a:ext cx="2022475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3600" kern="1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ŽIV. PROSTŘEDÍ</a:t>
            </a:r>
          </a:p>
        </p:txBody>
      </p:sp>
      <p:sp>
        <p:nvSpPr>
          <p:cNvPr id="49161" name="WordArt 9"/>
          <p:cNvSpPr>
            <a:spLocks noChangeArrowheads="1" noChangeShapeType="1" noTextEdit="1"/>
          </p:cNvSpPr>
          <p:nvPr/>
        </p:nvSpPr>
        <p:spPr bwMode="auto">
          <a:xfrm rot="2750520">
            <a:off x="2418557" y="4187031"/>
            <a:ext cx="2020888" cy="26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3600" kern="1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O ZDRAVÍ</a:t>
            </a:r>
          </a:p>
        </p:txBody>
      </p:sp>
      <p:sp>
        <p:nvSpPr>
          <p:cNvPr id="49162" name="WordArt 10"/>
          <p:cNvSpPr>
            <a:spLocks noChangeArrowheads="1" noChangeShapeType="1" noTextEdit="1"/>
          </p:cNvSpPr>
          <p:nvPr/>
        </p:nvSpPr>
        <p:spPr bwMode="auto">
          <a:xfrm rot="-2643928">
            <a:off x="4637088" y="4159250"/>
            <a:ext cx="2022475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3600" kern="1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BIOL. ZÁKLAD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638550" y="2962275"/>
            <a:ext cx="192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altLang="cs-CZ" smtClean="0">
                <a:solidFill>
                  <a:srgbClr val="CC3300"/>
                </a:solidFill>
                <a:cs typeface="+mn-cs"/>
              </a:rPr>
              <a:t>ZDRAVÍ</a:t>
            </a:r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1344613" y="466725"/>
            <a:ext cx="6381750" cy="5572125"/>
          </a:xfrm>
          <a:prstGeom prst="ellipse">
            <a:avLst/>
          </a:prstGeom>
          <a:gradFill rotWithShape="1">
            <a:gsLst>
              <a:gs pos="0">
                <a:srgbClr val="ADC5EF">
                  <a:alpha val="10999"/>
                </a:srgbClr>
              </a:gs>
              <a:gs pos="100000">
                <a:srgbClr val="ADC5EF">
                  <a:alpha val="10001"/>
                </a:srgbClr>
              </a:gs>
            </a:gsLst>
            <a:path path="rect">
              <a:fillToRect r="100000" b="100000"/>
            </a:path>
          </a:gradFill>
          <a:ln w="5715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cs-CZ" altLang="cs-CZ" sz="180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49165" name="WordArt 13"/>
          <p:cNvSpPr>
            <a:spLocks noChangeArrowheads="1" noChangeShapeType="1" noTextEdit="1"/>
          </p:cNvSpPr>
          <p:nvPr/>
        </p:nvSpPr>
        <p:spPr bwMode="auto">
          <a:xfrm>
            <a:off x="1795463" y="885825"/>
            <a:ext cx="5534025" cy="4933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4636"/>
              </a:avLst>
            </a:prstTxWarp>
          </a:bodyPr>
          <a:lstStyle/>
          <a:p>
            <a:pPr algn="ctr" eaLnBrk="0" hangingPunct="0"/>
            <a:r>
              <a:rPr lang="cs-CZ" sz="3600" kern="1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DETERMINANTY 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489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Oval 2"/>
          <p:cNvSpPr>
            <a:spLocks noChangeArrowheads="1"/>
          </p:cNvSpPr>
          <p:nvPr/>
        </p:nvSpPr>
        <p:spPr bwMode="auto">
          <a:xfrm>
            <a:off x="2484438" y="1844675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5795963" y="2924175"/>
            <a:ext cx="1944687" cy="12255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6724" name="Oval 4"/>
          <p:cNvSpPr>
            <a:spLocks noChangeArrowheads="1"/>
          </p:cNvSpPr>
          <p:nvPr/>
        </p:nvSpPr>
        <p:spPr bwMode="auto">
          <a:xfrm>
            <a:off x="4427538" y="1844675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611188" y="1844675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3348038" y="3141663"/>
            <a:ext cx="2232025" cy="7921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684213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4400">
                <a:solidFill>
                  <a:srgbClr val="336666"/>
                </a:solidFill>
              </a:rPr>
              <a:t/>
            </a:r>
            <a:br>
              <a:rPr lang="cs-CZ" sz="4400">
                <a:solidFill>
                  <a:srgbClr val="336666"/>
                </a:solidFill>
              </a:rPr>
            </a:br>
            <a:r>
              <a:rPr lang="cs-CZ" sz="4400">
                <a:solidFill>
                  <a:srgbClr val="336666"/>
                </a:solidFill>
              </a:rPr>
              <a:t/>
            </a:r>
            <a:br>
              <a:rPr lang="cs-CZ" sz="4400">
                <a:solidFill>
                  <a:srgbClr val="336666"/>
                </a:solidFill>
              </a:rPr>
            </a:br>
            <a:r>
              <a:rPr lang="cs-CZ" sz="4400">
                <a:solidFill>
                  <a:srgbClr val="336666"/>
                </a:solidFill>
              </a:rPr>
              <a:t/>
            </a:r>
            <a:br>
              <a:rPr lang="cs-CZ" sz="4400">
                <a:solidFill>
                  <a:srgbClr val="336666"/>
                </a:solidFill>
              </a:rPr>
            </a:br>
            <a:r>
              <a:rPr lang="cs-CZ" sz="4400">
                <a:solidFill>
                  <a:srgbClr val="336666"/>
                </a:solidFill>
              </a:rPr>
              <a:t/>
            </a:r>
            <a:br>
              <a:rPr lang="cs-CZ" sz="4400">
                <a:solidFill>
                  <a:srgbClr val="336666"/>
                </a:solidFill>
              </a:rPr>
            </a:br>
            <a:endParaRPr lang="cs-CZ" sz="4400">
              <a:solidFill>
                <a:srgbClr val="336666"/>
              </a:solidFill>
            </a:endParaRP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827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3421063" y="3357563"/>
            <a:ext cx="215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ANALÝZA</a:t>
            </a:r>
          </a:p>
        </p:txBody>
      </p:sp>
      <p:sp>
        <p:nvSpPr>
          <p:cNvPr id="286730" name="Text Box 10"/>
          <p:cNvSpPr txBox="1">
            <a:spLocks noChangeArrowheads="1"/>
          </p:cNvSpPr>
          <p:nvPr/>
        </p:nvSpPr>
        <p:spPr bwMode="auto">
          <a:xfrm>
            <a:off x="341722" y="332656"/>
            <a:ext cx="8676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cs-CZ" sz="3200" b="1" dirty="0" smtClean="0">
                <a:solidFill>
                  <a:srgbClr val="0000CC"/>
                </a:solidFill>
                <a:latin typeface="Arial Black"/>
              </a:rPr>
              <a:t>3. CO </a:t>
            </a:r>
            <a:r>
              <a:rPr lang="cs-CZ" sz="3200" b="1" dirty="0">
                <a:solidFill>
                  <a:srgbClr val="0000CC"/>
                </a:solidFill>
                <a:latin typeface="Arial Black"/>
              </a:rPr>
              <a:t>SE DÁ UDĚLAT PRO </a:t>
            </a:r>
            <a:r>
              <a:rPr lang="cs-CZ" sz="3200" b="1" dirty="0" smtClean="0">
                <a:solidFill>
                  <a:srgbClr val="0000CC"/>
                </a:solidFill>
                <a:latin typeface="Arial Black"/>
              </a:rPr>
              <a:t>ZLEPŠENÍ  </a:t>
            </a:r>
          </a:p>
          <a:p>
            <a:pPr eaLnBrk="0" hangingPunct="0">
              <a:spcBef>
                <a:spcPts val="0"/>
              </a:spcBef>
            </a:pPr>
            <a:r>
              <a:rPr lang="cs-CZ" sz="3200" b="1" dirty="0">
                <a:solidFill>
                  <a:srgbClr val="0000CC"/>
                </a:solidFill>
                <a:latin typeface="Arial Black"/>
              </a:rPr>
              <a:t> </a:t>
            </a:r>
            <a:r>
              <a:rPr lang="cs-CZ" sz="3200" b="1" dirty="0" smtClean="0">
                <a:solidFill>
                  <a:srgbClr val="0000CC"/>
                </a:solidFill>
                <a:latin typeface="Arial Black"/>
              </a:rPr>
              <a:t>   ZDRAVÍ</a:t>
            </a:r>
            <a:r>
              <a:rPr lang="cs-CZ" sz="3200" b="1" dirty="0">
                <a:solidFill>
                  <a:srgbClr val="0000CC"/>
                </a:solidFill>
                <a:latin typeface="Arial Black"/>
              </a:rPr>
              <a:t>?</a:t>
            </a: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6157913" y="3136106"/>
            <a:ext cx="2089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PÉČE </a:t>
            </a:r>
            <a:r>
              <a:rPr lang="cs-CZ" sz="2800" b="1" dirty="0" smtClean="0">
                <a:solidFill>
                  <a:srgbClr val="333399"/>
                </a:solidFill>
              </a:rPr>
              <a:t>O ZDRAVÍ</a:t>
            </a:r>
            <a:endParaRPr lang="cs-CZ" sz="2800" b="1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5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animBg="1"/>
      <p:bldP spid="286724" grpId="0" animBg="1"/>
      <p:bldP spid="2867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20688"/>
            <a:ext cx="8964613" cy="2150442"/>
          </a:xfrm>
          <a:extLst/>
        </p:spPr>
        <p:txBody>
          <a:bodyPr/>
          <a:lstStyle/>
          <a:p>
            <a:pPr algn="ctr" eaLnBrk="1" hangingPunct="1">
              <a:spcAft>
                <a:spcPts val="3200"/>
              </a:spcAft>
              <a:defRPr/>
            </a:pPr>
            <a:r>
              <a:rPr lang="cs-CZ" sz="4400" dirty="0" smtClean="0">
                <a:solidFill>
                  <a:srgbClr val="0000CC"/>
                </a:solidFill>
              </a:rPr>
              <a:t>Kolokvium</a:t>
            </a:r>
            <a:r>
              <a:rPr lang="cs-CZ" sz="2400" dirty="0">
                <a:solidFill>
                  <a:srgbClr val="0000CC"/>
                </a:solidFill>
              </a:rPr>
              <a:t/>
            </a:r>
            <a:br>
              <a:rPr lang="cs-CZ" sz="2400" dirty="0">
                <a:solidFill>
                  <a:srgbClr val="0000CC"/>
                </a:solidFill>
              </a:rPr>
            </a:br>
            <a:endParaRPr lang="cs-CZ" sz="3600" b="1" dirty="0" smtClean="0">
              <a:ln w="12700">
                <a:solidFill>
                  <a:srgbClr val="0000CC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8382000" cy="3246934"/>
          </a:xfrm>
          <a:extLst/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C00000"/>
              </a:buClr>
              <a:buNone/>
              <a:defRPr/>
            </a:pPr>
            <a:endParaRPr lang="cs-CZ" sz="2800" b="1" dirty="0" smtClean="0"/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defRPr/>
            </a:pPr>
            <a:r>
              <a:rPr lang="cs-CZ" sz="2800" b="1" dirty="0" smtClean="0"/>
              <a:t>Ústní zkouška</a:t>
            </a:r>
          </a:p>
          <a:p>
            <a:pPr lvl="1" eaLnBrk="1" hangingPunct="1">
              <a:lnSpc>
                <a:spcPct val="150000"/>
              </a:lnSpc>
              <a:buClr>
                <a:srgbClr val="C00000"/>
              </a:buClr>
              <a:defRPr/>
            </a:pPr>
            <a:r>
              <a:rPr lang="cs-CZ" sz="2300" b="1" dirty="0" smtClean="0"/>
              <a:t>1 otázka z vypsaných tematických okruhů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defRPr/>
            </a:pPr>
            <a:r>
              <a:rPr lang="cs-CZ" sz="2800" b="1" dirty="0" smtClean="0"/>
              <a:t>Termíny v řádném zkouškovém období</a:t>
            </a:r>
          </a:p>
          <a:p>
            <a:pPr marL="0" indent="0" eaLnBrk="1" hangingPunct="1">
              <a:lnSpc>
                <a:spcPct val="80000"/>
              </a:lnSpc>
              <a:buClr>
                <a:srgbClr val="C00000"/>
              </a:buClr>
              <a:buNone/>
              <a:defRPr/>
            </a:pPr>
            <a:endParaRPr lang="cs-CZ" sz="28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116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 idx="4294967295"/>
          </p:nvPr>
        </p:nvSpPr>
        <p:spPr>
          <a:xfrm>
            <a:off x="694616" y="2666256"/>
            <a:ext cx="7847012" cy="1470025"/>
          </a:xfrm>
        </p:spPr>
        <p:txBody>
          <a:bodyPr/>
          <a:lstStyle/>
          <a:p>
            <a:pPr algn="l"/>
            <a:r>
              <a:rPr lang="cs-CZ" cap="all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Systém péče o zdraví </a:t>
            </a:r>
            <a:br>
              <a:rPr lang="cs-CZ" cap="all" dirty="0" smtClean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cs-CZ" cap="all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a</a:t>
            </a:r>
            <a:r>
              <a:rPr lang="cs-CZ" cap="all" dirty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cs-CZ" cap="all" dirty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cs-CZ" cap="all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zdravotnictví</a:t>
            </a:r>
            <a:endParaRPr lang="cs-CZ" cap="all" dirty="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/>
          </p:nvPr>
        </p:nvSpPr>
        <p:spPr bwMode="auto">
          <a:xfrm>
            <a:off x="457200" y="274638"/>
            <a:ext cx="84505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eaLnBrk="0" hangingPunct="0">
              <a:spcBef>
                <a:spcPts val="0"/>
              </a:spcBef>
              <a:buNone/>
            </a:pPr>
            <a:r>
              <a:rPr lang="cs-CZ" sz="3200" b="1" dirty="0" smtClean="0">
                <a:solidFill>
                  <a:srgbClr val="0000CC"/>
                </a:solidFill>
                <a:latin typeface="Arial Black"/>
              </a:rPr>
              <a:t>CO </a:t>
            </a:r>
            <a:r>
              <a:rPr lang="cs-CZ" sz="3200" b="1" dirty="0">
                <a:solidFill>
                  <a:srgbClr val="0000CC"/>
                </a:solidFill>
                <a:latin typeface="Arial Black"/>
              </a:rPr>
              <a:t>SE DÁ UDĚLAT PRO </a:t>
            </a:r>
            <a:r>
              <a:rPr lang="cs-CZ" sz="3200" b="1" dirty="0" smtClean="0">
                <a:solidFill>
                  <a:srgbClr val="0000CC"/>
                </a:solidFill>
                <a:latin typeface="Arial Black"/>
              </a:rPr>
              <a:t>ZLEPŠENÍ ZDRAVÍ</a:t>
            </a:r>
            <a:r>
              <a:rPr lang="cs-CZ" sz="3200" b="1" dirty="0">
                <a:solidFill>
                  <a:srgbClr val="0000CC"/>
                </a:solidFill>
                <a:latin typeface="Arial Black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dirty="0" smtClean="0">
                <a:solidFill>
                  <a:srgbClr val="0000CC"/>
                </a:solidFill>
              </a:rPr>
              <a:t>SYSTÉM PÉČE </a:t>
            </a:r>
            <a:r>
              <a:rPr lang="cs-CZ" b="1" kern="0" dirty="0">
                <a:solidFill>
                  <a:srgbClr val="0000CC"/>
                </a:solidFill>
              </a:rPr>
              <a:t>O ZDRAVÍ</a:t>
            </a: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cs-CZ" b="1" kern="0" dirty="0"/>
              <a:t>je široce pojatý souhrn zdravotnických, organizačních, ekonomických, výchovných a dalších prostředků, opatření a aktivit, jejichž smyslem je chránit, upevňovat, rozvíjet a navracet lidem zdraví.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7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ZDRAVOTNICTVÍ</a:t>
            </a: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</a:pPr>
            <a:r>
              <a:rPr lang="cs-CZ" b="1" kern="0" dirty="0"/>
              <a:t>resortní systém </a:t>
            </a:r>
            <a:endParaRPr lang="cs-CZ" b="1" kern="0" dirty="0" smtClean="0"/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</a:pPr>
            <a:r>
              <a:rPr lang="cs-CZ" b="1" kern="0" dirty="0" smtClean="0"/>
              <a:t>obsahuje </a:t>
            </a:r>
            <a:r>
              <a:rPr lang="cs-CZ" b="1" kern="0" dirty="0"/>
              <a:t>soustavu odborných zařízení, orgánů a institucí (spolu s lidmi, vybavením, poznatky a metodami), </a:t>
            </a:r>
            <a:endParaRPr lang="cs-CZ" b="1" kern="0" dirty="0" smtClean="0"/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</a:pPr>
            <a:r>
              <a:rPr lang="cs-CZ" b="1" kern="0" dirty="0" smtClean="0"/>
              <a:t>které </a:t>
            </a:r>
            <a:r>
              <a:rPr lang="cs-CZ" b="1" kern="0" dirty="0"/>
              <a:t>byly vytvořeny s cílem poznávat </a:t>
            </a:r>
            <a:r>
              <a:rPr lang="cs-CZ" b="1" kern="0" dirty="0" smtClean="0"/>
              <a:t>a uspokojovat </a:t>
            </a:r>
            <a:r>
              <a:rPr lang="cs-CZ" kern="0" dirty="0">
                <a:latin typeface="+mj-lt"/>
              </a:rPr>
              <a:t>zdravotní potřeby </a:t>
            </a:r>
            <a:r>
              <a:rPr lang="cs-CZ" b="1" kern="0" dirty="0" smtClean="0"/>
              <a:t>i oprávněné </a:t>
            </a:r>
            <a:r>
              <a:rPr lang="cs-CZ" b="1" kern="0" dirty="0"/>
              <a:t>požadavky lidí. 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None/>
            </a:pPr>
            <a:endParaRPr lang="cs-CZ" sz="1600" b="1" kern="0" dirty="0"/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None/>
            </a:pPr>
            <a:r>
              <a:rPr lang="cs-CZ" b="1" kern="0" dirty="0">
                <a:solidFill>
                  <a:srgbClr val="0000CC"/>
                </a:solidFill>
                <a:latin typeface="+mj-lt"/>
              </a:rPr>
              <a:t>Zdravotnictví je subsystémem široce pojímané péče o zdraví.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8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Oval 2"/>
          <p:cNvSpPr>
            <a:spLocks noChangeArrowheads="1"/>
          </p:cNvSpPr>
          <p:nvPr/>
        </p:nvSpPr>
        <p:spPr bwMode="auto">
          <a:xfrm>
            <a:off x="611188" y="404813"/>
            <a:ext cx="6337300" cy="60483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15" name="Rectangle 3"/>
          <p:cNvSpPr>
            <a:spLocks noChangeArrowheads="1"/>
          </p:cNvSpPr>
          <p:nvPr/>
        </p:nvSpPr>
        <p:spPr bwMode="auto">
          <a:xfrm>
            <a:off x="-323850" y="9810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000" b="1">
                <a:solidFill>
                  <a:srgbClr val="3399FF"/>
                </a:solidFill>
              </a:rPr>
              <a:t>PÉČE O ZDRAVÍ</a:t>
            </a:r>
          </a:p>
        </p:txBody>
      </p:sp>
      <p:sp>
        <p:nvSpPr>
          <p:cNvPr id="704516" name="AutoShape 4"/>
          <p:cNvSpPr>
            <a:spLocks noChangeArrowheads="1"/>
          </p:cNvSpPr>
          <p:nvPr/>
        </p:nvSpPr>
        <p:spPr bwMode="auto">
          <a:xfrm rot="-1989632">
            <a:off x="1403350" y="2852738"/>
            <a:ext cx="792163" cy="1008062"/>
          </a:xfrm>
          <a:prstGeom prst="upArrow">
            <a:avLst>
              <a:gd name="adj1" fmla="val 50000"/>
              <a:gd name="adj2" fmla="val 3181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17" name="Text Box 5"/>
          <p:cNvSpPr txBox="1">
            <a:spLocks noChangeArrowheads="1"/>
          </p:cNvSpPr>
          <p:nvPr/>
        </p:nvSpPr>
        <p:spPr bwMode="auto">
          <a:xfrm>
            <a:off x="2989263" y="4292600"/>
            <a:ext cx="345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E5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>
                <a:solidFill>
                  <a:srgbClr val="333399"/>
                </a:solidFill>
              </a:rPr>
              <a:t>zdravotnictví</a:t>
            </a:r>
          </a:p>
        </p:txBody>
      </p:sp>
      <p:sp>
        <p:nvSpPr>
          <p:cNvPr id="704518" name="AutoShape 6"/>
          <p:cNvSpPr>
            <a:spLocks noChangeArrowheads="1"/>
          </p:cNvSpPr>
          <p:nvPr/>
        </p:nvSpPr>
        <p:spPr bwMode="auto">
          <a:xfrm rot="-23032755">
            <a:off x="2843213" y="3213100"/>
            <a:ext cx="1800225" cy="806450"/>
          </a:xfrm>
          <a:prstGeom prst="rightArrow">
            <a:avLst>
              <a:gd name="adj1" fmla="val 50000"/>
              <a:gd name="adj2" fmla="val 5580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19" name="AutoShape 7"/>
          <p:cNvSpPr>
            <a:spLocks noChangeArrowheads="1"/>
          </p:cNvSpPr>
          <p:nvPr/>
        </p:nvSpPr>
        <p:spPr bwMode="auto">
          <a:xfrm rot="2922917">
            <a:off x="2413000" y="4868863"/>
            <a:ext cx="1584325" cy="863600"/>
          </a:xfrm>
          <a:prstGeom prst="rightArrow">
            <a:avLst>
              <a:gd name="adj1" fmla="val 50000"/>
              <a:gd name="adj2" fmla="val 4586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0" name="Oval 8"/>
          <p:cNvSpPr>
            <a:spLocks noChangeArrowheads="1"/>
          </p:cNvSpPr>
          <p:nvPr/>
        </p:nvSpPr>
        <p:spPr bwMode="auto">
          <a:xfrm>
            <a:off x="1693863" y="3573463"/>
            <a:ext cx="1365250" cy="14398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1" name="AutoShape 9"/>
          <p:cNvSpPr>
            <a:spLocks noChangeArrowheads="1"/>
          </p:cNvSpPr>
          <p:nvPr/>
        </p:nvSpPr>
        <p:spPr bwMode="auto">
          <a:xfrm rot="16200000">
            <a:off x="1582738" y="2312987"/>
            <a:ext cx="1728788" cy="792163"/>
          </a:xfrm>
          <a:prstGeom prst="leftRightArrow">
            <a:avLst>
              <a:gd name="adj1" fmla="val 50000"/>
              <a:gd name="adj2" fmla="val 43647"/>
            </a:avLst>
          </a:prstGeom>
          <a:solidFill>
            <a:srgbClr val="339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2" name="Oval 10"/>
          <p:cNvSpPr>
            <a:spLocks noChangeArrowheads="1"/>
          </p:cNvSpPr>
          <p:nvPr/>
        </p:nvSpPr>
        <p:spPr bwMode="auto">
          <a:xfrm>
            <a:off x="5364163" y="1989138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3" name="Oval 11"/>
          <p:cNvSpPr>
            <a:spLocks noChangeArrowheads="1"/>
          </p:cNvSpPr>
          <p:nvPr/>
        </p:nvSpPr>
        <p:spPr bwMode="auto">
          <a:xfrm>
            <a:off x="4500563" y="2492375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4" name="Oval 12"/>
          <p:cNvSpPr>
            <a:spLocks noChangeArrowheads="1"/>
          </p:cNvSpPr>
          <p:nvPr/>
        </p:nvSpPr>
        <p:spPr bwMode="auto">
          <a:xfrm>
            <a:off x="5364163" y="2997200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5" name="Oval 13"/>
          <p:cNvSpPr>
            <a:spLocks noChangeArrowheads="1"/>
          </p:cNvSpPr>
          <p:nvPr/>
        </p:nvSpPr>
        <p:spPr bwMode="auto">
          <a:xfrm>
            <a:off x="6300788" y="1484313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6" name="Oval 14"/>
          <p:cNvSpPr>
            <a:spLocks noChangeArrowheads="1"/>
          </p:cNvSpPr>
          <p:nvPr/>
        </p:nvSpPr>
        <p:spPr bwMode="auto">
          <a:xfrm>
            <a:off x="6300788" y="2492375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7" name="Oval 15"/>
          <p:cNvSpPr>
            <a:spLocks noChangeArrowheads="1"/>
          </p:cNvSpPr>
          <p:nvPr/>
        </p:nvSpPr>
        <p:spPr bwMode="auto">
          <a:xfrm>
            <a:off x="6227763" y="3500438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8" name="Text Box 16"/>
          <p:cNvSpPr txBox="1">
            <a:spLocks noChangeArrowheads="1"/>
          </p:cNvSpPr>
          <p:nvPr/>
        </p:nvSpPr>
        <p:spPr bwMode="auto">
          <a:xfrm>
            <a:off x="5294313" y="2781300"/>
            <a:ext cx="302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rgbClr val="333399"/>
                </a:solidFill>
              </a:rPr>
              <a:t>ostatní resorty</a:t>
            </a:r>
          </a:p>
        </p:txBody>
      </p:sp>
      <p:sp>
        <p:nvSpPr>
          <p:cNvPr id="704529" name="Oval 17"/>
          <p:cNvSpPr>
            <a:spLocks noChangeArrowheads="1"/>
          </p:cNvSpPr>
          <p:nvPr/>
        </p:nvSpPr>
        <p:spPr bwMode="auto">
          <a:xfrm>
            <a:off x="4787900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0" name="Oval 18"/>
          <p:cNvSpPr>
            <a:spLocks noChangeArrowheads="1"/>
          </p:cNvSpPr>
          <p:nvPr/>
        </p:nvSpPr>
        <p:spPr bwMode="auto">
          <a:xfrm>
            <a:off x="5078413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1" name="Oval 19"/>
          <p:cNvSpPr>
            <a:spLocks noChangeArrowheads="1"/>
          </p:cNvSpPr>
          <p:nvPr/>
        </p:nvSpPr>
        <p:spPr bwMode="auto">
          <a:xfrm>
            <a:off x="5364163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2" name="Oval 20"/>
          <p:cNvSpPr>
            <a:spLocks noChangeArrowheads="1"/>
          </p:cNvSpPr>
          <p:nvPr/>
        </p:nvSpPr>
        <p:spPr bwMode="auto">
          <a:xfrm>
            <a:off x="5651500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3" name="Oval 21"/>
          <p:cNvSpPr>
            <a:spLocks noChangeArrowheads="1"/>
          </p:cNvSpPr>
          <p:nvPr/>
        </p:nvSpPr>
        <p:spPr bwMode="auto">
          <a:xfrm>
            <a:off x="4211638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4" name="Oval 22"/>
          <p:cNvSpPr>
            <a:spLocks noChangeArrowheads="1"/>
          </p:cNvSpPr>
          <p:nvPr/>
        </p:nvSpPr>
        <p:spPr bwMode="auto">
          <a:xfrm>
            <a:off x="4211638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5" name="Oval 23"/>
          <p:cNvSpPr>
            <a:spLocks noChangeArrowheads="1"/>
          </p:cNvSpPr>
          <p:nvPr/>
        </p:nvSpPr>
        <p:spPr bwMode="auto">
          <a:xfrm>
            <a:off x="450056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6" name="Oval 24"/>
          <p:cNvSpPr>
            <a:spLocks noChangeArrowheads="1"/>
          </p:cNvSpPr>
          <p:nvPr/>
        </p:nvSpPr>
        <p:spPr bwMode="auto">
          <a:xfrm>
            <a:off x="4500563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7" name="Oval 25"/>
          <p:cNvSpPr>
            <a:spLocks noChangeArrowheads="1"/>
          </p:cNvSpPr>
          <p:nvPr/>
        </p:nvSpPr>
        <p:spPr bwMode="auto">
          <a:xfrm>
            <a:off x="4787900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8" name="Oval 26"/>
          <p:cNvSpPr>
            <a:spLocks noChangeArrowheads="1"/>
          </p:cNvSpPr>
          <p:nvPr/>
        </p:nvSpPr>
        <p:spPr bwMode="auto">
          <a:xfrm>
            <a:off x="507841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9" name="Oval 27"/>
          <p:cNvSpPr>
            <a:spLocks noChangeArrowheads="1"/>
          </p:cNvSpPr>
          <p:nvPr/>
        </p:nvSpPr>
        <p:spPr bwMode="auto">
          <a:xfrm>
            <a:off x="536416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0" name="Oval 28"/>
          <p:cNvSpPr>
            <a:spLocks noChangeArrowheads="1"/>
          </p:cNvSpPr>
          <p:nvPr/>
        </p:nvSpPr>
        <p:spPr bwMode="auto">
          <a:xfrm>
            <a:off x="4211638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1" name="Oval 29"/>
          <p:cNvSpPr>
            <a:spLocks noChangeArrowheads="1"/>
          </p:cNvSpPr>
          <p:nvPr/>
        </p:nvSpPr>
        <p:spPr bwMode="auto">
          <a:xfrm>
            <a:off x="4500563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2" name="Oval 30"/>
          <p:cNvSpPr>
            <a:spLocks noChangeArrowheads="1"/>
          </p:cNvSpPr>
          <p:nvPr/>
        </p:nvSpPr>
        <p:spPr bwMode="auto">
          <a:xfrm>
            <a:off x="4787900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3" name="Oval 31"/>
          <p:cNvSpPr>
            <a:spLocks noChangeArrowheads="1"/>
          </p:cNvSpPr>
          <p:nvPr/>
        </p:nvSpPr>
        <p:spPr bwMode="auto">
          <a:xfrm>
            <a:off x="3924300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4" name="Oval 32"/>
          <p:cNvSpPr>
            <a:spLocks noChangeArrowheads="1"/>
          </p:cNvSpPr>
          <p:nvPr/>
        </p:nvSpPr>
        <p:spPr bwMode="auto">
          <a:xfrm>
            <a:off x="3924300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5" name="Oval 33"/>
          <p:cNvSpPr>
            <a:spLocks noChangeArrowheads="1"/>
          </p:cNvSpPr>
          <p:nvPr/>
        </p:nvSpPr>
        <p:spPr bwMode="auto">
          <a:xfrm>
            <a:off x="3924300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6" name="Text Box 34"/>
          <p:cNvSpPr txBox="1">
            <a:spLocks noChangeArrowheads="1"/>
          </p:cNvSpPr>
          <p:nvPr/>
        </p:nvSpPr>
        <p:spPr bwMode="auto">
          <a:xfrm>
            <a:off x="5942013" y="5157788"/>
            <a:ext cx="334645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364688"/>
                </a:solidFill>
              </a:rPr>
              <a:t>všechny další organizace, instituce, orgány veřejné správy, občanské iniciativy, spolky, rodiny a jednotlivci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324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4" grpId="0" animBg="1"/>
      <p:bldP spid="704516" grpId="0" animBg="1"/>
      <p:bldP spid="704517" grpId="0"/>
      <p:bldP spid="704518" grpId="0" animBg="1"/>
      <p:bldP spid="704519" grpId="0" animBg="1"/>
      <p:bldP spid="704520" grpId="0" animBg="1"/>
      <p:bldP spid="704521" grpId="0" animBg="1"/>
      <p:bldP spid="704522" grpId="0" animBg="1"/>
      <p:bldP spid="704523" grpId="0" animBg="1"/>
      <p:bldP spid="704524" grpId="0" animBg="1"/>
      <p:bldP spid="704525" grpId="0" animBg="1"/>
      <p:bldP spid="704526" grpId="0" animBg="1"/>
      <p:bldP spid="704527" grpId="0" animBg="1"/>
      <p:bldP spid="704528" grpId="0"/>
      <p:bldP spid="704529" grpId="0" animBg="1"/>
      <p:bldP spid="704530" grpId="0" animBg="1"/>
      <p:bldP spid="704531" grpId="0" animBg="1"/>
      <p:bldP spid="704532" grpId="0" animBg="1"/>
      <p:bldP spid="704533" grpId="0" animBg="1"/>
      <p:bldP spid="704534" grpId="0" animBg="1"/>
      <p:bldP spid="704535" grpId="0" animBg="1"/>
      <p:bldP spid="704536" grpId="0" animBg="1"/>
      <p:bldP spid="704537" grpId="0" animBg="1"/>
      <p:bldP spid="704538" grpId="0" animBg="1"/>
      <p:bldP spid="704539" grpId="0" animBg="1"/>
      <p:bldP spid="704540" grpId="0" animBg="1"/>
      <p:bldP spid="704541" grpId="0" animBg="1"/>
      <p:bldP spid="704542" grpId="0" animBg="1"/>
      <p:bldP spid="704543" grpId="0" animBg="1"/>
      <p:bldP spid="704544" grpId="0" animBg="1"/>
      <p:bldP spid="704545" grpId="0" animBg="1"/>
      <p:bldP spid="7045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468313" y="11255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 b="1" dirty="0">
                <a:solidFill>
                  <a:srgbClr val="0000CC"/>
                </a:solidFill>
                <a:latin typeface="Arial Black" panose="020B0A04020102020204" pitchFamily="34" charset="0"/>
              </a:rPr>
              <a:t>FUNKCE ZDRAVOTNICTVÍ</a:t>
            </a: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684213" y="2636838"/>
            <a:ext cx="82296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600" b="1" dirty="0">
                <a:solidFill>
                  <a:srgbClr val="0000CC"/>
                </a:solidFill>
              </a:rPr>
              <a:t>V širším smyslu: </a:t>
            </a:r>
            <a:r>
              <a:rPr lang="cs-CZ" sz="3600" b="1" dirty="0">
                <a:solidFill>
                  <a:srgbClr val="000000"/>
                </a:solidFill>
              </a:rPr>
              <a:t>vhodně usměrňovat a koordinovat systém péče o zdraví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600" b="1" dirty="0">
                <a:solidFill>
                  <a:srgbClr val="0000CC"/>
                </a:solidFill>
              </a:rPr>
              <a:t>V užším smyslu: </a:t>
            </a:r>
            <a:r>
              <a:rPr lang="cs-CZ" sz="3600" b="1" dirty="0">
                <a:solidFill>
                  <a:srgbClr val="000000"/>
                </a:solidFill>
              </a:rPr>
              <a:t>poskytovat zdravotnické služby a řídit (ať už přímo nebo nepřímo) soustavu zdravotnictví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09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Oval 2"/>
          <p:cNvSpPr>
            <a:spLocks noChangeArrowheads="1"/>
          </p:cNvSpPr>
          <p:nvPr/>
        </p:nvSpPr>
        <p:spPr bwMode="auto">
          <a:xfrm>
            <a:off x="252413" y="836613"/>
            <a:ext cx="8205787" cy="5545137"/>
          </a:xfrm>
          <a:prstGeom prst="ellipse">
            <a:avLst/>
          </a:prstGeom>
          <a:solidFill>
            <a:srgbClr val="99CCF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1" name="Oval 3"/>
          <p:cNvSpPr>
            <a:spLocks noChangeArrowheads="1"/>
          </p:cNvSpPr>
          <p:nvPr/>
        </p:nvSpPr>
        <p:spPr bwMode="auto">
          <a:xfrm>
            <a:off x="2484438" y="1844675"/>
            <a:ext cx="3673475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5795963" y="2924175"/>
            <a:ext cx="1944687" cy="12255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4427538" y="1844675"/>
            <a:ext cx="3673475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611188" y="1844675"/>
            <a:ext cx="3673475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3348038" y="3141663"/>
            <a:ext cx="2232025" cy="79216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684213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4400" b="1">
                <a:solidFill>
                  <a:srgbClr val="000000"/>
                </a:solidFill>
              </a:rPr>
              <a:t/>
            </a:r>
            <a:br>
              <a:rPr lang="cs-CZ" sz="4400" b="1">
                <a:solidFill>
                  <a:srgbClr val="000000"/>
                </a:solidFill>
              </a:rPr>
            </a:br>
            <a:r>
              <a:rPr lang="cs-CZ" sz="4400" b="1">
                <a:solidFill>
                  <a:srgbClr val="000000"/>
                </a:solidFill>
              </a:rPr>
              <a:t/>
            </a:r>
            <a:br>
              <a:rPr lang="cs-CZ" sz="4400" b="1">
                <a:solidFill>
                  <a:srgbClr val="000000"/>
                </a:solidFill>
              </a:rPr>
            </a:br>
            <a:r>
              <a:rPr lang="cs-CZ" sz="4400" b="1">
                <a:solidFill>
                  <a:srgbClr val="000000"/>
                </a:solidFill>
              </a:rPr>
              <a:t/>
            </a:r>
            <a:br>
              <a:rPr lang="cs-CZ" sz="4400" b="1">
                <a:solidFill>
                  <a:srgbClr val="000000"/>
                </a:solidFill>
              </a:rPr>
            </a:br>
            <a:r>
              <a:rPr lang="cs-CZ" sz="4400" b="1">
                <a:solidFill>
                  <a:srgbClr val="000000"/>
                </a:solidFill>
              </a:rPr>
              <a:t/>
            </a:r>
            <a:br>
              <a:rPr lang="cs-CZ" sz="4400" b="1">
                <a:solidFill>
                  <a:srgbClr val="000000"/>
                </a:solidFill>
              </a:rPr>
            </a:br>
            <a:endParaRPr lang="cs-CZ" sz="4400" b="1">
              <a:solidFill>
                <a:srgbClr val="000000"/>
              </a:solidFill>
            </a:endParaRP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827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3421063" y="3357563"/>
            <a:ext cx="215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>
                <a:solidFill>
                  <a:srgbClr val="333399"/>
                </a:solidFill>
              </a:rPr>
              <a:t>ANALÝZA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6011863" y="3141663"/>
            <a:ext cx="2089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>
                <a:solidFill>
                  <a:srgbClr val="333399"/>
                </a:solidFill>
              </a:rPr>
              <a:t>PÉČE O ZDRAVÍ</a:t>
            </a:r>
          </a:p>
        </p:txBody>
      </p:sp>
      <p:sp>
        <p:nvSpPr>
          <p:cNvPr id="293900" name="Oval 12"/>
          <p:cNvSpPr>
            <a:spLocks noChangeArrowheads="1"/>
          </p:cNvSpPr>
          <p:nvPr/>
        </p:nvSpPr>
        <p:spPr bwMode="auto">
          <a:xfrm>
            <a:off x="5580063" y="4076700"/>
            <a:ext cx="1296987" cy="1223963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900113" y="188913"/>
            <a:ext cx="7346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4400" b="1">
                <a:solidFill>
                  <a:srgbClr val="333399"/>
                </a:solidFill>
              </a:rPr>
              <a:t>SOCIÁLNÍ PROSTŘEDÍ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026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 animBg="1"/>
      <p:bldP spid="293891" grpId="0" animBg="1"/>
      <p:bldP spid="293892" grpId="0" animBg="1"/>
      <p:bldP spid="293893" grpId="0" animBg="1"/>
      <p:bldP spid="293894" grpId="0" animBg="1"/>
      <p:bldP spid="293895" grpId="0" animBg="1"/>
      <p:bldP spid="293897" grpId="0"/>
      <p:bldP spid="293898" grpId="0"/>
      <p:bldP spid="293899" grpId="0"/>
      <p:bldP spid="2939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>
                <a:solidFill>
                  <a:srgbClr val="0000CC"/>
                </a:solidFill>
              </a:rPr>
              <a:t>SL a VZ</a:t>
            </a:r>
            <a:endParaRPr lang="cs-CZ" sz="3600" b="1" cap="all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cs-CZ" sz="3600" b="1" dirty="0" smtClean="0">
                <a:solidFill>
                  <a:srgbClr val="0000CC"/>
                </a:solidFill>
              </a:rPr>
              <a:t> </a:t>
            </a:r>
            <a:r>
              <a:rPr lang="cs-CZ" sz="3600" b="1" cap="all" dirty="0" smtClean="0">
                <a:solidFill>
                  <a:srgbClr val="0000CC"/>
                </a:solidFill>
              </a:rPr>
              <a:t>Hodnotový základ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Zdraví a péče o zdraví </a:t>
            </a:r>
          </a:p>
          <a:p>
            <a:pPr lvl="1"/>
            <a:r>
              <a:rPr lang="cs-CZ" b="1" dirty="0"/>
              <a:t>v</a:t>
            </a:r>
            <a:r>
              <a:rPr lang="cs-CZ" b="1" dirty="0" smtClean="0"/>
              <a:t>šeobecná humánní hodnota</a:t>
            </a:r>
          </a:p>
          <a:p>
            <a:pPr lvl="2"/>
            <a:r>
              <a:rPr lang="cs-CZ" b="1" dirty="0" smtClean="0"/>
              <a:t>důležitý individuální zájem a potřeba</a:t>
            </a:r>
          </a:p>
          <a:p>
            <a:pPr lvl="2"/>
            <a:r>
              <a:rPr lang="cs-CZ" b="1" dirty="0" smtClean="0"/>
              <a:t>významná sociální hodnota</a:t>
            </a:r>
          </a:p>
          <a:p>
            <a:pPr marL="514350" lvl="1" indent="0">
              <a:buNone/>
            </a:pPr>
            <a:endParaRPr lang="cs-CZ" b="1" dirty="0" smtClean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065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0" y="0"/>
          <a:ext cx="9144000" cy="692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Fotografie" r:id="rId4" imgW="3142857" imgH="2467319" progId="MSPhotoEd.3">
                  <p:embed/>
                </p:oleObj>
              </mc:Choice>
              <mc:Fallback>
                <p:oleObj name="Fotografie" r:id="rId4" imgW="3142857" imgH="24673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2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68313" y="188913"/>
            <a:ext cx="8351837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5400" b="1">
                <a:solidFill>
                  <a:schemeClr val="bg1"/>
                </a:solidFill>
              </a:rPr>
              <a:t>KDYŽ CHYBÍ ZDRAVÍ,</a:t>
            </a:r>
            <a:r>
              <a:rPr lang="cs-CZ" altLang="cs-CZ" sz="3600" b="1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36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36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36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</a:rPr>
              <a:t>MOUDROST JE BEZRADNÁ, SÍLA JE NESCHOPNÁ BOJE, BOHATSTVÍ JE BEZCENNÉ A DŮVTIP BEZMOCNÝ.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</a:rPr>
              <a:t>Herakleitos z Efezu (540-480 př.n.l.)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903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0" y="0"/>
          <a:ext cx="9144000" cy="692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Fotografie" r:id="rId4" imgW="3142857" imgH="2467319" progId="MSPhotoEd.3">
                  <p:embed/>
                </p:oleObj>
              </mc:Choice>
              <mc:Fallback>
                <p:oleObj name="Fotografie" r:id="rId4" imgW="3142857" imgH="24673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2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68313" y="188913"/>
            <a:ext cx="8351837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5400" b="1">
                <a:solidFill>
                  <a:schemeClr val="bg1"/>
                </a:solidFill>
              </a:rPr>
              <a:t>KDYŽ CHYBÍ </a:t>
            </a:r>
            <a:r>
              <a:rPr lang="cs-CZ" altLang="cs-CZ" sz="5400" b="1">
                <a:solidFill>
                  <a:srgbClr val="FFFF00"/>
                </a:solidFill>
              </a:rPr>
              <a:t>ZDRAVÍ</a:t>
            </a:r>
            <a:r>
              <a:rPr lang="cs-CZ" altLang="cs-CZ" sz="5400" b="1">
                <a:solidFill>
                  <a:schemeClr val="bg1"/>
                </a:solidFill>
              </a:rPr>
              <a:t>,</a:t>
            </a:r>
            <a:r>
              <a:rPr lang="cs-CZ" altLang="cs-CZ" sz="3600" b="1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36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36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36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FFFF00"/>
                </a:solidFill>
              </a:rPr>
              <a:t>MOUDROST</a:t>
            </a:r>
            <a:r>
              <a:rPr lang="cs-CZ" altLang="cs-CZ" b="1">
                <a:solidFill>
                  <a:schemeClr val="bg1"/>
                </a:solidFill>
              </a:rPr>
              <a:t> JE BEZRADNÁ, </a:t>
            </a:r>
            <a:r>
              <a:rPr lang="cs-CZ" altLang="cs-CZ" b="1">
                <a:solidFill>
                  <a:srgbClr val="FFFF00"/>
                </a:solidFill>
              </a:rPr>
              <a:t>SÍLA</a:t>
            </a:r>
            <a:r>
              <a:rPr lang="cs-CZ" altLang="cs-CZ" b="1">
                <a:solidFill>
                  <a:schemeClr val="bg1"/>
                </a:solidFill>
              </a:rPr>
              <a:t> JE NESCHOPNÁ BOJE, </a:t>
            </a:r>
            <a:r>
              <a:rPr lang="cs-CZ" altLang="cs-CZ" b="1">
                <a:solidFill>
                  <a:srgbClr val="FFFF00"/>
                </a:solidFill>
              </a:rPr>
              <a:t>BOHATSTVÍ</a:t>
            </a:r>
            <a:r>
              <a:rPr lang="cs-CZ" altLang="cs-CZ" b="1">
                <a:solidFill>
                  <a:schemeClr val="bg1"/>
                </a:solidFill>
              </a:rPr>
              <a:t> JE BEZCENNÉ A </a:t>
            </a:r>
            <a:r>
              <a:rPr lang="cs-CZ" altLang="cs-CZ" b="1">
                <a:solidFill>
                  <a:srgbClr val="FFFF00"/>
                </a:solidFill>
              </a:rPr>
              <a:t>DŮVTIP</a:t>
            </a:r>
            <a:r>
              <a:rPr lang="cs-CZ" altLang="cs-CZ" b="1">
                <a:solidFill>
                  <a:schemeClr val="bg1"/>
                </a:solidFill>
              </a:rPr>
              <a:t> BEZMOCNÝ.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</a:rPr>
              <a:t>Herakleitos z Efezu (540-480 př.n.l.)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833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88" y="476672"/>
            <a:ext cx="9029700" cy="1143000"/>
          </a:xfrm>
        </p:spPr>
        <p:txBody>
          <a:bodyPr/>
          <a:lstStyle/>
          <a:p>
            <a:r>
              <a:rPr lang="cs-CZ" sz="4000" b="1" dirty="0">
                <a:solidFill>
                  <a:srgbClr val="0000CC"/>
                </a:solidFill>
              </a:rPr>
              <a:t>INDIVIDUÁLNÍ HODNOTA ZDRAVÍ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543925" cy="5762625"/>
          </a:xfrm>
        </p:spPr>
        <p:txBody>
          <a:bodyPr/>
          <a:lstStyle/>
          <a:p>
            <a:pPr marL="361950" indent="-361950">
              <a:spcAft>
                <a:spcPts val="1200"/>
              </a:spcAft>
            </a:pPr>
            <a:r>
              <a:rPr lang="cs-CZ" dirty="0" smtClean="0"/>
              <a:t>důležitá, ale nikoliv nejdůležitější hodnota</a:t>
            </a:r>
          </a:p>
          <a:p>
            <a:pPr marL="361950" indent="-361950">
              <a:spcAft>
                <a:spcPts val="1200"/>
              </a:spcAft>
            </a:pPr>
            <a:r>
              <a:rPr lang="cs-CZ" dirty="0" smtClean="0"/>
              <a:t>pud sebezáchovy </a:t>
            </a:r>
            <a:endParaRPr lang="cs-CZ" sz="1000" dirty="0" smtClean="0"/>
          </a:p>
          <a:p>
            <a:pPr marL="361950" indent="-361950">
              <a:spcAft>
                <a:spcPts val="1200"/>
              </a:spcAft>
            </a:pPr>
            <a:r>
              <a:rPr lang="cs-CZ" dirty="0" smtClean="0"/>
              <a:t>mnoho </a:t>
            </a:r>
            <a:r>
              <a:rPr lang="cs-CZ" dirty="0"/>
              <a:t>lidí hodnotu zdraví </a:t>
            </a:r>
            <a:r>
              <a:rPr lang="cs-CZ" dirty="0" smtClean="0"/>
              <a:t>podceňuje </a:t>
            </a:r>
            <a:endParaRPr lang="cs-CZ" sz="900" dirty="0" smtClean="0"/>
          </a:p>
          <a:p>
            <a:pPr marL="361950" indent="-361950">
              <a:spcAft>
                <a:spcPts val="1200"/>
              </a:spcAft>
            </a:pPr>
            <a:r>
              <a:rPr lang="cs-CZ" dirty="0" smtClean="0"/>
              <a:t>je důležité </a:t>
            </a:r>
            <a:r>
              <a:rPr lang="cs-CZ" b="1" dirty="0"/>
              <a:t>pomáhat</a:t>
            </a:r>
            <a:r>
              <a:rPr lang="cs-CZ" dirty="0"/>
              <a:t> občanům, aby si hodnotu svého zdraví uvědomili, když jsou ještě zdraví, aby si zdraví vážili a naučili se je účinně </a:t>
            </a:r>
            <a:r>
              <a:rPr lang="cs-CZ" dirty="0" smtClean="0"/>
              <a:t>chránit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4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20688"/>
            <a:ext cx="8964613" cy="2150442"/>
          </a:xfrm>
          <a:extLst/>
        </p:spPr>
        <p:txBody>
          <a:bodyPr/>
          <a:lstStyle/>
          <a:p>
            <a:pPr algn="ctr" eaLnBrk="1" hangingPunct="1">
              <a:spcAft>
                <a:spcPts val="3200"/>
              </a:spcAft>
              <a:defRPr/>
            </a:pPr>
            <a:r>
              <a:rPr lang="cs-CZ" sz="4400" dirty="0" smtClean="0">
                <a:solidFill>
                  <a:srgbClr val="0000CC"/>
                </a:solidFill>
              </a:rPr>
              <a:t>STUDIJNÍ MATERIÁLY</a:t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4400" dirty="0" smtClean="0">
                <a:solidFill>
                  <a:srgbClr val="0000CC"/>
                </a:solidFill>
              </a:rPr>
              <a:t/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2400" dirty="0">
                <a:solidFill>
                  <a:srgbClr val="0000CC"/>
                </a:solidFill>
              </a:rPr>
              <a:t/>
            </a:r>
            <a:br>
              <a:rPr lang="cs-CZ" sz="2400" dirty="0">
                <a:solidFill>
                  <a:srgbClr val="0000CC"/>
                </a:solidFill>
              </a:rPr>
            </a:br>
            <a:endParaRPr lang="cs-CZ" sz="3600" b="1" dirty="0" smtClean="0">
              <a:ln w="12700">
                <a:solidFill>
                  <a:srgbClr val="0000CC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4"/>
            <a:ext cx="8382000" cy="3246934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cs-CZ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cs-CZ" sz="2800" dirty="0" smtClean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defRPr/>
            </a:pPr>
            <a:r>
              <a:rPr lang="cs-CZ" sz="2800" b="1" dirty="0" err="1" smtClean="0"/>
              <a:t>Powerpointové</a:t>
            </a:r>
            <a:r>
              <a:rPr lang="cs-CZ" sz="2800" b="1" dirty="0" smtClean="0"/>
              <a:t> prezentace v </a:t>
            </a:r>
            <a:r>
              <a:rPr lang="cs-CZ" sz="2800" b="1" dirty="0" err="1" smtClean="0"/>
              <a:t>ISu</a:t>
            </a:r>
            <a:endParaRPr lang="cs-CZ" sz="2800" b="1" dirty="0" smtClean="0"/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defRPr/>
            </a:pPr>
            <a:endParaRPr lang="cs-CZ" sz="2800" b="1" dirty="0"/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defRPr/>
            </a:pPr>
            <a:r>
              <a:rPr lang="cs-CZ" sz="2800" b="1" dirty="0" smtClean="0"/>
              <a:t>Holčík, J., Žáček, A., Koupilová, I.: Sociální lékařství. Brno, MU 2012, 137 s.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defRPr/>
            </a:pPr>
            <a:endParaRPr lang="cs-CZ" sz="2800" b="1" dirty="0"/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defRPr/>
            </a:pPr>
            <a:r>
              <a:rPr lang="cs-CZ" sz="2800" b="1" dirty="0" smtClean="0"/>
              <a:t>Holčík, J.: Systém péče o zdraví a zdravotní gramotnost. Brno, MU 2010, 293 s.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defRPr/>
            </a:pPr>
            <a:endParaRPr lang="cs-CZ" sz="2800" b="1" dirty="0" smtClean="0"/>
          </a:p>
          <a:p>
            <a:pPr marL="0" indent="0" eaLnBrk="1" hangingPunct="1">
              <a:lnSpc>
                <a:spcPct val="80000"/>
              </a:lnSpc>
              <a:buClr>
                <a:srgbClr val="C00000"/>
              </a:buClr>
              <a:buNone/>
              <a:defRPr/>
            </a:pPr>
            <a:endParaRPr lang="cs-CZ" sz="28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976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229600" cy="1143000"/>
          </a:xfrm>
        </p:spPr>
        <p:txBody>
          <a:bodyPr/>
          <a:lstStyle/>
          <a:p>
            <a:r>
              <a:rPr lang="cs-CZ" sz="4000" b="1" dirty="0">
                <a:solidFill>
                  <a:srgbClr val="0000CC"/>
                </a:solidFill>
              </a:rPr>
              <a:t>SOCIÁLNÍ HODNOTA </a:t>
            </a:r>
            <a:r>
              <a:rPr lang="cs-CZ" sz="4000" b="1" dirty="0" smtClean="0">
                <a:solidFill>
                  <a:srgbClr val="0000CC"/>
                </a:solidFill>
              </a:rPr>
              <a:t>ZDRAVÍ</a:t>
            </a:r>
            <a:endParaRPr lang="cs-CZ" sz="4000" b="1" dirty="0">
              <a:solidFill>
                <a:srgbClr val="0000CC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181100"/>
            <a:ext cx="8229600" cy="53625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/>
              <a:t>Historicky </a:t>
            </a:r>
            <a:r>
              <a:rPr lang="cs-CZ" dirty="0" smtClean="0"/>
              <a:t>-</a:t>
            </a:r>
            <a:r>
              <a:rPr lang="cs-CZ" dirty="0"/>
              <a:t> </a:t>
            </a:r>
            <a:r>
              <a:rPr lang="cs-CZ" b="1" dirty="0" smtClean="0"/>
              <a:t>vojenské hledisko </a:t>
            </a:r>
            <a:r>
              <a:rPr lang="cs-CZ" dirty="0"/>
              <a:t>– armáda potřebovala zdravé muže. </a:t>
            </a:r>
          </a:p>
          <a:p>
            <a:pPr>
              <a:spcAft>
                <a:spcPts val="1200"/>
              </a:spcAft>
            </a:pPr>
            <a:r>
              <a:rPr lang="cs-CZ" b="1" dirty="0"/>
              <a:t>Ekonomický aspekt </a:t>
            </a:r>
            <a:r>
              <a:rPr lang="cs-CZ" dirty="0"/>
              <a:t>- výrobní organizace potřebovaly zdravé pracovníky. </a:t>
            </a:r>
          </a:p>
          <a:p>
            <a:pPr>
              <a:spcAft>
                <a:spcPts val="1200"/>
              </a:spcAft>
            </a:pPr>
            <a:r>
              <a:rPr lang="cs-CZ" b="1" dirty="0"/>
              <a:t>Sociální hodnota</a:t>
            </a:r>
            <a:r>
              <a:rPr lang="cs-CZ" dirty="0"/>
              <a:t> zdraví je ovšem mnohem bohatší. Jde o bezpečnost </a:t>
            </a:r>
            <a:r>
              <a:rPr lang="cs-CZ" dirty="0" smtClean="0"/>
              <a:t>a spokojenost </a:t>
            </a:r>
            <a:r>
              <a:rPr lang="cs-CZ" dirty="0"/>
              <a:t>lidí, o právo žít ve zdravém prostředí a ve zdravé společnosti. </a:t>
            </a:r>
          </a:p>
          <a:p>
            <a:endParaRPr lang="cs-CZ" dirty="0">
              <a:solidFill>
                <a:srgbClr val="24559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CC"/>
                </a:solidFill>
              </a:rPr>
              <a:t>EKONOMICKÝ VÝZNAM ZDRAVÍ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14450"/>
            <a:ext cx="8229600" cy="5257800"/>
          </a:xfrm>
        </p:spPr>
        <p:txBody>
          <a:bodyPr/>
          <a:lstStyle/>
          <a:p>
            <a:r>
              <a:rPr lang="cs-CZ" dirty="0" smtClean="0"/>
              <a:t>Zdraví </a:t>
            </a:r>
            <a:r>
              <a:rPr lang="cs-CZ" dirty="0"/>
              <a:t>a vzdělání lidí je základní podmínkou konkurenceschopnosti národní ekonomiky</a:t>
            </a:r>
            <a:r>
              <a:rPr lang="cs-CZ" dirty="0" smtClean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5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00CC"/>
                </a:solidFill>
              </a:rPr>
              <a:t>POLITICKÝ VÝZNAM ZDRAVÍ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09206"/>
            <a:ext cx="8297738" cy="5257800"/>
          </a:xfrm>
        </p:spPr>
        <p:txBody>
          <a:bodyPr/>
          <a:lstStyle/>
          <a:p>
            <a:r>
              <a:rPr lang="cs-CZ" sz="2800" dirty="0"/>
              <a:t>V řadě evropských zemí se zdraví lidí  dostalo do popředí </a:t>
            </a:r>
            <a:r>
              <a:rPr lang="cs-CZ" sz="2800" b="1" dirty="0"/>
              <a:t>zájmu voličů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Dobrá </a:t>
            </a:r>
            <a:r>
              <a:rPr lang="cs-CZ" sz="2800" b="1" dirty="0"/>
              <a:t>zdravotní politika </a:t>
            </a:r>
            <a:r>
              <a:rPr lang="cs-CZ" sz="2800" b="1" dirty="0" smtClean="0"/>
              <a:t>+ </a:t>
            </a:r>
            <a:r>
              <a:rPr lang="cs-CZ" sz="2800" dirty="0" smtClean="0"/>
              <a:t>silná </a:t>
            </a:r>
            <a:r>
              <a:rPr lang="cs-CZ" sz="2800" dirty="0"/>
              <a:t>sociální politika </a:t>
            </a:r>
            <a:r>
              <a:rPr lang="cs-CZ" sz="2800" dirty="0" smtClean="0"/>
              <a:t>= </a:t>
            </a:r>
            <a:r>
              <a:rPr lang="cs-CZ" sz="2800" dirty="0"/>
              <a:t>nástroj růstu ekonomické výkonnosti, </a:t>
            </a:r>
            <a:r>
              <a:rPr lang="cs-CZ" sz="2800" dirty="0" smtClean="0"/>
              <a:t>konkurenceschopnosti, je i podmínkou </a:t>
            </a:r>
            <a:r>
              <a:rPr lang="cs-CZ" sz="2800" dirty="0"/>
              <a:t>kulturního a sociálního rozvoje státu.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4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496944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>
                <a:solidFill>
                  <a:srgbClr val="0000CC"/>
                </a:solidFill>
              </a:rPr>
              <a:t>SL a VZ</a:t>
            </a:r>
            <a:endParaRPr lang="cs-CZ" sz="3600" b="1" cap="all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cs-CZ" sz="3600" b="1" dirty="0" smtClean="0">
                <a:solidFill>
                  <a:srgbClr val="0000CC"/>
                </a:solidFill>
              </a:rPr>
              <a:t> </a:t>
            </a:r>
            <a:r>
              <a:rPr lang="cs-CZ" sz="3600" b="1" cap="all" dirty="0" smtClean="0">
                <a:solidFill>
                  <a:srgbClr val="0000CC"/>
                </a:solidFill>
              </a:rPr>
              <a:t>Hodnotový základ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r>
              <a:rPr lang="cs-CZ" dirty="0" smtClean="0"/>
              <a:t>Spjatý se zdravotní strategií SZO</a:t>
            </a:r>
          </a:p>
          <a:p>
            <a:r>
              <a:rPr lang="cs-CZ" dirty="0" smtClean="0"/>
              <a:t>1977: „Zdraví pro všechny do roku 2000“</a:t>
            </a:r>
          </a:p>
          <a:p>
            <a:r>
              <a:rPr lang="cs-CZ" dirty="0" smtClean="0"/>
              <a:t>Zdraví – tělesné, duševní, sociální</a:t>
            </a:r>
          </a:p>
          <a:p>
            <a:r>
              <a:rPr lang="cs-CZ" dirty="0" smtClean="0"/>
              <a:t>Hodnoty - zdraví a spravedlnost ve zdraví</a:t>
            </a:r>
          </a:p>
          <a:p>
            <a:r>
              <a:rPr lang="cs-CZ" dirty="0" smtClean="0"/>
              <a:t>Sdílená odpovědnost za 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852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05"/>
            <a:ext cx="9144000" cy="682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39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" y="0"/>
            <a:ext cx="8876097" cy="659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56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1470025"/>
          </a:xfrm>
        </p:spPr>
        <p:txBody>
          <a:bodyPr/>
          <a:lstStyle/>
          <a:p>
            <a:pPr>
              <a:defRPr/>
            </a:pPr>
            <a:r>
              <a:rPr lang="cs-CZ" b="1" cap="all" dirty="0">
                <a:solidFill>
                  <a:srgbClr val="0000CC"/>
                </a:solidFill>
                <a:ea typeface="Arial Unicode MS" pitchFamily="34" charset="-128"/>
                <a:cs typeface="Rod" pitchFamily="49" charset="-79"/>
              </a:rPr>
              <a:t>HODNOCENÍ ZDRAVOTNÍ SITUACE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2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cs-CZ" sz="4000" dirty="0" smtClean="0">
                <a:solidFill>
                  <a:srgbClr val="0000CC"/>
                </a:solidFill>
                <a:latin typeface="Arial Black" pitchFamily="34" charset="0"/>
              </a:rPr>
              <a:t>HODNOCENÍ ZDRAVOTNÍ SITUACE</a:t>
            </a:r>
            <a:endParaRPr lang="cs-CZ" sz="40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55091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endParaRPr lang="cs-CZ" sz="1400" b="1" dirty="0">
              <a:solidFill>
                <a:schemeClr val="accent2"/>
              </a:solidFill>
            </a:endParaRPr>
          </a:p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r>
              <a:rPr lang="cs-CZ" b="1" dirty="0"/>
              <a:t>O závažných zdravotních problémech vypovídají</a:t>
            </a:r>
            <a:r>
              <a:rPr lang="cs-CZ" b="1" dirty="0" smtClean="0"/>
              <a:t>:</a:t>
            </a:r>
          </a:p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endParaRPr lang="cs-CZ" b="1" dirty="0"/>
          </a:p>
          <a:p>
            <a:pPr marL="514350" indent="-514350" defTabSz="1166813">
              <a:lnSpc>
                <a:spcPct val="90000"/>
              </a:lnSpc>
              <a:buFont typeface="+mj-lt"/>
              <a:buAutoNum type="arabicPeriod"/>
              <a:tabLst>
                <a:tab pos="993775" algn="l"/>
                <a:tab pos="1435100" algn="l"/>
              </a:tabLst>
            </a:pPr>
            <a:r>
              <a:rPr lang="cs-CZ" b="1" dirty="0" smtClean="0">
                <a:solidFill>
                  <a:srgbClr val="0000CC"/>
                </a:solidFill>
              </a:rPr>
              <a:t>ukazatele </a:t>
            </a:r>
            <a:r>
              <a:rPr lang="cs-CZ" b="1" dirty="0">
                <a:solidFill>
                  <a:srgbClr val="0000CC"/>
                </a:solidFill>
              </a:rPr>
              <a:t>zdravotního </a:t>
            </a:r>
            <a:r>
              <a:rPr lang="cs-CZ" b="1" dirty="0" smtClean="0">
                <a:solidFill>
                  <a:srgbClr val="0000CC"/>
                </a:solidFill>
              </a:rPr>
              <a:t>stavu obyvatelstva</a:t>
            </a:r>
            <a:endParaRPr lang="cs-CZ" b="1" dirty="0">
              <a:solidFill>
                <a:srgbClr val="0000CC"/>
              </a:solidFill>
            </a:endParaRPr>
          </a:p>
          <a:p>
            <a:pPr marL="514350" indent="-514350" defTabSz="1166813">
              <a:lnSpc>
                <a:spcPct val="90000"/>
              </a:lnSpc>
              <a:buFont typeface="+mj-lt"/>
              <a:buAutoNum type="arabicPeriod"/>
              <a:tabLst>
                <a:tab pos="993775" algn="l"/>
                <a:tab pos="1435100" algn="l"/>
              </a:tabLst>
            </a:pPr>
            <a:r>
              <a:rPr lang="cs-CZ" b="1" dirty="0" smtClean="0">
                <a:solidFill>
                  <a:srgbClr val="0000CC"/>
                </a:solidFill>
              </a:rPr>
              <a:t>charakteristiky </a:t>
            </a:r>
            <a:r>
              <a:rPr lang="cs-CZ" b="1" dirty="0">
                <a:solidFill>
                  <a:srgbClr val="0000CC"/>
                </a:solidFill>
              </a:rPr>
              <a:t>životního způsobu</a:t>
            </a:r>
          </a:p>
          <a:p>
            <a:pPr marL="514350" indent="-514350" defTabSz="1166813">
              <a:lnSpc>
                <a:spcPct val="90000"/>
              </a:lnSpc>
              <a:buFont typeface="+mj-lt"/>
              <a:buAutoNum type="arabicPeriod"/>
              <a:tabLst>
                <a:tab pos="993775" algn="l"/>
                <a:tab pos="1435100" algn="l"/>
              </a:tabLst>
            </a:pPr>
            <a:r>
              <a:rPr lang="cs-CZ" b="1" dirty="0" smtClean="0">
                <a:solidFill>
                  <a:srgbClr val="0000CC"/>
                </a:solidFill>
              </a:rPr>
              <a:t>charakteristiky </a:t>
            </a:r>
            <a:r>
              <a:rPr lang="cs-CZ" b="1" dirty="0">
                <a:solidFill>
                  <a:srgbClr val="0000CC"/>
                </a:solidFill>
              </a:rPr>
              <a:t>životního prostředí</a:t>
            </a:r>
          </a:p>
          <a:p>
            <a:pPr marL="514350" indent="-514350" defTabSz="1166813">
              <a:lnSpc>
                <a:spcPct val="90000"/>
              </a:lnSpc>
              <a:buFont typeface="+mj-lt"/>
              <a:buAutoNum type="arabicPeriod"/>
              <a:tabLst>
                <a:tab pos="993775" algn="l"/>
                <a:tab pos="1435100" algn="l"/>
              </a:tabLst>
            </a:pPr>
            <a:r>
              <a:rPr lang="cs-CZ" b="1" dirty="0" smtClean="0">
                <a:solidFill>
                  <a:srgbClr val="0000CC"/>
                </a:solidFill>
              </a:rPr>
              <a:t>stav</a:t>
            </a:r>
            <a:r>
              <a:rPr lang="cs-CZ" b="1" dirty="0">
                <a:solidFill>
                  <a:srgbClr val="0000CC"/>
                </a:solidFill>
              </a:rPr>
              <a:t>, činnost a výsledky zdravotnictví.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26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CC"/>
                </a:solidFill>
                <a:latin typeface="Arial Black" pitchFamily="34" charset="0"/>
              </a:rPr>
              <a:t>Zdravotní situace v ČR</a:t>
            </a:r>
            <a:endParaRPr lang="cs-CZ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5509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endParaRPr lang="cs-CZ" sz="2600" b="1" dirty="0" smtClean="0"/>
          </a:p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r>
              <a:rPr lang="cs-CZ" sz="2600" b="1" dirty="0" smtClean="0"/>
              <a:t>Zdravotní </a:t>
            </a:r>
            <a:r>
              <a:rPr lang="cs-CZ" sz="2600" b="1" dirty="0"/>
              <a:t>situace v České republice se v některých aspektech zlepšuje. </a:t>
            </a:r>
            <a:endParaRPr lang="cs-CZ" sz="2600" b="1" dirty="0" smtClean="0"/>
          </a:p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endParaRPr lang="cs-CZ" sz="2600" b="1" dirty="0"/>
          </a:p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endParaRPr lang="cs-CZ" sz="2600" b="1" dirty="0" smtClean="0"/>
          </a:p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r>
              <a:rPr lang="cs-CZ" sz="2600" b="1" dirty="0" smtClean="0"/>
              <a:t>Vývoj</a:t>
            </a:r>
            <a:r>
              <a:rPr lang="cs-CZ" sz="2600" b="1" dirty="0"/>
              <a:t>, úroveň ani rozložení zdraví lidí však neodpovídá ani potřebám ani skutečným možnostem.</a:t>
            </a:r>
          </a:p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endParaRPr lang="cs-CZ" sz="1400" b="1" dirty="0">
              <a:solidFill>
                <a:schemeClr val="accent2"/>
              </a:solidFill>
            </a:endParaRPr>
          </a:p>
          <a:p>
            <a:pPr marL="0" indent="0" defTabSz="1166813">
              <a:lnSpc>
                <a:spcPct val="90000"/>
              </a:lnSpc>
              <a:buFontTx/>
              <a:buNone/>
              <a:tabLst>
                <a:tab pos="993775" algn="l"/>
                <a:tab pos="1435100" algn="l"/>
              </a:tabLst>
            </a:pPr>
            <a:endParaRPr lang="cs-CZ" sz="26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427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964488" cy="1584176"/>
          </a:xfrm>
        </p:spPr>
        <p:txBody>
          <a:bodyPr/>
          <a:lstStyle/>
          <a:p>
            <a:pPr marL="762000" indent="-762000" algn="l">
              <a:buFontTx/>
              <a:buAutoNum type="alphaUcPeriod"/>
            </a:pPr>
            <a:r>
              <a:rPr lang="cs-CZ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ZDRAVOTNÍ </a:t>
            </a:r>
            <a:r>
              <a:rPr lang="cs-CZ" sz="3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STAV OBYVATELSTVA </a:t>
            </a:r>
            <a:r>
              <a:rPr lang="cs-CZ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cs-CZ" sz="32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cs-CZ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(ZDRAVÍ LIDÍ)</a:t>
            </a:r>
            <a:br>
              <a:rPr lang="cs-CZ" sz="32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endParaRPr lang="cs-CZ" sz="32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608934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800" b="1" dirty="0" smtClean="0"/>
              <a:t>Střední délka </a:t>
            </a:r>
            <a:r>
              <a:rPr lang="cs-CZ" sz="2800" b="1" dirty="0"/>
              <a:t>života </a:t>
            </a:r>
            <a:endParaRPr lang="cs-CZ" sz="2800" b="1" dirty="0" smtClean="0"/>
          </a:p>
          <a:p>
            <a:pPr>
              <a:lnSpc>
                <a:spcPct val="8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pPr>
              <a:lnSpc>
                <a:spcPct val="8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800" b="1" dirty="0" smtClean="0"/>
              <a:t>V </a:t>
            </a:r>
            <a:r>
              <a:rPr lang="cs-CZ" sz="2800" b="1" dirty="0"/>
              <a:t>ČR je vysoký výskyt chorob kardiovaskulárních, nádorových onemocnění i psychických nemocí. </a:t>
            </a:r>
            <a:endParaRPr lang="cs-CZ" sz="2800" b="1" dirty="0" smtClean="0"/>
          </a:p>
          <a:p>
            <a:pPr>
              <a:lnSpc>
                <a:spcPct val="8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>
              <a:lnSpc>
                <a:spcPct val="80000"/>
              </a:lnSpc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800" b="1" dirty="0"/>
              <a:t>I když je možno doložit některá dílčí zlepšení, zaostávání úrovně zdraví lidí </a:t>
            </a:r>
            <a:r>
              <a:rPr lang="cs-CZ" sz="2800" b="1" dirty="0" smtClean="0"/>
              <a:t>v ČR </a:t>
            </a:r>
            <a:r>
              <a:rPr lang="cs-CZ" sz="2800" b="1" dirty="0"/>
              <a:t>ve srovnání s vyspělými zeměmi přetrvává. Jedním z východisek zlepšení situace by měla být úvaha </a:t>
            </a:r>
            <a:r>
              <a:rPr lang="cs-CZ" sz="2800" b="1" dirty="0" smtClean="0"/>
              <a:t>o determinantách </a:t>
            </a:r>
            <a:r>
              <a:rPr lang="cs-CZ" sz="2800" b="1" dirty="0"/>
              <a:t>zdraví lidí, prioritách </a:t>
            </a:r>
            <a:r>
              <a:rPr lang="cs-CZ" sz="2800" b="1" dirty="0" smtClean="0"/>
              <a:t>i o možných </a:t>
            </a:r>
            <a:r>
              <a:rPr lang="cs-CZ" sz="2800" b="1" dirty="0"/>
              <a:t>regulačních mechanismech.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026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21112" y="0"/>
            <a:ext cx="1038137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11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357188"/>
            <a:ext cx="7931150" cy="60483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4000" b="1" smtClean="0">
                <a:solidFill>
                  <a:srgbClr val="333597"/>
                </a:solidFill>
              </a:rPr>
              <a:t>STŘEDNÍ DÉLKA ŽIVOTA</a:t>
            </a:r>
          </a:p>
          <a:p>
            <a:pPr marL="0" indent="0">
              <a:buFontTx/>
              <a:buNone/>
            </a:pPr>
            <a:endParaRPr lang="cs-CZ" altLang="cs-CZ" sz="2800" b="1" smtClean="0">
              <a:solidFill>
                <a:srgbClr val="1B06B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1" y="980728"/>
            <a:ext cx="755410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74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4598964" cy="659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547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20713"/>
            <a:ext cx="7772400" cy="1143000"/>
          </a:xfrm>
        </p:spPr>
        <p:txBody>
          <a:bodyPr/>
          <a:lstStyle/>
          <a:p>
            <a:pPr algn="l"/>
            <a:r>
              <a:rPr lang="cs-CZ" sz="4000" b="1" dirty="0">
                <a:solidFill>
                  <a:srgbClr val="0000CC"/>
                </a:solidFill>
                <a:latin typeface="Arial Black" pitchFamily="34" charset="0"/>
              </a:rPr>
              <a:t>B. ŽIVOTNÍ ZPŮSOB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773238"/>
            <a:ext cx="7270750" cy="4876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  <a:buSzPct val="150000"/>
            </a:pPr>
            <a:r>
              <a:rPr lang="cs-CZ" b="1" dirty="0" smtClean="0"/>
              <a:t>kuřáctví</a:t>
            </a:r>
            <a:r>
              <a:rPr lang="cs-CZ" b="1" dirty="0"/>
              <a:t>, </a:t>
            </a:r>
            <a:endParaRPr lang="cs-CZ" b="1" dirty="0" smtClean="0"/>
          </a:p>
          <a:p>
            <a:pPr>
              <a:lnSpc>
                <a:spcPct val="90000"/>
              </a:lnSpc>
              <a:buClr>
                <a:srgbClr val="C00000"/>
              </a:buClr>
              <a:buSzPct val="150000"/>
            </a:pPr>
            <a:r>
              <a:rPr lang="cs-CZ" b="1" dirty="0" smtClean="0"/>
              <a:t>energeticky </a:t>
            </a:r>
            <a:r>
              <a:rPr lang="cs-CZ" b="1" dirty="0"/>
              <a:t>nadměrná a nevhodně složená strava, </a:t>
            </a:r>
            <a:endParaRPr lang="cs-CZ" b="1" dirty="0" smtClean="0"/>
          </a:p>
          <a:p>
            <a:pPr>
              <a:lnSpc>
                <a:spcPct val="90000"/>
              </a:lnSpc>
              <a:buClr>
                <a:srgbClr val="C00000"/>
              </a:buClr>
              <a:buSzPct val="150000"/>
            </a:pPr>
            <a:r>
              <a:rPr lang="cs-CZ" b="1" dirty="0" smtClean="0"/>
              <a:t>nízká </a:t>
            </a:r>
            <a:r>
              <a:rPr lang="cs-CZ" b="1" dirty="0"/>
              <a:t>pohybová aktivita, </a:t>
            </a:r>
            <a:endParaRPr lang="cs-CZ" b="1" dirty="0" smtClean="0"/>
          </a:p>
          <a:p>
            <a:pPr>
              <a:lnSpc>
                <a:spcPct val="90000"/>
              </a:lnSpc>
              <a:buClr>
                <a:srgbClr val="C00000"/>
              </a:buClr>
              <a:buSzPct val="150000"/>
            </a:pPr>
            <a:r>
              <a:rPr lang="cs-CZ" b="1" dirty="0" smtClean="0"/>
              <a:t>vysoká </a:t>
            </a:r>
            <a:r>
              <a:rPr lang="cs-CZ" b="1" dirty="0"/>
              <a:t>úroveň psychických tenzí a stresů, </a:t>
            </a:r>
            <a:endParaRPr lang="cs-CZ" b="1" dirty="0" smtClean="0"/>
          </a:p>
          <a:p>
            <a:pPr>
              <a:lnSpc>
                <a:spcPct val="90000"/>
              </a:lnSpc>
              <a:buClr>
                <a:srgbClr val="C00000"/>
              </a:buClr>
              <a:buSzPct val="150000"/>
            </a:pPr>
            <a:r>
              <a:rPr lang="cs-CZ" b="1" dirty="0" smtClean="0"/>
              <a:t>zneužívání </a:t>
            </a:r>
            <a:r>
              <a:rPr lang="cs-CZ" b="1" dirty="0"/>
              <a:t>alkoholu, léků a drog, </a:t>
            </a:r>
            <a:endParaRPr lang="cs-CZ" b="1" dirty="0" smtClean="0"/>
          </a:p>
          <a:p>
            <a:pPr>
              <a:lnSpc>
                <a:spcPct val="90000"/>
              </a:lnSpc>
              <a:buClr>
                <a:srgbClr val="C00000"/>
              </a:buClr>
              <a:buSzPct val="150000"/>
            </a:pPr>
            <a:r>
              <a:rPr lang="cs-CZ" b="1" dirty="0" smtClean="0"/>
              <a:t>nevhodné </a:t>
            </a:r>
            <a:r>
              <a:rPr lang="cs-CZ" b="1" dirty="0"/>
              <a:t>sexuální chování apod.</a:t>
            </a:r>
          </a:p>
          <a:p>
            <a:pPr marL="0" indent="0">
              <a:lnSpc>
                <a:spcPct val="90000"/>
              </a:lnSpc>
              <a:buClr>
                <a:srgbClr val="C00000"/>
              </a:buClr>
              <a:buSzPct val="150000"/>
            </a:pPr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601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0000CC"/>
                </a:solidFill>
              </a:rPr>
              <a:t>KOUŘENÍ</a:t>
            </a:r>
          </a:p>
        </p:txBody>
      </p:sp>
      <p:sp>
        <p:nvSpPr>
          <p:cNvPr id="83971" name="TextovéPole 3"/>
          <p:cNvSpPr txBox="1">
            <a:spLocks noChangeArrowheads="1"/>
          </p:cNvSpPr>
          <p:nvPr/>
        </p:nvSpPr>
        <p:spPr bwMode="auto">
          <a:xfrm>
            <a:off x="755650" y="1916113"/>
            <a:ext cx="10080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83972" name="TextovéPole 4"/>
          <p:cNvSpPr txBox="1">
            <a:spLocks noChangeArrowheads="1"/>
          </p:cNvSpPr>
          <p:nvPr/>
        </p:nvSpPr>
        <p:spPr bwMode="auto">
          <a:xfrm>
            <a:off x="5508625" y="6446838"/>
            <a:ext cx="2873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83973" name="TextovéPole 7"/>
          <p:cNvSpPr txBox="1">
            <a:spLocks noChangeArrowheads="1"/>
          </p:cNvSpPr>
          <p:nvPr/>
        </p:nvSpPr>
        <p:spPr bwMode="auto">
          <a:xfrm>
            <a:off x="5219700" y="5516563"/>
            <a:ext cx="10080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 lnSpcReduction="10000"/>
          </a:bodyPr>
          <a:lstStyle/>
          <a:p>
            <a:pPr>
              <a:buClr>
                <a:srgbClr val="0000CC"/>
              </a:buClr>
              <a:defRPr/>
            </a:pPr>
            <a:r>
              <a:rPr lang="cs-CZ" dirty="0" smtClean="0"/>
              <a:t>V ČR kouří 30 % populace a převažují muži a lidé se základním vzděláním.</a:t>
            </a:r>
          </a:p>
          <a:p>
            <a:pPr>
              <a:buClr>
                <a:srgbClr val="0000CC"/>
              </a:buClr>
              <a:defRPr/>
            </a:pPr>
            <a:r>
              <a:rPr lang="cs-CZ" dirty="0" smtClean="0"/>
              <a:t>Největší podíl kuřáků je ve věk. </a:t>
            </a:r>
            <a:r>
              <a:rPr lang="cs-CZ" dirty="0" err="1"/>
              <a:t>s</a:t>
            </a:r>
            <a:r>
              <a:rPr lang="cs-CZ" dirty="0" err="1" smtClean="0"/>
              <a:t>k</a:t>
            </a:r>
            <a:r>
              <a:rPr lang="cs-CZ" dirty="0" smtClean="0"/>
              <a:t>. 15-24 let (téměř 45 %)</a:t>
            </a:r>
          </a:p>
          <a:p>
            <a:pPr>
              <a:buClr>
                <a:srgbClr val="0000CC"/>
              </a:buClr>
              <a:defRPr/>
            </a:pPr>
            <a:r>
              <a:rPr lang="cs-CZ" dirty="0" smtClean="0"/>
              <a:t>V ČR je velkým problémem velký podíl  dětských kuřáků</a:t>
            </a:r>
          </a:p>
          <a:p>
            <a:pPr lvl="1">
              <a:buClr>
                <a:srgbClr val="0000CC"/>
              </a:buClr>
              <a:defRPr/>
            </a:pPr>
            <a:r>
              <a:rPr lang="cs-CZ" dirty="0"/>
              <a:t>m</a:t>
            </a:r>
            <a:r>
              <a:rPr lang="cs-CZ" dirty="0" smtClean="0"/>
              <a:t>ezi nimi převažují dívky</a:t>
            </a:r>
          </a:p>
          <a:p>
            <a:pPr>
              <a:buClr>
                <a:srgbClr val="0000CC"/>
              </a:buClr>
              <a:defRPr/>
            </a:pPr>
            <a:r>
              <a:rPr lang="cs-CZ" dirty="0" smtClean="0"/>
              <a:t>Protikuřácká opatření – legislativa, prevence, pomoc při odvykání, zákazy kouření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28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0000CC"/>
                </a:solidFill>
              </a:rPr>
              <a:t>KOUŘENÍ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74800"/>
            <a:ext cx="8624888" cy="4344988"/>
          </a:xfrm>
        </p:spPr>
      </p:pic>
      <p:sp>
        <p:nvSpPr>
          <p:cNvPr id="86020" name="TextovéPole 3"/>
          <p:cNvSpPr txBox="1">
            <a:spLocks noChangeArrowheads="1"/>
          </p:cNvSpPr>
          <p:nvPr/>
        </p:nvSpPr>
        <p:spPr bwMode="auto">
          <a:xfrm>
            <a:off x="442913" y="1731963"/>
            <a:ext cx="10080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86021" name="TextovéPole 4"/>
          <p:cNvSpPr txBox="1">
            <a:spLocks noChangeArrowheads="1"/>
          </p:cNvSpPr>
          <p:nvPr/>
        </p:nvSpPr>
        <p:spPr bwMode="auto">
          <a:xfrm>
            <a:off x="5508625" y="6446838"/>
            <a:ext cx="2873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86022" name="TextovéPole 7"/>
          <p:cNvSpPr txBox="1">
            <a:spLocks noChangeArrowheads="1"/>
          </p:cNvSpPr>
          <p:nvPr/>
        </p:nvSpPr>
        <p:spPr bwMode="auto">
          <a:xfrm>
            <a:off x="5219700" y="5516563"/>
            <a:ext cx="10080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206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0000CC"/>
                </a:solidFill>
              </a:rPr>
              <a:t>DĚTŠTÍ KUŘÁCI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341438"/>
            <a:ext cx="8501063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8" name="TextovéPole 3"/>
          <p:cNvSpPr txBox="1">
            <a:spLocks noChangeArrowheads="1"/>
          </p:cNvSpPr>
          <p:nvPr/>
        </p:nvSpPr>
        <p:spPr bwMode="auto">
          <a:xfrm>
            <a:off x="900113" y="1484313"/>
            <a:ext cx="935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88069" name="TextovéPole 5"/>
          <p:cNvSpPr txBox="1">
            <a:spLocks noChangeArrowheads="1"/>
          </p:cNvSpPr>
          <p:nvPr/>
        </p:nvSpPr>
        <p:spPr bwMode="auto">
          <a:xfrm>
            <a:off x="4067175" y="6021388"/>
            <a:ext cx="9366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78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0000CC"/>
                </a:solidFill>
              </a:rPr>
              <a:t>DŮSLEDKY KOUŘENÍ</a:t>
            </a:r>
          </a:p>
        </p:txBody>
      </p:sp>
      <p:sp>
        <p:nvSpPr>
          <p:cNvPr id="89091" name="TextovéPole 3"/>
          <p:cNvSpPr txBox="1">
            <a:spLocks noChangeArrowheads="1"/>
          </p:cNvSpPr>
          <p:nvPr/>
        </p:nvSpPr>
        <p:spPr bwMode="auto">
          <a:xfrm>
            <a:off x="755650" y="1916113"/>
            <a:ext cx="10080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89092" name="TextovéPole 4"/>
          <p:cNvSpPr txBox="1">
            <a:spLocks noChangeArrowheads="1"/>
          </p:cNvSpPr>
          <p:nvPr/>
        </p:nvSpPr>
        <p:spPr bwMode="auto">
          <a:xfrm>
            <a:off x="5508625" y="6446838"/>
            <a:ext cx="2873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89093" name="TextovéPole 7"/>
          <p:cNvSpPr txBox="1">
            <a:spLocks noChangeArrowheads="1"/>
          </p:cNvSpPr>
          <p:nvPr/>
        </p:nvSpPr>
        <p:spPr bwMode="auto">
          <a:xfrm>
            <a:off x="5219700" y="5516563"/>
            <a:ext cx="10080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89094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buClr>
                <a:srgbClr val="0000CC"/>
              </a:buClr>
            </a:pPr>
            <a:r>
              <a:rPr lang="cs-CZ" altLang="cs-CZ" dirty="0" smtClean="0"/>
              <a:t>V ČR umírá v důsledku kouření každý rok přibližně 18.000 lidí</a:t>
            </a:r>
          </a:p>
          <a:p>
            <a:pPr>
              <a:buClr>
                <a:srgbClr val="0000CC"/>
              </a:buClr>
            </a:pPr>
            <a:r>
              <a:rPr lang="cs-CZ" altLang="cs-CZ" dirty="0" smtClean="0"/>
              <a:t>Pravidelní kuřáci mají </a:t>
            </a:r>
          </a:p>
          <a:p>
            <a:pPr lvl="1">
              <a:buClr>
                <a:srgbClr val="0000CC"/>
              </a:buClr>
            </a:pPr>
            <a:r>
              <a:rPr lang="cs-CZ" altLang="cs-CZ" dirty="0" smtClean="0"/>
              <a:t>3x vyšší riziko vzniku rakoviny, </a:t>
            </a:r>
          </a:p>
          <a:p>
            <a:pPr lvl="1">
              <a:buClr>
                <a:srgbClr val="0000CC"/>
              </a:buClr>
            </a:pPr>
            <a:r>
              <a:rPr lang="cs-CZ" altLang="cs-CZ" dirty="0" smtClean="0"/>
              <a:t>1,6x vyšší riziko úmrtí na NOS</a:t>
            </a:r>
          </a:p>
          <a:p>
            <a:pPr lvl="1">
              <a:buClr>
                <a:srgbClr val="0000CC"/>
              </a:buClr>
            </a:pPr>
            <a:r>
              <a:rPr lang="cs-CZ" altLang="cs-CZ" dirty="0" smtClean="0"/>
              <a:t>14x vyšší riziko CHOPN</a:t>
            </a:r>
          </a:p>
          <a:p>
            <a:pPr>
              <a:buClr>
                <a:srgbClr val="0000CC"/>
              </a:buClr>
            </a:pPr>
            <a:r>
              <a:rPr lang="cs-CZ" altLang="cs-CZ" dirty="0" smtClean="0"/>
              <a:t>Pasivní kouření</a:t>
            </a:r>
          </a:p>
        </p:txBody>
      </p:sp>
    </p:spTree>
    <p:extLst>
      <p:ext uri="{BB962C8B-B14F-4D97-AF65-F5344CB8AC3E}">
        <p14:creationId xmlns:p14="http://schemas.microsoft.com/office/powerpoint/2010/main" val="597835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00B050"/>
                </a:solidFill>
                <a:hlinkClick r:id="rId2"/>
              </a:rPr>
              <a:t>Protikuřácká kampaň</a:t>
            </a:r>
            <a:endParaRPr lang="cs-CZ" altLang="cs-CZ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72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90525"/>
            <a:ext cx="861060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726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5288"/>
            <a:ext cx="860107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822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cap="all" dirty="0" smtClean="0">
                <a:solidFill>
                  <a:srgbClr val="0000CC"/>
                </a:solidFill>
              </a:rPr>
              <a:t>OSNOVA 1. PŘEDNÁŠKY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989888" cy="4608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 smtClean="0"/>
              <a:t> </a:t>
            </a:r>
          </a:p>
          <a:p>
            <a:pPr>
              <a:buClr>
                <a:srgbClr val="C00000"/>
              </a:buClr>
            </a:pPr>
            <a:r>
              <a:rPr lang="cs-CZ" b="1" dirty="0" smtClean="0"/>
              <a:t>Zaměření </a:t>
            </a:r>
            <a:r>
              <a:rPr lang="cs-CZ" b="1" dirty="0"/>
              <a:t>a obsah oboru Sociální lékařství a veřejné </a:t>
            </a:r>
            <a:r>
              <a:rPr lang="cs-CZ" b="1" dirty="0" smtClean="0"/>
              <a:t>zdravotnictví </a:t>
            </a:r>
          </a:p>
          <a:p>
            <a:pPr>
              <a:buClr>
                <a:srgbClr val="C00000"/>
              </a:buClr>
            </a:pPr>
            <a:endParaRPr lang="cs-CZ" sz="2000" b="1" dirty="0" smtClean="0"/>
          </a:p>
          <a:p>
            <a:pPr>
              <a:buClr>
                <a:srgbClr val="C00000"/>
              </a:buClr>
            </a:pPr>
            <a:r>
              <a:rPr lang="cs-CZ" b="1" dirty="0" smtClean="0"/>
              <a:t>Systém péče o zdraví a zdravotnictví</a:t>
            </a:r>
          </a:p>
          <a:p>
            <a:pPr>
              <a:buClr>
                <a:srgbClr val="C00000"/>
              </a:buClr>
            </a:pPr>
            <a:endParaRPr lang="cs-CZ" sz="2000" b="1" dirty="0"/>
          </a:p>
          <a:p>
            <a:pPr>
              <a:buClr>
                <a:srgbClr val="C00000"/>
              </a:buClr>
            </a:pPr>
            <a:r>
              <a:rPr lang="cs-CZ" b="1" dirty="0" smtClean="0"/>
              <a:t>Hodnocení zdravotní situace</a:t>
            </a:r>
          </a:p>
          <a:p>
            <a:pPr>
              <a:buClr>
                <a:srgbClr val="C00000"/>
              </a:buClr>
            </a:pPr>
            <a:endParaRPr lang="cs-CZ" sz="2000" b="1" dirty="0"/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66713"/>
            <a:ext cx="862965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491302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04813"/>
            <a:ext cx="863917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0657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1143000"/>
          </a:xfrm>
        </p:spPr>
        <p:txBody>
          <a:bodyPr/>
          <a:lstStyle/>
          <a:p>
            <a:r>
              <a:rPr lang="cs-CZ" altLang="cs-CZ" b="1" smtClean="0">
                <a:solidFill>
                  <a:srgbClr val="333597"/>
                </a:solidFill>
              </a:rPr>
              <a:t>ALKOHOL</a:t>
            </a:r>
          </a:p>
        </p:txBody>
      </p:sp>
      <p:sp>
        <p:nvSpPr>
          <p:cNvPr id="9216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113"/>
            <a:ext cx="8229600" cy="5149850"/>
          </a:xfrm>
        </p:spPr>
        <p:txBody>
          <a:bodyPr/>
          <a:lstStyle/>
          <a:p>
            <a:r>
              <a:rPr lang="cs-CZ" altLang="cs-CZ" smtClean="0">
                <a:solidFill>
                  <a:srgbClr val="333399"/>
                </a:solidFill>
              </a:rPr>
              <a:t>V ČR se v r. 2013 spotřebovalo 12,5l čistého alkoholu na osobu 15+. </a:t>
            </a:r>
          </a:p>
          <a:p>
            <a:r>
              <a:rPr lang="cs-CZ" altLang="cs-CZ" smtClean="0">
                <a:solidFill>
                  <a:srgbClr val="333399"/>
                </a:solidFill>
              </a:rPr>
              <a:t>Je to nejvíce v Evropě (průměr EU je 10l)</a:t>
            </a:r>
          </a:p>
          <a:p>
            <a:r>
              <a:rPr lang="cs-CZ" altLang="cs-CZ" smtClean="0">
                <a:solidFill>
                  <a:srgbClr val="333399"/>
                </a:solidFill>
              </a:rPr>
              <a:t>Rizikoví konzumenti – 26 % mužů a 13 % žen</a:t>
            </a:r>
          </a:p>
          <a:p>
            <a:r>
              <a:rPr lang="cs-CZ" altLang="cs-CZ" smtClean="0">
                <a:solidFill>
                  <a:srgbClr val="333399"/>
                </a:solidFill>
              </a:rPr>
              <a:t>Škodlivé pití -12,5 % mužů a 2,7 % žen</a:t>
            </a:r>
          </a:p>
          <a:p>
            <a:r>
              <a:rPr lang="cs-CZ" altLang="cs-CZ" smtClean="0">
                <a:solidFill>
                  <a:srgbClr val="333399"/>
                </a:solidFill>
              </a:rPr>
              <a:t>Mezi českými dospívajícími je vyšší výskyt pití nadměrných dávek alkoholu než u jejich evropských vrstevníků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53390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/>
          <a:lstStyle/>
          <a:p>
            <a:r>
              <a:rPr lang="cs-CZ" altLang="cs-CZ" b="1" smtClean="0">
                <a:solidFill>
                  <a:srgbClr val="333597"/>
                </a:solidFill>
              </a:rPr>
              <a:t>ALKOHOL</a:t>
            </a:r>
          </a:p>
        </p:txBody>
      </p:sp>
      <p:pic>
        <p:nvPicPr>
          <p:cNvPr id="931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8177212" cy="4897437"/>
          </a:xfrm>
        </p:spPr>
      </p:pic>
      <p:sp>
        <p:nvSpPr>
          <p:cNvPr id="93188" name="TextovéPole 4"/>
          <p:cNvSpPr txBox="1">
            <a:spLocks noChangeArrowheads="1"/>
          </p:cNvSpPr>
          <p:nvPr/>
        </p:nvSpPr>
        <p:spPr bwMode="auto">
          <a:xfrm>
            <a:off x="539750" y="1557338"/>
            <a:ext cx="863600" cy="328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45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65138"/>
            <a:ext cx="8124825" cy="6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806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50838"/>
            <a:ext cx="74803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47688"/>
            <a:ext cx="455295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732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smtClean="0">
                <a:solidFill>
                  <a:srgbClr val="333597"/>
                </a:solidFill>
              </a:rPr>
              <a:t>KONZUMACE ALKOHOLU U 16LETÝCH</a:t>
            </a:r>
            <a:endParaRPr lang="cs-CZ" b="1" dirty="0">
              <a:solidFill>
                <a:srgbClr val="333597"/>
              </a:solidFill>
            </a:endParaRP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391525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555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9830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9538" y="0"/>
            <a:ext cx="9618663" cy="6958013"/>
          </a:xfrm>
        </p:spPr>
      </p:pic>
    </p:spTree>
    <p:extLst>
      <p:ext uri="{BB962C8B-B14F-4D97-AF65-F5344CB8AC3E}">
        <p14:creationId xmlns:p14="http://schemas.microsoft.com/office/powerpoint/2010/main" val="2900183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993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25" y="0"/>
            <a:ext cx="9261475" cy="6724650"/>
          </a:xfrm>
        </p:spPr>
      </p:pic>
    </p:spTree>
    <p:extLst>
      <p:ext uri="{BB962C8B-B14F-4D97-AF65-F5344CB8AC3E}">
        <p14:creationId xmlns:p14="http://schemas.microsoft.com/office/powerpoint/2010/main" val="260459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4800" b="1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 </a:t>
            </a:r>
            <a:r>
              <a:rPr lang="cs-CZ" sz="4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4800" b="1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VZ</a:t>
            </a:r>
          </a:p>
          <a:p>
            <a:pPr marL="0" indent="0">
              <a:buFontTx/>
              <a:buNone/>
            </a:pPr>
            <a:endParaRPr lang="cs-CZ" sz="2000" b="1" cap="all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cs-CZ" sz="28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cs-CZ" sz="28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zdravotnictví?</a:t>
            </a:r>
          </a:p>
          <a:p>
            <a:pPr lvl="1"/>
            <a:r>
              <a:rPr lang="cs-CZ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zdraví?</a:t>
            </a:r>
          </a:p>
          <a:p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cs-CZ" sz="28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cs-CZ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ČR</a:t>
            </a:r>
          </a:p>
          <a:p>
            <a:pPr lvl="1"/>
            <a:r>
              <a:rPr lang="cs-CZ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Hygiena, sociální lékařství a veřejné zdravotnictví, preventivní lékařství, sociální farmakologie, epidemiologie, ale i organizace a řízení zdravotnictví, ekonomie zdravotnictví, zdravotnické právo.</a:t>
            </a:r>
          </a:p>
          <a:p>
            <a:pPr lvl="1"/>
            <a:endParaRPr lang="cs-CZ" sz="2000" b="1" dirty="0" smtClean="0">
              <a:solidFill>
                <a:srgbClr val="00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401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7342187" cy="1143000"/>
          </a:xfrm>
        </p:spPr>
        <p:txBody>
          <a:bodyPr/>
          <a:lstStyle/>
          <a:p>
            <a:pPr algn="l"/>
            <a:r>
              <a:rPr lang="cs-CZ" sz="4000" b="1" dirty="0">
                <a:solidFill>
                  <a:srgbClr val="0000CC"/>
                </a:solidFill>
                <a:latin typeface="Arial Black" pitchFamily="34" charset="0"/>
              </a:rPr>
              <a:t>C. ŽIVOTNÍ PROSTŘEDÍ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800225"/>
            <a:ext cx="7775575" cy="4525963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C00000"/>
              </a:buClr>
              <a:buSzPct val="150000"/>
            </a:pPr>
            <a:r>
              <a:rPr lang="cs-CZ" b="1" dirty="0" smtClean="0"/>
              <a:t>znečišťování </a:t>
            </a:r>
            <a:r>
              <a:rPr lang="cs-CZ" b="1" dirty="0"/>
              <a:t>ovzduší, vody, půdy, potravin, </a:t>
            </a:r>
            <a:endParaRPr lang="cs-CZ" b="1" dirty="0" smtClean="0"/>
          </a:p>
          <a:p>
            <a:pPr>
              <a:spcBef>
                <a:spcPct val="0"/>
              </a:spcBef>
              <a:buClr>
                <a:srgbClr val="C00000"/>
              </a:buClr>
              <a:buSzPct val="150000"/>
            </a:pPr>
            <a:r>
              <a:rPr lang="cs-CZ" b="1" dirty="0" smtClean="0"/>
              <a:t>chemizace </a:t>
            </a:r>
            <a:r>
              <a:rPr lang="cs-CZ" b="1" dirty="0"/>
              <a:t>zemědělství </a:t>
            </a:r>
            <a:endParaRPr lang="cs-CZ" b="1" dirty="0" smtClean="0"/>
          </a:p>
          <a:p>
            <a:pPr>
              <a:spcBef>
                <a:spcPct val="0"/>
              </a:spcBef>
              <a:buClr>
                <a:srgbClr val="C00000"/>
              </a:buClr>
              <a:buSzPct val="150000"/>
            </a:pPr>
            <a:r>
              <a:rPr lang="cs-CZ" b="1" dirty="0" smtClean="0"/>
              <a:t>škodlivé </a:t>
            </a:r>
            <a:r>
              <a:rPr lang="cs-CZ" b="1" dirty="0"/>
              <a:t>fyzikální faktory, hluk, záření apod.</a:t>
            </a:r>
          </a:p>
        </p:txBody>
      </p:sp>
    </p:spTree>
    <p:extLst>
      <p:ext uri="{BB962C8B-B14F-4D97-AF65-F5344CB8AC3E}">
        <p14:creationId xmlns:p14="http://schemas.microsoft.com/office/powerpoint/2010/main" val="443039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09600"/>
            <a:ext cx="8496300" cy="1143000"/>
          </a:xfrm>
        </p:spPr>
        <p:txBody>
          <a:bodyPr/>
          <a:lstStyle/>
          <a:p>
            <a:r>
              <a:rPr lang="cs-CZ" sz="4000" b="1" dirty="0">
                <a:solidFill>
                  <a:srgbClr val="0000CC"/>
                </a:solidFill>
                <a:latin typeface="Arial Black" pitchFamily="34" charset="0"/>
              </a:rPr>
              <a:t>D. SYSTÉM ZDRAVOTNICTVÍ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96887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cs-CZ" b="1" dirty="0"/>
              <a:t>Zdravotnictví bylo v minulých desetiletích řízeno převážně byrokratickými metodami, centralisticky, bez zpětné vazby </a:t>
            </a:r>
            <a:r>
              <a:rPr lang="cs-CZ" b="1" dirty="0" smtClean="0"/>
              <a:t>a s minimálními </a:t>
            </a:r>
            <a:r>
              <a:rPr lang="cs-CZ" b="1" dirty="0"/>
              <a:t>zdroji.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cs-CZ" sz="1000" b="1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b="1" dirty="0"/>
              <a:t>Péče o zdraví je dosud pojímána resortně, s nedostatečným důrazem na prevenci, podporu a rozvoj zdraví a na primární zdravotní péči.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2144059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468313" y="765175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000" b="1" dirty="0">
                <a:solidFill>
                  <a:srgbClr val="0000CC"/>
                </a:solidFill>
                <a:latin typeface="Arial Black" pitchFamily="34" charset="0"/>
              </a:rPr>
              <a:t>D. SYSTÉM ZDRAVOTNICTVÍ</a:t>
            </a:r>
            <a:br>
              <a:rPr lang="cs-CZ" sz="4000" b="1" dirty="0">
                <a:solidFill>
                  <a:srgbClr val="0000CC"/>
                </a:solidFill>
                <a:latin typeface="Arial Black" pitchFamily="34" charset="0"/>
              </a:rPr>
            </a:br>
            <a:r>
              <a:rPr lang="cs-CZ" sz="4000" b="1" dirty="0">
                <a:solidFill>
                  <a:srgbClr val="0000CC"/>
                </a:solidFill>
                <a:latin typeface="Arial Black" pitchFamily="34" charset="0"/>
              </a:rPr>
              <a:t>(pokračování)</a:t>
            </a:r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684213" y="2205038"/>
            <a:ext cx="8137525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cs-CZ" sz="3200" dirty="0">
                <a:solidFill>
                  <a:srgbClr val="000000"/>
                </a:solidFill>
              </a:rPr>
              <a:t>V současné době zdravotnictví prochází obtížným obdobím transformace. Nesnáze se projevují v oblasti </a:t>
            </a:r>
            <a:r>
              <a:rPr lang="cs-CZ" sz="3200" b="1" dirty="0">
                <a:solidFill>
                  <a:srgbClr val="000000"/>
                </a:solidFill>
              </a:rPr>
              <a:t>zdrojů </a:t>
            </a:r>
            <a:r>
              <a:rPr lang="cs-CZ" sz="3200" dirty="0">
                <a:solidFill>
                  <a:srgbClr val="000000"/>
                </a:solidFill>
              </a:rPr>
              <a:t>(peníze, lidé, zařízení, znalosti), </a:t>
            </a:r>
            <a:r>
              <a:rPr lang="cs-CZ" sz="3200" b="1" dirty="0">
                <a:solidFill>
                  <a:srgbClr val="000000"/>
                </a:solidFill>
              </a:rPr>
              <a:t>činností</a:t>
            </a:r>
            <a:r>
              <a:rPr lang="cs-CZ" sz="3200" dirty="0">
                <a:solidFill>
                  <a:srgbClr val="000000"/>
                </a:solidFill>
              </a:rPr>
              <a:t> (účinnost, efektivita a kvalita zdravotnických služeb) i </a:t>
            </a:r>
            <a:r>
              <a:rPr lang="cs-CZ" sz="3200" b="1" dirty="0">
                <a:solidFill>
                  <a:srgbClr val="000000"/>
                </a:solidFill>
              </a:rPr>
              <a:t>výstupů a dopadů </a:t>
            </a:r>
            <a:r>
              <a:rPr lang="cs-CZ" sz="3200" dirty="0">
                <a:solidFill>
                  <a:srgbClr val="000000"/>
                </a:solidFill>
              </a:rPr>
              <a:t>zdravotní péče (spokojenost občanů a saturování zdravotnických potřeb).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cs-CZ" sz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60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038" y="274638"/>
            <a:ext cx="7624762" cy="4611687"/>
          </a:xfrm>
        </p:spPr>
        <p:txBody>
          <a:bodyPr/>
          <a:lstStyle/>
          <a:p>
            <a:r>
              <a:rPr lang="cs-CZ" altLang="cs-CZ" b="1" dirty="0" smtClean="0">
                <a:solidFill>
                  <a:schemeClr val="accent2"/>
                </a:solidFill>
              </a:rPr>
              <a:t/>
            </a:r>
            <a:br>
              <a:rPr lang="cs-CZ" altLang="cs-CZ" b="1" dirty="0" smtClean="0">
                <a:solidFill>
                  <a:schemeClr val="accent2"/>
                </a:solidFill>
              </a:rPr>
            </a:br>
            <a:r>
              <a:rPr lang="cs-CZ" altLang="cs-CZ" b="1" dirty="0" smtClean="0">
                <a:solidFill>
                  <a:srgbClr val="0000CC"/>
                </a:solidFill>
              </a:rPr>
              <a:t>SROVNÁNÍ ZDRAVOTNÍ SITUACE V ČR A VE ŠVÉDSKU</a:t>
            </a:r>
            <a:r>
              <a:rPr lang="cs-CZ" altLang="cs-CZ" dirty="0" smtClean="0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0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782638" y="952500"/>
            <a:ext cx="7967662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kalendářní roky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65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70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1635125" y="4840288"/>
            <a:ext cx="7292975" cy="28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67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75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>
            <a:off x="1635125" y="3721100"/>
            <a:ext cx="7226300" cy="79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1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2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3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80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475" name="Line 27"/>
          <p:cNvSpPr>
            <a:spLocks noChangeShapeType="1"/>
          </p:cNvSpPr>
          <p:nvPr/>
        </p:nvSpPr>
        <p:spPr bwMode="auto">
          <a:xfrm>
            <a:off x="1635125" y="2605088"/>
            <a:ext cx="7129463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6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7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8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79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80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81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85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482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83" name="Line 35"/>
          <p:cNvSpPr>
            <a:spLocks noChangeShapeType="1"/>
          </p:cNvSpPr>
          <p:nvPr/>
        </p:nvSpPr>
        <p:spPr bwMode="auto">
          <a:xfrm>
            <a:off x="1635125" y="5956300"/>
            <a:ext cx="6951663" cy="12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84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85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1970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87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88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0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1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2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3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4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5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6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1980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497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8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499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0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1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2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3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4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5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6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7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08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1990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509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0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1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2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3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4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5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6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7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8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19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0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2000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521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2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3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4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5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6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7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8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29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0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1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2" name="Rectangle 84"/>
          <p:cNvSpPr>
            <a:spLocks noChangeArrowheads="1"/>
          </p:cNvSpPr>
          <p:nvPr/>
        </p:nvSpPr>
        <p:spPr bwMode="auto">
          <a:xfrm>
            <a:off x="7758113" y="6076950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2010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533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4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5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6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7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8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39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0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1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2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3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4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5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6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7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8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49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0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1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2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3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4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5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6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7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8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59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0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1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2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3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4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5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6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7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8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69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0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1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2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3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4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5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6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7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8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79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0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1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2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3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4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5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6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7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8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89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0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1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2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3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4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5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6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7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8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599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0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1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2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3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4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5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6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7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08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80"/>
                </a:solidFill>
              </a:rPr>
              <a:t>ŠVÉDSKO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4609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ČESKÁ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REPUBLIKA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4610" name="Text Box 162"/>
          <p:cNvSpPr txBox="1">
            <a:spLocks noChangeArrowheads="1"/>
          </p:cNvSpPr>
          <p:nvPr/>
        </p:nvSpPr>
        <p:spPr bwMode="auto">
          <a:xfrm>
            <a:off x="915988" y="979488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věk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611" name="Rectangle 163"/>
          <p:cNvSpPr>
            <a:spLocks noChangeArrowheads="1"/>
          </p:cNvSpPr>
          <p:nvPr/>
        </p:nvSpPr>
        <p:spPr bwMode="auto">
          <a:xfrm>
            <a:off x="1660525" y="436563"/>
            <a:ext cx="6892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NADĚJE DOŽITÍ PŘI NAROZENÍ (MUŽI+ŽENY)</a:t>
            </a:r>
            <a:r>
              <a:rPr lang="cs-CZ" altLang="cs-CZ" b="1">
                <a:solidFill>
                  <a:srgbClr val="000000"/>
                </a:solidFill>
              </a:rPr>
              <a:t>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4612" name="Rectangle 84"/>
          <p:cNvSpPr>
            <a:spLocks noChangeArrowheads="1"/>
          </p:cNvSpPr>
          <p:nvPr/>
        </p:nvSpPr>
        <p:spPr bwMode="auto">
          <a:xfrm>
            <a:off x="842168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2012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4613" name="Line 64"/>
          <p:cNvSpPr>
            <a:spLocks noChangeShapeType="1"/>
          </p:cNvSpPr>
          <p:nvPr/>
        </p:nvSpPr>
        <p:spPr bwMode="auto">
          <a:xfrm>
            <a:off x="85867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14" name="Line 64"/>
          <p:cNvSpPr>
            <a:spLocks noChangeShapeType="1"/>
          </p:cNvSpPr>
          <p:nvPr/>
        </p:nvSpPr>
        <p:spPr bwMode="auto">
          <a:xfrm>
            <a:off x="83216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15" name="Line 64"/>
          <p:cNvSpPr>
            <a:spLocks noChangeShapeType="1"/>
          </p:cNvSpPr>
          <p:nvPr/>
        </p:nvSpPr>
        <p:spPr bwMode="auto">
          <a:xfrm>
            <a:off x="8474075" y="5959475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16" name="Line 159"/>
          <p:cNvSpPr>
            <a:spLocks noChangeShapeType="1"/>
          </p:cNvSpPr>
          <p:nvPr/>
        </p:nvSpPr>
        <p:spPr bwMode="auto">
          <a:xfrm flipV="1">
            <a:off x="7858125" y="3113088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17" name="Line 159"/>
          <p:cNvSpPr>
            <a:spLocks noChangeShapeType="1"/>
          </p:cNvSpPr>
          <p:nvPr/>
        </p:nvSpPr>
        <p:spPr bwMode="auto">
          <a:xfrm flipV="1">
            <a:off x="8012113" y="3036888"/>
            <a:ext cx="182562" cy="714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18" name="Line 159"/>
          <p:cNvSpPr>
            <a:spLocks noChangeShapeType="1"/>
          </p:cNvSpPr>
          <p:nvPr/>
        </p:nvSpPr>
        <p:spPr bwMode="auto">
          <a:xfrm flipV="1">
            <a:off x="8201025" y="2978150"/>
            <a:ext cx="193675" cy="539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19" name="Line 159"/>
          <p:cNvSpPr>
            <a:spLocks noChangeShapeType="1"/>
          </p:cNvSpPr>
          <p:nvPr/>
        </p:nvSpPr>
        <p:spPr bwMode="auto">
          <a:xfrm flipV="1">
            <a:off x="8389938" y="2947988"/>
            <a:ext cx="127000" cy="365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20" name="Line 123"/>
          <p:cNvSpPr>
            <a:spLocks noChangeShapeType="1"/>
          </p:cNvSpPr>
          <p:nvPr/>
        </p:nvSpPr>
        <p:spPr bwMode="auto">
          <a:xfrm flipV="1">
            <a:off x="7851775" y="2268538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21" name="Line 123"/>
          <p:cNvSpPr>
            <a:spLocks noChangeShapeType="1"/>
          </p:cNvSpPr>
          <p:nvPr/>
        </p:nvSpPr>
        <p:spPr bwMode="auto">
          <a:xfrm flipV="1">
            <a:off x="8002588" y="2255838"/>
            <a:ext cx="184150" cy="1111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22" name="Line 123"/>
          <p:cNvSpPr>
            <a:spLocks noChangeShapeType="1"/>
          </p:cNvSpPr>
          <p:nvPr/>
        </p:nvSpPr>
        <p:spPr bwMode="auto">
          <a:xfrm flipV="1">
            <a:off x="8181975" y="2189163"/>
            <a:ext cx="212725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4623" name="Line 123"/>
          <p:cNvSpPr>
            <a:spLocks noChangeShapeType="1"/>
          </p:cNvSpPr>
          <p:nvPr/>
        </p:nvSpPr>
        <p:spPr bwMode="auto">
          <a:xfrm>
            <a:off x="8394700" y="2176463"/>
            <a:ext cx="158750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30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782638" y="952500"/>
            <a:ext cx="7967662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kalendářní roky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65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70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1635125" y="4840288"/>
            <a:ext cx="7292975" cy="28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91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75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492" name="Line 20"/>
          <p:cNvSpPr>
            <a:spLocks noChangeShapeType="1"/>
          </p:cNvSpPr>
          <p:nvPr/>
        </p:nvSpPr>
        <p:spPr bwMode="auto">
          <a:xfrm>
            <a:off x="1635125" y="3721100"/>
            <a:ext cx="7226300" cy="79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93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95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80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499" name="Line 27"/>
          <p:cNvSpPr>
            <a:spLocks noChangeShapeType="1"/>
          </p:cNvSpPr>
          <p:nvPr/>
        </p:nvSpPr>
        <p:spPr bwMode="auto">
          <a:xfrm>
            <a:off x="1903413" y="2538413"/>
            <a:ext cx="7129462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0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1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5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85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506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7" name="Line 35"/>
          <p:cNvSpPr>
            <a:spLocks noChangeShapeType="1"/>
          </p:cNvSpPr>
          <p:nvPr/>
        </p:nvSpPr>
        <p:spPr bwMode="auto">
          <a:xfrm>
            <a:off x="1635125" y="5956300"/>
            <a:ext cx="6951663" cy="12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8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09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1970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510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1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2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3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4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5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6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7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8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19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0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1980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521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2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3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4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5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6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7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8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29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0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1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2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1990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533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4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5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6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7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8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39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0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1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2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3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4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2000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545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6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7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8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49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0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1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2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3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4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5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6" name="Rectangle 84"/>
          <p:cNvSpPr>
            <a:spLocks noChangeArrowheads="1"/>
          </p:cNvSpPr>
          <p:nvPr/>
        </p:nvSpPr>
        <p:spPr bwMode="auto">
          <a:xfrm>
            <a:off x="7758113" y="6076950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2010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557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8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59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0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1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2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3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4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5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6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7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8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69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0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1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2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3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4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5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6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7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8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79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0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1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2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3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4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5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6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7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8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89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0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1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2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3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4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5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6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7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8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599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0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1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2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3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4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5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6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7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8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09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0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1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2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3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4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5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6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7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8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19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0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1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2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3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4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5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6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7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8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29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30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31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32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80"/>
                </a:solidFill>
              </a:rPr>
              <a:t>ŠVÉDSKO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5633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ČESKÁ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REPUBLIKA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5634" name="Text Box 162"/>
          <p:cNvSpPr txBox="1">
            <a:spLocks noChangeArrowheads="1"/>
          </p:cNvSpPr>
          <p:nvPr/>
        </p:nvSpPr>
        <p:spPr bwMode="auto">
          <a:xfrm>
            <a:off x="1011238" y="942975"/>
            <a:ext cx="257968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věk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635" name="Rectangle 163"/>
          <p:cNvSpPr>
            <a:spLocks noChangeArrowheads="1"/>
          </p:cNvSpPr>
          <p:nvPr/>
        </p:nvSpPr>
        <p:spPr bwMode="auto">
          <a:xfrm>
            <a:off x="1660525" y="436563"/>
            <a:ext cx="6892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NADĚJE DOŽITÍ PŘI NAROZENÍ (MUŽI+ŽENY)</a:t>
            </a:r>
            <a:r>
              <a:rPr lang="cs-CZ" altLang="cs-CZ" b="1">
                <a:solidFill>
                  <a:srgbClr val="000000"/>
                </a:solidFill>
              </a:rPr>
              <a:t>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5636" name="Rectangle 84"/>
          <p:cNvSpPr>
            <a:spLocks noChangeArrowheads="1"/>
          </p:cNvSpPr>
          <p:nvPr/>
        </p:nvSpPr>
        <p:spPr bwMode="auto">
          <a:xfrm>
            <a:off x="842168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2012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5637" name="Line 64"/>
          <p:cNvSpPr>
            <a:spLocks noChangeShapeType="1"/>
          </p:cNvSpPr>
          <p:nvPr/>
        </p:nvSpPr>
        <p:spPr bwMode="auto">
          <a:xfrm>
            <a:off x="85867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38" name="Line 64"/>
          <p:cNvSpPr>
            <a:spLocks noChangeShapeType="1"/>
          </p:cNvSpPr>
          <p:nvPr/>
        </p:nvSpPr>
        <p:spPr bwMode="auto">
          <a:xfrm>
            <a:off x="83216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39" name="Line 64"/>
          <p:cNvSpPr>
            <a:spLocks noChangeShapeType="1"/>
          </p:cNvSpPr>
          <p:nvPr/>
        </p:nvSpPr>
        <p:spPr bwMode="auto">
          <a:xfrm>
            <a:off x="8474075" y="5959475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0" name="Line 159"/>
          <p:cNvSpPr>
            <a:spLocks noChangeShapeType="1"/>
          </p:cNvSpPr>
          <p:nvPr/>
        </p:nvSpPr>
        <p:spPr bwMode="auto">
          <a:xfrm flipV="1">
            <a:off x="7858125" y="3113088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1" name="Line 159"/>
          <p:cNvSpPr>
            <a:spLocks noChangeShapeType="1"/>
          </p:cNvSpPr>
          <p:nvPr/>
        </p:nvSpPr>
        <p:spPr bwMode="auto">
          <a:xfrm flipV="1">
            <a:off x="8012113" y="3036888"/>
            <a:ext cx="182562" cy="714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2" name="Line 159"/>
          <p:cNvSpPr>
            <a:spLocks noChangeShapeType="1"/>
          </p:cNvSpPr>
          <p:nvPr/>
        </p:nvSpPr>
        <p:spPr bwMode="auto">
          <a:xfrm flipV="1">
            <a:off x="8201025" y="2978150"/>
            <a:ext cx="193675" cy="539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3" name="Line 159"/>
          <p:cNvSpPr>
            <a:spLocks noChangeShapeType="1"/>
          </p:cNvSpPr>
          <p:nvPr/>
        </p:nvSpPr>
        <p:spPr bwMode="auto">
          <a:xfrm flipV="1">
            <a:off x="8389938" y="2928938"/>
            <a:ext cx="196850" cy="555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4" name="Line 123"/>
          <p:cNvSpPr>
            <a:spLocks noChangeShapeType="1"/>
          </p:cNvSpPr>
          <p:nvPr/>
        </p:nvSpPr>
        <p:spPr bwMode="auto">
          <a:xfrm flipV="1">
            <a:off x="7851775" y="2268538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5" name="Line 123"/>
          <p:cNvSpPr>
            <a:spLocks noChangeShapeType="1"/>
          </p:cNvSpPr>
          <p:nvPr/>
        </p:nvSpPr>
        <p:spPr bwMode="auto">
          <a:xfrm flipV="1">
            <a:off x="8002588" y="2255838"/>
            <a:ext cx="184150" cy="1111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6" name="Line 123"/>
          <p:cNvSpPr>
            <a:spLocks noChangeShapeType="1"/>
          </p:cNvSpPr>
          <p:nvPr/>
        </p:nvSpPr>
        <p:spPr bwMode="auto">
          <a:xfrm flipV="1">
            <a:off x="8181975" y="2189163"/>
            <a:ext cx="212725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7" name="Line 123"/>
          <p:cNvSpPr>
            <a:spLocks noChangeShapeType="1"/>
          </p:cNvSpPr>
          <p:nvPr/>
        </p:nvSpPr>
        <p:spPr bwMode="auto">
          <a:xfrm>
            <a:off x="8394700" y="2192338"/>
            <a:ext cx="158750" cy="1111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5648" name="AutoShape 163"/>
          <p:cNvSpPr>
            <a:spLocks noChangeArrowheads="1"/>
          </p:cNvSpPr>
          <p:nvPr/>
        </p:nvSpPr>
        <p:spPr bwMode="auto">
          <a:xfrm>
            <a:off x="8435975" y="2190750"/>
            <a:ext cx="231775" cy="768350"/>
          </a:xfrm>
          <a:prstGeom prst="upDownArrow">
            <a:avLst>
              <a:gd name="adj1" fmla="val 50000"/>
              <a:gd name="adj2" fmla="val 76446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5649" name="Text Box 164"/>
          <p:cNvSpPr txBox="1">
            <a:spLocks noChangeArrowheads="1"/>
          </p:cNvSpPr>
          <p:nvPr/>
        </p:nvSpPr>
        <p:spPr bwMode="auto">
          <a:xfrm>
            <a:off x="6989763" y="2574925"/>
            <a:ext cx="14684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97200"/>
                </a:solidFill>
              </a:rPr>
              <a:t>3,5 roku</a:t>
            </a:r>
          </a:p>
        </p:txBody>
      </p:sp>
    </p:spTree>
    <p:extLst>
      <p:ext uri="{BB962C8B-B14F-4D97-AF65-F5344CB8AC3E}">
        <p14:creationId xmlns:p14="http://schemas.microsoft.com/office/powerpoint/2010/main" val="3017654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782638" y="952500"/>
            <a:ext cx="7967662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kalendářní roky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65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70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1635125" y="4840288"/>
            <a:ext cx="7292975" cy="28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75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>
            <a:off x="1635125" y="3721100"/>
            <a:ext cx="7226300" cy="79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2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80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23" name="Line 27"/>
          <p:cNvSpPr>
            <a:spLocks noChangeShapeType="1"/>
          </p:cNvSpPr>
          <p:nvPr/>
        </p:nvSpPr>
        <p:spPr bwMode="auto">
          <a:xfrm>
            <a:off x="1635125" y="2605088"/>
            <a:ext cx="7129463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5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7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8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29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85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30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31" name="Line 35"/>
          <p:cNvSpPr>
            <a:spLocks noChangeShapeType="1"/>
          </p:cNvSpPr>
          <p:nvPr/>
        </p:nvSpPr>
        <p:spPr bwMode="auto">
          <a:xfrm>
            <a:off x="1635125" y="5956300"/>
            <a:ext cx="6951663" cy="12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32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33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1970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34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35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36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37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38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39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0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1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2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3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4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1980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45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6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7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8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49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0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1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2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3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4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5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6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1990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57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8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59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0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1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2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3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4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5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6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7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68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2000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69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0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1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2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3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4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5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6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7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8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79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0" name="Rectangle 84"/>
          <p:cNvSpPr>
            <a:spLocks noChangeArrowheads="1"/>
          </p:cNvSpPr>
          <p:nvPr/>
        </p:nvSpPr>
        <p:spPr bwMode="auto">
          <a:xfrm>
            <a:off x="7758113" y="6076950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2010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581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2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3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4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5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6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7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8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89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0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1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2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3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4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5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6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7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8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599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0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1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2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3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4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5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6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7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8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09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0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1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2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3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4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5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6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7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8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19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0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1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2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3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4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5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6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7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8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29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0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1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2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3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4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5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6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7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8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39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0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1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2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3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4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5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6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7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8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49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50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51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52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53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54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55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56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80"/>
                </a:solidFill>
              </a:rPr>
              <a:t>ŠVÉDSKO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6657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ČESKÁ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REPUBLIKA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6658" name="Text Box 162"/>
          <p:cNvSpPr txBox="1">
            <a:spLocks noChangeArrowheads="1"/>
          </p:cNvSpPr>
          <p:nvPr/>
        </p:nvSpPr>
        <p:spPr bwMode="auto">
          <a:xfrm>
            <a:off x="915988" y="979488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věk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659" name="Rectangle 163"/>
          <p:cNvSpPr>
            <a:spLocks noChangeArrowheads="1"/>
          </p:cNvSpPr>
          <p:nvPr/>
        </p:nvSpPr>
        <p:spPr bwMode="auto">
          <a:xfrm>
            <a:off x="1660525" y="436563"/>
            <a:ext cx="6892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NADĚJE DOŽITÍ PŘI NAROZENÍ (MUŽI+ŽENY)</a:t>
            </a:r>
            <a:r>
              <a:rPr lang="cs-CZ" altLang="cs-CZ" b="1">
                <a:solidFill>
                  <a:srgbClr val="000000"/>
                </a:solidFill>
              </a:rPr>
              <a:t>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6660" name="Rectangle 84"/>
          <p:cNvSpPr>
            <a:spLocks noChangeArrowheads="1"/>
          </p:cNvSpPr>
          <p:nvPr/>
        </p:nvSpPr>
        <p:spPr bwMode="auto">
          <a:xfrm>
            <a:off x="842168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2012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6661" name="Line 64"/>
          <p:cNvSpPr>
            <a:spLocks noChangeShapeType="1"/>
          </p:cNvSpPr>
          <p:nvPr/>
        </p:nvSpPr>
        <p:spPr bwMode="auto">
          <a:xfrm>
            <a:off x="83216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62" name="Line 64"/>
          <p:cNvSpPr>
            <a:spLocks noChangeShapeType="1"/>
          </p:cNvSpPr>
          <p:nvPr/>
        </p:nvSpPr>
        <p:spPr bwMode="auto">
          <a:xfrm>
            <a:off x="8474075" y="5959475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63" name="Line 159"/>
          <p:cNvSpPr>
            <a:spLocks noChangeShapeType="1"/>
          </p:cNvSpPr>
          <p:nvPr/>
        </p:nvSpPr>
        <p:spPr bwMode="auto">
          <a:xfrm flipV="1">
            <a:off x="7858125" y="3113088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64" name="Line 159"/>
          <p:cNvSpPr>
            <a:spLocks noChangeShapeType="1"/>
          </p:cNvSpPr>
          <p:nvPr/>
        </p:nvSpPr>
        <p:spPr bwMode="auto">
          <a:xfrm flipV="1">
            <a:off x="8012113" y="3036888"/>
            <a:ext cx="182562" cy="714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65" name="Line 159"/>
          <p:cNvSpPr>
            <a:spLocks noChangeShapeType="1"/>
          </p:cNvSpPr>
          <p:nvPr/>
        </p:nvSpPr>
        <p:spPr bwMode="auto">
          <a:xfrm flipV="1">
            <a:off x="8201025" y="2978150"/>
            <a:ext cx="193675" cy="539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66" name="Line 159"/>
          <p:cNvSpPr>
            <a:spLocks noChangeShapeType="1"/>
          </p:cNvSpPr>
          <p:nvPr/>
        </p:nvSpPr>
        <p:spPr bwMode="auto">
          <a:xfrm flipV="1">
            <a:off x="8372475" y="2960688"/>
            <a:ext cx="127000" cy="34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67" name="Line 123"/>
          <p:cNvSpPr>
            <a:spLocks noChangeShapeType="1"/>
          </p:cNvSpPr>
          <p:nvPr/>
        </p:nvSpPr>
        <p:spPr bwMode="auto">
          <a:xfrm flipV="1">
            <a:off x="7851775" y="2268538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68" name="Line 123"/>
          <p:cNvSpPr>
            <a:spLocks noChangeShapeType="1"/>
          </p:cNvSpPr>
          <p:nvPr/>
        </p:nvSpPr>
        <p:spPr bwMode="auto">
          <a:xfrm flipV="1">
            <a:off x="8002588" y="2255838"/>
            <a:ext cx="184150" cy="1111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69" name="Line 123"/>
          <p:cNvSpPr>
            <a:spLocks noChangeShapeType="1"/>
          </p:cNvSpPr>
          <p:nvPr/>
        </p:nvSpPr>
        <p:spPr bwMode="auto">
          <a:xfrm flipV="1">
            <a:off x="8181975" y="2189163"/>
            <a:ext cx="212725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70" name="Line 123"/>
          <p:cNvSpPr>
            <a:spLocks noChangeShapeType="1"/>
          </p:cNvSpPr>
          <p:nvPr/>
        </p:nvSpPr>
        <p:spPr bwMode="auto">
          <a:xfrm>
            <a:off x="8394700" y="2176463"/>
            <a:ext cx="158750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6671" name="AutoShape 164"/>
          <p:cNvSpPr>
            <a:spLocks noChangeArrowheads="1"/>
          </p:cNvSpPr>
          <p:nvPr/>
        </p:nvSpPr>
        <p:spPr bwMode="auto">
          <a:xfrm>
            <a:off x="2619375" y="3600450"/>
            <a:ext cx="3705225" cy="247650"/>
          </a:xfrm>
          <a:prstGeom prst="leftRightArrow">
            <a:avLst>
              <a:gd name="adj1" fmla="val 50000"/>
              <a:gd name="adj2" fmla="val 106047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6672" name="Text Box 165"/>
          <p:cNvSpPr txBox="1">
            <a:spLocks noChangeArrowheads="1"/>
          </p:cNvSpPr>
          <p:nvPr/>
        </p:nvSpPr>
        <p:spPr bwMode="auto">
          <a:xfrm>
            <a:off x="3695700" y="3733800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97200"/>
                </a:solidFill>
              </a:rPr>
              <a:t>22 roků</a:t>
            </a:r>
          </a:p>
        </p:txBody>
      </p:sp>
    </p:spTree>
    <p:extLst>
      <p:ext uri="{BB962C8B-B14F-4D97-AF65-F5344CB8AC3E}">
        <p14:creationId xmlns:p14="http://schemas.microsoft.com/office/powerpoint/2010/main" val="464674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782638" y="952500"/>
            <a:ext cx="7967662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kalendářní roky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65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70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1635125" y="4840288"/>
            <a:ext cx="7292975" cy="28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39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75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1635125" y="3721100"/>
            <a:ext cx="7226300" cy="79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42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44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46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80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47" name="Line 27"/>
          <p:cNvSpPr>
            <a:spLocks noChangeShapeType="1"/>
          </p:cNvSpPr>
          <p:nvPr/>
        </p:nvSpPr>
        <p:spPr bwMode="auto">
          <a:xfrm>
            <a:off x="1635125" y="2605088"/>
            <a:ext cx="7129463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48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50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51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52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53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85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54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>
            <a:off x="1635125" y="5956300"/>
            <a:ext cx="6951663" cy="12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57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1970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58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59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0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1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2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3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4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5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6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7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1980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69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0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1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2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3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4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5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6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7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8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79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0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1990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81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2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3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4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5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6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7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8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89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0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1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2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2000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593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4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5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6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7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8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599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0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1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2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3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4" name="Rectangle 84"/>
          <p:cNvSpPr>
            <a:spLocks noChangeArrowheads="1"/>
          </p:cNvSpPr>
          <p:nvPr/>
        </p:nvSpPr>
        <p:spPr bwMode="auto">
          <a:xfrm>
            <a:off x="7758113" y="6076950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2010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605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6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7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8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09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0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1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2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3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4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5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6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7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8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19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0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1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2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3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4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5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6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7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8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29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0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1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2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3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4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5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6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7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8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39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0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1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2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3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4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5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6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7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8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49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0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1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2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3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4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5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6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7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8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59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0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1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2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3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4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5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6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7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8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69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0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1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2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3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4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5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6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7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8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79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80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80"/>
                </a:solidFill>
              </a:rPr>
              <a:t>ŠVÉDSKO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7681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ČESKÁ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REPUBLIKA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7682" name="Text Box 162"/>
          <p:cNvSpPr txBox="1">
            <a:spLocks noChangeArrowheads="1"/>
          </p:cNvSpPr>
          <p:nvPr/>
        </p:nvSpPr>
        <p:spPr bwMode="auto">
          <a:xfrm>
            <a:off x="915988" y="979488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věk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683" name="Rectangle 163"/>
          <p:cNvSpPr>
            <a:spLocks noChangeArrowheads="1"/>
          </p:cNvSpPr>
          <p:nvPr/>
        </p:nvSpPr>
        <p:spPr bwMode="auto">
          <a:xfrm>
            <a:off x="1660525" y="436563"/>
            <a:ext cx="6892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NADĚJE DOŽITÍ PŘI NAROZENÍ (MUŽI+ŽENY)</a:t>
            </a:r>
            <a:r>
              <a:rPr lang="cs-CZ" altLang="cs-CZ" b="1">
                <a:solidFill>
                  <a:srgbClr val="000000"/>
                </a:solidFill>
              </a:rPr>
              <a:t>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7684" name="Rectangle 84"/>
          <p:cNvSpPr>
            <a:spLocks noChangeArrowheads="1"/>
          </p:cNvSpPr>
          <p:nvPr/>
        </p:nvSpPr>
        <p:spPr bwMode="auto">
          <a:xfrm>
            <a:off x="842168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2012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7685" name="Line 64"/>
          <p:cNvSpPr>
            <a:spLocks noChangeShapeType="1"/>
          </p:cNvSpPr>
          <p:nvPr/>
        </p:nvSpPr>
        <p:spPr bwMode="auto">
          <a:xfrm>
            <a:off x="83216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86" name="Line 64"/>
          <p:cNvSpPr>
            <a:spLocks noChangeShapeType="1"/>
          </p:cNvSpPr>
          <p:nvPr/>
        </p:nvSpPr>
        <p:spPr bwMode="auto">
          <a:xfrm>
            <a:off x="8474075" y="5959475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87" name="Line 159"/>
          <p:cNvSpPr>
            <a:spLocks noChangeShapeType="1"/>
          </p:cNvSpPr>
          <p:nvPr/>
        </p:nvSpPr>
        <p:spPr bwMode="auto">
          <a:xfrm flipV="1">
            <a:off x="7858125" y="3113088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88" name="Line 159"/>
          <p:cNvSpPr>
            <a:spLocks noChangeShapeType="1"/>
          </p:cNvSpPr>
          <p:nvPr/>
        </p:nvSpPr>
        <p:spPr bwMode="auto">
          <a:xfrm flipV="1">
            <a:off x="8012113" y="3036888"/>
            <a:ext cx="182562" cy="714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89" name="Line 159"/>
          <p:cNvSpPr>
            <a:spLocks noChangeShapeType="1"/>
          </p:cNvSpPr>
          <p:nvPr/>
        </p:nvSpPr>
        <p:spPr bwMode="auto">
          <a:xfrm flipV="1">
            <a:off x="8201025" y="2978150"/>
            <a:ext cx="193675" cy="539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90" name="Line 159"/>
          <p:cNvSpPr>
            <a:spLocks noChangeShapeType="1"/>
          </p:cNvSpPr>
          <p:nvPr/>
        </p:nvSpPr>
        <p:spPr bwMode="auto">
          <a:xfrm flipV="1">
            <a:off x="8372475" y="2960688"/>
            <a:ext cx="127000" cy="34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91" name="Line 123"/>
          <p:cNvSpPr>
            <a:spLocks noChangeShapeType="1"/>
          </p:cNvSpPr>
          <p:nvPr/>
        </p:nvSpPr>
        <p:spPr bwMode="auto">
          <a:xfrm flipV="1">
            <a:off x="7851775" y="2268538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92" name="Line 123"/>
          <p:cNvSpPr>
            <a:spLocks noChangeShapeType="1"/>
          </p:cNvSpPr>
          <p:nvPr/>
        </p:nvSpPr>
        <p:spPr bwMode="auto">
          <a:xfrm flipV="1">
            <a:off x="8002588" y="2255838"/>
            <a:ext cx="184150" cy="1111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93" name="Line 123"/>
          <p:cNvSpPr>
            <a:spLocks noChangeShapeType="1"/>
          </p:cNvSpPr>
          <p:nvPr/>
        </p:nvSpPr>
        <p:spPr bwMode="auto">
          <a:xfrm flipV="1">
            <a:off x="8181975" y="2189163"/>
            <a:ext cx="212725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94" name="Line 123"/>
          <p:cNvSpPr>
            <a:spLocks noChangeShapeType="1"/>
          </p:cNvSpPr>
          <p:nvPr/>
        </p:nvSpPr>
        <p:spPr bwMode="auto">
          <a:xfrm>
            <a:off x="8394700" y="2176463"/>
            <a:ext cx="158750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7695" name="AutoShape 164"/>
          <p:cNvSpPr>
            <a:spLocks noChangeArrowheads="1"/>
          </p:cNvSpPr>
          <p:nvPr/>
        </p:nvSpPr>
        <p:spPr bwMode="auto">
          <a:xfrm>
            <a:off x="2619375" y="3600450"/>
            <a:ext cx="3705225" cy="247650"/>
          </a:xfrm>
          <a:prstGeom prst="leftRightArrow">
            <a:avLst>
              <a:gd name="adj1" fmla="val 50000"/>
              <a:gd name="adj2" fmla="val 106047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7696" name="Text Box 165"/>
          <p:cNvSpPr txBox="1">
            <a:spLocks noChangeArrowheads="1"/>
          </p:cNvSpPr>
          <p:nvPr/>
        </p:nvSpPr>
        <p:spPr bwMode="auto">
          <a:xfrm>
            <a:off x="3695700" y="3733800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97200"/>
                </a:solidFill>
              </a:rPr>
              <a:t>22 roků</a:t>
            </a:r>
          </a:p>
        </p:txBody>
      </p:sp>
      <p:sp>
        <p:nvSpPr>
          <p:cNvPr id="107697" name="AutoShape 165"/>
          <p:cNvSpPr>
            <a:spLocks noChangeArrowheads="1"/>
          </p:cNvSpPr>
          <p:nvPr/>
        </p:nvSpPr>
        <p:spPr bwMode="auto">
          <a:xfrm>
            <a:off x="5259388" y="2822575"/>
            <a:ext cx="3176587" cy="257175"/>
          </a:xfrm>
          <a:prstGeom prst="leftRightArrow">
            <a:avLst>
              <a:gd name="adj1" fmla="val 49380"/>
              <a:gd name="adj2" fmla="val 143819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7698" name="Text Box 166"/>
          <p:cNvSpPr txBox="1">
            <a:spLocks noChangeArrowheads="1"/>
          </p:cNvSpPr>
          <p:nvPr/>
        </p:nvSpPr>
        <p:spPr bwMode="auto">
          <a:xfrm>
            <a:off x="6840538" y="2487613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97200"/>
                </a:solidFill>
              </a:rPr>
              <a:t>20 roků</a:t>
            </a:r>
          </a:p>
        </p:txBody>
      </p:sp>
    </p:spTree>
    <p:extLst>
      <p:ext uri="{BB962C8B-B14F-4D97-AF65-F5344CB8AC3E}">
        <p14:creationId xmlns:p14="http://schemas.microsoft.com/office/powerpoint/2010/main" val="152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8963"/>
            <a:ext cx="91440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altLang="cs-CZ" sz="2800" b="1" smtClean="0">
                <a:solidFill>
                  <a:srgbClr val="3C5D7E"/>
                </a:solidFill>
              </a:rPr>
              <a:t>Počet prodaných cigaret na 1 obyvatele za rok v České republice a ve Švédsku,</a:t>
            </a:r>
            <a:br>
              <a:rPr lang="cs-CZ" altLang="cs-CZ" sz="2800" b="1" smtClean="0">
                <a:solidFill>
                  <a:srgbClr val="3C5D7E"/>
                </a:solidFill>
              </a:rPr>
            </a:br>
            <a:r>
              <a:rPr lang="cs-CZ" altLang="cs-CZ" sz="2400" b="1" smtClean="0">
                <a:solidFill>
                  <a:srgbClr val="3C5D7E"/>
                </a:solidFill>
              </a:rPr>
              <a:t>pramen: databáze Světové zdravotnické organizace a ČSÚ</a:t>
            </a:r>
            <a:r>
              <a:rPr lang="cs-CZ" altLang="cs-CZ" sz="4000" smtClean="0"/>
              <a:t> </a:t>
            </a:r>
          </a:p>
        </p:txBody>
      </p:sp>
      <p:sp>
        <p:nvSpPr>
          <p:cNvPr id="108547" name="AutoShape 3"/>
          <p:cNvSpPr>
            <a:spLocks noChangeAspect="1" noChangeArrowheads="1"/>
          </p:cNvSpPr>
          <p:nvPr/>
        </p:nvSpPr>
        <p:spPr bwMode="auto">
          <a:xfrm>
            <a:off x="1366838" y="2033588"/>
            <a:ext cx="5761037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973263" y="2247900"/>
            <a:ext cx="4792662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2295525" y="2405063"/>
            <a:ext cx="42545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2343150" y="5122863"/>
            <a:ext cx="42068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2344738" y="4579938"/>
            <a:ext cx="42052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2347913" y="4035425"/>
            <a:ext cx="420211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 flipV="1">
            <a:off x="2349500" y="3492500"/>
            <a:ext cx="42005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>
            <a:off x="2344738" y="2947988"/>
            <a:ext cx="4205287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>
            <a:off x="2344738" y="2405063"/>
            <a:ext cx="42052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3568700" y="2414588"/>
            <a:ext cx="0" cy="3260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 flipH="1">
            <a:off x="4781550" y="2413000"/>
            <a:ext cx="1588" cy="32639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>
            <a:off x="5994400" y="2414588"/>
            <a:ext cx="0" cy="3260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 flipH="1">
            <a:off x="6548438" y="2405063"/>
            <a:ext cx="1587" cy="32686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2343150" y="2406650"/>
            <a:ext cx="1588" cy="3268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>
            <a:off x="2303463" y="5675313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>
            <a:off x="2298700" y="5126038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2301875" y="4579938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4" name="Line 20"/>
          <p:cNvSpPr>
            <a:spLocks noChangeShapeType="1"/>
          </p:cNvSpPr>
          <p:nvPr/>
        </p:nvSpPr>
        <p:spPr bwMode="auto">
          <a:xfrm>
            <a:off x="2303463" y="4035425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>
            <a:off x="2303463" y="349250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6" name="Line 22"/>
          <p:cNvSpPr>
            <a:spLocks noChangeShapeType="1"/>
          </p:cNvSpPr>
          <p:nvPr/>
        </p:nvSpPr>
        <p:spPr bwMode="auto">
          <a:xfrm>
            <a:off x="2300288" y="2947988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7" name="Line 23"/>
          <p:cNvSpPr>
            <a:spLocks noChangeShapeType="1"/>
          </p:cNvSpPr>
          <p:nvPr/>
        </p:nvSpPr>
        <p:spPr bwMode="auto">
          <a:xfrm>
            <a:off x="2300288" y="2405063"/>
            <a:ext cx="41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8" name="Line 24"/>
          <p:cNvSpPr>
            <a:spLocks noChangeShapeType="1"/>
          </p:cNvSpPr>
          <p:nvPr/>
        </p:nvSpPr>
        <p:spPr bwMode="auto">
          <a:xfrm>
            <a:off x="2341563" y="5675313"/>
            <a:ext cx="42068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69" name="Line 25"/>
          <p:cNvSpPr>
            <a:spLocks noChangeShapeType="1"/>
          </p:cNvSpPr>
          <p:nvPr/>
        </p:nvSpPr>
        <p:spPr bwMode="auto">
          <a:xfrm flipV="1">
            <a:off x="2344738" y="5668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0" name="Line 26"/>
          <p:cNvSpPr>
            <a:spLocks noChangeShapeType="1"/>
          </p:cNvSpPr>
          <p:nvPr/>
        </p:nvSpPr>
        <p:spPr bwMode="auto">
          <a:xfrm flipV="1">
            <a:off x="2959100" y="5668963"/>
            <a:ext cx="1588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 flipV="1">
            <a:off x="3568700" y="5680075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2" name="Line 28"/>
          <p:cNvSpPr>
            <a:spLocks noChangeShapeType="1"/>
          </p:cNvSpPr>
          <p:nvPr/>
        </p:nvSpPr>
        <p:spPr bwMode="auto">
          <a:xfrm flipV="1">
            <a:off x="4176713" y="5675313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3" name="Line 29"/>
          <p:cNvSpPr>
            <a:spLocks noChangeShapeType="1"/>
          </p:cNvSpPr>
          <p:nvPr/>
        </p:nvSpPr>
        <p:spPr bwMode="auto">
          <a:xfrm flipH="1" flipV="1">
            <a:off x="4781550" y="5676900"/>
            <a:ext cx="1588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4" name="Line 30"/>
          <p:cNvSpPr>
            <a:spLocks noChangeShapeType="1"/>
          </p:cNvSpPr>
          <p:nvPr/>
        </p:nvSpPr>
        <p:spPr bwMode="auto">
          <a:xfrm flipV="1">
            <a:off x="5392738" y="5675313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5" name="Line 31"/>
          <p:cNvSpPr>
            <a:spLocks noChangeShapeType="1"/>
          </p:cNvSpPr>
          <p:nvPr/>
        </p:nvSpPr>
        <p:spPr bwMode="auto">
          <a:xfrm flipV="1">
            <a:off x="5994400" y="5676900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6" name="Line 32"/>
          <p:cNvSpPr>
            <a:spLocks noChangeShapeType="1"/>
          </p:cNvSpPr>
          <p:nvPr/>
        </p:nvSpPr>
        <p:spPr bwMode="auto">
          <a:xfrm flipV="1">
            <a:off x="6550025" y="5665788"/>
            <a:ext cx="0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7" name="Freeform 33"/>
          <p:cNvSpPr>
            <a:spLocks/>
          </p:cNvSpPr>
          <p:nvPr/>
        </p:nvSpPr>
        <p:spPr bwMode="auto">
          <a:xfrm>
            <a:off x="2355850" y="3111500"/>
            <a:ext cx="4132263" cy="746125"/>
          </a:xfrm>
          <a:custGeom>
            <a:avLst/>
            <a:gdLst>
              <a:gd name="T0" fmla="*/ 0 w 1019"/>
              <a:gd name="T1" fmla="*/ 2147483646 h 170"/>
              <a:gd name="T2" fmla="*/ 2147483646 w 1019"/>
              <a:gd name="T3" fmla="*/ 2147483646 h 170"/>
              <a:gd name="T4" fmla="*/ 2147483646 w 1019"/>
              <a:gd name="T5" fmla="*/ 2147483646 h 170"/>
              <a:gd name="T6" fmla="*/ 2147483646 w 1019"/>
              <a:gd name="T7" fmla="*/ 2147483646 h 170"/>
              <a:gd name="T8" fmla="*/ 2147483646 w 1019"/>
              <a:gd name="T9" fmla="*/ 2147483646 h 170"/>
              <a:gd name="T10" fmla="*/ 2147483646 w 1019"/>
              <a:gd name="T11" fmla="*/ 2147483646 h 170"/>
              <a:gd name="T12" fmla="*/ 2147483646 w 1019"/>
              <a:gd name="T13" fmla="*/ 2147483646 h 170"/>
              <a:gd name="T14" fmla="*/ 2147483646 w 1019"/>
              <a:gd name="T15" fmla="*/ 2147483646 h 170"/>
              <a:gd name="T16" fmla="*/ 2147483646 w 1019"/>
              <a:gd name="T17" fmla="*/ 2147483646 h 170"/>
              <a:gd name="T18" fmla="*/ 2147483646 w 1019"/>
              <a:gd name="T19" fmla="*/ 2147483646 h 170"/>
              <a:gd name="T20" fmla="*/ 2147483646 w 1019"/>
              <a:gd name="T21" fmla="*/ 2147483646 h 170"/>
              <a:gd name="T22" fmla="*/ 2147483646 w 1019"/>
              <a:gd name="T23" fmla="*/ 2147483646 h 170"/>
              <a:gd name="T24" fmla="*/ 2147483646 w 1019"/>
              <a:gd name="T25" fmla="*/ 2147483646 h 170"/>
              <a:gd name="T26" fmla="*/ 2147483646 w 1019"/>
              <a:gd name="T27" fmla="*/ 2147483646 h 170"/>
              <a:gd name="T28" fmla="*/ 2147483646 w 1019"/>
              <a:gd name="T29" fmla="*/ 2147483646 h 170"/>
              <a:gd name="T30" fmla="*/ 2147483646 w 1019"/>
              <a:gd name="T31" fmla="*/ 2147483646 h 170"/>
              <a:gd name="T32" fmla="*/ 2147483646 w 1019"/>
              <a:gd name="T33" fmla="*/ 2147483646 h 170"/>
              <a:gd name="T34" fmla="*/ 2147483646 w 1019"/>
              <a:gd name="T35" fmla="*/ 2147483646 h 170"/>
              <a:gd name="T36" fmla="*/ 2147483646 w 1019"/>
              <a:gd name="T37" fmla="*/ 2147483646 h 170"/>
              <a:gd name="T38" fmla="*/ 2147483646 w 1019"/>
              <a:gd name="T39" fmla="*/ 2147483646 h 170"/>
              <a:gd name="T40" fmla="*/ 2147483646 w 1019"/>
              <a:gd name="T41" fmla="*/ 2147483646 h 170"/>
              <a:gd name="T42" fmla="*/ 2147483646 w 1019"/>
              <a:gd name="T43" fmla="*/ 2147483646 h 170"/>
              <a:gd name="T44" fmla="*/ 2147483646 w 1019"/>
              <a:gd name="T45" fmla="*/ 2147483646 h 170"/>
              <a:gd name="T46" fmla="*/ 2147483646 w 1019"/>
              <a:gd name="T47" fmla="*/ 2147483646 h 170"/>
              <a:gd name="T48" fmla="*/ 2147483646 w 1019"/>
              <a:gd name="T49" fmla="*/ 2147483646 h 170"/>
              <a:gd name="T50" fmla="*/ 2147483646 w 1019"/>
              <a:gd name="T51" fmla="*/ 2147483646 h 170"/>
              <a:gd name="T52" fmla="*/ 2147483646 w 1019"/>
              <a:gd name="T53" fmla="*/ 2147483646 h 170"/>
              <a:gd name="T54" fmla="*/ 2147483646 w 1019"/>
              <a:gd name="T55" fmla="*/ 0 h 170"/>
              <a:gd name="T56" fmla="*/ 2147483646 w 1019"/>
              <a:gd name="T57" fmla="*/ 2147483646 h 170"/>
              <a:gd name="T58" fmla="*/ 2147483646 w 1019"/>
              <a:gd name="T59" fmla="*/ 2147483646 h 170"/>
              <a:gd name="T60" fmla="*/ 2147483646 w 1019"/>
              <a:gd name="T61" fmla="*/ 2147483646 h 170"/>
              <a:gd name="T62" fmla="*/ 2147483646 w 1019"/>
              <a:gd name="T63" fmla="*/ 2147483646 h 170"/>
              <a:gd name="T64" fmla="*/ 2147483646 w 1019"/>
              <a:gd name="T65" fmla="*/ 2147483646 h 170"/>
              <a:gd name="T66" fmla="*/ 2147483646 w 1019"/>
              <a:gd name="T67" fmla="*/ 2147483646 h 170"/>
              <a:gd name="T68" fmla="*/ 2147483646 w 1019"/>
              <a:gd name="T69" fmla="*/ 2147483646 h 1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9" h="170">
                <a:moveTo>
                  <a:pt x="0" y="113"/>
                </a:moveTo>
                <a:lnTo>
                  <a:pt x="30" y="100"/>
                </a:lnTo>
                <a:lnTo>
                  <a:pt x="60" y="104"/>
                </a:lnTo>
                <a:lnTo>
                  <a:pt x="90" y="100"/>
                </a:lnTo>
                <a:lnTo>
                  <a:pt x="120" y="105"/>
                </a:lnTo>
                <a:lnTo>
                  <a:pt x="150" y="118"/>
                </a:lnTo>
                <a:lnTo>
                  <a:pt x="180" y="107"/>
                </a:lnTo>
                <a:lnTo>
                  <a:pt x="210" y="101"/>
                </a:lnTo>
                <a:lnTo>
                  <a:pt x="240" y="98"/>
                </a:lnTo>
                <a:lnTo>
                  <a:pt x="270" y="119"/>
                </a:lnTo>
                <a:lnTo>
                  <a:pt x="300" y="117"/>
                </a:lnTo>
                <a:lnTo>
                  <a:pt x="330" y="106"/>
                </a:lnTo>
                <a:lnTo>
                  <a:pt x="360" y="120"/>
                </a:lnTo>
                <a:lnTo>
                  <a:pt x="390" y="110"/>
                </a:lnTo>
                <a:lnTo>
                  <a:pt x="420" y="121"/>
                </a:lnTo>
                <a:lnTo>
                  <a:pt x="450" y="118"/>
                </a:lnTo>
                <a:lnTo>
                  <a:pt x="480" y="113"/>
                </a:lnTo>
                <a:lnTo>
                  <a:pt x="510" y="129"/>
                </a:lnTo>
                <a:lnTo>
                  <a:pt x="539" y="149"/>
                </a:lnTo>
                <a:lnTo>
                  <a:pt x="569" y="143"/>
                </a:lnTo>
                <a:lnTo>
                  <a:pt x="599" y="49"/>
                </a:lnTo>
                <a:lnTo>
                  <a:pt x="629" y="81"/>
                </a:lnTo>
                <a:lnTo>
                  <a:pt x="659" y="99"/>
                </a:lnTo>
                <a:lnTo>
                  <a:pt x="689" y="109"/>
                </a:lnTo>
                <a:lnTo>
                  <a:pt x="719" y="77"/>
                </a:lnTo>
                <a:lnTo>
                  <a:pt x="749" y="41"/>
                </a:lnTo>
                <a:lnTo>
                  <a:pt x="779" y="46"/>
                </a:lnTo>
                <a:lnTo>
                  <a:pt x="809" y="0"/>
                </a:lnTo>
                <a:lnTo>
                  <a:pt x="839" y="124"/>
                </a:lnTo>
                <a:lnTo>
                  <a:pt x="869" y="65"/>
                </a:lnTo>
                <a:lnTo>
                  <a:pt x="899" y="116"/>
                </a:lnTo>
                <a:lnTo>
                  <a:pt x="929" y="170"/>
                </a:lnTo>
                <a:lnTo>
                  <a:pt x="959" y="114"/>
                </a:lnTo>
                <a:lnTo>
                  <a:pt x="989" y="39"/>
                </a:lnTo>
                <a:lnTo>
                  <a:pt x="1019" y="27"/>
                </a:lnTo>
              </a:path>
            </a:pathLst>
          </a:custGeom>
          <a:noFill/>
          <a:ln w="38100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8" name="Freeform 34"/>
          <p:cNvSpPr>
            <a:spLocks/>
          </p:cNvSpPr>
          <p:nvPr/>
        </p:nvSpPr>
        <p:spPr bwMode="auto">
          <a:xfrm>
            <a:off x="2355850" y="3925888"/>
            <a:ext cx="3644900" cy="911225"/>
          </a:xfrm>
          <a:custGeom>
            <a:avLst/>
            <a:gdLst>
              <a:gd name="T0" fmla="*/ 0 w 899"/>
              <a:gd name="T1" fmla="*/ 2147483646 h 208"/>
              <a:gd name="T2" fmla="*/ 2147483646 w 899"/>
              <a:gd name="T3" fmla="*/ 2147483646 h 208"/>
              <a:gd name="T4" fmla="*/ 2147483646 w 899"/>
              <a:gd name="T5" fmla="*/ 2147483646 h 208"/>
              <a:gd name="T6" fmla="*/ 2147483646 w 899"/>
              <a:gd name="T7" fmla="*/ 2147483646 h 208"/>
              <a:gd name="T8" fmla="*/ 2147483646 w 899"/>
              <a:gd name="T9" fmla="*/ 2147483646 h 208"/>
              <a:gd name="T10" fmla="*/ 2147483646 w 899"/>
              <a:gd name="T11" fmla="*/ 2147483646 h 208"/>
              <a:gd name="T12" fmla="*/ 2147483646 w 899"/>
              <a:gd name="T13" fmla="*/ 0 h 208"/>
              <a:gd name="T14" fmla="*/ 2147483646 w 899"/>
              <a:gd name="T15" fmla="*/ 2147483646 h 208"/>
              <a:gd name="T16" fmla="*/ 2147483646 w 899"/>
              <a:gd name="T17" fmla="*/ 2147483646 h 208"/>
              <a:gd name="T18" fmla="*/ 2147483646 w 899"/>
              <a:gd name="T19" fmla="*/ 2147483646 h 208"/>
              <a:gd name="T20" fmla="*/ 2147483646 w 899"/>
              <a:gd name="T21" fmla="*/ 2147483646 h 208"/>
              <a:gd name="T22" fmla="*/ 2147483646 w 899"/>
              <a:gd name="T23" fmla="*/ 2147483646 h 208"/>
              <a:gd name="T24" fmla="*/ 2147483646 w 899"/>
              <a:gd name="T25" fmla="*/ 2147483646 h 208"/>
              <a:gd name="T26" fmla="*/ 2147483646 w 899"/>
              <a:gd name="T27" fmla="*/ 2147483646 h 208"/>
              <a:gd name="T28" fmla="*/ 2147483646 w 899"/>
              <a:gd name="T29" fmla="*/ 2147483646 h 208"/>
              <a:gd name="T30" fmla="*/ 2147483646 w 899"/>
              <a:gd name="T31" fmla="*/ 2147483646 h 208"/>
              <a:gd name="T32" fmla="*/ 2147483646 w 899"/>
              <a:gd name="T33" fmla="*/ 2147483646 h 208"/>
              <a:gd name="T34" fmla="*/ 2147483646 w 899"/>
              <a:gd name="T35" fmla="*/ 2147483646 h 208"/>
              <a:gd name="T36" fmla="*/ 2147483646 w 899"/>
              <a:gd name="T37" fmla="*/ 2147483646 h 208"/>
              <a:gd name="T38" fmla="*/ 2147483646 w 899"/>
              <a:gd name="T39" fmla="*/ 2147483646 h 208"/>
              <a:gd name="T40" fmla="*/ 2147483646 w 899"/>
              <a:gd name="T41" fmla="*/ 2147483646 h 208"/>
              <a:gd name="T42" fmla="*/ 2147483646 w 899"/>
              <a:gd name="T43" fmla="*/ 2147483646 h 208"/>
              <a:gd name="T44" fmla="*/ 2147483646 w 899"/>
              <a:gd name="T45" fmla="*/ 2147483646 h 208"/>
              <a:gd name="T46" fmla="*/ 2147483646 w 899"/>
              <a:gd name="T47" fmla="*/ 2147483646 h 208"/>
              <a:gd name="T48" fmla="*/ 2147483646 w 899"/>
              <a:gd name="T49" fmla="*/ 2147483646 h 208"/>
              <a:gd name="T50" fmla="*/ 2147483646 w 899"/>
              <a:gd name="T51" fmla="*/ 2147483646 h 208"/>
              <a:gd name="T52" fmla="*/ 2147483646 w 899"/>
              <a:gd name="T53" fmla="*/ 2147483646 h 208"/>
              <a:gd name="T54" fmla="*/ 2147483646 w 899"/>
              <a:gd name="T55" fmla="*/ 2147483646 h 208"/>
              <a:gd name="T56" fmla="*/ 2147483646 w 899"/>
              <a:gd name="T57" fmla="*/ 2147483646 h 208"/>
              <a:gd name="T58" fmla="*/ 2147483646 w 899"/>
              <a:gd name="T59" fmla="*/ 2147483646 h 208"/>
              <a:gd name="T60" fmla="*/ 2147483646 w 899"/>
              <a:gd name="T61" fmla="*/ 2147483646 h 20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9" h="208">
                <a:moveTo>
                  <a:pt x="0" y="59"/>
                </a:moveTo>
                <a:lnTo>
                  <a:pt x="30" y="90"/>
                </a:lnTo>
                <a:lnTo>
                  <a:pt x="60" y="50"/>
                </a:lnTo>
                <a:lnTo>
                  <a:pt x="90" y="27"/>
                </a:lnTo>
                <a:lnTo>
                  <a:pt x="120" y="39"/>
                </a:lnTo>
                <a:lnTo>
                  <a:pt x="150" y="26"/>
                </a:lnTo>
                <a:lnTo>
                  <a:pt x="180" y="0"/>
                </a:lnTo>
                <a:lnTo>
                  <a:pt x="210" y="34"/>
                </a:lnTo>
                <a:lnTo>
                  <a:pt x="240" y="44"/>
                </a:lnTo>
                <a:lnTo>
                  <a:pt x="270" y="17"/>
                </a:lnTo>
                <a:lnTo>
                  <a:pt x="300" y="9"/>
                </a:lnTo>
                <a:lnTo>
                  <a:pt x="330" y="44"/>
                </a:lnTo>
                <a:lnTo>
                  <a:pt x="360" y="16"/>
                </a:lnTo>
                <a:lnTo>
                  <a:pt x="390" y="39"/>
                </a:lnTo>
                <a:lnTo>
                  <a:pt x="420" y="39"/>
                </a:lnTo>
                <a:lnTo>
                  <a:pt x="450" y="59"/>
                </a:lnTo>
                <a:lnTo>
                  <a:pt x="480" y="47"/>
                </a:lnTo>
                <a:lnTo>
                  <a:pt x="510" y="55"/>
                </a:lnTo>
                <a:lnTo>
                  <a:pt x="539" y="45"/>
                </a:lnTo>
                <a:lnTo>
                  <a:pt x="569" y="46"/>
                </a:lnTo>
                <a:lnTo>
                  <a:pt x="599" y="61"/>
                </a:lnTo>
                <a:lnTo>
                  <a:pt x="629" y="65"/>
                </a:lnTo>
                <a:lnTo>
                  <a:pt x="659" y="55"/>
                </a:lnTo>
                <a:lnTo>
                  <a:pt x="689" y="135"/>
                </a:lnTo>
                <a:lnTo>
                  <a:pt x="719" y="121"/>
                </a:lnTo>
                <a:lnTo>
                  <a:pt x="749" y="155"/>
                </a:lnTo>
                <a:lnTo>
                  <a:pt x="779" y="141"/>
                </a:lnTo>
                <a:lnTo>
                  <a:pt x="809" y="201"/>
                </a:lnTo>
                <a:lnTo>
                  <a:pt x="839" y="208"/>
                </a:lnTo>
                <a:lnTo>
                  <a:pt x="869" y="182"/>
                </a:lnTo>
                <a:lnTo>
                  <a:pt x="899" y="173"/>
                </a:lnTo>
              </a:path>
            </a:pathLst>
          </a:custGeom>
          <a:noFill/>
          <a:ln w="38100" cmpd="sng">
            <a:solidFill>
              <a:srgbClr val="3C5D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8579" name="Oval 35"/>
          <p:cNvSpPr>
            <a:spLocks noChangeArrowheads="1"/>
          </p:cNvSpPr>
          <p:nvPr/>
        </p:nvSpPr>
        <p:spPr bwMode="auto">
          <a:xfrm>
            <a:off x="2344738" y="3592513"/>
            <a:ext cx="19050" cy="22225"/>
          </a:xfrm>
          <a:prstGeom prst="ellipse">
            <a:avLst/>
          </a:prstGeom>
          <a:solidFill>
            <a:srgbClr val="FFFFFF"/>
          </a:solidFill>
          <a:ln w="444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8580" name="Oval 36"/>
          <p:cNvSpPr>
            <a:spLocks noChangeArrowheads="1"/>
          </p:cNvSpPr>
          <p:nvPr/>
        </p:nvSpPr>
        <p:spPr bwMode="auto">
          <a:xfrm>
            <a:off x="2344738" y="4171950"/>
            <a:ext cx="19050" cy="22225"/>
          </a:xfrm>
          <a:prstGeom prst="ellipse">
            <a:avLst/>
          </a:prstGeom>
          <a:solidFill>
            <a:srgbClr val="FFFFFF"/>
          </a:solidFill>
          <a:ln w="444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8581" name="Rectangle 37"/>
          <p:cNvSpPr>
            <a:spLocks noChangeArrowheads="1"/>
          </p:cNvSpPr>
          <p:nvPr/>
        </p:nvSpPr>
        <p:spPr bwMode="auto">
          <a:xfrm>
            <a:off x="2120900" y="5592763"/>
            <a:ext cx="98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82" name="Rectangle 38"/>
          <p:cNvSpPr>
            <a:spLocks noChangeArrowheads="1"/>
          </p:cNvSpPr>
          <p:nvPr/>
        </p:nvSpPr>
        <p:spPr bwMode="auto">
          <a:xfrm>
            <a:off x="1974850" y="5048250"/>
            <a:ext cx="295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500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83" name="Rectangle 39"/>
          <p:cNvSpPr>
            <a:spLocks noChangeArrowheads="1"/>
          </p:cNvSpPr>
          <p:nvPr/>
        </p:nvSpPr>
        <p:spPr bwMode="auto">
          <a:xfrm>
            <a:off x="1901825" y="4503738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1000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84" name="Rectangle 40"/>
          <p:cNvSpPr>
            <a:spLocks noChangeArrowheads="1"/>
          </p:cNvSpPr>
          <p:nvPr/>
        </p:nvSpPr>
        <p:spPr bwMode="auto">
          <a:xfrm>
            <a:off x="1901825" y="3960813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1500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85" name="Rectangle 41"/>
          <p:cNvSpPr>
            <a:spLocks noChangeArrowheads="1"/>
          </p:cNvSpPr>
          <p:nvPr/>
        </p:nvSpPr>
        <p:spPr bwMode="auto">
          <a:xfrm>
            <a:off x="1901825" y="3417888"/>
            <a:ext cx="3921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2000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86" name="Rectangle 42"/>
          <p:cNvSpPr>
            <a:spLocks noChangeArrowheads="1"/>
          </p:cNvSpPr>
          <p:nvPr/>
        </p:nvSpPr>
        <p:spPr bwMode="auto">
          <a:xfrm>
            <a:off x="1901825" y="2874963"/>
            <a:ext cx="3921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2500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87" name="Rectangle 43"/>
          <p:cNvSpPr>
            <a:spLocks noChangeArrowheads="1"/>
          </p:cNvSpPr>
          <p:nvPr/>
        </p:nvSpPr>
        <p:spPr bwMode="auto">
          <a:xfrm>
            <a:off x="1901825" y="2330450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3000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88" name="Rectangle 44"/>
          <p:cNvSpPr>
            <a:spLocks noChangeArrowheads="1"/>
          </p:cNvSpPr>
          <p:nvPr/>
        </p:nvSpPr>
        <p:spPr bwMode="auto">
          <a:xfrm>
            <a:off x="2205038" y="5789613"/>
            <a:ext cx="3921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1970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89" name="Rectangle 45"/>
          <p:cNvSpPr>
            <a:spLocks noChangeArrowheads="1"/>
          </p:cNvSpPr>
          <p:nvPr/>
        </p:nvSpPr>
        <p:spPr bwMode="auto">
          <a:xfrm>
            <a:off x="3427413" y="5797550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1980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90" name="Rectangle 46"/>
          <p:cNvSpPr>
            <a:spLocks noChangeArrowheads="1"/>
          </p:cNvSpPr>
          <p:nvPr/>
        </p:nvSpPr>
        <p:spPr bwMode="auto">
          <a:xfrm>
            <a:off x="4640263" y="5797550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1990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91" name="Rectangle 47"/>
          <p:cNvSpPr>
            <a:spLocks noChangeArrowheads="1"/>
          </p:cNvSpPr>
          <p:nvPr/>
        </p:nvSpPr>
        <p:spPr bwMode="auto">
          <a:xfrm>
            <a:off x="5854700" y="5797550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2000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92" name="Rectangle 48"/>
          <p:cNvSpPr>
            <a:spLocks noChangeArrowheads="1"/>
          </p:cNvSpPr>
          <p:nvPr/>
        </p:nvSpPr>
        <p:spPr bwMode="auto">
          <a:xfrm>
            <a:off x="1816100" y="2216150"/>
            <a:ext cx="4792663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08593" name="Text Box 49"/>
          <p:cNvSpPr txBox="1">
            <a:spLocks noChangeArrowheads="1"/>
          </p:cNvSpPr>
          <p:nvPr/>
        </p:nvSpPr>
        <p:spPr bwMode="auto">
          <a:xfrm>
            <a:off x="4830763" y="4862513"/>
            <a:ext cx="12747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3C5D7E"/>
                </a:solidFill>
              </a:rPr>
              <a:t>ŠVÉDSKO</a:t>
            </a:r>
          </a:p>
        </p:txBody>
      </p:sp>
      <p:sp>
        <p:nvSpPr>
          <p:cNvPr id="108594" name="Text Box 50"/>
          <p:cNvSpPr txBox="1">
            <a:spLocks noChangeArrowheads="1"/>
          </p:cNvSpPr>
          <p:nvPr/>
        </p:nvSpPr>
        <p:spPr bwMode="auto">
          <a:xfrm>
            <a:off x="4830763" y="2455863"/>
            <a:ext cx="1336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CC0000"/>
                </a:solidFill>
              </a:rPr>
              <a:t>ČESKÁ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CC0000"/>
                </a:solidFill>
              </a:rPr>
              <a:t>REPUBLIKA</a:t>
            </a:r>
          </a:p>
        </p:txBody>
      </p:sp>
      <p:sp>
        <p:nvSpPr>
          <p:cNvPr id="108595" name="Text Box 51"/>
          <p:cNvSpPr txBox="1">
            <a:spLocks noChangeArrowheads="1"/>
          </p:cNvSpPr>
          <p:nvPr/>
        </p:nvSpPr>
        <p:spPr bwMode="auto">
          <a:xfrm>
            <a:off x="5486400" y="5973763"/>
            <a:ext cx="13541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kalendářní roky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8596" name="Text Box 52"/>
          <p:cNvSpPr txBox="1">
            <a:spLocks noChangeArrowheads="1"/>
          </p:cNvSpPr>
          <p:nvPr/>
        </p:nvSpPr>
        <p:spPr bwMode="auto">
          <a:xfrm>
            <a:off x="1846263" y="2076450"/>
            <a:ext cx="11953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počet cigaret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925" y="1600200"/>
            <a:ext cx="6026150" cy="4525963"/>
          </a:xfrm>
        </p:spPr>
      </p:pic>
      <p:pic>
        <p:nvPicPr>
          <p:cNvPr id="109571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92088"/>
            <a:ext cx="87788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 Box 173"/>
          <p:cNvSpPr txBox="1">
            <a:spLocks noChangeArrowheads="1"/>
          </p:cNvSpPr>
          <p:nvPr/>
        </p:nvSpPr>
        <p:spPr bwMode="auto">
          <a:xfrm>
            <a:off x="835025" y="1704975"/>
            <a:ext cx="16700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kilogramy zeleniny</a:t>
            </a: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109573" name="Obdélník 7"/>
          <p:cNvSpPr>
            <a:spLocks noChangeArrowheads="1"/>
          </p:cNvSpPr>
          <p:nvPr/>
        </p:nvSpPr>
        <p:spPr bwMode="auto">
          <a:xfrm>
            <a:off x="2505075" y="1600200"/>
            <a:ext cx="3568700" cy="428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7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332656"/>
            <a:ext cx="81369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4800" b="1" dirty="0">
                <a:solidFill>
                  <a:srgbClr val="333399"/>
                </a:solidFill>
                <a:latin typeface="Arial"/>
                <a:cs typeface="+mn-cs"/>
              </a:rPr>
              <a:t>PUBLIC </a:t>
            </a:r>
            <a:r>
              <a:rPr lang="cs-CZ" sz="4800" b="1" dirty="0" smtClean="0">
                <a:solidFill>
                  <a:srgbClr val="333399"/>
                </a:solidFill>
                <a:latin typeface="Arial"/>
                <a:cs typeface="+mn-cs"/>
              </a:rPr>
              <a:t>HEALTH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4000" b="1" dirty="0" smtClean="0">
              <a:solidFill>
                <a:srgbClr val="333399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4000" b="1" dirty="0" smtClean="0">
                <a:solidFill>
                  <a:srgbClr val="333399"/>
                </a:solidFill>
                <a:latin typeface="Arial"/>
                <a:cs typeface="+mn-cs"/>
              </a:rPr>
              <a:t>je věda a umění jak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4000" b="1" dirty="0" smtClean="0">
                <a:solidFill>
                  <a:srgbClr val="333399"/>
                </a:solidFill>
                <a:latin typeface="Arial"/>
                <a:cs typeface="+mn-cs"/>
              </a:rPr>
              <a:t>předcházet nemocem,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4000" b="1" dirty="0">
                <a:solidFill>
                  <a:srgbClr val="333399"/>
                </a:solidFill>
                <a:latin typeface="Arial"/>
                <a:cs typeface="+mn-cs"/>
              </a:rPr>
              <a:t>p</a:t>
            </a:r>
            <a:r>
              <a:rPr lang="cs-CZ" sz="4000" b="1" dirty="0" smtClean="0">
                <a:solidFill>
                  <a:srgbClr val="333399"/>
                </a:solidFill>
                <a:latin typeface="Arial"/>
                <a:cs typeface="+mn-cs"/>
              </a:rPr>
              <a:t>rodlužovat život,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4000" b="1" dirty="0" smtClean="0">
                <a:solidFill>
                  <a:srgbClr val="333399"/>
                </a:solidFill>
                <a:latin typeface="Arial"/>
                <a:cs typeface="+mn-cs"/>
              </a:rPr>
              <a:t>podporovat zdraví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4000" b="1" dirty="0">
                <a:solidFill>
                  <a:srgbClr val="333399"/>
                </a:solidFill>
                <a:latin typeface="Arial"/>
                <a:cs typeface="+mn-cs"/>
              </a:rPr>
              <a:t>p</a:t>
            </a:r>
            <a:r>
              <a:rPr lang="cs-CZ" sz="4000" b="1" dirty="0" smtClean="0">
                <a:solidFill>
                  <a:srgbClr val="333399"/>
                </a:solidFill>
                <a:latin typeface="Arial"/>
                <a:cs typeface="+mn-cs"/>
              </a:rPr>
              <a:t>rostřednictvím organizovaného úsilí společnosti.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4000" b="1" dirty="0">
              <a:solidFill>
                <a:srgbClr val="333399"/>
              </a:solidFill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4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 smtClean="0">
                <a:solidFill>
                  <a:srgbClr val="0000CC"/>
                </a:solidFill>
              </a:rPr>
              <a:t>Spotřeba alkoholu na osobu </a:t>
            </a:r>
            <a:br>
              <a:rPr lang="cs-CZ" altLang="cs-CZ" sz="2800" b="1" dirty="0" smtClean="0">
                <a:solidFill>
                  <a:srgbClr val="0000CC"/>
                </a:solidFill>
              </a:rPr>
            </a:br>
            <a:r>
              <a:rPr lang="cs-CZ" altLang="cs-CZ" sz="2800" b="1" dirty="0" smtClean="0">
                <a:solidFill>
                  <a:srgbClr val="0000CC"/>
                </a:solidFill>
              </a:rPr>
              <a:t>starší 15 let v litrech čistého lihu</a:t>
            </a:r>
            <a:r>
              <a:rPr lang="cs-CZ" altLang="cs-CZ" sz="2800" dirty="0" smtClean="0">
                <a:solidFill>
                  <a:srgbClr val="3C5D7E"/>
                </a:solidFill>
              </a:rPr>
              <a:t/>
            </a:r>
            <a:br>
              <a:rPr lang="cs-CZ" altLang="cs-CZ" sz="2800" dirty="0" smtClean="0">
                <a:solidFill>
                  <a:srgbClr val="3C5D7E"/>
                </a:solidFill>
              </a:rPr>
            </a:br>
            <a:r>
              <a:rPr lang="cs-CZ" altLang="cs-CZ" sz="2400" dirty="0" smtClean="0">
                <a:solidFill>
                  <a:srgbClr val="3C5D7E"/>
                </a:solidFill>
              </a:rPr>
              <a:t>pramen: databáze Světové zdravotnické organizace (2)</a:t>
            </a:r>
            <a:r>
              <a:rPr lang="cs-CZ" altLang="cs-CZ" sz="4000" dirty="0" smtClean="0">
                <a:solidFill>
                  <a:srgbClr val="000000"/>
                </a:solidFill>
              </a:rPr>
              <a:t> </a:t>
            </a:r>
            <a:endParaRPr lang="cs-CZ" altLang="cs-CZ" dirty="0" smtClean="0"/>
          </a:p>
        </p:txBody>
      </p:sp>
      <p:pic>
        <p:nvPicPr>
          <p:cNvPr id="11059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3088" y="1816100"/>
            <a:ext cx="5897562" cy="4429125"/>
          </a:xfrm>
        </p:spPr>
      </p:pic>
      <p:sp>
        <p:nvSpPr>
          <p:cNvPr id="110596" name="Obdélník 4"/>
          <p:cNvSpPr>
            <a:spLocks noChangeArrowheads="1"/>
          </p:cNvSpPr>
          <p:nvPr/>
        </p:nvSpPr>
        <p:spPr bwMode="auto">
          <a:xfrm>
            <a:off x="3233738" y="1816100"/>
            <a:ext cx="2416175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9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2800" b="1" dirty="0" smtClean="0">
                <a:solidFill>
                  <a:srgbClr val="0000CC"/>
                </a:solidFill>
              </a:rPr>
              <a:t>PROCENTO OBÉZNÍCH MUŽŮ A ŽEN NAD 25 LET </a:t>
            </a:r>
            <a:r>
              <a:rPr lang="cs-CZ" altLang="cs-CZ" sz="2800" dirty="0" smtClean="0">
                <a:solidFill>
                  <a:srgbClr val="0000CC"/>
                </a:solidFill>
              </a:rPr>
              <a:t> </a:t>
            </a:r>
            <a:br>
              <a:rPr lang="cs-CZ" altLang="cs-CZ" sz="2800" dirty="0" smtClean="0">
                <a:solidFill>
                  <a:srgbClr val="0000CC"/>
                </a:solidFill>
              </a:rPr>
            </a:br>
            <a:r>
              <a:rPr lang="cs-CZ" altLang="cs-CZ" sz="2800" dirty="0" smtClean="0">
                <a:solidFill>
                  <a:srgbClr val="0000CC"/>
                </a:solidFill>
              </a:rPr>
              <a:t>v České republice a ve Švédsku v letech 1996-1998</a:t>
            </a:r>
          </a:p>
        </p:txBody>
      </p:sp>
      <p:sp>
        <p:nvSpPr>
          <p:cNvPr id="111619" name="AutoShape 3"/>
          <p:cNvSpPr>
            <a:spLocks noChangeAspect="1" noChangeArrowheads="1" noTextEdit="1"/>
          </p:cNvSpPr>
          <p:nvPr/>
        </p:nvSpPr>
        <p:spPr bwMode="auto">
          <a:xfrm>
            <a:off x="1042988" y="1341438"/>
            <a:ext cx="788035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0" name="Freeform 4"/>
          <p:cNvSpPr>
            <a:spLocks/>
          </p:cNvSpPr>
          <p:nvPr/>
        </p:nvSpPr>
        <p:spPr bwMode="auto">
          <a:xfrm>
            <a:off x="1525588" y="5930900"/>
            <a:ext cx="5387975" cy="185738"/>
          </a:xfrm>
          <a:custGeom>
            <a:avLst/>
            <a:gdLst>
              <a:gd name="T0" fmla="*/ 0 w 3394"/>
              <a:gd name="T1" fmla="*/ 2147483646 h 117"/>
              <a:gd name="T2" fmla="*/ 2147483646 w 3394"/>
              <a:gd name="T3" fmla="*/ 0 h 117"/>
              <a:gd name="T4" fmla="*/ 2147483646 w 3394"/>
              <a:gd name="T5" fmla="*/ 0 h 117"/>
              <a:gd name="T6" fmla="*/ 2147483646 w 3394"/>
              <a:gd name="T7" fmla="*/ 2147483646 h 117"/>
              <a:gd name="T8" fmla="*/ 0 w 3394"/>
              <a:gd name="T9" fmla="*/ 2147483646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94" h="117">
                <a:moveTo>
                  <a:pt x="0" y="117"/>
                </a:moveTo>
                <a:lnTo>
                  <a:pt x="159" y="0"/>
                </a:lnTo>
                <a:lnTo>
                  <a:pt x="3394" y="0"/>
                </a:lnTo>
                <a:lnTo>
                  <a:pt x="3235" y="117"/>
                </a:lnTo>
                <a:lnTo>
                  <a:pt x="0" y="117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1" name="Freeform 5"/>
          <p:cNvSpPr>
            <a:spLocks/>
          </p:cNvSpPr>
          <p:nvPr/>
        </p:nvSpPr>
        <p:spPr bwMode="auto">
          <a:xfrm>
            <a:off x="1525588" y="1606550"/>
            <a:ext cx="252412" cy="4510088"/>
          </a:xfrm>
          <a:custGeom>
            <a:avLst/>
            <a:gdLst>
              <a:gd name="T0" fmla="*/ 0 w 159"/>
              <a:gd name="T1" fmla="*/ 2147483646 h 2841"/>
              <a:gd name="T2" fmla="*/ 0 w 159"/>
              <a:gd name="T3" fmla="*/ 2147483646 h 2841"/>
              <a:gd name="T4" fmla="*/ 2147483646 w 159"/>
              <a:gd name="T5" fmla="*/ 0 h 2841"/>
              <a:gd name="T6" fmla="*/ 2147483646 w 159"/>
              <a:gd name="T7" fmla="*/ 2147483646 h 2841"/>
              <a:gd name="T8" fmla="*/ 0 w 159"/>
              <a:gd name="T9" fmla="*/ 2147483646 h 28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841">
                <a:moveTo>
                  <a:pt x="0" y="2841"/>
                </a:moveTo>
                <a:lnTo>
                  <a:pt x="0" y="117"/>
                </a:lnTo>
                <a:lnTo>
                  <a:pt x="159" y="0"/>
                </a:lnTo>
                <a:lnTo>
                  <a:pt x="159" y="2724"/>
                </a:lnTo>
                <a:lnTo>
                  <a:pt x="0" y="284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1778000" y="1606550"/>
            <a:ext cx="513556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1623" name="Freeform 7"/>
          <p:cNvSpPr>
            <a:spLocks/>
          </p:cNvSpPr>
          <p:nvPr/>
        </p:nvSpPr>
        <p:spPr bwMode="auto">
          <a:xfrm>
            <a:off x="1525588" y="5930900"/>
            <a:ext cx="5387975" cy="185738"/>
          </a:xfrm>
          <a:custGeom>
            <a:avLst/>
            <a:gdLst>
              <a:gd name="T0" fmla="*/ 0 w 406"/>
              <a:gd name="T1" fmla="*/ 2147483646 h 14"/>
              <a:gd name="T2" fmla="*/ 2147483646 w 406"/>
              <a:gd name="T3" fmla="*/ 0 h 14"/>
              <a:gd name="T4" fmla="*/ 2147483646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4" name="Freeform 8"/>
          <p:cNvSpPr>
            <a:spLocks/>
          </p:cNvSpPr>
          <p:nvPr/>
        </p:nvSpPr>
        <p:spPr bwMode="auto">
          <a:xfrm>
            <a:off x="1525588" y="5202238"/>
            <a:ext cx="5387975" cy="198437"/>
          </a:xfrm>
          <a:custGeom>
            <a:avLst/>
            <a:gdLst>
              <a:gd name="T0" fmla="*/ 0 w 406"/>
              <a:gd name="T1" fmla="*/ 2147483646 h 15"/>
              <a:gd name="T2" fmla="*/ 2147483646 w 406"/>
              <a:gd name="T3" fmla="*/ 0 h 15"/>
              <a:gd name="T4" fmla="*/ 2147483646 w 406"/>
              <a:gd name="T5" fmla="*/ 0 h 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5">
                <a:moveTo>
                  <a:pt x="0" y="15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5" name="Freeform 9"/>
          <p:cNvSpPr>
            <a:spLocks/>
          </p:cNvSpPr>
          <p:nvPr/>
        </p:nvSpPr>
        <p:spPr bwMode="auto">
          <a:xfrm>
            <a:off x="1525588" y="4484688"/>
            <a:ext cx="5387975" cy="185737"/>
          </a:xfrm>
          <a:custGeom>
            <a:avLst/>
            <a:gdLst>
              <a:gd name="T0" fmla="*/ 0 w 406"/>
              <a:gd name="T1" fmla="*/ 2147483646 h 14"/>
              <a:gd name="T2" fmla="*/ 2147483646 w 406"/>
              <a:gd name="T3" fmla="*/ 0 h 14"/>
              <a:gd name="T4" fmla="*/ 2147483646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6" name="Freeform 10"/>
          <p:cNvSpPr>
            <a:spLocks/>
          </p:cNvSpPr>
          <p:nvPr/>
        </p:nvSpPr>
        <p:spPr bwMode="auto">
          <a:xfrm>
            <a:off x="1525588" y="3768725"/>
            <a:ext cx="5387975" cy="185738"/>
          </a:xfrm>
          <a:custGeom>
            <a:avLst/>
            <a:gdLst>
              <a:gd name="T0" fmla="*/ 0 w 406"/>
              <a:gd name="T1" fmla="*/ 2147483646 h 14"/>
              <a:gd name="T2" fmla="*/ 2147483646 w 406"/>
              <a:gd name="T3" fmla="*/ 0 h 14"/>
              <a:gd name="T4" fmla="*/ 2147483646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7" name="Freeform 11"/>
          <p:cNvSpPr>
            <a:spLocks/>
          </p:cNvSpPr>
          <p:nvPr/>
        </p:nvSpPr>
        <p:spPr bwMode="auto">
          <a:xfrm>
            <a:off x="1525588" y="3052763"/>
            <a:ext cx="5387975" cy="185737"/>
          </a:xfrm>
          <a:custGeom>
            <a:avLst/>
            <a:gdLst>
              <a:gd name="T0" fmla="*/ 0 w 406"/>
              <a:gd name="T1" fmla="*/ 2147483646 h 14"/>
              <a:gd name="T2" fmla="*/ 2147483646 w 406"/>
              <a:gd name="T3" fmla="*/ 0 h 14"/>
              <a:gd name="T4" fmla="*/ 2147483646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8" name="Freeform 12"/>
          <p:cNvSpPr>
            <a:spLocks/>
          </p:cNvSpPr>
          <p:nvPr/>
        </p:nvSpPr>
        <p:spPr bwMode="auto">
          <a:xfrm>
            <a:off x="1525588" y="2322513"/>
            <a:ext cx="5387975" cy="200025"/>
          </a:xfrm>
          <a:custGeom>
            <a:avLst/>
            <a:gdLst>
              <a:gd name="T0" fmla="*/ 0 w 406"/>
              <a:gd name="T1" fmla="*/ 2147483646 h 15"/>
              <a:gd name="T2" fmla="*/ 2147483646 w 406"/>
              <a:gd name="T3" fmla="*/ 0 h 15"/>
              <a:gd name="T4" fmla="*/ 2147483646 w 406"/>
              <a:gd name="T5" fmla="*/ 0 h 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5">
                <a:moveTo>
                  <a:pt x="0" y="15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29" name="Freeform 13"/>
          <p:cNvSpPr>
            <a:spLocks/>
          </p:cNvSpPr>
          <p:nvPr/>
        </p:nvSpPr>
        <p:spPr bwMode="auto">
          <a:xfrm>
            <a:off x="1525588" y="1606550"/>
            <a:ext cx="5387975" cy="185738"/>
          </a:xfrm>
          <a:custGeom>
            <a:avLst/>
            <a:gdLst>
              <a:gd name="T0" fmla="*/ 0 w 406"/>
              <a:gd name="T1" fmla="*/ 2147483646 h 14"/>
              <a:gd name="T2" fmla="*/ 2147483646 w 406"/>
              <a:gd name="T3" fmla="*/ 0 h 14"/>
              <a:gd name="T4" fmla="*/ 2147483646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30" name="Freeform 14"/>
          <p:cNvSpPr>
            <a:spLocks/>
          </p:cNvSpPr>
          <p:nvPr/>
        </p:nvSpPr>
        <p:spPr bwMode="auto">
          <a:xfrm>
            <a:off x="1525588" y="5930900"/>
            <a:ext cx="5387975" cy="185738"/>
          </a:xfrm>
          <a:custGeom>
            <a:avLst/>
            <a:gdLst>
              <a:gd name="T0" fmla="*/ 2147483646 w 3394"/>
              <a:gd name="T1" fmla="*/ 0 h 117"/>
              <a:gd name="T2" fmla="*/ 2147483646 w 3394"/>
              <a:gd name="T3" fmla="*/ 2147483646 h 117"/>
              <a:gd name="T4" fmla="*/ 0 w 3394"/>
              <a:gd name="T5" fmla="*/ 2147483646 h 117"/>
              <a:gd name="T6" fmla="*/ 2147483646 w 3394"/>
              <a:gd name="T7" fmla="*/ 0 h 117"/>
              <a:gd name="T8" fmla="*/ 2147483646 w 3394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94" h="117">
                <a:moveTo>
                  <a:pt x="3394" y="0"/>
                </a:moveTo>
                <a:lnTo>
                  <a:pt x="3235" y="117"/>
                </a:lnTo>
                <a:lnTo>
                  <a:pt x="0" y="117"/>
                </a:lnTo>
                <a:lnTo>
                  <a:pt x="159" y="0"/>
                </a:lnTo>
                <a:lnTo>
                  <a:pt x="339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31" name="Freeform 15"/>
          <p:cNvSpPr>
            <a:spLocks/>
          </p:cNvSpPr>
          <p:nvPr/>
        </p:nvSpPr>
        <p:spPr bwMode="auto">
          <a:xfrm>
            <a:off x="1525588" y="1606550"/>
            <a:ext cx="252412" cy="4510088"/>
          </a:xfrm>
          <a:custGeom>
            <a:avLst/>
            <a:gdLst>
              <a:gd name="T0" fmla="*/ 0 w 159"/>
              <a:gd name="T1" fmla="*/ 2147483646 h 2841"/>
              <a:gd name="T2" fmla="*/ 0 w 159"/>
              <a:gd name="T3" fmla="*/ 2147483646 h 2841"/>
              <a:gd name="T4" fmla="*/ 2147483646 w 159"/>
              <a:gd name="T5" fmla="*/ 0 h 2841"/>
              <a:gd name="T6" fmla="*/ 2147483646 w 159"/>
              <a:gd name="T7" fmla="*/ 2147483646 h 2841"/>
              <a:gd name="T8" fmla="*/ 0 w 159"/>
              <a:gd name="T9" fmla="*/ 2147483646 h 28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841">
                <a:moveTo>
                  <a:pt x="0" y="2841"/>
                </a:moveTo>
                <a:lnTo>
                  <a:pt x="0" y="117"/>
                </a:lnTo>
                <a:lnTo>
                  <a:pt x="159" y="0"/>
                </a:lnTo>
                <a:lnTo>
                  <a:pt x="159" y="2724"/>
                </a:lnTo>
                <a:lnTo>
                  <a:pt x="0" y="284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1778000" y="1606550"/>
            <a:ext cx="5135563" cy="4324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1633" name="Freeform 17"/>
          <p:cNvSpPr>
            <a:spLocks/>
          </p:cNvSpPr>
          <p:nvPr/>
        </p:nvSpPr>
        <p:spPr bwMode="auto">
          <a:xfrm>
            <a:off x="2813050" y="2376488"/>
            <a:ext cx="252413" cy="3740150"/>
          </a:xfrm>
          <a:custGeom>
            <a:avLst/>
            <a:gdLst>
              <a:gd name="T0" fmla="*/ 0 w 159"/>
              <a:gd name="T1" fmla="*/ 2147483646 h 2356"/>
              <a:gd name="T2" fmla="*/ 0 w 159"/>
              <a:gd name="T3" fmla="*/ 2147483646 h 2356"/>
              <a:gd name="T4" fmla="*/ 2147483646 w 159"/>
              <a:gd name="T5" fmla="*/ 0 h 2356"/>
              <a:gd name="T6" fmla="*/ 2147483646 w 159"/>
              <a:gd name="T7" fmla="*/ 2147483646 h 2356"/>
              <a:gd name="T8" fmla="*/ 0 w 159"/>
              <a:gd name="T9" fmla="*/ 2147483646 h 23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356">
                <a:moveTo>
                  <a:pt x="0" y="2356"/>
                </a:moveTo>
                <a:lnTo>
                  <a:pt x="0" y="117"/>
                </a:lnTo>
                <a:lnTo>
                  <a:pt x="159" y="0"/>
                </a:lnTo>
                <a:lnTo>
                  <a:pt x="159" y="2239"/>
                </a:lnTo>
                <a:lnTo>
                  <a:pt x="0" y="2356"/>
                </a:lnTo>
                <a:close/>
              </a:path>
            </a:pathLst>
          </a:custGeom>
          <a:solidFill>
            <a:srgbClr val="8033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2070100" y="2562225"/>
            <a:ext cx="742950" cy="3554413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1635" name="Freeform 19"/>
          <p:cNvSpPr>
            <a:spLocks/>
          </p:cNvSpPr>
          <p:nvPr/>
        </p:nvSpPr>
        <p:spPr bwMode="auto">
          <a:xfrm>
            <a:off x="2070100" y="2376488"/>
            <a:ext cx="995363" cy="185737"/>
          </a:xfrm>
          <a:custGeom>
            <a:avLst/>
            <a:gdLst>
              <a:gd name="T0" fmla="*/ 2147483646 w 627"/>
              <a:gd name="T1" fmla="*/ 2147483646 h 117"/>
              <a:gd name="T2" fmla="*/ 2147483646 w 627"/>
              <a:gd name="T3" fmla="*/ 0 h 117"/>
              <a:gd name="T4" fmla="*/ 2147483646 w 627"/>
              <a:gd name="T5" fmla="*/ 0 h 117"/>
              <a:gd name="T6" fmla="*/ 0 w 627"/>
              <a:gd name="T7" fmla="*/ 2147483646 h 117"/>
              <a:gd name="T8" fmla="*/ 2147483646 w 627"/>
              <a:gd name="T9" fmla="*/ 2147483646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" h="117">
                <a:moveTo>
                  <a:pt x="468" y="117"/>
                </a:moveTo>
                <a:lnTo>
                  <a:pt x="627" y="0"/>
                </a:lnTo>
                <a:lnTo>
                  <a:pt x="159" y="0"/>
                </a:lnTo>
                <a:lnTo>
                  <a:pt x="0" y="117"/>
                </a:lnTo>
                <a:lnTo>
                  <a:pt x="468" y="117"/>
                </a:lnTo>
                <a:close/>
              </a:path>
            </a:pathLst>
          </a:custGeom>
          <a:solidFill>
            <a:srgbClr val="BF4D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36" name="Freeform 20"/>
          <p:cNvSpPr>
            <a:spLocks/>
          </p:cNvSpPr>
          <p:nvPr/>
        </p:nvSpPr>
        <p:spPr bwMode="auto">
          <a:xfrm>
            <a:off x="3543300" y="4484688"/>
            <a:ext cx="250825" cy="1631950"/>
          </a:xfrm>
          <a:custGeom>
            <a:avLst/>
            <a:gdLst>
              <a:gd name="T0" fmla="*/ 0 w 158"/>
              <a:gd name="T1" fmla="*/ 2147483646 h 1028"/>
              <a:gd name="T2" fmla="*/ 0 w 158"/>
              <a:gd name="T3" fmla="*/ 2147483646 h 1028"/>
              <a:gd name="T4" fmla="*/ 2147483646 w 158"/>
              <a:gd name="T5" fmla="*/ 0 h 1028"/>
              <a:gd name="T6" fmla="*/ 2147483646 w 158"/>
              <a:gd name="T7" fmla="*/ 2147483646 h 1028"/>
              <a:gd name="T8" fmla="*/ 0 w 158"/>
              <a:gd name="T9" fmla="*/ 2147483646 h 10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" h="1028">
                <a:moveTo>
                  <a:pt x="0" y="1028"/>
                </a:moveTo>
                <a:lnTo>
                  <a:pt x="0" y="117"/>
                </a:lnTo>
                <a:lnTo>
                  <a:pt x="158" y="0"/>
                </a:lnTo>
                <a:lnTo>
                  <a:pt x="158" y="911"/>
                </a:lnTo>
                <a:lnTo>
                  <a:pt x="0" y="1028"/>
                </a:lnTo>
                <a:close/>
              </a:path>
            </a:pathLst>
          </a:custGeom>
          <a:solidFill>
            <a:srgbClr val="1A33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2813050" y="4670425"/>
            <a:ext cx="730250" cy="1446213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1638" name="Freeform 22"/>
          <p:cNvSpPr>
            <a:spLocks/>
          </p:cNvSpPr>
          <p:nvPr/>
        </p:nvSpPr>
        <p:spPr bwMode="auto">
          <a:xfrm>
            <a:off x="2813050" y="4484688"/>
            <a:ext cx="981075" cy="185737"/>
          </a:xfrm>
          <a:custGeom>
            <a:avLst/>
            <a:gdLst>
              <a:gd name="T0" fmla="*/ 2147483646 w 618"/>
              <a:gd name="T1" fmla="*/ 2147483646 h 117"/>
              <a:gd name="T2" fmla="*/ 2147483646 w 618"/>
              <a:gd name="T3" fmla="*/ 0 h 117"/>
              <a:gd name="T4" fmla="*/ 2147483646 w 618"/>
              <a:gd name="T5" fmla="*/ 0 h 117"/>
              <a:gd name="T6" fmla="*/ 0 w 618"/>
              <a:gd name="T7" fmla="*/ 2147483646 h 117"/>
              <a:gd name="T8" fmla="*/ 2147483646 w 618"/>
              <a:gd name="T9" fmla="*/ 2147483646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8" h="117">
                <a:moveTo>
                  <a:pt x="460" y="117"/>
                </a:moveTo>
                <a:lnTo>
                  <a:pt x="618" y="0"/>
                </a:lnTo>
                <a:lnTo>
                  <a:pt x="159" y="0"/>
                </a:lnTo>
                <a:lnTo>
                  <a:pt x="0" y="117"/>
                </a:lnTo>
                <a:lnTo>
                  <a:pt x="460" y="117"/>
                </a:lnTo>
                <a:close/>
              </a:path>
            </a:pathLst>
          </a:custGeom>
          <a:solidFill>
            <a:srgbClr val="264DB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2141538" y="2828925"/>
            <a:ext cx="6175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663300"/>
                </a:solidFill>
              </a:rPr>
              <a:t>24,7</a:t>
            </a:r>
            <a:endParaRPr lang="cs-CZ" altLang="cs-CZ" sz="1800">
              <a:solidFill>
                <a:srgbClr val="663300"/>
              </a:solidFill>
            </a:endParaRPr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auto">
          <a:xfrm>
            <a:off x="3008313" y="4794250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FFFFFF"/>
                </a:solidFill>
              </a:rPr>
              <a:t>10</a:t>
            </a:r>
            <a:endParaRPr lang="cs-CZ" altLang="cs-CZ" sz="1800">
              <a:solidFill>
                <a:srgbClr val="FFFFFF"/>
              </a:solidFill>
            </a:endParaRPr>
          </a:p>
        </p:txBody>
      </p:sp>
      <p:sp>
        <p:nvSpPr>
          <p:cNvPr id="111641" name="Freeform 25"/>
          <p:cNvSpPr>
            <a:spLocks/>
          </p:cNvSpPr>
          <p:nvPr/>
        </p:nvSpPr>
        <p:spPr bwMode="auto">
          <a:xfrm>
            <a:off x="5373688" y="2151063"/>
            <a:ext cx="252412" cy="3965575"/>
          </a:xfrm>
          <a:custGeom>
            <a:avLst/>
            <a:gdLst>
              <a:gd name="T0" fmla="*/ 0 w 159"/>
              <a:gd name="T1" fmla="*/ 2147483646 h 2498"/>
              <a:gd name="T2" fmla="*/ 0 w 159"/>
              <a:gd name="T3" fmla="*/ 2147483646 h 2498"/>
              <a:gd name="T4" fmla="*/ 2147483646 w 159"/>
              <a:gd name="T5" fmla="*/ 0 h 2498"/>
              <a:gd name="T6" fmla="*/ 2147483646 w 159"/>
              <a:gd name="T7" fmla="*/ 2147483646 h 2498"/>
              <a:gd name="T8" fmla="*/ 0 w 159"/>
              <a:gd name="T9" fmla="*/ 2147483646 h 2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498">
                <a:moveTo>
                  <a:pt x="0" y="2498"/>
                </a:moveTo>
                <a:lnTo>
                  <a:pt x="0" y="125"/>
                </a:lnTo>
                <a:lnTo>
                  <a:pt x="159" y="0"/>
                </a:lnTo>
                <a:lnTo>
                  <a:pt x="159" y="2381"/>
                </a:lnTo>
                <a:lnTo>
                  <a:pt x="0" y="2498"/>
                </a:lnTo>
                <a:close/>
              </a:path>
            </a:pathLst>
          </a:custGeom>
          <a:solidFill>
            <a:srgbClr val="8033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42" name="Rectangle 26"/>
          <p:cNvSpPr>
            <a:spLocks noChangeArrowheads="1"/>
          </p:cNvSpPr>
          <p:nvPr/>
        </p:nvSpPr>
        <p:spPr bwMode="auto">
          <a:xfrm>
            <a:off x="4643438" y="2349500"/>
            <a:ext cx="730250" cy="3767138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1643" name="Freeform 27"/>
          <p:cNvSpPr>
            <a:spLocks/>
          </p:cNvSpPr>
          <p:nvPr/>
        </p:nvSpPr>
        <p:spPr bwMode="auto">
          <a:xfrm>
            <a:off x="4643438" y="2151063"/>
            <a:ext cx="982662" cy="198437"/>
          </a:xfrm>
          <a:custGeom>
            <a:avLst/>
            <a:gdLst>
              <a:gd name="T0" fmla="*/ 2147483646 w 619"/>
              <a:gd name="T1" fmla="*/ 2147483646 h 125"/>
              <a:gd name="T2" fmla="*/ 2147483646 w 619"/>
              <a:gd name="T3" fmla="*/ 0 h 125"/>
              <a:gd name="T4" fmla="*/ 2147483646 w 619"/>
              <a:gd name="T5" fmla="*/ 0 h 125"/>
              <a:gd name="T6" fmla="*/ 0 w 619"/>
              <a:gd name="T7" fmla="*/ 2147483646 h 125"/>
              <a:gd name="T8" fmla="*/ 2147483646 w 619"/>
              <a:gd name="T9" fmla="*/ 2147483646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9" h="125">
                <a:moveTo>
                  <a:pt x="460" y="125"/>
                </a:moveTo>
                <a:lnTo>
                  <a:pt x="619" y="0"/>
                </a:lnTo>
                <a:lnTo>
                  <a:pt x="159" y="0"/>
                </a:lnTo>
                <a:lnTo>
                  <a:pt x="0" y="125"/>
                </a:lnTo>
                <a:lnTo>
                  <a:pt x="460" y="125"/>
                </a:lnTo>
                <a:close/>
              </a:path>
            </a:pathLst>
          </a:custGeom>
          <a:solidFill>
            <a:srgbClr val="BF4D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44" name="Freeform 28"/>
          <p:cNvSpPr>
            <a:spLocks/>
          </p:cNvSpPr>
          <p:nvPr/>
        </p:nvSpPr>
        <p:spPr bwMode="auto">
          <a:xfrm>
            <a:off x="6116638" y="4206875"/>
            <a:ext cx="252412" cy="1909763"/>
          </a:xfrm>
          <a:custGeom>
            <a:avLst/>
            <a:gdLst>
              <a:gd name="T0" fmla="*/ 0 w 159"/>
              <a:gd name="T1" fmla="*/ 2147483646 h 1203"/>
              <a:gd name="T2" fmla="*/ 0 w 159"/>
              <a:gd name="T3" fmla="*/ 2147483646 h 1203"/>
              <a:gd name="T4" fmla="*/ 2147483646 w 159"/>
              <a:gd name="T5" fmla="*/ 0 h 1203"/>
              <a:gd name="T6" fmla="*/ 2147483646 w 159"/>
              <a:gd name="T7" fmla="*/ 2147483646 h 1203"/>
              <a:gd name="T8" fmla="*/ 0 w 159"/>
              <a:gd name="T9" fmla="*/ 2147483646 h 1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1203">
                <a:moveTo>
                  <a:pt x="0" y="1203"/>
                </a:moveTo>
                <a:lnTo>
                  <a:pt x="0" y="125"/>
                </a:lnTo>
                <a:lnTo>
                  <a:pt x="159" y="0"/>
                </a:lnTo>
                <a:lnTo>
                  <a:pt x="159" y="1086"/>
                </a:lnTo>
                <a:lnTo>
                  <a:pt x="0" y="1203"/>
                </a:lnTo>
                <a:close/>
              </a:path>
            </a:pathLst>
          </a:custGeom>
          <a:solidFill>
            <a:srgbClr val="1A33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45" name="Rectangle 29"/>
          <p:cNvSpPr>
            <a:spLocks noChangeArrowheads="1"/>
          </p:cNvSpPr>
          <p:nvPr/>
        </p:nvSpPr>
        <p:spPr bwMode="auto">
          <a:xfrm>
            <a:off x="5373688" y="4405313"/>
            <a:ext cx="742950" cy="1711325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1646" name="Freeform 30"/>
          <p:cNvSpPr>
            <a:spLocks/>
          </p:cNvSpPr>
          <p:nvPr/>
        </p:nvSpPr>
        <p:spPr bwMode="auto">
          <a:xfrm>
            <a:off x="5373688" y="4206875"/>
            <a:ext cx="995362" cy="198438"/>
          </a:xfrm>
          <a:custGeom>
            <a:avLst/>
            <a:gdLst>
              <a:gd name="T0" fmla="*/ 2147483646 w 627"/>
              <a:gd name="T1" fmla="*/ 2147483646 h 125"/>
              <a:gd name="T2" fmla="*/ 2147483646 w 627"/>
              <a:gd name="T3" fmla="*/ 0 h 125"/>
              <a:gd name="T4" fmla="*/ 2147483646 w 627"/>
              <a:gd name="T5" fmla="*/ 0 h 125"/>
              <a:gd name="T6" fmla="*/ 0 w 627"/>
              <a:gd name="T7" fmla="*/ 2147483646 h 125"/>
              <a:gd name="T8" fmla="*/ 2147483646 w 627"/>
              <a:gd name="T9" fmla="*/ 2147483646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" h="125">
                <a:moveTo>
                  <a:pt x="468" y="125"/>
                </a:moveTo>
                <a:lnTo>
                  <a:pt x="627" y="0"/>
                </a:lnTo>
                <a:lnTo>
                  <a:pt x="159" y="0"/>
                </a:lnTo>
                <a:lnTo>
                  <a:pt x="0" y="125"/>
                </a:lnTo>
                <a:lnTo>
                  <a:pt x="468" y="125"/>
                </a:lnTo>
                <a:close/>
              </a:path>
            </a:pathLst>
          </a:custGeom>
          <a:solidFill>
            <a:srgbClr val="264DB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47" name="Rectangle 31"/>
          <p:cNvSpPr>
            <a:spLocks noChangeArrowheads="1"/>
          </p:cNvSpPr>
          <p:nvPr/>
        </p:nvSpPr>
        <p:spPr bwMode="auto">
          <a:xfrm>
            <a:off x="4705350" y="2832100"/>
            <a:ext cx="617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663300"/>
                </a:solidFill>
              </a:rPr>
              <a:t>26,2</a:t>
            </a:r>
            <a:endParaRPr lang="cs-CZ" altLang="cs-CZ" sz="1800">
              <a:solidFill>
                <a:srgbClr val="663300"/>
              </a:solidFill>
            </a:endParaRPr>
          </a:p>
        </p:txBody>
      </p:sp>
      <p:sp>
        <p:nvSpPr>
          <p:cNvPr id="111648" name="Rectangle 32"/>
          <p:cNvSpPr>
            <a:spLocks noChangeArrowheads="1"/>
          </p:cNvSpPr>
          <p:nvPr/>
        </p:nvSpPr>
        <p:spPr bwMode="auto">
          <a:xfrm>
            <a:off x="5435600" y="4573588"/>
            <a:ext cx="617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FFFFFF"/>
                </a:solidFill>
              </a:rPr>
              <a:t>11,9</a:t>
            </a:r>
            <a:endParaRPr lang="cs-CZ" altLang="cs-CZ" sz="1800">
              <a:solidFill>
                <a:srgbClr val="FFFFFF"/>
              </a:solidFill>
            </a:endParaRPr>
          </a:p>
        </p:txBody>
      </p:sp>
      <p:sp>
        <p:nvSpPr>
          <p:cNvPr id="111649" name="Line 33"/>
          <p:cNvSpPr>
            <a:spLocks noChangeShapeType="1"/>
          </p:cNvSpPr>
          <p:nvPr/>
        </p:nvSpPr>
        <p:spPr bwMode="auto">
          <a:xfrm flipV="1">
            <a:off x="1525588" y="1792288"/>
            <a:ext cx="1587" cy="4324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50" name="Line 34"/>
          <p:cNvSpPr>
            <a:spLocks noChangeShapeType="1"/>
          </p:cNvSpPr>
          <p:nvPr/>
        </p:nvSpPr>
        <p:spPr bwMode="auto">
          <a:xfrm flipH="1">
            <a:off x="1460500" y="6116638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51" name="Line 35"/>
          <p:cNvSpPr>
            <a:spLocks noChangeShapeType="1"/>
          </p:cNvSpPr>
          <p:nvPr/>
        </p:nvSpPr>
        <p:spPr bwMode="auto">
          <a:xfrm flipH="1">
            <a:off x="1460500" y="5400675"/>
            <a:ext cx="650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52" name="Line 36"/>
          <p:cNvSpPr>
            <a:spLocks noChangeShapeType="1"/>
          </p:cNvSpPr>
          <p:nvPr/>
        </p:nvSpPr>
        <p:spPr bwMode="auto">
          <a:xfrm flipH="1">
            <a:off x="1460500" y="4670425"/>
            <a:ext cx="650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53" name="Line 37"/>
          <p:cNvSpPr>
            <a:spLocks noChangeShapeType="1"/>
          </p:cNvSpPr>
          <p:nvPr/>
        </p:nvSpPr>
        <p:spPr bwMode="auto">
          <a:xfrm flipH="1">
            <a:off x="1460500" y="3954463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54" name="Line 38"/>
          <p:cNvSpPr>
            <a:spLocks noChangeShapeType="1"/>
          </p:cNvSpPr>
          <p:nvPr/>
        </p:nvSpPr>
        <p:spPr bwMode="auto">
          <a:xfrm flipH="1">
            <a:off x="1460500" y="3238500"/>
            <a:ext cx="650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55" name="Line 39"/>
          <p:cNvSpPr>
            <a:spLocks noChangeShapeType="1"/>
          </p:cNvSpPr>
          <p:nvPr/>
        </p:nvSpPr>
        <p:spPr bwMode="auto">
          <a:xfrm flipH="1">
            <a:off x="1460500" y="2522538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56" name="Line 40"/>
          <p:cNvSpPr>
            <a:spLocks noChangeShapeType="1"/>
          </p:cNvSpPr>
          <p:nvPr/>
        </p:nvSpPr>
        <p:spPr bwMode="auto">
          <a:xfrm flipH="1">
            <a:off x="1460500" y="1792288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57" name="Rectangle 41"/>
          <p:cNvSpPr>
            <a:spLocks noChangeArrowheads="1"/>
          </p:cNvSpPr>
          <p:nvPr/>
        </p:nvSpPr>
        <p:spPr bwMode="auto">
          <a:xfrm>
            <a:off x="1233488" y="5930900"/>
            <a:ext cx="1762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58" name="Rectangle 42"/>
          <p:cNvSpPr>
            <a:spLocks noChangeArrowheads="1"/>
          </p:cNvSpPr>
          <p:nvPr/>
        </p:nvSpPr>
        <p:spPr bwMode="auto">
          <a:xfrm>
            <a:off x="1233488" y="5214938"/>
            <a:ext cx="1762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59" name="Rectangle 43"/>
          <p:cNvSpPr>
            <a:spLocks noChangeArrowheads="1"/>
          </p:cNvSpPr>
          <p:nvPr/>
        </p:nvSpPr>
        <p:spPr bwMode="auto">
          <a:xfrm>
            <a:off x="1062038" y="4484688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10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60" name="Rectangle 44"/>
          <p:cNvSpPr>
            <a:spLocks noChangeArrowheads="1"/>
          </p:cNvSpPr>
          <p:nvPr/>
        </p:nvSpPr>
        <p:spPr bwMode="auto">
          <a:xfrm>
            <a:off x="1062038" y="3768725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15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61" name="Rectangle 45"/>
          <p:cNvSpPr>
            <a:spLocks noChangeArrowheads="1"/>
          </p:cNvSpPr>
          <p:nvPr/>
        </p:nvSpPr>
        <p:spPr bwMode="auto">
          <a:xfrm>
            <a:off x="1062038" y="3052763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20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62" name="Rectangle 46"/>
          <p:cNvSpPr>
            <a:spLocks noChangeArrowheads="1"/>
          </p:cNvSpPr>
          <p:nvPr/>
        </p:nvSpPr>
        <p:spPr bwMode="auto">
          <a:xfrm>
            <a:off x="1062038" y="2336800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25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63" name="Rectangle 47"/>
          <p:cNvSpPr>
            <a:spLocks noChangeArrowheads="1"/>
          </p:cNvSpPr>
          <p:nvPr/>
        </p:nvSpPr>
        <p:spPr bwMode="auto">
          <a:xfrm>
            <a:off x="1062038" y="1606550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30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64" name="Line 48"/>
          <p:cNvSpPr>
            <a:spLocks noChangeShapeType="1"/>
          </p:cNvSpPr>
          <p:nvPr/>
        </p:nvSpPr>
        <p:spPr bwMode="auto">
          <a:xfrm>
            <a:off x="1525588" y="6116638"/>
            <a:ext cx="51355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65" name="Line 49"/>
          <p:cNvSpPr>
            <a:spLocks noChangeShapeType="1"/>
          </p:cNvSpPr>
          <p:nvPr/>
        </p:nvSpPr>
        <p:spPr bwMode="auto">
          <a:xfrm>
            <a:off x="1525588" y="6116638"/>
            <a:ext cx="15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66" name="Line 50"/>
          <p:cNvSpPr>
            <a:spLocks noChangeShapeType="1"/>
          </p:cNvSpPr>
          <p:nvPr/>
        </p:nvSpPr>
        <p:spPr bwMode="auto">
          <a:xfrm>
            <a:off x="4100513" y="6116638"/>
            <a:ext cx="15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67" name="Line 51"/>
          <p:cNvSpPr>
            <a:spLocks noChangeShapeType="1"/>
          </p:cNvSpPr>
          <p:nvPr/>
        </p:nvSpPr>
        <p:spPr bwMode="auto">
          <a:xfrm>
            <a:off x="6661150" y="6116638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1668" name="Rectangle 52"/>
          <p:cNvSpPr>
            <a:spLocks noChangeArrowheads="1"/>
          </p:cNvSpPr>
          <p:nvPr/>
        </p:nvSpPr>
        <p:spPr bwMode="auto">
          <a:xfrm>
            <a:off x="2428875" y="6275388"/>
            <a:ext cx="776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MUŽI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69" name="Rectangle 53"/>
          <p:cNvSpPr>
            <a:spLocks noChangeArrowheads="1"/>
          </p:cNvSpPr>
          <p:nvPr/>
        </p:nvSpPr>
        <p:spPr bwMode="auto">
          <a:xfrm>
            <a:off x="4962525" y="6275388"/>
            <a:ext cx="844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ŽENY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70" name="Rectangle 54"/>
          <p:cNvSpPr>
            <a:spLocks noChangeArrowheads="1"/>
          </p:cNvSpPr>
          <p:nvPr/>
        </p:nvSpPr>
        <p:spPr bwMode="auto">
          <a:xfrm>
            <a:off x="7097713" y="1603375"/>
            <a:ext cx="817562" cy="722313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1671" name="Rectangle 55"/>
          <p:cNvSpPr>
            <a:spLocks noChangeArrowheads="1"/>
          </p:cNvSpPr>
          <p:nvPr/>
        </p:nvSpPr>
        <p:spPr bwMode="auto">
          <a:xfrm>
            <a:off x="7286625" y="24939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ČR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1672" name="Rectangle 56"/>
          <p:cNvSpPr>
            <a:spLocks noChangeArrowheads="1"/>
          </p:cNvSpPr>
          <p:nvPr/>
        </p:nvSpPr>
        <p:spPr bwMode="auto">
          <a:xfrm>
            <a:off x="7118350" y="3762375"/>
            <a:ext cx="827088" cy="703263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1673" name="Rectangle 57"/>
          <p:cNvSpPr>
            <a:spLocks noChangeArrowheads="1"/>
          </p:cNvSpPr>
          <p:nvPr/>
        </p:nvSpPr>
        <p:spPr bwMode="auto">
          <a:xfrm>
            <a:off x="7105650" y="4635500"/>
            <a:ext cx="1303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500" b="1">
                <a:solidFill>
                  <a:srgbClr val="000000"/>
                </a:solidFill>
              </a:rPr>
              <a:t>Švédsko</a:t>
            </a:r>
            <a:endParaRPr lang="cs-CZ" altLang="cs-CZ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3" y="477838"/>
            <a:ext cx="8229600" cy="550545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cs-CZ" altLang="cs-CZ" b="1" dirty="0" smtClean="0">
                <a:solidFill>
                  <a:srgbClr val="0000CC"/>
                </a:solidFill>
              </a:rPr>
              <a:t>Pokud má Česká republika ve srovnání se Švédskem</a:t>
            </a:r>
          </a:p>
          <a:p>
            <a:pPr marL="1249363" lvl="1" indent="-533400" eaLnBrk="1" hangingPunct="1">
              <a:tabLst>
                <a:tab pos="0" algn="l"/>
              </a:tabLst>
            </a:pPr>
            <a:r>
              <a:rPr lang="cs-CZ" altLang="cs-CZ" b="1" dirty="0" smtClean="0">
                <a:solidFill>
                  <a:srgbClr val="0000CC"/>
                </a:solidFill>
              </a:rPr>
              <a:t> </a:t>
            </a:r>
            <a:r>
              <a:rPr lang="cs-CZ" altLang="cs-CZ" sz="3200" b="1" dirty="0" smtClean="0">
                <a:solidFill>
                  <a:srgbClr val="0000CC"/>
                </a:solidFill>
              </a:rPr>
              <a:t>dvojnásobnou spotřebu cigaret</a:t>
            </a:r>
          </a:p>
          <a:p>
            <a:pPr marL="1249363" lvl="1" indent="-533400" eaLnBrk="1" hangingPunct="1">
              <a:tabLst>
                <a:tab pos="0" algn="l"/>
              </a:tabLst>
            </a:pPr>
            <a:r>
              <a:rPr lang="cs-CZ" altLang="cs-CZ" sz="3200" b="1" dirty="0" smtClean="0">
                <a:solidFill>
                  <a:srgbClr val="0000CC"/>
                </a:solidFill>
              </a:rPr>
              <a:t> dvojnásobnou spotřebu alkoholu</a:t>
            </a:r>
          </a:p>
          <a:p>
            <a:pPr marL="1249363" lvl="1" indent="-533400" eaLnBrk="1" hangingPunct="1">
              <a:tabLst>
                <a:tab pos="0" algn="l"/>
              </a:tabLst>
            </a:pPr>
            <a:r>
              <a:rPr lang="cs-CZ" altLang="cs-CZ" sz="3200" b="1" dirty="0" smtClean="0">
                <a:solidFill>
                  <a:srgbClr val="0000CC"/>
                </a:solidFill>
              </a:rPr>
              <a:t> dvojnásobný výskyt obezity</a:t>
            </a:r>
          </a:p>
          <a:p>
            <a:pPr marL="1249363" lvl="1" indent="-533400" eaLnBrk="1" hangingPunct="1">
              <a:tabLst>
                <a:tab pos="0" algn="l"/>
              </a:tabLst>
            </a:pPr>
            <a:r>
              <a:rPr lang="cs-CZ" altLang="cs-CZ" sz="3200" b="1" dirty="0" smtClean="0">
                <a:solidFill>
                  <a:srgbClr val="0000CC"/>
                </a:solidFill>
              </a:rPr>
              <a:t> poloviční spotřebu zeleniny,</a:t>
            </a:r>
          </a:p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cs-CZ" altLang="cs-CZ" b="1" dirty="0" smtClean="0">
                <a:solidFill>
                  <a:srgbClr val="0000CC"/>
                </a:solidFill>
              </a:rPr>
              <a:t>nemůže očekávat při jakkoli vysokých nákladech na provoz ambulancí a nemocnic, že dosáhne takovou úroveň zdraví lidí, jaká je ve Švédsku.   </a:t>
            </a:r>
          </a:p>
        </p:txBody>
      </p:sp>
    </p:spTree>
    <p:extLst>
      <p:ext uri="{BB962C8B-B14F-4D97-AF65-F5344CB8AC3E}">
        <p14:creationId xmlns:p14="http://schemas.microsoft.com/office/powerpoint/2010/main" val="31236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1196975"/>
            <a:ext cx="8251825" cy="2692400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0000CC"/>
                </a:solidFill>
              </a:rPr>
              <a:t>KRIZE MEDICÍNY</a:t>
            </a:r>
            <a:br>
              <a:rPr lang="cs-CZ" altLang="cs-CZ" b="1" dirty="0" smtClean="0">
                <a:solidFill>
                  <a:srgbClr val="0000CC"/>
                </a:solidFill>
              </a:rPr>
            </a:br>
            <a:r>
              <a:rPr lang="cs-CZ" altLang="cs-CZ" b="1" dirty="0" smtClean="0">
                <a:solidFill>
                  <a:srgbClr val="0000CC"/>
                </a:solidFill>
              </a:rPr>
              <a:t> A ZÁKLADNÍ MODELY </a:t>
            </a:r>
            <a:br>
              <a:rPr lang="cs-CZ" altLang="cs-CZ" b="1" dirty="0" smtClean="0">
                <a:solidFill>
                  <a:srgbClr val="0000CC"/>
                </a:solidFill>
              </a:rPr>
            </a:br>
            <a:r>
              <a:rPr lang="cs-CZ" altLang="cs-CZ" b="1" dirty="0" smtClean="0">
                <a:solidFill>
                  <a:srgbClr val="0000CC"/>
                </a:solidFill>
              </a:rPr>
              <a:t>SOUHRNNÉ PÉČE O ZDRAVÍ</a:t>
            </a:r>
          </a:p>
        </p:txBody>
      </p:sp>
    </p:spTree>
    <p:extLst>
      <p:ext uri="{BB962C8B-B14F-4D97-AF65-F5344CB8AC3E}">
        <p14:creationId xmlns:p14="http://schemas.microsoft.com/office/powerpoint/2010/main" val="38442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50838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b="1" dirty="0" smtClean="0">
                <a:solidFill>
                  <a:srgbClr val="0000CC"/>
                </a:solidFill>
              </a:rPr>
              <a:t>KRIZE MEDICÍNY ?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522413"/>
            <a:ext cx="8229600" cy="5335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>
                <a:solidFill>
                  <a:srgbClr val="0000CC"/>
                </a:solidFill>
              </a:rPr>
              <a:t>víme toho víc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>
                <a:solidFill>
                  <a:srgbClr val="0000CC"/>
                </a:solidFill>
              </a:rPr>
              <a:t>umíme toho víc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>
                <a:solidFill>
                  <a:srgbClr val="0000CC"/>
                </a:solidFill>
              </a:rPr>
              <a:t>je víc pacientů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>
                <a:solidFill>
                  <a:srgbClr val="0000CC"/>
                </a:solidFill>
              </a:rPr>
              <a:t>   (lepší diagnostika a nižší úmrtnost)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>
                <a:solidFill>
                  <a:srgbClr val="0000CC"/>
                </a:solidFill>
              </a:rPr>
              <a:t>stojí to čím dál tím víc peněz.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>
                <a:solidFill>
                  <a:srgbClr val="0000CC"/>
                </a:solidFill>
              </a:rPr>
              <a:t>   </a:t>
            </a:r>
            <a:r>
              <a:rPr lang="cs-CZ" altLang="cs-CZ" b="1" dirty="0" smtClean="0">
                <a:solidFill>
                  <a:srgbClr val="0000CC"/>
                </a:solidFill>
              </a:rPr>
              <a:t>Žádná země na světě nemá tolik prostředků, kolik by lékaři a další zdravotničtí pracovníci dokázali utratit v dobré víře, že pomáhají svým pacientům. </a:t>
            </a:r>
          </a:p>
        </p:txBody>
      </p:sp>
    </p:spTree>
    <p:extLst>
      <p:ext uri="{BB962C8B-B14F-4D97-AF65-F5344CB8AC3E}">
        <p14:creationId xmlns:p14="http://schemas.microsoft.com/office/powerpoint/2010/main" val="2564226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ChangeAspect="1" noChangeArrowheads="1"/>
          </p:cNvSpPr>
          <p:nvPr/>
        </p:nvSpPr>
        <p:spPr bwMode="auto">
          <a:xfrm>
            <a:off x="890588" y="1039813"/>
            <a:ext cx="676751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6600"/>
              </a:solidFill>
            </a:endParaRPr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1600200" y="1541463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1600200" y="1344613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4298950" y="1365250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 flipH="1">
            <a:off x="5921375" y="1344613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796925" y="1290638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2071688" y="8905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4241800" y="874713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>
            <a:off x="4300538" y="1541463"/>
            <a:ext cx="1620837" cy="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0" y="290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99"/>
                </a:solidFill>
              </a:rPr>
              <a:t>TŘI MODELY SOUHRNNÉHO POJETÍ PÉČE O ZDRAVÍ</a:t>
            </a:r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1619250" y="1365250"/>
            <a:ext cx="2659063" cy="3603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4425950" y="2108200"/>
            <a:ext cx="288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FF6600"/>
                </a:solidFill>
              </a:rPr>
              <a:t>klinická diagnóza</a:t>
            </a:r>
          </a:p>
        </p:txBody>
      </p:sp>
      <p:sp>
        <p:nvSpPr>
          <p:cNvPr id="115726" name="AutoShape 14"/>
          <p:cNvSpPr>
            <a:spLocks noChangeArrowheads="1"/>
          </p:cNvSpPr>
          <p:nvPr/>
        </p:nvSpPr>
        <p:spPr bwMode="auto">
          <a:xfrm>
            <a:off x="4141788" y="1752600"/>
            <a:ext cx="312737" cy="644525"/>
          </a:xfrm>
          <a:prstGeom prst="upArrow">
            <a:avLst>
              <a:gd name="adj1" fmla="val 50250"/>
              <a:gd name="adj2" fmla="val 599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65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/>
          <p:cNvSpPr>
            <a:spLocks noChangeAspect="1" noChangeArrowheads="1"/>
          </p:cNvSpPr>
          <p:nvPr/>
        </p:nvSpPr>
        <p:spPr bwMode="auto">
          <a:xfrm>
            <a:off x="890588" y="1039813"/>
            <a:ext cx="676751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6600"/>
              </a:solidFill>
            </a:endParaRPr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>
            <a:off x="1600200" y="1541463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1600200" y="1344613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4298950" y="1365250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 flipH="1">
            <a:off x="5921375" y="1344613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1600200" y="3517900"/>
            <a:ext cx="48609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1600200" y="3321050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4300538" y="3321050"/>
            <a:ext cx="1587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 flipH="1">
            <a:off x="5921375" y="3321050"/>
            <a:ext cx="952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3760788" y="3321050"/>
            <a:ext cx="317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6461125" y="3321050"/>
            <a:ext cx="317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796925" y="1290638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846138" y="3211513"/>
            <a:ext cx="4048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B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2071688" y="8905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4241800" y="874713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>
            <a:off x="4300538" y="1541463"/>
            <a:ext cx="1620837" cy="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>
            <a:off x="3760788" y="3517900"/>
            <a:ext cx="2700337" cy="1588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0" y="290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99"/>
                </a:solidFill>
              </a:rPr>
              <a:t>TŘI MODELY SOUHRNNÉHO POJETÍ PÉČE O ZDRAVÍ</a:t>
            </a:r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1619250" y="1365250"/>
            <a:ext cx="2659063" cy="3603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1804988" y="28082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1617663" y="3325813"/>
            <a:ext cx="2132012" cy="3603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4425950" y="2108200"/>
            <a:ext cx="288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FF6600"/>
                </a:solidFill>
              </a:rPr>
              <a:t>klinická diagnóza</a:t>
            </a:r>
          </a:p>
        </p:txBody>
      </p:sp>
      <p:sp>
        <p:nvSpPr>
          <p:cNvPr id="116760" name="AutoShape 24"/>
          <p:cNvSpPr>
            <a:spLocks noChangeArrowheads="1"/>
          </p:cNvSpPr>
          <p:nvPr/>
        </p:nvSpPr>
        <p:spPr bwMode="auto">
          <a:xfrm>
            <a:off x="4132263" y="1743075"/>
            <a:ext cx="338137" cy="1547813"/>
          </a:xfrm>
          <a:prstGeom prst="upDownArrow">
            <a:avLst>
              <a:gd name="adj1" fmla="val 45537"/>
              <a:gd name="adj2" fmla="val 66077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4502150" y="2767013"/>
            <a:ext cx="22875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6762" name="AutoShape 26"/>
          <p:cNvSpPr>
            <a:spLocks noChangeArrowheads="1"/>
          </p:cNvSpPr>
          <p:nvPr/>
        </p:nvSpPr>
        <p:spPr bwMode="auto">
          <a:xfrm>
            <a:off x="3632200" y="3706813"/>
            <a:ext cx="279400" cy="584200"/>
          </a:xfrm>
          <a:prstGeom prst="upArrow">
            <a:avLst>
              <a:gd name="adj1" fmla="val 50000"/>
              <a:gd name="adj2" fmla="val 5227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6763" name="Text Box 27"/>
          <p:cNvSpPr txBox="1">
            <a:spLocks noChangeArrowheads="1"/>
          </p:cNvSpPr>
          <p:nvPr/>
        </p:nvSpPr>
        <p:spPr bwMode="auto">
          <a:xfrm>
            <a:off x="3878263" y="4087813"/>
            <a:ext cx="249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333399"/>
                </a:solidFill>
              </a:rPr>
              <a:t>časná diagnóza</a:t>
            </a:r>
          </a:p>
        </p:txBody>
      </p:sp>
      <p:sp>
        <p:nvSpPr>
          <p:cNvPr id="116764" name="Rectangle 28"/>
          <p:cNvSpPr>
            <a:spLocks noChangeArrowheads="1"/>
          </p:cNvSpPr>
          <p:nvPr/>
        </p:nvSpPr>
        <p:spPr bwMode="auto">
          <a:xfrm>
            <a:off x="5938838" y="3330575"/>
            <a:ext cx="511175" cy="131763"/>
          </a:xfrm>
          <a:prstGeom prst="rect">
            <a:avLst/>
          </a:prstGeom>
          <a:solidFill>
            <a:srgbClr val="CC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6765" name="Text Box 29"/>
          <p:cNvSpPr txBox="1">
            <a:spLocks noChangeArrowheads="1"/>
          </p:cNvSpPr>
          <p:nvPr/>
        </p:nvSpPr>
        <p:spPr bwMode="auto">
          <a:xfrm>
            <a:off x="6884988" y="2890838"/>
            <a:ext cx="172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CC3300"/>
                </a:solidFill>
              </a:rPr>
              <a:t>medicínské prodloužení života</a:t>
            </a:r>
          </a:p>
        </p:txBody>
      </p:sp>
      <p:sp>
        <p:nvSpPr>
          <p:cNvPr id="116766" name="AutoShape 30"/>
          <p:cNvSpPr>
            <a:spLocks noChangeArrowheads="1"/>
          </p:cNvSpPr>
          <p:nvPr/>
        </p:nvSpPr>
        <p:spPr bwMode="auto">
          <a:xfrm>
            <a:off x="6477000" y="3295650"/>
            <a:ext cx="419100" cy="228600"/>
          </a:xfrm>
          <a:prstGeom prst="leftArrow">
            <a:avLst>
              <a:gd name="adj1" fmla="val 41667"/>
              <a:gd name="adj2" fmla="val 66671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8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ChangeAspect="1" noChangeArrowheads="1"/>
          </p:cNvSpPr>
          <p:nvPr/>
        </p:nvSpPr>
        <p:spPr bwMode="auto">
          <a:xfrm>
            <a:off x="890588" y="1039813"/>
            <a:ext cx="676751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6600"/>
              </a:solidFill>
            </a:endParaRPr>
          </a:p>
        </p:txBody>
      </p:sp>
      <p:sp>
        <p:nvSpPr>
          <p:cNvPr id="117763" name="Line 3"/>
          <p:cNvSpPr>
            <a:spLocks noChangeShapeType="1"/>
          </p:cNvSpPr>
          <p:nvPr/>
        </p:nvSpPr>
        <p:spPr bwMode="auto">
          <a:xfrm>
            <a:off x="1600200" y="1541463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1600200" y="1344613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4298950" y="1365250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 flipH="1">
            <a:off x="5921375" y="1344613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1600200" y="3517900"/>
            <a:ext cx="48609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1600200" y="3321050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4300538" y="3321050"/>
            <a:ext cx="1587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 flipH="1">
            <a:off x="5921375" y="3321050"/>
            <a:ext cx="952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3760788" y="3321050"/>
            <a:ext cx="317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>
            <a:off x="6461125" y="3321050"/>
            <a:ext cx="317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>
            <a:off x="1600200" y="5494338"/>
            <a:ext cx="58054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1592263" y="5251450"/>
            <a:ext cx="3175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6056313" y="5297488"/>
            <a:ext cx="0" cy="374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flipH="1">
            <a:off x="7405688" y="5297488"/>
            <a:ext cx="11112" cy="3952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796925" y="1290638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846138" y="3211513"/>
            <a:ext cx="4048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B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855663" y="5205413"/>
            <a:ext cx="4048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C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2071688" y="8905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4241800" y="874713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>
            <a:off x="4300538" y="1541463"/>
            <a:ext cx="1620837" cy="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83" name="Line 23"/>
          <p:cNvSpPr>
            <a:spLocks noChangeShapeType="1"/>
          </p:cNvSpPr>
          <p:nvPr/>
        </p:nvSpPr>
        <p:spPr bwMode="auto">
          <a:xfrm>
            <a:off x="3760788" y="3517900"/>
            <a:ext cx="2700337" cy="1588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>
            <a:off x="6056313" y="5494338"/>
            <a:ext cx="1349375" cy="1587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0" y="290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99"/>
                </a:solidFill>
              </a:rPr>
              <a:t>TŘI MODELY SOUHRNNÉHO POJETÍ PÉČE O ZDRAVÍ</a:t>
            </a:r>
          </a:p>
        </p:txBody>
      </p:sp>
      <p:sp>
        <p:nvSpPr>
          <p:cNvPr id="117786" name="Rectangle 26"/>
          <p:cNvSpPr>
            <a:spLocks noChangeArrowheads="1"/>
          </p:cNvSpPr>
          <p:nvPr/>
        </p:nvSpPr>
        <p:spPr bwMode="auto">
          <a:xfrm>
            <a:off x="1619250" y="1365250"/>
            <a:ext cx="2659063" cy="3603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1804988" y="28082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7788" name="Rectangle 28"/>
          <p:cNvSpPr>
            <a:spLocks noChangeArrowheads="1"/>
          </p:cNvSpPr>
          <p:nvPr/>
        </p:nvSpPr>
        <p:spPr bwMode="auto">
          <a:xfrm>
            <a:off x="1620838" y="3325813"/>
            <a:ext cx="2128837" cy="3603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4425950" y="2108200"/>
            <a:ext cx="288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FF6600"/>
                </a:solidFill>
              </a:rPr>
              <a:t>klinická diagnóza</a:t>
            </a:r>
          </a:p>
        </p:txBody>
      </p:sp>
      <p:sp>
        <p:nvSpPr>
          <p:cNvPr id="117790" name="AutoShape 30"/>
          <p:cNvSpPr>
            <a:spLocks noChangeArrowheads="1"/>
          </p:cNvSpPr>
          <p:nvPr/>
        </p:nvSpPr>
        <p:spPr bwMode="auto">
          <a:xfrm>
            <a:off x="4132263" y="1743075"/>
            <a:ext cx="338137" cy="1547813"/>
          </a:xfrm>
          <a:prstGeom prst="upDownArrow">
            <a:avLst>
              <a:gd name="adj1" fmla="val 45537"/>
              <a:gd name="adj2" fmla="val 66077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1887538" y="4711700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7792" name="Text Box 32"/>
          <p:cNvSpPr txBox="1">
            <a:spLocks noChangeArrowheads="1"/>
          </p:cNvSpPr>
          <p:nvPr/>
        </p:nvSpPr>
        <p:spPr bwMode="auto">
          <a:xfrm>
            <a:off x="4502150" y="2767013"/>
            <a:ext cx="22875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7793" name="Rectangle 33"/>
          <p:cNvSpPr>
            <a:spLocks noChangeArrowheads="1"/>
          </p:cNvSpPr>
          <p:nvPr/>
        </p:nvSpPr>
        <p:spPr bwMode="auto">
          <a:xfrm>
            <a:off x="1622425" y="5272088"/>
            <a:ext cx="4413250" cy="3603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794" name="AutoShape 34"/>
          <p:cNvSpPr>
            <a:spLocks noChangeArrowheads="1"/>
          </p:cNvSpPr>
          <p:nvPr/>
        </p:nvSpPr>
        <p:spPr bwMode="auto">
          <a:xfrm>
            <a:off x="3632200" y="3706813"/>
            <a:ext cx="279400" cy="584200"/>
          </a:xfrm>
          <a:prstGeom prst="upArrow">
            <a:avLst>
              <a:gd name="adj1" fmla="val 50000"/>
              <a:gd name="adj2" fmla="val 5227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795" name="Text Box 35"/>
          <p:cNvSpPr txBox="1">
            <a:spLocks noChangeArrowheads="1"/>
          </p:cNvSpPr>
          <p:nvPr/>
        </p:nvSpPr>
        <p:spPr bwMode="auto">
          <a:xfrm>
            <a:off x="3878263" y="4087813"/>
            <a:ext cx="249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333399"/>
                </a:solidFill>
              </a:rPr>
              <a:t>časná diagnóza</a:t>
            </a:r>
          </a:p>
        </p:txBody>
      </p:sp>
      <p:sp>
        <p:nvSpPr>
          <p:cNvPr id="117796" name="Rectangle 36"/>
          <p:cNvSpPr>
            <a:spLocks noChangeArrowheads="1"/>
          </p:cNvSpPr>
          <p:nvPr/>
        </p:nvSpPr>
        <p:spPr bwMode="auto">
          <a:xfrm>
            <a:off x="5938838" y="3330575"/>
            <a:ext cx="496887" cy="131763"/>
          </a:xfrm>
          <a:prstGeom prst="rect">
            <a:avLst/>
          </a:prstGeom>
          <a:solidFill>
            <a:srgbClr val="CC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797" name="Text Box 37"/>
          <p:cNvSpPr txBox="1">
            <a:spLocks noChangeArrowheads="1"/>
          </p:cNvSpPr>
          <p:nvPr/>
        </p:nvSpPr>
        <p:spPr bwMode="auto">
          <a:xfrm>
            <a:off x="6542088" y="3014663"/>
            <a:ext cx="172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CC3300"/>
                </a:solidFill>
              </a:rPr>
              <a:t>medicínské prodloužení života</a:t>
            </a:r>
          </a:p>
        </p:txBody>
      </p:sp>
      <p:sp>
        <p:nvSpPr>
          <p:cNvPr id="117798" name="Text Box 38"/>
          <p:cNvSpPr txBox="1">
            <a:spLocks noChangeArrowheads="1"/>
          </p:cNvSpPr>
          <p:nvPr/>
        </p:nvSpPr>
        <p:spPr bwMode="auto">
          <a:xfrm>
            <a:off x="6154738" y="4565650"/>
            <a:ext cx="128111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7799" name="AutoShape 39"/>
          <p:cNvSpPr>
            <a:spLocks noChangeArrowheads="1"/>
          </p:cNvSpPr>
          <p:nvPr/>
        </p:nvSpPr>
        <p:spPr bwMode="auto">
          <a:xfrm>
            <a:off x="1778000" y="5638800"/>
            <a:ext cx="304800" cy="271463"/>
          </a:xfrm>
          <a:prstGeom prst="upArrow">
            <a:avLst>
              <a:gd name="adj1" fmla="val 44787"/>
              <a:gd name="adj2" fmla="val 53218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800" name="AutoShape 40"/>
          <p:cNvSpPr>
            <a:spLocks noChangeArrowheads="1"/>
          </p:cNvSpPr>
          <p:nvPr/>
        </p:nvSpPr>
        <p:spPr bwMode="auto">
          <a:xfrm>
            <a:off x="2814638" y="5643563"/>
            <a:ext cx="304800" cy="271462"/>
          </a:xfrm>
          <a:prstGeom prst="upArrow">
            <a:avLst>
              <a:gd name="adj1" fmla="val 44787"/>
              <a:gd name="adj2" fmla="val 53218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801" name="AutoShape 41"/>
          <p:cNvSpPr>
            <a:spLocks noChangeArrowheads="1"/>
          </p:cNvSpPr>
          <p:nvPr/>
        </p:nvSpPr>
        <p:spPr bwMode="auto">
          <a:xfrm>
            <a:off x="4559300" y="5634038"/>
            <a:ext cx="304800" cy="628650"/>
          </a:xfrm>
          <a:prstGeom prst="upArrow">
            <a:avLst>
              <a:gd name="adj1" fmla="val 48954"/>
              <a:gd name="adj2" fmla="val 57292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802" name="AutoShape 42"/>
          <p:cNvSpPr>
            <a:spLocks noChangeArrowheads="1"/>
          </p:cNvSpPr>
          <p:nvPr/>
        </p:nvSpPr>
        <p:spPr bwMode="auto">
          <a:xfrm>
            <a:off x="6477000" y="5638800"/>
            <a:ext cx="304800" cy="271463"/>
          </a:xfrm>
          <a:prstGeom prst="upArrow">
            <a:avLst>
              <a:gd name="adj1" fmla="val 44787"/>
              <a:gd name="adj2" fmla="val 53218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803" name="Rectangle 43"/>
          <p:cNvSpPr>
            <a:spLocks noChangeArrowheads="1"/>
          </p:cNvSpPr>
          <p:nvPr/>
        </p:nvSpPr>
        <p:spPr bwMode="auto">
          <a:xfrm>
            <a:off x="6078538" y="5562600"/>
            <a:ext cx="1320800" cy="635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804" name="Text Box 44"/>
          <p:cNvSpPr txBox="1">
            <a:spLocks noChangeArrowheads="1"/>
          </p:cNvSpPr>
          <p:nvPr/>
        </p:nvSpPr>
        <p:spPr bwMode="auto">
          <a:xfrm>
            <a:off x="617538" y="5848350"/>
            <a:ext cx="35988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pomoc v dětství a dospívání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7805" name="Text Box 45"/>
          <p:cNvSpPr txBox="1">
            <a:spLocks noChangeArrowheads="1"/>
          </p:cNvSpPr>
          <p:nvPr/>
        </p:nvSpPr>
        <p:spPr bwMode="auto">
          <a:xfrm>
            <a:off x="3333750" y="6213475"/>
            <a:ext cx="26050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pomoc v dospělosti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7806" name="Text Box 46"/>
          <p:cNvSpPr txBox="1">
            <a:spLocks noChangeArrowheads="1"/>
          </p:cNvSpPr>
          <p:nvPr/>
        </p:nvSpPr>
        <p:spPr bwMode="auto">
          <a:xfrm>
            <a:off x="5983288" y="5903913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posilování soběstačnosti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7807" name="Rectangle 47"/>
          <p:cNvSpPr>
            <a:spLocks noChangeArrowheads="1"/>
          </p:cNvSpPr>
          <p:nvPr/>
        </p:nvSpPr>
        <p:spPr bwMode="auto">
          <a:xfrm>
            <a:off x="3781425" y="5200650"/>
            <a:ext cx="2257425" cy="257175"/>
          </a:xfrm>
          <a:prstGeom prst="rect">
            <a:avLst/>
          </a:prstGeom>
          <a:solidFill>
            <a:srgbClr val="4C9800"/>
          </a:solidFill>
          <a:ln w="9525">
            <a:solidFill>
              <a:srgbClr val="4C98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808" name="Text Box 48"/>
          <p:cNvSpPr txBox="1">
            <a:spLocks noChangeArrowheads="1"/>
          </p:cNvSpPr>
          <p:nvPr/>
        </p:nvSpPr>
        <p:spPr bwMode="auto">
          <a:xfrm>
            <a:off x="4105275" y="4572000"/>
            <a:ext cx="194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397200"/>
                </a:solidFill>
              </a:rPr>
              <a:t>prodloužení života ve zdraví</a:t>
            </a:r>
          </a:p>
        </p:txBody>
      </p:sp>
      <p:sp>
        <p:nvSpPr>
          <p:cNvPr id="117809" name="Rectangle 49"/>
          <p:cNvSpPr>
            <a:spLocks noChangeArrowheads="1"/>
          </p:cNvSpPr>
          <p:nvPr/>
        </p:nvSpPr>
        <p:spPr bwMode="auto">
          <a:xfrm>
            <a:off x="7210425" y="5275263"/>
            <a:ext cx="192088" cy="144462"/>
          </a:xfrm>
          <a:prstGeom prst="rect">
            <a:avLst/>
          </a:prstGeom>
          <a:solidFill>
            <a:srgbClr val="CC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7810" name="Text Box 50"/>
          <p:cNvSpPr txBox="1">
            <a:spLocks noChangeArrowheads="1"/>
          </p:cNvSpPr>
          <p:nvPr/>
        </p:nvSpPr>
        <p:spPr bwMode="auto">
          <a:xfrm>
            <a:off x="7380288" y="5013325"/>
            <a:ext cx="172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CC3300"/>
                </a:solidFill>
              </a:rPr>
              <a:t>medicínské prodloužení života</a:t>
            </a:r>
          </a:p>
        </p:txBody>
      </p:sp>
    </p:spTree>
    <p:extLst>
      <p:ext uri="{BB962C8B-B14F-4D97-AF65-F5344CB8AC3E}">
        <p14:creationId xmlns:p14="http://schemas.microsoft.com/office/powerpoint/2010/main" val="1119236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Line 2"/>
          <p:cNvSpPr>
            <a:spLocks noChangeShapeType="1"/>
          </p:cNvSpPr>
          <p:nvPr/>
        </p:nvSpPr>
        <p:spPr bwMode="auto">
          <a:xfrm>
            <a:off x="1800225" y="2865438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787" name="Line 3"/>
          <p:cNvSpPr>
            <a:spLocks noChangeShapeType="1"/>
          </p:cNvSpPr>
          <p:nvPr/>
        </p:nvSpPr>
        <p:spPr bwMode="auto">
          <a:xfrm>
            <a:off x="1800225" y="2668588"/>
            <a:ext cx="1588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4498975" y="2689225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H="1">
            <a:off x="6378575" y="2678113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996950" y="2614613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2214563" y="2233613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4556125" y="2227263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4500563" y="2865438"/>
            <a:ext cx="1878012" cy="9525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1819275" y="2689225"/>
            <a:ext cx="2659063" cy="360363"/>
          </a:xfrm>
          <a:prstGeom prst="rect">
            <a:avLst/>
          </a:prstGeom>
          <a:solidFill>
            <a:srgbClr val="6699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4311650" y="3708400"/>
            <a:ext cx="2886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</a:rPr>
              <a:t>diagnóza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</a:rPr>
              <a:t>chronické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</a:rPr>
              <a:t>nemoci</a:t>
            </a:r>
          </a:p>
        </p:txBody>
      </p:sp>
      <p:sp>
        <p:nvSpPr>
          <p:cNvPr id="118796" name="AutoShape 12"/>
          <p:cNvSpPr>
            <a:spLocks noChangeArrowheads="1"/>
          </p:cNvSpPr>
          <p:nvPr/>
        </p:nvSpPr>
        <p:spPr bwMode="auto">
          <a:xfrm>
            <a:off x="4276725" y="3086100"/>
            <a:ext cx="438150" cy="638175"/>
          </a:xfrm>
          <a:prstGeom prst="upArrow">
            <a:avLst>
              <a:gd name="adj1" fmla="val 34593"/>
              <a:gd name="adj2" fmla="val 4816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8797" name="Text Box 13"/>
          <p:cNvSpPr>
            <a:spLocks noGrp="1" noChangeArrowheads="1"/>
          </p:cNvSpPr>
          <p:nvPr>
            <p:ph type="title"/>
          </p:nvPr>
        </p:nvSpPr>
        <p:spPr>
          <a:xfrm>
            <a:off x="504825" y="379413"/>
            <a:ext cx="8229600" cy="85725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cs-CZ" altLang="cs-CZ" sz="2400" b="1" smtClean="0">
                <a:solidFill>
                  <a:srgbClr val="336600"/>
                </a:solidFill>
              </a:rPr>
              <a:t>HEALTH EXPECTANCY: HEALTHY LIFE YEARS (HLY)</a:t>
            </a:r>
            <a:r>
              <a:rPr lang="cs-CZ" altLang="cs-CZ" sz="4000" smtClean="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118798" name="AutoShape 14"/>
          <p:cNvSpPr>
            <a:spLocks noChangeArrowheads="1"/>
          </p:cNvSpPr>
          <p:nvPr/>
        </p:nvSpPr>
        <p:spPr bwMode="auto">
          <a:xfrm>
            <a:off x="6169025" y="3063875"/>
            <a:ext cx="438150" cy="409575"/>
          </a:xfrm>
          <a:prstGeom prst="upArrow">
            <a:avLst>
              <a:gd name="adj1" fmla="val 34787"/>
              <a:gd name="adj2" fmla="val 46898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6496050" y="3162300"/>
            <a:ext cx="1362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úmrtí</a:t>
            </a:r>
          </a:p>
        </p:txBody>
      </p:sp>
      <p:sp>
        <p:nvSpPr>
          <p:cNvPr id="118800" name="Line 16"/>
          <p:cNvSpPr>
            <a:spLocks noChangeShapeType="1"/>
          </p:cNvSpPr>
          <p:nvPr/>
        </p:nvSpPr>
        <p:spPr bwMode="auto">
          <a:xfrm flipH="1">
            <a:off x="1800225" y="1152525"/>
            <a:ext cx="9525" cy="15144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801" name="Line 17"/>
          <p:cNvSpPr>
            <a:spLocks noChangeShapeType="1"/>
          </p:cNvSpPr>
          <p:nvPr/>
        </p:nvSpPr>
        <p:spPr bwMode="auto">
          <a:xfrm flipH="1">
            <a:off x="4483100" y="1158875"/>
            <a:ext cx="9525" cy="15144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802" name="AutoShape 18"/>
          <p:cNvSpPr>
            <a:spLocks noChangeArrowheads="1"/>
          </p:cNvSpPr>
          <p:nvPr/>
        </p:nvSpPr>
        <p:spPr bwMode="auto">
          <a:xfrm>
            <a:off x="1819275" y="1209675"/>
            <a:ext cx="2657475" cy="409575"/>
          </a:xfrm>
          <a:prstGeom prst="leftRightArrow">
            <a:avLst>
              <a:gd name="adj1" fmla="val 41861"/>
              <a:gd name="adj2" fmla="val 83117"/>
            </a:avLst>
          </a:prstGeom>
          <a:solidFill>
            <a:schemeClr val="folHlink"/>
          </a:solidFill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8803" name="Line 19"/>
          <p:cNvSpPr>
            <a:spLocks noChangeShapeType="1"/>
          </p:cNvSpPr>
          <p:nvPr/>
        </p:nvSpPr>
        <p:spPr bwMode="auto">
          <a:xfrm flipH="1">
            <a:off x="1778000" y="3082925"/>
            <a:ext cx="28575" cy="2266950"/>
          </a:xfrm>
          <a:prstGeom prst="line">
            <a:avLst/>
          </a:prstGeom>
          <a:noFill/>
          <a:ln w="38100">
            <a:solidFill>
              <a:srgbClr val="2A366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804" name="Line 20"/>
          <p:cNvSpPr>
            <a:spLocks noChangeShapeType="1"/>
          </p:cNvSpPr>
          <p:nvPr/>
        </p:nvSpPr>
        <p:spPr bwMode="auto">
          <a:xfrm flipH="1">
            <a:off x="6356350" y="3098800"/>
            <a:ext cx="28575" cy="2247900"/>
          </a:xfrm>
          <a:prstGeom prst="line">
            <a:avLst/>
          </a:prstGeom>
          <a:noFill/>
          <a:ln w="38100">
            <a:solidFill>
              <a:srgbClr val="2A366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8805" name="AutoShape 21"/>
          <p:cNvSpPr>
            <a:spLocks noChangeArrowheads="1"/>
          </p:cNvSpPr>
          <p:nvPr/>
        </p:nvSpPr>
        <p:spPr bwMode="auto">
          <a:xfrm>
            <a:off x="1825625" y="4826000"/>
            <a:ext cx="4495800" cy="485775"/>
          </a:xfrm>
          <a:prstGeom prst="leftRightArrow">
            <a:avLst>
              <a:gd name="adj1" fmla="val 44639"/>
              <a:gd name="adj2" fmla="val 68940"/>
            </a:avLst>
          </a:prstGeom>
          <a:solidFill>
            <a:srgbClr val="6E7FC6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99"/>
              </a:solidFill>
            </a:endParaRPr>
          </a:p>
        </p:txBody>
      </p: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2638425" y="5229225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64688"/>
                </a:solidFill>
              </a:rPr>
              <a:t>LIFE EXPECTANCY</a:t>
            </a:r>
          </a:p>
        </p:txBody>
      </p:sp>
      <p:sp>
        <p:nvSpPr>
          <p:cNvPr id="118807" name="Text Box 23"/>
          <p:cNvSpPr txBox="1">
            <a:spLocks noChangeArrowheads="1"/>
          </p:cNvSpPr>
          <p:nvPr/>
        </p:nvSpPr>
        <p:spPr bwMode="auto">
          <a:xfrm>
            <a:off x="885825" y="5781675"/>
            <a:ext cx="724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64688"/>
                </a:solidFill>
              </a:rPr>
              <a:t>STŘEDNÍ DÉLKA ŽIVOTA, NADĚJE DOŽITÍ</a:t>
            </a:r>
          </a:p>
        </p:txBody>
      </p:sp>
    </p:spTree>
    <p:extLst>
      <p:ext uri="{BB962C8B-B14F-4D97-AF65-F5344CB8AC3E}">
        <p14:creationId xmlns:p14="http://schemas.microsoft.com/office/powerpoint/2010/main" val="21912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575" y="633413"/>
            <a:ext cx="7313613" cy="2009775"/>
          </a:xfrm>
        </p:spPr>
        <p:txBody>
          <a:bodyPr/>
          <a:lstStyle/>
          <a:p>
            <a:pPr algn="l" eaLnBrk="1" hangingPunct="1"/>
            <a:r>
              <a:rPr lang="cs-CZ" altLang="cs-CZ" sz="3200" smtClean="0">
                <a:solidFill>
                  <a:schemeClr val="accent2"/>
                </a:solidFill>
              </a:rPr>
              <a:t>V EVROPĚ SE NA ÚROVNI</a:t>
            </a:r>
            <a:br>
              <a:rPr lang="cs-CZ" altLang="cs-CZ" sz="3200" smtClean="0">
                <a:solidFill>
                  <a:schemeClr val="accent2"/>
                </a:solidFill>
              </a:rPr>
            </a:br>
            <a:r>
              <a:rPr lang="cs-CZ" altLang="cs-CZ" sz="3200" smtClean="0">
                <a:solidFill>
                  <a:schemeClr val="accent2"/>
                </a:solidFill>
              </a:rPr>
              <a:t>ZDRAVOTNÍHO STAVU OBYVATEL NEJVÍCE PODÍLEJÍ</a:t>
            </a:r>
            <a:r>
              <a:rPr lang="cs-CZ" altLang="cs-CZ" sz="3200" b="1" smtClean="0">
                <a:solidFill>
                  <a:schemeClr val="accent2"/>
                </a:solidFill>
              </a:rPr>
              <a:t> CHRONICKÉ NEINFEKČNÍ NEMOCI. </a:t>
            </a:r>
          </a:p>
        </p:txBody>
      </p:sp>
      <p:sp>
        <p:nvSpPr>
          <p:cNvPr id="677891" name="Text Box 3"/>
          <p:cNvSpPr txBox="1">
            <a:spLocks noChangeArrowheads="1"/>
          </p:cNvSpPr>
          <p:nvPr/>
        </p:nvSpPr>
        <p:spPr bwMode="auto">
          <a:xfrm>
            <a:off x="1011238" y="2805113"/>
            <a:ext cx="8002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rgbClr val="333399"/>
                </a:solidFill>
              </a:rPr>
              <a:t>V EVROPĚ NA CHRONICKÉ NEMOCI </a:t>
            </a:r>
            <a:r>
              <a:rPr lang="cs-CZ" altLang="cs-CZ" b="1">
                <a:solidFill>
                  <a:srgbClr val="333399"/>
                </a:solidFill>
              </a:rPr>
              <a:t>UMÍRÁ 87% OBYVATEL.</a:t>
            </a:r>
          </a:p>
        </p:txBody>
      </p:sp>
      <p:sp>
        <p:nvSpPr>
          <p:cNvPr id="677892" name="Text Box 4"/>
          <p:cNvSpPr txBox="1">
            <a:spLocks noChangeArrowheads="1"/>
          </p:cNvSpPr>
          <p:nvPr/>
        </p:nvSpPr>
        <p:spPr bwMode="auto">
          <a:xfrm>
            <a:off x="1004888" y="4068763"/>
            <a:ext cx="7413625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333399"/>
                </a:solidFill>
              </a:rPr>
              <a:t>ODHADUJE SE, ŽE NÁKLADY NA ZVLÁDÁNÍ CHRONICKÝCH NEMOCÍ A FINANČNÍ ŠKODY, KTERÉ ZPŮSOBUJÍ, PŘESAHUJÍ 6% HDP.</a:t>
            </a:r>
          </a:p>
        </p:txBody>
      </p:sp>
    </p:spTree>
    <p:extLst>
      <p:ext uri="{BB962C8B-B14F-4D97-AF65-F5344CB8AC3E}">
        <p14:creationId xmlns:p14="http://schemas.microsoft.com/office/powerpoint/2010/main" val="218227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1" grpId="0"/>
      <p:bldP spid="6778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4800" b="1" cap="all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 </a:t>
            </a:r>
            <a:r>
              <a:rPr lang="cs-CZ" sz="4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4800" b="1" cap="all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VZ</a:t>
            </a:r>
            <a:endParaRPr lang="cs-CZ" sz="4800" b="1" cap="all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600" b="1" cap="all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studia</a:t>
            </a:r>
          </a:p>
          <a:p>
            <a:pPr marL="0" indent="0" algn="ctr">
              <a:buNone/>
            </a:pPr>
            <a:endParaRPr lang="cs-CZ" sz="3600" b="1" cap="all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draví lidí (populační přístup)</a:t>
            </a:r>
          </a:p>
          <a:p>
            <a:r>
              <a:rPr lang="cs-CZ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o zdraví</a:t>
            </a:r>
          </a:p>
          <a:p>
            <a:r>
              <a:rPr lang="cs-CZ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zdravotnictví</a:t>
            </a:r>
          </a:p>
          <a:p>
            <a:pPr marL="457200" lvl="1" indent="0">
              <a:buNone/>
            </a:pPr>
            <a:endParaRPr lang="cs-CZ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Integrace poznatků a metod různých vědních oborů s cílem přispět ke zlepšení zdraví lidí.</a:t>
            </a:r>
          </a:p>
          <a:p>
            <a:pPr marL="514350" indent="-457200"/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8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28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20835" name="WordArt 3"/>
          <p:cNvSpPr>
            <a:spLocks noChangeArrowheads="1" noChangeShapeType="1" noTextEdit="1"/>
          </p:cNvSpPr>
          <p:nvPr/>
        </p:nvSpPr>
        <p:spPr bwMode="auto">
          <a:xfrm>
            <a:off x="990600" y="5826125"/>
            <a:ext cx="74485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ČESKÁ REPUBLIKA</a:t>
            </a:r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>
            <a:off x="6605588" y="4291013"/>
            <a:ext cx="28575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735263" y="3784600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336600"/>
                </a:solidFill>
              </a:rPr>
              <a:t>zdravé období</a:t>
            </a:r>
            <a:endParaRPr lang="cs-CZ" altLang="cs-CZ" sz="2800">
              <a:solidFill>
                <a:srgbClr val="336600"/>
              </a:solidFill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592888" y="3854450"/>
            <a:ext cx="14874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délka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nemoci</a:t>
            </a:r>
            <a:endParaRPr lang="cs-CZ" altLang="cs-CZ" sz="2800">
              <a:solidFill>
                <a:srgbClr val="000000"/>
              </a:solidFill>
            </a:endParaRPr>
          </a:p>
        </p:txBody>
      </p:sp>
      <p:sp>
        <p:nvSpPr>
          <p:cNvPr id="120839" name="Line 7"/>
          <p:cNvSpPr>
            <a:spLocks noChangeShapeType="1"/>
          </p:cNvSpPr>
          <p:nvPr/>
        </p:nvSpPr>
        <p:spPr bwMode="auto">
          <a:xfrm>
            <a:off x="969963" y="4141788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5405438" y="4243388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0841" name="AutoShape 9"/>
          <p:cNvSpPr>
            <a:spLocks noChangeArrowheads="1"/>
          </p:cNvSpPr>
          <p:nvPr/>
        </p:nvSpPr>
        <p:spPr bwMode="auto">
          <a:xfrm>
            <a:off x="979488" y="4294188"/>
            <a:ext cx="4424362" cy="361950"/>
          </a:xfrm>
          <a:prstGeom prst="leftRightArrow">
            <a:avLst>
              <a:gd name="adj1" fmla="val 50537"/>
              <a:gd name="adj2" fmla="val 79397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20842" name="AutoShape 10"/>
          <p:cNvSpPr>
            <a:spLocks noChangeArrowheads="1"/>
          </p:cNvSpPr>
          <p:nvPr/>
        </p:nvSpPr>
        <p:spPr bwMode="auto">
          <a:xfrm>
            <a:off x="976313" y="4681538"/>
            <a:ext cx="5610225" cy="409575"/>
          </a:xfrm>
          <a:prstGeom prst="leftRightArrow">
            <a:avLst>
              <a:gd name="adj1" fmla="val 48065"/>
              <a:gd name="adj2" fmla="val 70962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2747963" y="5213350"/>
            <a:ext cx="300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120844" name="WordArt 12"/>
          <p:cNvSpPr>
            <a:spLocks noChangeArrowheads="1" noChangeShapeType="1" noTextEdit="1"/>
          </p:cNvSpPr>
          <p:nvPr/>
        </p:nvSpPr>
        <p:spPr bwMode="auto">
          <a:xfrm>
            <a:off x="1674813" y="3646488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 panose="020B0604020202020204" pitchFamily="34" charset="0"/>
              </a:rPr>
              <a:t>61</a:t>
            </a:r>
          </a:p>
        </p:txBody>
      </p:sp>
      <p:sp>
        <p:nvSpPr>
          <p:cNvPr id="120845" name="WordArt 13"/>
          <p:cNvSpPr>
            <a:spLocks noChangeArrowheads="1" noChangeShapeType="1" noTextEdit="1"/>
          </p:cNvSpPr>
          <p:nvPr/>
        </p:nvSpPr>
        <p:spPr bwMode="auto">
          <a:xfrm>
            <a:off x="1709738" y="50815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cs typeface="Arial" panose="020B0604020202020204" pitchFamily="34" charset="0"/>
              </a:rPr>
              <a:t>78</a:t>
            </a:r>
          </a:p>
        </p:txBody>
      </p:sp>
      <p:sp>
        <p:nvSpPr>
          <p:cNvPr id="120846" name="WordArt 14"/>
          <p:cNvSpPr>
            <a:spLocks noChangeArrowheads="1" noChangeShapeType="1" noTextEdit="1"/>
          </p:cNvSpPr>
          <p:nvPr/>
        </p:nvSpPr>
        <p:spPr bwMode="auto">
          <a:xfrm>
            <a:off x="5611813" y="35829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0847" name="AutoShape 15"/>
          <p:cNvSpPr>
            <a:spLocks noChangeArrowheads="1"/>
          </p:cNvSpPr>
          <p:nvPr/>
        </p:nvSpPr>
        <p:spPr bwMode="auto">
          <a:xfrm>
            <a:off x="5422900" y="4294188"/>
            <a:ext cx="1190625" cy="381000"/>
          </a:xfrm>
          <a:prstGeom prst="leftRightArrow">
            <a:avLst>
              <a:gd name="adj1" fmla="val 55000"/>
              <a:gd name="adj2" fmla="val 762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876300" y="266700"/>
            <a:ext cx="8267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Nestačí usilovat o ekonomickou reformu zdravotnických zařízení pečujících o nemocné.</a:t>
            </a:r>
            <a:r>
              <a:rPr lang="cs-CZ" altLang="cs-CZ" sz="18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20849" name="AutoShape 17" descr="10%"/>
          <p:cNvSpPr>
            <a:spLocks noChangeArrowheads="1"/>
          </p:cNvSpPr>
          <p:nvPr/>
        </p:nvSpPr>
        <p:spPr bwMode="auto">
          <a:xfrm>
            <a:off x="5438775" y="1304925"/>
            <a:ext cx="1228725" cy="2133600"/>
          </a:xfrm>
          <a:prstGeom prst="downArrow">
            <a:avLst>
              <a:gd name="adj1" fmla="val 51417"/>
              <a:gd name="adj2" fmla="val 49609"/>
            </a:avLst>
          </a:prstGeom>
          <a:pattFill prst="pct10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" name="Šipka dolů 1"/>
          <p:cNvSpPr/>
          <p:nvPr/>
        </p:nvSpPr>
        <p:spPr bwMode="auto">
          <a:xfrm>
            <a:off x="2586038" y="1304924"/>
            <a:ext cx="1205377" cy="2098675"/>
          </a:xfrm>
          <a:prstGeom prst="downArrow">
            <a:avLst/>
          </a:prstGeom>
          <a:solidFill>
            <a:srgbClr val="92D050"/>
          </a:solidFill>
          <a:ln w="127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90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chemeClr val="accent2"/>
                </a:solidFill>
              </a:rPr>
              <a:t>PŘI PŘEVAZE CHRONICKÝCH NEMOCÍ NESTAČÍ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8" y="1898650"/>
            <a:ext cx="7154862" cy="2481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600" b="1" smtClean="0">
                <a:solidFill>
                  <a:schemeClr val="accent2"/>
                </a:solidFill>
              </a:rPr>
              <a:t>Zjišťovat nemoc co nejdříve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 b="1" smtClean="0">
                <a:solidFill>
                  <a:schemeClr val="accent2"/>
                </a:solidFill>
              </a:rPr>
              <a:t>Oddalovat úmrtí pacienta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 b="1" smtClean="0">
                <a:solidFill>
                  <a:schemeClr val="accent2"/>
                </a:solidFill>
              </a:rPr>
              <a:t>Posilovat prevenci jednotlivých nemocí.</a:t>
            </a: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755650" y="4581525"/>
            <a:ext cx="8497888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4000" b="1">
                <a:solidFill>
                  <a:srgbClr val="333399"/>
                </a:solidFill>
              </a:rPr>
              <a:t>JE ŽÁDOUCÍ</a:t>
            </a:r>
          </a:p>
          <a:p>
            <a:pPr>
              <a:buFontTx/>
              <a:buNone/>
            </a:pPr>
            <a:r>
              <a:rPr lang="cs-CZ" altLang="cs-CZ" sz="4000" b="1">
                <a:solidFill>
                  <a:srgbClr val="333399"/>
                </a:solidFill>
              </a:rPr>
              <a:t>PRODLUŽOVAT ZDRAVÝ ŽIVOT.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36468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3886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9488" y="1795463"/>
            <a:ext cx="7161212" cy="42576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4000" b="1" dirty="0" smtClean="0">
                <a:solidFill>
                  <a:schemeClr val="accent2"/>
                </a:solidFill>
              </a:rPr>
              <a:t>Zdraví není všechno, ale všechno ostatní bez zdraví nestojí za nic.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 smtClean="0">
              <a:solidFill>
                <a:schemeClr val="accent2"/>
              </a:solidFill>
            </a:endParaRPr>
          </a:p>
          <a:p>
            <a:pPr marL="0" indent="0" algn="r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600" b="1" dirty="0" err="1" smtClean="0">
                <a:solidFill>
                  <a:schemeClr val="accent2"/>
                </a:solidFill>
              </a:rPr>
              <a:t>Halfdan</a:t>
            </a:r>
            <a:r>
              <a:rPr lang="cs-CZ" altLang="cs-CZ" sz="1600" b="1" dirty="0" smtClean="0">
                <a:solidFill>
                  <a:schemeClr val="accent2"/>
                </a:solidFill>
              </a:rPr>
              <a:t> Mahler (bývalý generální ředitel WHO)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8388" y="727075"/>
            <a:ext cx="7524750" cy="53482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b="1" dirty="0" smtClean="0">
                <a:solidFill>
                  <a:schemeClr val="accent2"/>
                </a:solidFill>
              </a:rPr>
              <a:t>Zdraví stojí za to, abychom se ptali: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j</a:t>
            </a:r>
            <a:r>
              <a:rPr lang="cs-CZ" altLang="cs-CZ" b="1" dirty="0" smtClean="0">
                <a:solidFill>
                  <a:schemeClr val="accent2"/>
                </a:solidFill>
              </a:rPr>
              <a:t>aké je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 smtClean="0">
                <a:solidFill>
                  <a:schemeClr val="accent2"/>
                </a:solidFill>
              </a:rPr>
              <a:t>proč je takové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 smtClean="0">
                <a:solidFill>
                  <a:schemeClr val="accent2"/>
                </a:solidFill>
              </a:rPr>
              <a:t>co společně uděláme, aby bylo lepší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b="1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b="1" dirty="0" smtClean="0">
                <a:solidFill>
                  <a:schemeClr val="accent2"/>
                </a:solidFill>
              </a:rPr>
              <a:t>Zdraví stojí i za to, abychom to udělali.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b="1" dirty="0" smtClean="0">
                <a:solidFill>
                  <a:schemeClr val="accent2"/>
                </a:solidFill>
              </a:rPr>
              <a:t>A to by se mělo stát základním smyslem naší práce.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5"/>
          <p:cNvSpPr>
            <a:spLocks noGrp="1"/>
          </p:cNvSpPr>
          <p:nvPr>
            <p:ph type="title"/>
          </p:nvPr>
        </p:nvSpPr>
        <p:spPr>
          <a:xfrm>
            <a:off x="415925" y="185739"/>
            <a:ext cx="8310563" cy="86699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3200" b="1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 </a:t>
            </a:r>
            <a:r>
              <a:rPr lang="cs-CZ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3200" b="1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cap="all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 </a:t>
            </a:r>
            <a:r>
              <a:rPr lang="cs-CZ" sz="32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soustavě lékařských věd</a:t>
            </a:r>
            <a:endParaRPr lang="cs-CZ" sz="3200" b="1" cap="all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Zástupný symbol pro obsah 13"/>
          <p:cNvSpPr>
            <a:spLocks noGrp="1"/>
          </p:cNvSpPr>
          <p:nvPr>
            <p:ph idx="1"/>
          </p:nvPr>
        </p:nvSpPr>
        <p:spPr>
          <a:xfrm>
            <a:off x="589598" y="1317943"/>
            <a:ext cx="7772400" cy="5016500"/>
          </a:xfrm>
        </p:spPr>
        <p:txBody>
          <a:bodyPr/>
          <a:lstStyle/>
          <a:p>
            <a:pPr>
              <a:buClr>
                <a:srgbClr val="0000CC"/>
              </a:buClr>
            </a:pPr>
            <a:r>
              <a:rPr lang="cs-CZ" altLang="cs-CZ" b="1" dirty="0" smtClean="0">
                <a:cs typeface="Arial" panose="020B0604020202020204" pitchFamily="34" charset="0"/>
              </a:rPr>
              <a:t>Základní biomedicínské obory</a:t>
            </a:r>
          </a:p>
          <a:p>
            <a:pPr marL="571500" lvl="1" indent="-342900">
              <a:buClr>
                <a:srgbClr val="FF0000"/>
              </a:buClr>
              <a:buSzPct val="130000"/>
            </a:pPr>
            <a:r>
              <a:rPr lang="cs-CZ" altLang="cs-CZ" sz="2400" dirty="0" smtClean="0">
                <a:cs typeface="Arial" panose="020B0604020202020204" pitchFamily="34" charset="0"/>
              </a:rPr>
              <a:t>zákonitosti živé hmoty na úrovní molekul, buněk, tkání, orgánů, jednotlivých soustav apod.</a:t>
            </a:r>
          </a:p>
          <a:p>
            <a:pPr>
              <a:buClr>
                <a:srgbClr val="0000CC"/>
              </a:buClr>
            </a:pPr>
            <a:r>
              <a:rPr lang="cs-CZ" altLang="cs-CZ" b="1" dirty="0" smtClean="0">
                <a:cs typeface="Arial" panose="020B0604020202020204" pitchFamily="34" charset="0"/>
              </a:rPr>
              <a:t>Klinické biomedicínské obory</a:t>
            </a:r>
          </a:p>
          <a:p>
            <a:pPr marL="571500" lvl="1" indent="-342900">
              <a:buClr>
                <a:srgbClr val="FF0000"/>
              </a:buClr>
              <a:buSzPct val="130000"/>
            </a:pPr>
            <a:r>
              <a:rPr lang="cs-CZ" altLang="cs-CZ" sz="2400" dirty="0" smtClean="0">
                <a:cs typeface="Arial" panose="020B0604020202020204" pitchFamily="34" charset="0"/>
              </a:rPr>
              <a:t>stanovení diagnózy a léčba</a:t>
            </a:r>
          </a:p>
          <a:p>
            <a:pPr marL="571500" lvl="1" indent="-342900">
              <a:buClr>
                <a:srgbClr val="FF0000"/>
              </a:buClr>
              <a:buSzPct val="130000"/>
            </a:pPr>
            <a:r>
              <a:rPr lang="cs-CZ" altLang="cs-CZ" sz="2400" dirty="0" smtClean="0">
                <a:cs typeface="Arial" panose="020B0604020202020204" pitchFamily="34" charset="0"/>
              </a:rPr>
              <a:t>uspokojení zdravotních potřeb jednotlivých lidí</a:t>
            </a:r>
          </a:p>
          <a:p>
            <a:pPr>
              <a:buClr>
                <a:srgbClr val="0000CC"/>
              </a:buClr>
            </a:pPr>
            <a:r>
              <a:rPr lang="cs-CZ" altLang="cs-CZ" b="1" dirty="0" err="1" smtClean="0">
                <a:cs typeface="Arial" panose="020B0604020202020204" pitchFamily="34" charset="0"/>
              </a:rPr>
              <a:t>Sociomedicínské</a:t>
            </a:r>
            <a:r>
              <a:rPr lang="cs-CZ" altLang="cs-CZ" b="1" dirty="0" smtClean="0">
                <a:cs typeface="Arial" panose="020B0604020202020204" pitchFamily="34" charset="0"/>
              </a:rPr>
              <a:t> obory </a:t>
            </a:r>
          </a:p>
          <a:p>
            <a:pPr marL="571500" lvl="1" indent="-342900">
              <a:buClr>
                <a:srgbClr val="FF0000"/>
              </a:buClr>
              <a:buSzPct val="130000"/>
            </a:pPr>
            <a:r>
              <a:rPr lang="cs-CZ" altLang="cs-CZ" sz="2400" dirty="0" smtClean="0">
                <a:cs typeface="Arial" panose="020B0604020202020204" pitchFamily="34" charset="0"/>
              </a:rPr>
              <a:t>zdravotní problémy humánních skupin a možnosti jejich zvládání</a:t>
            </a:r>
          </a:p>
          <a:p>
            <a:pPr marL="571500" lvl="1" indent="-342900">
              <a:buClr>
                <a:srgbClr val="FF0000"/>
              </a:buClr>
              <a:buSzPct val="130000"/>
            </a:pPr>
            <a:r>
              <a:rPr lang="cs-CZ" altLang="cs-CZ" sz="2400" dirty="0">
                <a:cs typeface="Arial" panose="020B0604020202020204" pitchFamily="34" charset="0"/>
              </a:rPr>
              <a:t>j</a:t>
            </a:r>
            <a:r>
              <a:rPr lang="cs-CZ" altLang="cs-CZ" sz="2400" dirty="0" smtClean="0">
                <a:cs typeface="Arial" panose="020B0604020202020204" pitchFamily="34" charset="0"/>
              </a:rPr>
              <a:t>de o problémy bio-psycho-sociální, přesahují rámec biomedicínského přístupu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28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5333a686-0639-44b8-8da2-e0b34e9a06ab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1633</Words>
  <Application>Microsoft Office PowerPoint</Application>
  <PresentationFormat>Předvádění na obrazovce (4:3)</PresentationFormat>
  <Paragraphs>435</Paragraphs>
  <Slides>83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6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83</vt:i4>
      </vt:variant>
    </vt:vector>
  </HeadingPairs>
  <TitlesOfParts>
    <vt:vector size="90" baseType="lpstr">
      <vt:lpstr>1_Studio</vt:lpstr>
      <vt:lpstr>Motiv Office</vt:lpstr>
      <vt:lpstr>4_Výchozí návrh</vt:lpstr>
      <vt:lpstr>3_Výchozí návrh</vt:lpstr>
      <vt:lpstr>Výchozí návrh</vt:lpstr>
      <vt:lpstr>1_Výchozí návrh</vt:lpstr>
      <vt:lpstr>Fotografie</vt:lpstr>
      <vt:lpstr>VEŘEJNÉ ZDRAVOTNICTVÍ   V ZUBNÍM LÉKAŘSTVÍ  I   Jaro 2017              Mgr. Pavlína Kaňová, Ph.D.           e-mail: pkanova@med.muni.cz</vt:lpstr>
      <vt:lpstr>Kolokvium </vt:lpstr>
      <vt:lpstr>STUDIJNÍ MATERIÁLY   </vt:lpstr>
      <vt:lpstr>Prezentace aplikace PowerPoint</vt:lpstr>
      <vt:lpstr>OSNOVA 1. PŘEDNÁŠKY</vt:lpstr>
      <vt:lpstr>Prezentace aplikace PowerPoint</vt:lpstr>
      <vt:lpstr>Prezentace aplikace PowerPoint</vt:lpstr>
      <vt:lpstr>Prezentace aplikace PowerPoint</vt:lpstr>
      <vt:lpstr>SL a VZ v soustavě lékařských věd</vt:lpstr>
      <vt:lpstr>Prezentace aplikace PowerPoint</vt:lpstr>
      <vt:lpstr>Prezentace aplikace PowerPoint</vt:lpstr>
      <vt:lpstr>    </vt:lpstr>
      <vt:lpstr>Prezentace aplikace PowerPoint</vt:lpstr>
      <vt:lpstr>Prezentace aplikace PowerPoint</vt:lpstr>
      <vt:lpstr>PROČ JE ZDRAVÍ LIDÍ TAKOVÉ? </vt:lpstr>
      <vt:lpstr>Prezentace aplikace PowerPoint</vt:lpstr>
      <vt:lpstr>Prezentace aplikace PowerPoint</vt:lpstr>
      <vt:lpstr>Prezentace aplikace PowerPoint</vt:lpstr>
      <vt:lpstr>Prezentace aplikace PowerPoint</vt:lpstr>
      <vt:lpstr>Systém péče o zdraví  a zdravotnictví</vt:lpstr>
      <vt:lpstr>SYSTÉM PÉČE O ZDRAVÍ</vt:lpstr>
      <vt:lpstr>ZDRAVOTNICTVÍ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INDIVIDUÁLNÍ HODNOTA ZDRAVÍ</vt:lpstr>
      <vt:lpstr>SOCIÁLNÍ HODNOTA ZDRAVÍ</vt:lpstr>
      <vt:lpstr>EKONOMICKÝ VÝZNAM ZDRAVÍ</vt:lpstr>
      <vt:lpstr>POLITICKÝ VÝZNAM ZDRAVÍ</vt:lpstr>
      <vt:lpstr>Prezentace aplikace PowerPoint</vt:lpstr>
      <vt:lpstr>Prezentace aplikace PowerPoint</vt:lpstr>
      <vt:lpstr>Prezentace aplikace PowerPoint</vt:lpstr>
      <vt:lpstr>HODNOCENÍ ZDRAVOTNÍ SITUACE</vt:lpstr>
      <vt:lpstr>HODNOCENÍ ZDRAVOTNÍ SITUACE</vt:lpstr>
      <vt:lpstr>Zdravotní situace v ČR</vt:lpstr>
      <vt:lpstr>ZDRAVOTNÍ STAV OBYVATELSTVA  (ZDRAVÍ LIDÍ) </vt:lpstr>
      <vt:lpstr>Prezentace aplikace PowerPoint</vt:lpstr>
      <vt:lpstr>Prezentace aplikace PowerPoint</vt:lpstr>
      <vt:lpstr>B. ŽIVOTNÍ ZPŮSOB</vt:lpstr>
      <vt:lpstr>KOUŘENÍ</vt:lpstr>
      <vt:lpstr>KOUŘENÍ</vt:lpstr>
      <vt:lpstr>DĚTŠTÍ KUŘÁCI</vt:lpstr>
      <vt:lpstr>DŮSLEDKY KOUŘENÍ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ALKOHOL</vt:lpstr>
      <vt:lpstr>ALKOHOL</vt:lpstr>
      <vt:lpstr>Prezentace aplikace PowerPoint</vt:lpstr>
      <vt:lpstr>Prezentace aplikace PowerPoint</vt:lpstr>
      <vt:lpstr>Prezentace aplikace PowerPoint</vt:lpstr>
      <vt:lpstr>KONZUMACE ALKOHOLU U 16LETÝCH</vt:lpstr>
      <vt:lpstr>Prezentace aplikace PowerPoint</vt:lpstr>
      <vt:lpstr>Prezentace aplikace PowerPoint</vt:lpstr>
      <vt:lpstr>C. ŽIVOTNÍ PROSTŘEDÍ</vt:lpstr>
      <vt:lpstr>D. SYSTÉM ZDRAVOTNICTVÍ</vt:lpstr>
      <vt:lpstr>Prezentace aplikace PowerPoint</vt:lpstr>
      <vt:lpstr> SROVNÁNÍ ZDRAVOTNÍ SITUACE V ČR A VE ŠVÉDSKU </vt:lpstr>
      <vt:lpstr>Prezentace aplikace PowerPoint</vt:lpstr>
      <vt:lpstr>Prezentace aplikace PowerPoint</vt:lpstr>
      <vt:lpstr>Prezentace aplikace PowerPoint</vt:lpstr>
      <vt:lpstr>Prezentace aplikace PowerPoint</vt:lpstr>
      <vt:lpstr>Počet prodaných cigaret na 1 obyvatele za rok v České republice a ve Švédsku, pramen: databáze Světové zdravotnické organizace a ČSÚ </vt:lpstr>
      <vt:lpstr>Prezentace aplikace PowerPoint</vt:lpstr>
      <vt:lpstr>Spotřeba alkoholu na osobu  starší 15 let v litrech čistého lihu pramen: databáze Světové zdravotnické organizace (2) </vt:lpstr>
      <vt:lpstr>PROCENTO OBÉZNÍCH MUŽŮ A ŽEN NAD 25 LET   v České republice a ve Švédsku v letech 1996-1998</vt:lpstr>
      <vt:lpstr>Prezentace aplikace PowerPoint</vt:lpstr>
      <vt:lpstr>KRIZE MEDICÍNY  A ZÁKLADNÍ MODELY  SOUHRNNÉ PÉČE O ZDRAVÍ</vt:lpstr>
      <vt:lpstr>KRIZE MEDICÍNY ?</vt:lpstr>
      <vt:lpstr>Prezentace aplikace PowerPoint</vt:lpstr>
      <vt:lpstr>Prezentace aplikace PowerPoint</vt:lpstr>
      <vt:lpstr>Prezentace aplikace PowerPoint</vt:lpstr>
      <vt:lpstr>HEALTH EXPECTANCY: HEALTHY LIFE YEARS (HLY) </vt:lpstr>
      <vt:lpstr>V EVROPĚ SE NA ÚROVNI ZDRAVOTNÍHO STAVU OBYVATEL NEJVÍCE PODÍLEJÍ CHRONICKÉ NEINFEKČNÍ NEMOCI. </vt:lpstr>
      <vt:lpstr>Prezentace aplikace PowerPoint</vt:lpstr>
      <vt:lpstr>PŘI PŘEVAZE CHRONICKÝCH NEMOCÍ NESTAČÍ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VEŘEJNÉ ZDRAVOTNICTVÍ   V ZUBNÍM LÉKAŘSTVÍ  I   Jaro 2017              Mgr. Pavlína Kaňová, Ph.D.           e-mail: pkanova@med.muni.cz</dc:title>
  <dc:creator>Pavlína Kaňová</dc:creator>
  <cp:lastModifiedBy>LF Lektor</cp:lastModifiedBy>
  <cp:revision>8</cp:revision>
  <dcterms:modified xsi:type="dcterms:W3CDTF">2017-02-21T11:51:17Z</dcterms:modified>
</cp:coreProperties>
</file>