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715" r:id="rId3"/>
  </p:sldMasterIdLst>
  <p:notesMasterIdLst>
    <p:notesMasterId r:id="rId40"/>
  </p:notesMasterIdLst>
  <p:sldIdLst>
    <p:sldId id="257" r:id="rId4"/>
    <p:sldId id="258" r:id="rId5"/>
    <p:sldId id="259" r:id="rId6"/>
    <p:sldId id="260" r:id="rId7"/>
    <p:sldId id="261" r:id="rId8"/>
    <p:sldId id="262" r:id="rId9"/>
    <p:sldId id="319" r:id="rId10"/>
    <p:sldId id="320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265" r:id="rId25"/>
    <p:sldId id="266" r:id="rId26"/>
    <p:sldId id="321" r:id="rId27"/>
    <p:sldId id="268" r:id="rId28"/>
    <p:sldId id="269" r:id="rId29"/>
    <p:sldId id="270" r:id="rId30"/>
    <p:sldId id="271" r:id="rId31"/>
    <p:sldId id="275" r:id="rId32"/>
    <p:sldId id="276" r:id="rId33"/>
    <p:sldId id="277" r:id="rId34"/>
    <p:sldId id="278" r:id="rId35"/>
    <p:sldId id="279" r:id="rId36"/>
    <p:sldId id="280" r:id="rId37"/>
    <p:sldId id="282" r:id="rId38"/>
    <p:sldId id="283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4673A-7367-4227-A218-1C7895D40CDE}" type="datetimeFigureOut">
              <a:rPr lang="cs-CZ" smtClean="0"/>
              <a:t>3.3.2017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042E5-5B96-4AB6-BF68-A7D2703BF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50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5859C-934A-4A71-84C7-127EBFE286CB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1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16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F9A2C-54FE-4B35-90AF-45B4839EE91C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22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77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655F7-AED2-47FA-8AA3-295F114E66DF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23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394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290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fld id="{5114F3FA-7EEE-4099-A73F-5BAD37456E5E}" type="slidenum">
              <a:rPr lang="cs-CZ" altLang="cs-CZ">
                <a:solidFill>
                  <a:srgbClr val="000000"/>
                </a:solidFill>
              </a:rPr>
              <a:pPr/>
              <a:t>24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1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FE70A-B0C4-4A90-8177-9DCC4BDA6311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25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812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0781A1-5456-4B0A-AF7B-054B62024FB0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26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48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885FC-6EAD-43E9-8F0E-91CE9A1C5995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27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2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F1925-364C-4850-9026-6EE8A07059AF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28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792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B8CB2-2548-44B7-86E3-208EA363ED9D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29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148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920917-B2A2-4A49-B6C3-CD0647B819E5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30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61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4D44DA-E3F3-48AB-9109-DC7F62DA192E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31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8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B074D-1A48-4310-8E41-7182D9ADB545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2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315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1DADBD-7B5F-4E8D-B277-80A2DC3F06B8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32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839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9FE812-A863-4B7C-9986-CF44F9C605FA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33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094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0917B-B663-46E8-B0E7-655E7F0A29BB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34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4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F2DAB-62C5-40C9-8E14-1B6E30BEC27F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35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754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FC314-2678-4C11-9678-65E5AC38FA7A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36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59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CDAC2-85F4-4D53-B8E0-AE2D50C70011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3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66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12EC9-2CDE-4C0C-B8C9-9C74202A000D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4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46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61B79-1ACB-40C2-84A8-C022EB9E030E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5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77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E50D0-6386-4439-8D59-C4CE99595A89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6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fld id="{1781BABA-E17E-4C3A-B006-F42E0F1B847A}" type="slidenum">
              <a:rPr lang="cs-CZ" altLang="cs-CZ">
                <a:solidFill>
                  <a:srgbClr val="000000"/>
                </a:solidFill>
              </a:rPr>
              <a:pPr/>
              <a:t>7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67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239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fld id="{60B5A08D-B5E2-446D-8044-DD6D753D41E6}" type="slidenum">
              <a:rPr lang="cs-CZ" altLang="cs-CZ">
                <a:solidFill>
                  <a:srgbClr val="000000"/>
                </a:solidFill>
              </a:rPr>
              <a:pPr/>
              <a:t>8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130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ECEB75-C5E9-4E5A-A2CF-8347081952B5}" type="slidenum">
              <a:rPr lang="cs-CZ" smtClean="0">
                <a:solidFill>
                  <a:srgbClr val="000000"/>
                </a:solidFill>
                <a:cs typeface="Arial" charset="0"/>
              </a:rPr>
              <a:pPr/>
              <a:t>9</a:t>
            </a:fld>
            <a:endParaRPr lang="cs-CZ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5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4BC8C-8A12-4AA9-B9D2-2A2C42F621B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0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68F0-B97C-451E-9725-38D10B180D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0CE53-FBFA-4792-9ADE-DA93E0CA02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83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F9A92-59C3-44E6-9394-638314F7BC1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08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620E-232C-4FB9-8018-CEFA89DF7D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72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D01D1-F530-49CE-927A-FB0FFDBA10A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28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A309D-FD84-427C-921C-B53CB4CD627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11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637C-9936-44F2-8BA2-54E61B9B417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28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31600-92D1-41DC-B833-74EDF084B14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45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3F17F-FE16-4A98-BEFD-41F69ED74FE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100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4E94-2C4B-4482-B6AC-E9287DFE803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F1E2-8D21-463A-AD26-49EB0F1327D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46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1320-A2C8-4651-BB74-626BFACB06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8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1B366-140E-4319-988C-9CDF7173700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52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3F217-4116-4267-A7EF-A55CDDED81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2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F0B44-64C5-46F8-91B0-C82DF02319F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82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76962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2000" y="4000500"/>
            <a:ext cx="76962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81D6-8C6B-4E93-9F92-6CAAD24A59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928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35631-48C3-4CDA-970D-114609F6BB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34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B3BB6-2577-4BF0-81AA-E4E09009DA4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98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F596-0FC9-4ED7-B2B7-ECF7575ECD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69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AC37-1119-4E4A-AA4B-FC7B0847EA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61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A5B7-0909-4F42-8AAD-D9BB9E72C1B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19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299A2-EAC4-43D1-9F34-BF299A71040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047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F2850-4131-4B8D-AFCF-0E873616707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07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BB6A-F798-435E-B54E-2BAF4490CB3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7298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43CBB-02FA-45B1-8546-3020DBA79A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791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1E53-BCD6-46E1-AA69-D90255E3A0F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52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551C-95CE-43E9-B6BB-2937CAFA305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036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3284-F492-42D5-B51C-45FBE4B1FF1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120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CC0C8-E009-4A34-9F24-723A7361EE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74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01DF-5C69-4679-8200-76748E14431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30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76962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2000" y="4000500"/>
            <a:ext cx="76962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D4EA-0984-4D71-ADE4-9E9E8D32EBD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872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4DC1-4D39-4EC5-98B8-2695F1A3429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9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9793A-3C43-4D40-A865-9A944C50CC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435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9A45-A11D-4061-B468-F25C1F342A6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D920-313A-4FE1-9F3D-BC399D0E2F8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5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3489-8F12-401E-8A96-D26B10B826B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6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F30-8201-45D6-AD22-CD76ACB69E7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9940E-C203-4F57-B752-B58A24DBDEB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1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B87F-7475-48B4-9076-AC61CA77FB6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8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dirty="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dirty="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5FA3CC0-2CD3-4265-8042-6391F8F007B0}" type="slidenum">
              <a:rPr lang="cs-CZ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CCCC99"/>
                </a:buClr>
                <a:buSzPct val="70000"/>
                <a:buFont typeface="Wingdings" pitchFamily="2" charset="2"/>
                <a:buNone/>
                <a:defRPr/>
              </a:pPr>
              <a:endParaRPr lang="cs-CZ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98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dirty="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dirty="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7E5360F-2D47-49F4-B547-0BA5B7D4F8FF}" type="slidenum">
              <a:rPr lang="cs-CZ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5F5F5F"/>
                </a:buClr>
                <a:buSzPct val="70000"/>
                <a:buFont typeface="Wingdings" pitchFamily="2" charset="2"/>
                <a:buNone/>
                <a:defRPr/>
              </a:pPr>
              <a:endParaRPr lang="cs-CZ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11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F18">
            <a:alpha val="2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8C0EE56-A87F-41FD-BD1A-50D98A278797}" type="slidenum">
              <a:rPr lang="cs-CZ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5F5F5F"/>
                </a:buClr>
                <a:buSzPct val="70000"/>
                <a:buFont typeface="Wingdings" pitchFamily="2" charset="2"/>
                <a:buNone/>
              </a:pPr>
              <a:endParaRPr lang="cs-CZ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659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nczisk.sk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registr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statistics.sk/" TargetMode="External"/><Relationship Id="rId4" Type="http://schemas.openxmlformats.org/officeDocument/2006/relationships/hyperlink" Target="http://www.czso.cz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health/indicators/indicators/index_en.htm" TargetMode="External"/><Relationship Id="rId3" Type="http://schemas.openxmlformats.org/officeDocument/2006/relationships/hyperlink" Target="http://www.uzis.cz/publikace/zdravotnicka-rocenka-ceske-republiky-2009" TargetMode="External"/><Relationship Id="rId7" Type="http://schemas.openxmlformats.org/officeDocument/2006/relationships/hyperlink" Target="http://ec.europa.eu/eurosta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who.int/oral_health/databases/global/en/" TargetMode="External"/><Relationship Id="rId11" Type="http://schemas.openxmlformats.org/officeDocument/2006/relationships/hyperlink" Target="http://unstats.un.org/unsd/default.htm" TargetMode="External"/><Relationship Id="rId5" Type="http://schemas.openxmlformats.org/officeDocument/2006/relationships/hyperlink" Target="http://www.euro.who.int/en/data-and-evidence" TargetMode="External"/><Relationship Id="rId10" Type="http://schemas.openxmlformats.org/officeDocument/2006/relationships/hyperlink" Target="http://data.worldbank.org/" TargetMode="External"/><Relationship Id="rId4" Type="http://schemas.openxmlformats.org/officeDocument/2006/relationships/hyperlink" Target="http://www.uzis.cz/category/edice/publikace/zdravotnicka-statistika" TargetMode="External"/><Relationship Id="rId9" Type="http://schemas.openxmlformats.org/officeDocument/2006/relationships/hyperlink" Target="http://www.oecd.org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katalog/klasifikace/mkn-1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zpravy/aktualni-verze-mkn-10-cr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http://www.uzis.cz/ehis/setreni-ehis-20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hyperlink" Target="http://www.czso.cz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7696200" cy="1296987"/>
          </a:xfrm>
          <a:ln w="76200"/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Soustava Rutinní zdravotnické statistiky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4000" b="1" cap="all" dirty="0">
              <a:solidFill>
                <a:srgbClr val="0000CC"/>
              </a:solidFill>
              <a:latin typeface="+mj-lt"/>
              <a:ea typeface="Arial Unicode MS" pitchFamily="34" charset="-128"/>
              <a:cs typeface="Rod" pitchFamily="49" charset="-79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b="1" cap="all" dirty="0" smtClean="0">
                <a:solidFill>
                  <a:srgbClr val="0000CC"/>
                </a:solidFill>
                <a:ea typeface="Arial Unicode MS" pitchFamily="34" charset="-128"/>
                <a:cs typeface="Rod" pitchFamily="49" charset="-79"/>
              </a:rPr>
              <a:t>využití pro hodnocení zdravotního stavu obyvatelstva</a:t>
            </a:r>
            <a:endParaRPr lang="cs-CZ" sz="3200" b="1" dirty="0" smtClean="0">
              <a:solidFill>
                <a:srgbClr val="0000CC"/>
              </a:solidFill>
              <a:latin typeface="Garamond" pitchFamily="18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3700" dirty="0" smtClean="0"/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87043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696200" cy="936625"/>
          </a:xfrm>
        </p:spPr>
        <p:txBody>
          <a:bodyPr/>
          <a:lstStyle/>
          <a:p>
            <a:pPr eaLnBrk="1" hangingPunct="1"/>
            <a:r>
              <a:rPr lang="cs-CZ" sz="3200" b="1" cap="all" dirty="0" smtClean="0"/>
              <a:t>Ukazatele struktury</a:t>
            </a:r>
            <a:endParaRPr lang="cs-CZ" sz="3200" cap="al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ástupný symbol pro obsah 1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340768"/>
                <a:ext cx="7986464" cy="4602832"/>
              </a:xfrm>
            </p:spPr>
            <p:txBody>
              <a:bodyPr/>
              <a:lstStyle/>
              <a:p>
                <a:pPr>
                  <a:lnSpc>
                    <a:spcPct val="140000"/>
                  </a:lnSpc>
                </a:pPr>
                <a:r>
                  <a:rPr lang="cs-CZ" sz="2400" dirty="0" smtClean="0"/>
                  <a:t>Vyjadřují </a:t>
                </a:r>
                <a:r>
                  <a:rPr lang="cs-CZ" sz="2400" b="1" dirty="0" smtClean="0">
                    <a:solidFill>
                      <a:srgbClr val="0000CC"/>
                    </a:solidFill>
                  </a:rPr>
                  <a:t>podíl</a:t>
                </a:r>
                <a:r>
                  <a:rPr lang="cs-CZ" sz="2400" dirty="0" smtClean="0"/>
                  <a:t> (proporci) </a:t>
                </a:r>
                <a:r>
                  <a:rPr lang="cs-CZ" sz="2400" b="1" dirty="0" smtClean="0">
                    <a:solidFill>
                      <a:srgbClr val="0000CC"/>
                    </a:solidFill>
                  </a:rPr>
                  <a:t>části k celku</a:t>
                </a:r>
                <a:endParaRPr lang="cs-CZ" sz="2400" dirty="0"/>
              </a:p>
              <a:p>
                <a:pPr>
                  <a:lnSpc>
                    <a:spcPct val="14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𝐀</m:t>
                        </m:r>
                      </m:num>
                      <m:den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𝐁</m:t>
                        </m:r>
                      </m:den>
                    </m:f>
                    <m:r>
                      <a:rPr lang="cs-CZ" sz="2400" b="1" i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𝐤</m:t>
                        </m:r>
                      </m:sup>
                    </m:sSup>
                  </m:oMath>
                </a14:m>
                <a:r>
                  <a:rPr lang="cs-CZ" sz="2400" b="1" dirty="0" smtClean="0">
                    <a:solidFill>
                      <a:srgbClr val="0000CC"/>
                    </a:solidFill>
                  </a:rPr>
                  <a:t>   </a:t>
                </a:r>
                <a:r>
                  <a:rPr lang="cs-CZ" sz="2400" dirty="0" smtClean="0">
                    <a:ea typeface="Cambria Math" pitchFamily="18" charset="0"/>
                  </a:rPr>
                  <a:t>(k = 2 nebo 3)</a:t>
                </a:r>
                <a:endParaRPr lang="cs-CZ" sz="2400" dirty="0" smtClean="0"/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/>
                  <a:t>A je součást B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/>
                  <a:t>Udává se v % nebo v </a:t>
                </a:r>
                <a:r>
                  <a:rPr lang="cs-CZ" sz="2400" dirty="0" smtClean="0">
                    <a:latin typeface="Segoe UI Symbol"/>
                    <a:ea typeface="Segoe UI Symbol"/>
                  </a:rPr>
                  <a:t>‰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>
                    <a:ea typeface="Segoe UI Symbol"/>
                  </a:rPr>
                  <a:t>Hodnoty od 0 do 1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b="1" dirty="0" smtClean="0">
                    <a:solidFill>
                      <a:srgbClr val="0000CC"/>
                    </a:solidFill>
                    <a:ea typeface="Segoe UI Symbol"/>
                  </a:rPr>
                  <a:t>Pravděpodobnost</a:t>
                </a:r>
                <a:r>
                  <a:rPr lang="cs-CZ" sz="2400" dirty="0" smtClean="0">
                    <a:ea typeface="Segoe UI Symbol"/>
                  </a:rPr>
                  <a:t> (riziko či naději) </a:t>
                </a:r>
                <a:r>
                  <a:rPr lang="cs-CZ" sz="2400" b="1" dirty="0" smtClean="0">
                    <a:solidFill>
                      <a:srgbClr val="0000CC"/>
                    </a:solidFill>
                    <a:ea typeface="Segoe UI Symbol"/>
                  </a:rPr>
                  <a:t>výskytu</a:t>
                </a:r>
                <a:r>
                  <a:rPr lang="cs-CZ" sz="2400" dirty="0" smtClean="0">
                    <a:ea typeface="Segoe UI Symbol"/>
                  </a:rPr>
                  <a:t> jevu</a:t>
                </a:r>
                <a:endParaRPr lang="cs-CZ" sz="2400" dirty="0"/>
              </a:p>
            </p:txBody>
          </p:sp>
        </mc:Choice>
        <mc:Fallback xmlns="">
          <p:sp>
            <p:nvSpPr>
              <p:cNvPr id="2" name="Zástupný symbol pro obsah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340768"/>
                <a:ext cx="7986464" cy="4602832"/>
              </a:xfrm>
              <a:blipFill rotWithShape="1">
                <a:blip r:embed="rId2" cstate="print"/>
                <a:stretch>
                  <a:fillRect l="-3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846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7684"/>
            <a:ext cx="7696200" cy="1143000"/>
          </a:xfrm>
        </p:spPr>
        <p:txBody>
          <a:bodyPr/>
          <a:lstStyle/>
          <a:p>
            <a:pPr eaLnBrk="1" hangingPunct="1"/>
            <a:r>
              <a:rPr lang="cs-CZ" sz="3200" b="1" cap="all" dirty="0" smtClean="0"/>
              <a:t>Ukazatele frekvence</a:t>
            </a:r>
            <a:endParaRPr lang="cs-CZ" sz="3200" cap="al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12776"/>
                <a:ext cx="8496944" cy="4968552"/>
              </a:xfrm>
            </p:spPr>
            <p:txBody>
              <a:bodyPr/>
              <a:lstStyle/>
              <a:p>
                <a:pPr>
                  <a:lnSpc>
                    <a:spcPct val="140000"/>
                  </a:lnSpc>
                </a:pPr>
                <a:r>
                  <a:rPr lang="cs-CZ" sz="2400" b="1" dirty="0" smtClean="0">
                    <a:solidFill>
                      <a:srgbClr val="0000CC"/>
                    </a:solidFill>
                  </a:rPr>
                  <a:t>Počet jevů </a:t>
                </a:r>
                <a:r>
                  <a:rPr lang="cs-CZ" sz="2400" dirty="0" smtClean="0"/>
                  <a:t>(narození, potratů, úmrtí, onemocnění, pooperačních komplikací) vzhledem </a:t>
                </a:r>
                <a:r>
                  <a:rPr lang="cs-CZ" sz="2400" b="1" dirty="0" smtClean="0">
                    <a:solidFill>
                      <a:srgbClr val="0000CC"/>
                    </a:solidFill>
                  </a:rPr>
                  <a:t>k velikosti prostředí.</a:t>
                </a:r>
                <a:endParaRPr lang="cs-CZ" sz="2400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4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𝐀</m:t>
                        </m:r>
                      </m:num>
                      <m:den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𝐁</m:t>
                        </m:r>
                      </m:den>
                    </m:f>
                    <m:r>
                      <a:rPr lang="cs-CZ" sz="2400" b="1" i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cs-CZ" sz="24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𝐤</m:t>
                        </m:r>
                      </m:sup>
                    </m:sSup>
                  </m:oMath>
                </a14:m>
                <a:r>
                  <a:rPr lang="cs-CZ" sz="2400" b="1" dirty="0" smtClean="0">
                    <a:solidFill>
                      <a:srgbClr val="0000CC"/>
                    </a:solidFill>
                  </a:rPr>
                  <a:t>   </a:t>
                </a:r>
                <a:r>
                  <a:rPr lang="cs-CZ" sz="2400" dirty="0" smtClean="0">
                    <a:ea typeface="Cambria Math" pitchFamily="18" charset="0"/>
                  </a:rPr>
                  <a:t>(k = 2, 3, 4 …)</a:t>
                </a:r>
                <a:endParaRPr lang="cs-CZ" sz="2400" dirty="0">
                  <a:solidFill>
                    <a:srgbClr val="0000CC"/>
                  </a:solidFill>
                  <a:ea typeface="Cambria Math" pitchFamily="18" charset="0"/>
                </a:endParaRPr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>
                    <a:ea typeface="Cambria Math" pitchFamily="18" charset="0"/>
                  </a:rPr>
                  <a:t>A není součást B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b="1" dirty="0" smtClean="0">
                    <a:solidFill>
                      <a:srgbClr val="0000CC"/>
                    </a:solidFill>
                    <a:ea typeface="Cambria Math" pitchFamily="18" charset="0"/>
                  </a:rPr>
                  <a:t>Frekvence </a:t>
                </a:r>
                <a:r>
                  <a:rPr lang="cs-CZ" sz="2400" dirty="0" smtClean="0">
                    <a:ea typeface="Cambria Math" pitchFamily="18" charset="0"/>
                  </a:rPr>
                  <a:t>(počet) jevů na jednotku prostředí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>
                    <a:ea typeface="Cambria Math" pitchFamily="18" charset="0"/>
                  </a:rPr>
                  <a:t>Hodnoty od 0 do nekonečna</a:t>
                </a:r>
              </a:p>
              <a:p>
                <a:pPr>
                  <a:lnSpc>
                    <a:spcPct val="140000"/>
                  </a:lnSpc>
                </a:pPr>
                <a:r>
                  <a:rPr lang="cs-CZ" sz="2400" dirty="0" smtClean="0">
                    <a:ea typeface="Cambria Math" pitchFamily="18" charset="0"/>
                  </a:rPr>
                  <a:t>Míry, kvocienty, název končí -OST</a:t>
                </a:r>
                <a:endParaRPr lang="cs-CZ" sz="2400" dirty="0">
                  <a:ea typeface="Cambria Math" pitchFamily="18" charset="0"/>
                </a:endParaRPr>
              </a:p>
              <a:p>
                <a:endParaRPr lang="cs-CZ" sz="2400" dirty="0" smtClean="0">
                  <a:ea typeface="Cambria Math" pitchFamily="18" charset="0"/>
                </a:endParaRPr>
              </a:p>
              <a:p>
                <a:endParaRPr lang="cs-CZ" sz="2400" b="1" dirty="0" smtClean="0">
                  <a:solidFill>
                    <a:srgbClr val="0000CC"/>
                  </a:solidFill>
                </a:endParaRPr>
              </a:p>
              <a:p>
                <a:endParaRPr lang="cs-CZ" sz="2400" b="1" dirty="0">
                  <a:solidFill>
                    <a:srgbClr val="0000CC"/>
                  </a:solidFill>
                </a:endParaRPr>
              </a:p>
              <a:p>
                <a:endParaRPr lang="cs-CZ" sz="24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12776"/>
                <a:ext cx="8496944" cy="4968552"/>
              </a:xfrm>
              <a:blipFill rotWithShape="1">
                <a:blip r:embed="rId2" cstate="print"/>
                <a:stretch>
                  <a:fillRect l="-359" r="-5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8372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128000" cy="792163"/>
          </a:xfrm>
        </p:spPr>
        <p:txBody>
          <a:bodyPr/>
          <a:lstStyle/>
          <a:p>
            <a:pPr eaLnBrk="1" hangingPunct="1"/>
            <a:r>
              <a:rPr lang="cs-CZ" sz="3200" b="1" cap="all" dirty="0" smtClean="0"/>
              <a:t>Indexy pro hodnocení časových řad</a:t>
            </a:r>
            <a:endParaRPr lang="cs-CZ" sz="3200" cap="all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1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4213" y="1412875"/>
                <a:ext cx="7696200" cy="4548188"/>
              </a:xfrm>
            </p:spPr>
            <p:txBody>
              <a:bodyPr/>
              <a:lstStyle/>
              <a:p>
                <a:pPr eaLnBrk="1" hangingPunct="1">
                  <a:lnSpc>
                    <a:spcPct val="140000"/>
                  </a:lnSpc>
                  <a:buSzPct val="50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sz="32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𝐀</m:t>
                        </m:r>
                      </m:num>
                      <m:den>
                        <m:r>
                          <a:rPr lang="cs-CZ" sz="32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𝐁</m:t>
                        </m:r>
                      </m:den>
                    </m:f>
                    <m:r>
                      <a:rPr lang="cs-CZ" sz="3200" b="1" i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cs-CZ" sz="32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cs-CZ" sz="32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cs-CZ" sz="3200" b="1" i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𝐤</m:t>
                        </m:r>
                      </m:sup>
                    </m:sSup>
                  </m:oMath>
                </a14:m>
                <a:r>
                  <a:rPr lang="cs-CZ" sz="3200" b="1" dirty="0" smtClean="0">
                    <a:solidFill>
                      <a:srgbClr val="0000CC"/>
                    </a:solidFill>
                  </a:rPr>
                  <a:t>   </a:t>
                </a:r>
                <a:r>
                  <a:rPr lang="cs-CZ" sz="2800" dirty="0" smtClean="0">
                    <a:latin typeface="Arial" pitchFamily="34" charset="0"/>
                    <a:ea typeface="Cambria Math" pitchFamily="18" charset="0"/>
                    <a:cs typeface="Arial" pitchFamily="34" charset="0"/>
                  </a:rPr>
                  <a:t>(k = 2)</a:t>
                </a:r>
                <a:endParaRPr lang="cs-CZ" sz="2800" dirty="0">
                  <a:solidFill>
                    <a:srgbClr val="0000CC"/>
                  </a:solidFill>
                  <a:latin typeface="Arial" pitchFamily="34" charset="0"/>
                  <a:ea typeface="Cambria Math" pitchFamily="18" charset="0"/>
                  <a:cs typeface="Arial" pitchFamily="34" charset="0"/>
                </a:endParaRPr>
              </a:p>
              <a:p>
                <a:pPr eaLnBrk="1" hangingPunct="1">
                  <a:lnSpc>
                    <a:spcPct val="140000"/>
                  </a:lnSpc>
                </a:pPr>
                <a:r>
                  <a:rPr lang="cs-CZ" sz="2400" dirty="0" smtClean="0"/>
                  <a:t>A  =  hodnota ukazatele za určité období</a:t>
                </a:r>
              </a:p>
              <a:p>
                <a:pPr eaLnBrk="1" hangingPunct="1">
                  <a:lnSpc>
                    <a:spcPct val="140000"/>
                  </a:lnSpc>
                </a:pPr>
                <a:r>
                  <a:rPr lang="cs-CZ" sz="2400" dirty="0" smtClean="0"/>
                  <a:t>B = hodnota téhož ukazatele za dřívější období</a:t>
                </a:r>
              </a:p>
              <a:p>
                <a:pPr eaLnBrk="1" hangingPunct="1">
                  <a:lnSpc>
                    <a:spcPct val="140000"/>
                  </a:lnSpc>
                </a:pPr>
                <a:r>
                  <a:rPr lang="cs-CZ" sz="2400" dirty="0" smtClean="0"/>
                  <a:t>2 typy indexů:</a:t>
                </a:r>
              </a:p>
              <a:p>
                <a:pPr lvl="1" eaLnBrk="1" hangingPunct="1">
                  <a:lnSpc>
                    <a:spcPct val="140000"/>
                  </a:lnSpc>
                  <a:buClr>
                    <a:schemeClr val="hlink"/>
                  </a:buClr>
                </a:pPr>
                <a:r>
                  <a:rPr lang="cs-CZ" sz="2400" dirty="0" smtClean="0"/>
                  <a:t>s </a:t>
                </a:r>
                <a:r>
                  <a:rPr lang="cs-CZ" sz="2400" b="1" dirty="0" smtClean="0"/>
                  <a:t>pevným</a:t>
                </a:r>
                <a:r>
                  <a:rPr lang="cs-CZ" sz="2400" dirty="0" smtClean="0"/>
                  <a:t> základem  </a:t>
                </a:r>
              </a:p>
              <a:p>
                <a:pPr lvl="1" eaLnBrk="1" hangingPunct="1">
                  <a:lnSpc>
                    <a:spcPct val="140000"/>
                  </a:lnSpc>
                  <a:buClr>
                    <a:schemeClr val="hlink"/>
                  </a:buClr>
                </a:pPr>
                <a:r>
                  <a:rPr lang="cs-CZ" sz="2400" dirty="0" smtClean="0"/>
                  <a:t>s </a:t>
                </a:r>
                <a:r>
                  <a:rPr lang="cs-CZ" sz="2400" b="1" dirty="0" smtClean="0"/>
                  <a:t>pohyblivým</a:t>
                </a:r>
                <a:r>
                  <a:rPr lang="cs-CZ" sz="2400" dirty="0" smtClean="0"/>
                  <a:t> základem</a:t>
                </a:r>
              </a:p>
              <a:p>
                <a:pPr eaLnBrk="1" hangingPunct="1">
                  <a:buFont typeface="Wingdings" pitchFamily="2" charset="2"/>
                  <a:buNone/>
                </a:pPr>
                <a:endParaRPr lang="cs-CZ" sz="2400" dirty="0" smtClean="0"/>
              </a:p>
            </p:txBody>
          </p:sp>
        </mc:Choice>
        <mc:Fallback xmlns="">
          <p:sp>
            <p:nvSpPr>
              <p:cNvPr id="481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4213" y="1412875"/>
                <a:ext cx="7696200" cy="4548188"/>
              </a:xfrm>
              <a:blipFill rotWithShape="1">
                <a:blip r:embed="rId2" cstate="print"/>
                <a:stretch>
                  <a:fillRect l="-3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655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842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94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>
              <a:solidFill>
                <a:srgbClr val="0000CC"/>
              </a:solidFill>
            </a:endParaRPr>
          </a:p>
          <a:p>
            <a:endParaRPr lang="cs-CZ" b="1" dirty="0">
              <a:solidFill>
                <a:srgbClr val="0000CC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45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00CC"/>
                </a:solidFill>
              </a:rPr>
              <a:t> </a:t>
            </a:r>
            <a:endParaRPr lang="cs-CZ" b="1" dirty="0">
              <a:solidFill>
                <a:srgbClr val="0000CC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15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b="1" dirty="0">
              <a:solidFill>
                <a:srgbClr val="0000CC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275,8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95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275,8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30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109,8</a:t>
                      </a: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275,8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1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696200" cy="792163"/>
          </a:xfrm>
        </p:spPr>
        <p:txBody>
          <a:bodyPr/>
          <a:lstStyle/>
          <a:p>
            <a:pPr algn="ctr" eaLnBrk="1" hangingPunct="1"/>
            <a:r>
              <a:rPr lang="cs-CZ" sz="3100" dirty="0" smtClean="0">
                <a:solidFill>
                  <a:srgbClr val="0000CC"/>
                </a:solidFill>
              </a:rPr>
              <a:t>OKRUHY </a:t>
            </a:r>
          </a:p>
        </p:txBody>
      </p:sp>
      <p:sp>
        <p:nvSpPr>
          <p:cNvPr id="8195" name="Zástupný symbol pro obsah 1"/>
          <p:cNvSpPr>
            <a:spLocks noGrp="1"/>
          </p:cNvSpPr>
          <p:nvPr>
            <p:ph idx="1"/>
          </p:nvPr>
        </p:nvSpPr>
        <p:spPr>
          <a:xfrm>
            <a:off x="755650" y="1412875"/>
            <a:ext cx="7696200" cy="5545138"/>
          </a:xfrm>
        </p:spPr>
        <p:txBody>
          <a:bodyPr/>
          <a:lstStyle/>
          <a:p>
            <a:pPr marL="571500" indent="-571500" defTabSz="720000">
              <a:buClr>
                <a:srgbClr val="C00000"/>
              </a:buClr>
              <a:buSzPct val="100000"/>
              <a:buFont typeface="+mj-lt"/>
              <a:buAutoNum type="romanUcPeriod"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Rutinní zdravotnická statistika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 smtClean="0"/>
              <a:t>ÚZIS a NZIS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 smtClean="0"/>
              <a:t>Okruhy informací ve zdravotnické statistice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 smtClean="0"/>
              <a:t>Publikace</a:t>
            </a:r>
          </a:p>
          <a:p>
            <a:pPr marL="800100" lvl="2" indent="0">
              <a:buClr>
                <a:srgbClr val="FF0000"/>
              </a:buClr>
              <a:buSzPct val="100000"/>
              <a:buFontTx/>
              <a:buNone/>
              <a:defRPr/>
            </a:pPr>
            <a:endParaRPr lang="cs-CZ" b="1" dirty="0" smtClean="0"/>
          </a:p>
          <a:p>
            <a:pPr marL="571500" indent="-571500">
              <a:buClr>
                <a:srgbClr val="C00000"/>
              </a:buClr>
              <a:buSzPct val="100000"/>
              <a:buFont typeface="Arial Black" pitchFamily="34" charset="0"/>
              <a:buAutoNum type="romanUcPeriod"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Statistiky využívané ke studiu zdravotního stavu populace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 smtClean="0"/>
              <a:t>Demografická </a:t>
            </a:r>
            <a:r>
              <a:rPr lang="cs-CZ" b="1" dirty="0"/>
              <a:t>statistika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S</a:t>
            </a:r>
            <a:r>
              <a:rPr lang="cs-CZ" b="1" dirty="0" smtClean="0"/>
              <a:t>tatistika </a:t>
            </a:r>
            <a:r>
              <a:rPr lang="cs-CZ" b="1" dirty="0"/>
              <a:t>nemocnosti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S</a:t>
            </a:r>
            <a:r>
              <a:rPr lang="cs-CZ" b="1" dirty="0" smtClean="0"/>
              <a:t>tatistika zemřelých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92866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b="1" dirty="0">
              <a:solidFill>
                <a:srgbClr val="0000CC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109,8</a:t>
                      </a: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240,4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275,8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00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  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Vývoj počtu narozených s VVV ČR v letech 1980 - 2010 </a:t>
            </a:r>
            <a:endParaRPr lang="cs-CZ" sz="30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696200" cy="4038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48680"/>
            <a:ext cx="8128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 sz="3200" b="1" cap="all" dirty="0" smtClean="0">
                <a:solidFill>
                  <a:srgbClr val="CD0505"/>
                </a:solidFill>
              </a:rPr>
              <a:t>Indexy pro hodnocení časových řad</a:t>
            </a:r>
            <a:endParaRPr lang="cs-CZ" sz="3200" cap="all" dirty="0" smtClean="0">
              <a:solidFill>
                <a:srgbClr val="CD0505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9056" y="1916832"/>
          <a:ext cx="8784976" cy="28670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64592"/>
                <a:gridCol w="2304256"/>
                <a:gridCol w="2376264"/>
                <a:gridCol w="2839864"/>
              </a:tblGrid>
              <a:tr h="79208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Počet nar. s</a:t>
                      </a:r>
                      <a:r>
                        <a:rPr lang="cs-CZ" baseline="0" dirty="0" smtClean="0">
                          <a:latin typeface="+mj-lt"/>
                        </a:rPr>
                        <a:t> VVV (na 10000 ŽN)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pevným</a:t>
                      </a:r>
                      <a:r>
                        <a:rPr lang="cs-CZ" baseline="0" dirty="0" smtClean="0">
                          <a:latin typeface="+mj-lt"/>
                        </a:rPr>
                        <a:t> základem (%)</a:t>
                      </a:r>
                      <a:endParaRPr lang="cs-CZ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Index s pohyblivým základem (%)</a:t>
                      </a:r>
                      <a:endParaRPr lang="cs-CZ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1980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157,0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100,0</a:t>
                      </a:r>
                      <a:endParaRPr lang="cs-CZ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1990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172,4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109,8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109,8</a:t>
                      </a:r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2000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414,5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264,0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240,4</a:t>
                      </a:r>
                      <a:endParaRPr lang="cs-CZ" sz="2400" dirty="0"/>
                    </a:p>
                  </a:txBody>
                  <a:tcPr/>
                </a:tc>
              </a:tr>
              <a:tr h="5187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+mj-lt"/>
                        </a:rPr>
                        <a:t>2010</a:t>
                      </a:r>
                      <a:endParaRPr lang="cs-CZ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433,0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275,8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104,5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 bwMode="auto">
          <a:xfrm>
            <a:off x="3779912" y="278092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17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80400" cy="1008063"/>
          </a:xfrm>
        </p:spPr>
        <p:txBody>
          <a:bodyPr/>
          <a:lstStyle/>
          <a:p>
            <a:pPr indent="-552450" eaLnBrk="1" hangingPunct="1">
              <a:lnSpc>
                <a:spcPct val="120000"/>
              </a:lnSpc>
              <a:defRPr/>
            </a:pPr>
            <a:r>
              <a:rPr lang="cs-CZ" sz="3600" cap="all" dirty="0" smtClean="0">
                <a:solidFill>
                  <a:srgbClr val="0000CC"/>
                </a:solidFill>
              </a:rPr>
              <a:t>Rutinní zdravotnická statistika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60563"/>
            <a:ext cx="7696200" cy="4897437"/>
          </a:xfrm>
        </p:spPr>
        <p:txBody>
          <a:bodyPr/>
          <a:lstStyle/>
          <a:p>
            <a:pPr marL="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r>
              <a:rPr lang="cs-CZ" sz="2800" cap="all" dirty="0">
                <a:solidFill>
                  <a:srgbClr val="C00000"/>
                </a:solidFill>
                <a:latin typeface="+mj-lt"/>
              </a:rPr>
              <a:t>Okruhy </a:t>
            </a:r>
            <a:r>
              <a:rPr lang="cs-CZ" sz="2800" cap="all" dirty="0" smtClean="0">
                <a:solidFill>
                  <a:srgbClr val="C00000"/>
                </a:solidFill>
                <a:latin typeface="+mj-lt"/>
              </a:rPr>
              <a:t>informací: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/>
              <a:t>Obyvatelstvo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/>
              <a:t>Zdravotní stav 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/>
              <a:t>Síť a činnost zdravotnických zařízení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/>
              <a:t>Pracovníci</a:t>
            </a:r>
            <a:r>
              <a:rPr lang="cs-CZ" dirty="0" smtClean="0"/>
              <a:t> </a:t>
            </a:r>
            <a:r>
              <a:rPr lang="cs-CZ" b="1" dirty="0" smtClean="0"/>
              <a:t>ve zdravotnictví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/>
              <a:t>Ekonomické </a:t>
            </a:r>
            <a:r>
              <a:rPr lang="cs-CZ" b="1" dirty="0"/>
              <a:t>údaje</a:t>
            </a:r>
          </a:p>
          <a:p>
            <a:pPr marL="40005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 smtClean="0"/>
          </a:p>
          <a:p>
            <a:pPr marL="590550" indent="-590550" eaLnBrk="1" hangingPunct="1">
              <a:buSzTx/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105475" name="Text Box 4"/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4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567737" cy="792162"/>
          </a:xfrm>
        </p:spPr>
        <p:txBody>
          <a:bodyPr/>
          <a:lstStyle/>
          <a:p>
            <a:pPr eaLnBrk="1" hangingPunct="1"/>
            <a:r>
              <a:rPr lang="cs-CZ" sz="3100" smtClean="0">
                <a:solidFill>
                  <a:srgbClr val="0000CC"/>
                </a:solidFill>
              </a:rPr>
              <a:t>ÚZIS a NZIS</a:t>
            </a:r>
            <a:br>
              <a:rPr lang="cs-CZ" sz="3100" smtClean="0">
                <a:solidFill>
                  <a:srgbClr val="0000CC"/>
                </a:solidFill>
              </a:rPr>
            </a:br>
            <a:r>
              <a:rPr lang="cs-CZ" sz="3100" smtClean="0">
                <a:solidFill>
                  <a:srgbClr val="0000CC"/>
                </a:solidFill>
              </a:rPr>
              <a:t>	</a:t>
            </a:r>
            <a:endParaRPr lang="cs-CZ" sz="2200" smtClean="0">
              <a:solidFill>
                <a:srgbClr val="0000CC"/>
              </a:solidFill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97887" cy="504031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00CC"/>
                </a:solidFill>
              </a:rPr>
              <a:t>Ústav zdravotnických informací a statistiky</a:t>
            </a:r>
            <a:endParaRPr lang="cs-CZ" sz="2800" b="1" dirty="0" smtClean="0"/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100" dirty="0" smtClean="0"/>
              <a:t>Ministerstvo  </a:t>
            </a:r>
            <a:r>
              <a:rPr lang="cs-CZ" sz="2100" dirty="0"/>
              <a:t>zdravotnictví </a:t>
            </a:r>
            <a:r>
              <a:rPr lang="cs-CZ" sz="2100" dirty="0" smtClean="0"/>
              <a:t>ČR  </a:t>
            </a:r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400" b="1" dirty="0" smtClean="0">
                <a:hlinkClick r:id="rId3"/>
              </a:rPr>
              <a:t>www.uzis.cz</a:t>
            </a:r>
            <a:r>
              <a:rPr lang="cs-CZ" sz="2400" dirty="0" smtClean="0"/>
              <a:t> </a:t>
            </a:r>
            <a:endParaRPr lang="cs-CZ" sz="2100" dirty="0" smtClean="0"/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/>
              </a:rPr>
              <a:t>www.nczisk.sk</a:t>
            </a:r>
            <a:endParaRPr lang="cs-CZ" sz="2400" b="1" dirty="0" smtClean="0">
              <a:solidFill>
                <a:schemeClr val="bg2"/>
              </a:solidFill>
            </a:endParaRPr>
          </a:p>
          <a:p>
            <a:pPr marL="114300" indent="0" eaLnBrk="1" hangingPunct="1">
              <a:buFont typeface="Wingdings" pitchFamily="2" charset="2"/>
              <a:buNone/>
              <a:defRPr/>
            </a:pPr>
            <a:endParaRPr lang="cs-CZ" sz="2600" b="1" dirty="0" smtClean="0">
              <a:solidFill>
                <a:srgbClr val="0000CC"/>
              </a:solidFill>
            </a:endParaRPr>
          </a:p>
          <a:p>
            <a:pPr marL="457200" eaLnBrk="1" hangingPunct="1"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Národní zdravotnický informační systém</a:t>
            </a:r>
          </a:p>
          <a:p>
            <a:pPr marL="857250"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000" dirty="0" smtClean="0"/>
              <a:t>sběr </a:t>
            </a:r>
            <a:r>
              <a:rPr lang="cs-CZ" sz="2000" dirty="0"/>
              <a:t>a zpracování zdravotnických </a:t>
            </a:r>
            <a:r>
              <a:rPr lang="cs-CZ" sz="2000" dirty="0" smtClean="0"/>
              <a:t>informací </a:t>
            </a:r>
          </a:p>
          <a:p>
            <a:pPr marL="857250" lvl="1" eaLnBrk="1" hangingPunct="1">
              <a:buClrTx/>
              <a:defRPr/>
            </a:pPr>
            <a:r>
              <a:rPr lang="cs-CZ" sz="2000" dirty="0" smtClean="0"/>
              <a:t>vedení zdravotních registrů </a:t>
            </a:r>
          </a:p>
          <a:p>
            <a:pPr marL="857250" lvl="1" eaLnBrk="1" hangingPunct="1">
              <a:buClrTx/>
              <a:defRPr/>
            </a:pPr>
            <a:r>
              <a:rPr lang="cs-CZ" sz="2000" dirty="0" smtClean="0"/>
              <a:t>poskytování </a:t>
            </a:r>
            <a:r>
              <a:rPr lang="cs-CZ" sz="2000" dirty="0"/>
              <a:t>informací </a:t>
            </a:r>
            <a:endParaRPr lang="cs-CZ" sz="2000" dirty="0" smtClean="0"/>
          </a:p>
          <a:p>
            <a:pPr marL="857250" lvl="1" eaLnBrk="1" hangingPunct="1">
              <a:buClrTx/>
              <a:defRPr/>
            </a:pPr>
            <a:r>
              <a:rPr lang="cs-CZ" sz="2000" dirty="0" smtClean="0"/>
              <a:t>využívání informací</a:t>
            </a:r>
            <a:endParaRPr lang="cs-CZ" dirty="0" smtClean="0"/>
          </a:p>
        </p:txBody>
      </p:sp>
      <p:sp>
        <p:nvSpPr>
          <p:cNvPr id="107523" name="Obdélník 1"/>
          <p:cNvSpPr>
            <a:spLocks noChangeArrowheads="1"/>
          </p:cNvSpPr>
          <p:nvPr/>
        </p:nvSpPr>
        <p:spPr bwMode="auto">
          <a:xfrm>
            <a:off x="6659563" y="3141663"/>
            <a:ext cx="46037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83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Grp="1" noChangeArrowheads="1"/>
          </p:cNvSpPr>
          <p:nvPr>
            <p:ph type="title"/>
          </p:nvPr>
        </p:nvSpPr>
        <p:spPr>
          <a:xfrm>
            <a:off x="601643" y="356433"/>
            <a:ext cx="6043613" cy="85725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250" dirty="0">
                <a:solidFill>
                  <a:srgbClr val="0000CC"/>
                </a:solidFill>
                <a:hlinkClick r:id="rId3"/>
              </a:rPr>
              <a:t>NZIS: Registry a informační systémy</a:t>
            </a:r>
            <a:endParaRPr lang="cs-CZ" altLang="cs-CZ" sz="2250" dirty="0">
              <a:solidFill>
                <a:srgbClr val="0000CC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47132" y="1847385"/>
            <a:ext cx="7696200" cy="35194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ČSÚ </a:t>
            </a:r>
            <a:r>
              <a:rPr lang="cs-CZ" sz="2100" dirty="0">
                <a:hlinkClick r:id="rId4"/>
              </a:rPr>
              <a:t>www.czso.cz</a:t>
            </a:r>
            <a:r>
              <a:rPr lang="cs-CZ" sz="2100" dirty="0"/>
              <a:t>  (ŠÚ SR </a:t>
            </a:r>
            <a:r>
              <a:rPr lang="cs-CZ" sz="2100" dirty="0">
                <a:hlinkClick r:id="rId5"/>
              </a:rPr>
              <a:t>www.statistics.sk</a:t>
            </a:r>
            <a:r>
              <a:rPr lang="cs-CZ" sz="2100" dirty="0"/>
              <a:t>)</a:t>
            </a:r>
            <a:endParaRPr lang="cs-CZ" sz="2100" b="1" dirty="0">
              <a:solidFill>
                <a:srgbClr val="0000CC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ÚZIS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SZÚ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ČSSZ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NCONZO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MŠMT 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MPSV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MF</a:t>
            </a:r>
          </a:p>
          <a:p>
            <a:pPr marL="0" indent="0" eaLnBrk="1" hangingPunct="1">
              <a:buNone/>
              <a:defRPr/>
            </a:pPr>
            <a:r>
              <a:rPr lang="cs-CZ" sz="2100" b="1" dirty="0">
                <a:solidFill>
                  <a:srgbClr val="0000CC"/>
                </a:solidFill>
              </a:rPr>
              <a:t>ZP</a:t>
            </a:r>
          </a:p>
          <a:p>
            <a:pPr marL="0" indent="0" eaLnBrk="1" hangingPunct="1">
              <a:buNone/>
              <a:defRPr/>
            </a:pPr>
            <a:endParaRPr lang="cs-CZ" sz="1200" b="1" dirty="0">
              <a:solidFill>
                <a:srgbClr val="0000CC"/>
              </a:solidFill>
            </a:endParaRPr>
          </a:p>
          <a:p>
            <a:pPr marL="0" indent="0" eaLnBrk="1" hangingPunct="1">
              <a:buNone/>
              <a:defRPr/>
            </a:pPr>
            <a:endParaRPr lang="cs-CZ" sz="1200" b="1" dirty="0">
              <a:solidFill>
                <a:srgbClr val="0000CC"/>
              </a:solidFill>
            </a:endParaRPr>
          </a:p>
          <a:p>
            <a:pPr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94212" name="Oválný popisek 3"/>
          <p:cNvSpPr>
            <a:spLocks noChangeArrowheads="1"/>
          </p:cNvSpPr>
          <p:nvPr/>
        </p:nvSpPr>
        <p:spPr bwMode="auto">
          <a:xfrm>
            <a:off x="7487841" y="4293394"/>
            <a:ext cx="685800" cy="459581"/>
          </a:xfrm>
          <a:prstGeom prst="wedgeEllipse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SzPct val="70000"/>
              <a:buFont typeface="Wingdings" panose="05000000000000000000" pitchFamily="2" charset="2"/>
              <a:buNone/>
            </a:pPr>
            <a:endParaRPr lang="cs-CZ" altLang="cs-CZ" sz="1350">
              <a:solidFill>
                <a:srgbClr val="000000"/>
              </a:solidFill>
            </a:endParaRPr>
          </a:p>
        </p:txBody>
      </p:sp>
      <p:sp>
        <p:nvSpPr>
          <p:cNvPr id="94213" name="Obláček 5"/>
          <p:cNvSpPr>
            <a:spLocks noChangeArrowheads="1"/>
          </p:cNvSpPr>
          <p:nvPr/>
        </p:nvSpPr>
        <p:spPr bwMode="auto">
          <a:xfrm>
            <a:off x="7002066" y="4023123"/>
            <a:ext cx="685800" cy="621506"/>
          </a:xfrm>
          <a:prstGeom prst="cloud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SzPct val="70000"/>
              <a:buFont typeface="Wingdings" panose="05000000000000000000" pitchFamily="2" charset="2"/>
              <a:buNone/>
            </a:pPr>
            <a:endParaRPr lang="cs-CZ" altLang="cs-CZ" sz="1350">
              <a:solidFill>
                <a:srgbClr val="000000"/>
              </a:solidFill>
            </a:endParaRPr>
          </a:p>
        </p:txBody>
      </p:sp>
      <p:sp>
        <p:nvSpPr>
          <p:cNvPr id="94214" name="Obdélník 3"/>
          <p:cNvSpPr>
            <a:spLocks noChangeArrowheads="1"/>
          </p:cNvSpPr>
          <p:nvPr/>
        </p:nvSpPr>
        <p:spPr bwMode="auto">
          <a:xfrm>
            <a:off x="2844403" y="2294335"/>
            <a:ext cx="33338" cy="3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SzPct val="70000"/>
              <a:buFont typeface="Wingdings" panose="05000000000000000000" pitchFamily="2" charset="2"/>
              <a:buNone/>
            </a:pPr>
            <a:endParaRPr lang="cs-CZ" alt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2"/>
          <p:cNvSpPr>
            <a:spLocks noGrp="1"/>
          </p:cNvSpPr>
          <p:nvPr>
            <p:ph type="title"/>
          </p:nvPr>
        </p:nvSpPr>
        <p:spPr>
          <a:xfrm>
            <a:off x="323850" y="404813"/>
            <a:ext cx="7983538" cy="863600"/>
          </a:xfrm>
        </p:spPr>
        <p:txBody>
          <a:bodyPr/>
          <a:lstStyle/>
          <a:p>
            <a:pPr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Publikace údajů ze  zdravotnické statistiky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850" y="1484313"/>
            <a:ext cx="8640763" cy="5976937"/>
          </a:xfrm>
        </p:spPr>
        <p:txBody>
          <a:bodyPr/>
          <a:lstStyle/>
          <a:p>
            <a:pPr marL="0" indent="0" eaLnBrk="1" hangingPunct="1">
              <a:spcAft>
                <a:spcPts val="0"/>
              </a:spcAft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rgbClr val="92D050"/>
                </a:solidFill>
                <a:latin typeface="+mj-lt"/>
                <a:hlinkClick r:id="rId3"/>
              </a:rPr>
              <a:t>Zdravotnická ročenka ČR</a:t>
            </a:r>
            <a:endParaRPr lang="cs-CZ" sz="2400" dirty="0" smtClean="0">
              <a:solidFill>
                <a:srgbClr val="92D050"/>
              </a:solidFill>
              <a:latin typeface="+mj-lt"/>
            </a:endParaRPr>
          </a:p>
          <a:p>
            <a:pPr lvl="1" eaLnBrk="1" hangingPunct="1"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Souhrnná publikace, obsahuje 7 kapitol</a:t>
            </a:r>
          </a:p>
          <a:p>
            <a:pPr lvl="1">
              <a:spcAft>
                <a:spcPts val="8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Vychází </a:t>
            </a:r>
            <a:r>
              <a:rPr lang="cs-CZ" sz="2400" dirty="0"/>
              <a:t>každoročně od r. 1960</a:t>
            </a:r>
          </a:p>
          <a:p>
            <a:pPr lvl="1">
              <a:spcAft>
                <a:spcPts val="12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400" dirty="0"/>
              <a:t>Od r. 2006 ročenky pro jednotlivé </a:t>
            </a:r>
            <a:r>
              <a:rPr lang="cs-CZ" sz="2400" dirty="0" smtClean="0"/>
              <a:t>kraje</a:t>
            </a:r>
          </a:p>
          <a:p>
            <a:pPr marL="0" indent="0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>
                <a:latin typeface="+mj-lt"/>
                <a:hlinkClick r:id="rId4"/>
              </a:rPr>
              <a:t>Zdravotnická statistika</a:t>
            </a:r>
            <a:endParaRPr lang="cs-CZ" sz="2400" b="1" dirty="0" smtClean="0">
              <a:latin typeface="+mj-lt"/>
            </a:endParaRPr>
          </a:p>
          <a:p>
            <a:pPr marL="742950" lvl="2" indent="-342900">
              <a:spcAft>
                <a:spcPts val="1200"/>
              </a:spcAft>
              <a:buClr>
                <a:schemeClr val="tx2"/>
              </a:buClr>
              <a:defRPr/>
            </a:pPr>
            <a:r>
              <a:rPr lang="cs-CZ" sz="2400" dirty="0" smtClean="0"/>
              <a:t>monotematické publikace (např.: Zemřelí, Narození a zemřelí do 1 roku, Péče o nemocné cukrovkou, Potraty, Infekční nemoci, Hospitalizovaní).</a:t>
            </a:r>
            <a:endParaRPr lang="cs-CZ" sz="2400" dirty="0"/>
          </a:p>
          <a:p>
            <a:pPr marL="0" indent="0" eaLnBrk="1" hangingPunct="1">
              <a:spcAft>
                <a:spcPts val="0"/>
              </a:spcAft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Databáze</a:t>
            </a:r>
          </a:p>
          <a:p>
            <a:pPr lvl="1" eaLnBrk="1" hangingPunct="1">
              <a:spcAft>
                <a:spcPts val="0"/>
              </a:spcAft>
              <a:buClr>
                <a:srgbClr val="CD0505"/>
              </a:buClr>
              <a:defRPr/>
            </a:pPr>
            <a:r>
              <a:rPr lang="cs-CZ" sz="2400" b="1" dirty="0" smtClean="0">
                <a:solidFill>
                  <a:srgbClr val="000000"/>
                </a:solidFill>
                <a:hlinkClick r:id="rId5"/>
              </a:rPr>
              <a:t>WHO</a:t>
            </a:r>
            <a:r>
              <a:rPr lang="cs-CZ" sz="2400" b="1" dirty="0" smtClean="0">
                <a:solidFill>
                  <a:srgbClr val="000000"/>
                </a:solidFill>
              </a:rPr>
              <a:t> (</a:t>
            </a:r>
            <a:r>
              <a:rPr lang="cs-CZ" sz="2400" b="1" dirty="0" err="1">
                <a:hlinkClick r:id="rId6"/>
              </a:rPr>
              <a:t>Global</a:t>
            </a:r>
            <a:r>
              <a:rPr lang="cs-CZ" sz="2400" b="1" dirty="0">
                <a:hlinkClick r:id="rId6"/>
              </a:rPr>
              <a:t> Oral </a:t>
            </a:r>
            <a:r>
              <a:rPr lang="cs-CZ" sz="2400" b="1" dirty="0" err="1">
                <a:hlinkClick r:id="rId6"/>
              </a:rPr>
              <a:t>Health</a:t>
            </a:r>
            <a:r>
              <a:rPr lang="cs-CZ" sz="2400" b="1" dirty="0">
                <a:hlinkClick r:id="rId6"/>
              </a:rPr>
              <a:t> </a:t>
            </a:r>
            <a:r>
              <a:rPr lang="cs-CZ" sz="2400" b="1" dirty="0" smtClean="0">
                <a:hlinkClick r:id="rId6"/>
              </a:rPr>
              <a:t>Database</a:t>
            </a:r>
            <a:r>
              <a:rPr lang="cs-CZ" sz="2400" b="1" dirty="0" smtClean="0"/>
              <a:t>)</a:t>
            </a:r>
            <a:r>
              <a:rPr lang="cs-CZ" sz="2400" b="1" dirty="0" smtClean="0">
                <a:solidFill>
                  <a:srgbClr val="000000"/>
                </a:solidFill>
              </a:rPr>
              <a:t>, </a:t>
            </a:r>
            <a:r>
              <a:rPr lang="cs-CZ" sz="2400" b="1" dirty="0" err="1">
                <a:solidFill>
                  <a:srgbClr val="000000"/>
                </a:solidFill>
                <a:hlinkClick r:id="rId7"/>
              </a:rPr>
              <a:t>Eurostat</a:t>
            </a:r>
            <a:r>
              <a:rPr lang="cs-CZ" sz="2400" b="1" dirty="0">
                <a:solidFill>
                  <a:srgbClr val="000000"/>
                </a:solidFill>
              </a:rPr>
              <a:t>, </a:t>
            </a:r>
            <a:r>
              <a:rPr lang="cs-CZ" sz="2400" b="1" dirty="0" smtClean="0">
                <a:solidFill>
                  <a:srgbClr val="000000"/>
                </a:solidFill>
                <a:hlinkClick r:id="rId8"/>
              </a:rPr>
              <a:t>HEIDI DATA TOOL</a:t>
            </a:r>
            <a:r>
              <a:rPr lang="cs-CZ" sz="2400" b="1" dirty="0" smtClean="0">
                <a:solidFill>
                  <a:srgbClr val="000000"/>
                </a:solidFill>
              </a:rPr>
              <a:t>, </a:t>
            </a:r>
            <a:r>
              <a:rPr lang="cs-CZ" sz="2400" b="1" dirty="0" smtClean="0">
                <a:solidFill>
                  <a:srgbClr val="000000"/>
                </a:solidFill>
                <a:hlinkClick r:id="rId9"/>
              </a:rPr>
              <a:t>OECD</a:t>
            </a:r>
            <a:r>
              <a:rPr lang="cs-CZ" sz="2400" b="1" dirty="0">
                <a:solidFill>
                  <a:srgbClr val="000000"/>
                </a:solidFill>
              </a:rPr>
              <a:t>, </a:t>
            </a:r>
            <a:r>
              <a:rPr lang="cs-CZ" sz="2400" b="1" dirty="0" err="1">
                <a:solidFill>
                  <a:srgbClr val="000000"/>
                </a:solidFill>
                <a:hlinkClick r:id="rId10"/>
              </a:rPr>
              <a:t>World</a:t>
            </a:r>
            <a:r>
              <a:rPr lang="cs-CZ" sz="2400" b="1" dirty="0">
                <a:solidFill>
                  <a:srgbClr val="000000"/>
                </a:solidFill>
                <a:hlinkClick r:id="rId10"/>
              </a:rPr>
              <a:t> Bank</a:t>
            </a:r>
            <a:r>
              <a:rPr lang="cs-CZ" sz="2400" b="1" dirty="0">
                <a:solidFill>
                  <a:srgbClr val="000000"/>
                </a:solidFill>
              </a:rPr>
              <a:t>, </a:t>
            </a:r>
            <a:r>
              <a:rPr lang="cs-CZ" sz="2400" b="1" dirty="0">
                <a:solidFill>
                  <a:srgbClr val="000000"/>
                </a:solidFill>
                <a:hlinkClick r:id="rId11"/>
              </a:rPr>
              <a:t>OSN</a:t>
            </a:r>
            <a:endParaRPr lang="cs-CZ" sz="2400" b="1" dirty="0">
              <a:solidFill>
                <a:srgbClr val="000000"/>
              </a:solidFill>
            </a:endParaRPr>
          </a:p>
          <a:p>
            <a:pPr lvl="1">
              <a:spcAft>
                <a:spcPts val="800"/>
              </a:spcAft>
              <a:buClr>
                <a:srgbClr val="000000">
                  <a:lumMod val="50000"/>
                  <a:lumOff val="50000"/>
                </a:srgbClr>
              </a:buClr>
              <a:buFont typeface="Arial" pitchFamily="34" charset="0"/>
              <a:buChar char="•"/>
              <a:defRPr/>
            </a:pPr>
            <a:endParaRPr lang="cs-CZ" sz="1900" b="1" dirty="0">
              <a:solidFill>
                <a:srgbClr val="000000"/>
              </a:solidFill>
            </a:endParaRPr>
          </a:p>
          <a:p>
            <a:pPr lvl="1"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endParaRPr lang="cs-CZ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4259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1557338"/>
            <a:ext cx="7772400" cy="1362075"/>
          </a:xfrm>
        </p:spPr>
        <p:txBody>
          <a:bodyPr/>
          <a:lstStyle/>
          <a:p>
            <a:pPr marL="571500" indent="-571500">
              <a:buClr>
                <a:srgbClr val="FF0000"/>
              </a:buClr>
              <a:buFont typeface="+mj-lt"/>
              <a:buAutoNum type="romanUcPeriod" startAt="2"/>
              <a:defRPr/>
            </a:pPr>
            <a:r>
              <a:rPr lang="cs-CZ" sz="3200" dirty="0" smtClean="0">
                <a:solidFill>
                  <a:srgbClr val="0000CC"/>
                </a:solidFill>
              </a:rPr>
              <a:t>Dílčí Statistiky </a:t>
            </a:r>
            <a:r>
              <a:rPr lang="cs-CZ" sz="3200" dirty="0">
                <a:solidFill>
                  <a:srgbClr val="0000CC"/>
                </a:solidFill>
              </a:rPr>
              <a:t>využívané ke studiu zdravotního stavu populace</a:t>
            </a:r>
          </a:p>
        </p:txBody>
      </p:sp>
      <p:sp>
        <p:nvSpPr>
          <p:cNvPr id="113666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904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46238"/>
            <a:ext cx="7840663" cy="6054725"/>
          </a:xfrm>
        </p:spPr>
        <p:txBody>
          <a:bodyPr/>
          <a:lstStyle/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endParaRPr lang="cs-CZ" b="1" dirty="0" smtClean="0"/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Obyvatelstvo</a:t>
            </a:r>
            <a:endParaRPr lang="cs-CZ" b="1" dirty="0">
              <a:solidFill>
                <a:srgbClr val="C00000"/>
              </a:solidFill>
              <a:latin typeface="+mj-lt"/>
            </a:endParaRP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Zdravotní stav 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Síť a činnost zdravotnických zařízení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Pracovníci</a:t>
            </a:r>
            <a:r>
              <a:rPr lang="cs-CZ" dirty="0"/>
              <a:t> </a:t>
            </a:r>
            <a:r>
              <a:rPr lang="cs-CZ" b="1" dirty="0"/>
              <a:t>ve zdravotnictví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Ekonomické údaje</a:t>
            </a:r>
          </a:p>
        </p:txBody>
      </p:sp>
      <p:sp>
        <p:nvSpPr>
          <p:cNvPr id="115714" name="Text Box 4"/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497888" cy="1143000"/>
          </a:xfrm>
        </p:spPr>
        <p:txBody>
          <a:bodyPr/>
          <a:lstStyle/>
          <a:p>
            <a:pPr indent="-552450" eaLnBrk="1" hangingPunct="1">
              <a:lnSpc>
                <a:spcPct val="80000"/>
              </a:lnSpc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Ukazatele pro hodnocení   </a:t>
            </a:r>
            <a:br>
              <a:rPr lang="cs-CZ" sz="3200" cap="all" dirty="0" smtClean="0">
                <a:solidFill>
                  <a:srgbClr val="0000CC"/>
                </a:solidFill>
              </a:rPr>
            </a:br>
            <a:r>
              <a:rPr lang="cs-CZ" sz="3200" cap="all" dirty="0" smtClean="0">
                <a:solidFill>
                  <a:srgbClr val="0000CC"/>
                </a:solidFill>
              </a:rPr>
              <a:t>zdravotního stavu</a:t>
            </a:r>
          </a:p>
        </p:txBody>
      </p:sp>
      <p:sp>
        <p:nvSpPr>
          <p:cNvPr id="115716" name="Zahnutá šipka doleva 5"/>
          <p:cNvSpPr>
            <a:spLocks noChangeArrowheads="1"/>
          </p:cNvSpPr>
          <p:nvPr/>
        </p:nvSpPr>
        <p:spPr bwMode="auto">
          <a:xfrm>
            <a:off x="5219700" y="3068638"/>
            <a:ext cx="215900" cy="2232025"/>
          </a:xfrm>
          <a:prstGeom prst="curvedLeftArrow">
            <a:avLst>
              <a:gd name="adj1" fmla="val 25032"/>
              <a:gd name="adj2" fmla="val 50016"/>
              <a:gd name="adj3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05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1268413"/>
            <a:ext cx="7840662" cy="6054725"/>
          </a:xfrm>
        </p:spPr>
        <p:txBody>
          <a:bodyPr/>
          <a:lstStyle/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endParaRPr lang="cs-CZ" b="1" dirty="0" smtClean="0">
              <a:solidFill>
                <a:srgbClr val="0000CC"/>
              </a:solidFill>
            </a:endParaRPr>
          </a:p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   </a:t>
            </a:r>
            <a:r>
              <a:rPr lang="cs-CZ" b="1" dirty="0" smtClean="0">
                <a:solidFill>
                  <a:srgbClr val="C00000"/>
                </a:solidFill>
              </a:rPr>
              <a:t>Demografická statistika</a:t>
            </a:r>
          </a:p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chemeClr val="tx2"/>
                </a:solidFill>
              </a:rPr>
              <a:t>	</a:t>
            </a:r>
            <a:r>
              <a:rPr lang="cs-CZ" sz="2400" b="1" dirty="0" smtClean="0"/>
              <a:t>A</a:t>
            </a:r>
            <a:r>
              <a:rPr lang="cs-CZ" sz="2400" b="1" dirty="0"/>
              <a:t>: </a:t>
            </a:r>
            <a:r>
              <a:rPr lang="cs-CZ" sz="2400" b="1" dirty="0" smtClean="0"/>
              <a:t>Velikost a složení populace</a:t>
            </a:r>
            <a:endParaRPr lang="cs-CZ" sz="2400" b="1" dirty="0"/>
          </a:p>
          <a:p>
            <a:pPr marL="0" indent="0" eaLnBrk="1" hangingPunct="1">
              <a:buSzTx/>
              <a:buFont typeface="Wingdings" pitchFamily="2" charset="2"/>
              <a:buNone/>
              <a:defRPr/>
            </a:pPr>
            <a:r>
              <a:rPr lang="cs-CZ" sz="2400" b="1" dirty="0"/>
              <a:t>	B: </a:t>
            </a:r>
            <a:r>
              <a:rPr lang="cs-CZ" sz="2400" b="1" dirty="0" smtClean="0"/>
              <a:t>Demografické procesy</a:t>
            </a:r>
            <a:endParaRPr lang="cs-CZ" sz="2400" b="1" dirty="0"/>
          </a:p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endParaRPr lang="cs-CZ" b="1" dirty="0" smtClean="0">
              <a:solidFill>
                <a:srgbClr val="0000CC"/>
              </a:solidFill>
            </a:endParaRPr>
          </a:p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Statistika zdravotního stavu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 eaLnBrk="1" hangingPunct="1">
              <a:buClr>
                <a:schemeClr val="tx2"/>
              </a:buClr>
              <a:buSzTx/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00CC"/>
                </a:solidFill>
              </a:rPr>
              <a:t>	</a:t>
            </a:r>
            <a:r>
              <a:rPr lang="cs-CZ" sz="2400" b="1" dirty="0" smtClean="0"/>
              <a:t>A: Statistiky nemocnosti</a:t>
            </a:r>
          </a:p>
          <a:p>
            <a:pPr marL="0" indent="0" eaLnBrk="1" hangingPunct="1">
              <a:buSzTx/>
              <a:buFont typeface="Wingdings" pitchFamily="2" charset="2"/>
              <a:buNone/>
              <a:defRPr/>
            </a:pPr>
            <a:r>
              <a:rPr lang="cs-CZ" sz="3000" b="1" dirty="0"/>
              <a:t>	</a:t>
            </a:r>
            <a:r>
              <a:rPr lang="cs-CZ" sz="2400" b="1" dirty="0" smtClean="0"/>
              <a:t>B: Statistika zemřelých </a:t>
            </a:r>
          </a:p>
          <a:p>
            <a:pPr marL="800100" lvl="2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 smtClean="0"/>
          </a:p>
          <a:p>
            <a:pPr marL="40005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 smtClean="0"/>
          </a:p>
          <a:p>
            <a:pPr marL="590550" indent="-590550" eaLnBrk="1" hangingPunct="1">
              <a:buSzTx/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117762" name="Text Box 4"/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497887" cy="1143000"/>
          </a:xfrm>
        </p:spPr>
        <p:txBody>
          <a:bodyPr/>
          <a:lstStyle/>
          <a:p>
            <a:pPr indent="-552450" eaLnBrk="1" hangingPunct="1">
              <a:lnSpc>
                <a:spcPct val="80000"/>
              </a:lnSpc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Ukazatele </a:t>
            </a:r>
            <a:r>
              <a:rPr lang="cs-CZ" sz="3200" cap="all" dirty="0">
                <a:solidFill>
                  <a:srgbClr val="0000CC"/>
                </a:solidFill>
              </a:rPr>
              <a:t>pro hodnocení   </a:t>
            </a:r>
            <a:br>
              <a:rPr lang="cs-CZ" sz="3200" cap="all" dirty="0">
                <a:solidFill>
                  <a:srgbClr val="0000CC"/>
                </a:solidFill>
              </a:rPr>
            </a:br>
            <a:r>
              <a:rPr lang="cs-CZ" sz="3200" cap="all" dirty="0" smtClean="0">
                <a:solidFill>
                  <a:srgbClr val="0000CC"/>
                </a:solidFill>
              </a:rPr>
              <a:t>zdravotního </a:t>
            </a:r>
            <a:r>
              <a:rPr lang="cs-CZ" sz="3200" cap="all" dirty="0">
                <a:solidFill>
                  <a:srgbClr val="0000CC"/>
                </a:solidFill>
              </a:rPr>
              <a:t>stavu</a:t>
            </a:r>
            <a:endParaRPr lang="cs-CZ" sz="3200" cap="all" dirty="0" smtClean="0">
              <a:solidFill>
                <a:srgbClr val="0000CC"/>
              </a:solidFill>
            </a:endParaRPr>
          </a:p>
        </p:txBody>
      </p:sp>
      <p:sp>
        <p:nvSpPr>
          <p:cNvPr id="117764" name="Zahnutá šipka doleva 5"/>
          <p:cNvSpPr>
            <a:spLocks noChangeArrowheads="1"/>
          </p:cNvSpPr>
          <p:nvPr/>
        </p:nvSpPr>
        <p:spPr bwMode="auto">
          <a:xfrm>
            <a:off x="5219700" y="3068638"/>
            <a:ext cx="215900" cy="2232025"/>
          </a:xfrm>
          <a:prstGeom prst="curvedLeftArrow">
            <a:avLst>
              <a:gd name="adj1" fmla="val 25032"/>
              <a:gd name="adj2" fmla="val 50016"/>
              <a:gd name="adj3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Zahnutá šipka doleva 6"/>
          <p:cNvSpPr/>
          <p:nvPr/>
        </p:nvSpPr>
        <p:spPr bwMode="auto">
          <a:xfrm rot="21180426">
            <a:off x="7235825" y="1806575"/>
            <a:ext cx="1260475" cy="2778125"/>
          </a:xfrm>
          <a:prstGeom prst="curvedLeftArrow">
            <a:avLst>
              <a:gd name="adj1" fmla="val 25000"/>
              <a:gd name="adj2" fmla="val 50000"/>
              <a:gd name="adj3" fmla="val 2134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defRPr/>
            </a:pPr>
            <a:endParaRPr lang="cs-CZ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Zahnutá šipka doleva 10"/>
          <p:cNvSpPr/>
          <p:nvPr/>
        </p:nvSpPr>
        <p:spPr bwMode="auto">
          <a:xfrm rot="11217581">
            <a:off x="406400" y="1743075"/>
            <a:ext cx="1366838" cy="2651125"/>
          </a:xfrm>
          <a:prstGeom prst="curvedLeftArrow">
            <a:avLst>
              <a:gd name="adj1" fmla="val 25000"/>
              <a:gd name="adj2" fmla="val 50000"/>
              <a:gd name="adj3" fmla="val 2134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defRPr/>
            </a:pPr>
            <a:endParaRPr lang="cs-CZ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12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7696200" cy="649287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Ukazatele zdravotního stavu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69620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Negativní míry zdraví</a:t>
            </a:r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800" b="1" dirty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Evidence nemocí</a:t>
            </a:r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Evidence úmrtí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65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1557338"/>
            <a:ext cx="7772400" cy="1362075"/>
          </a:xfrm>
        </p:spPr>
        <p:txBody>
          <a:bodyPr/>
          <a:lstStyle/>
          <a:p>
            <a:pPr marL="857250" indent="-857250">
              <a:buClr>
                <a:schemeClr val="tx2"/>
              </a:buClr>
              <a:buFont typeface="+mj-lt"/>
              <a:buAutoNum type="romanUcPeriod"/>
              <a:defRPr/>
            </a:pPr>
            <a:r>
              <a:rPr lang="cs-CZ" sz="3200" dirty="0">
                <a:solidFill>
                  <a:srgbClr val="0000CC"/>
                </a:solidFill>
              </a:rPr>
              <a:t>Rutinní zdravotnická statistika</a:t>
            </a:r>
            <a:br>
              <a:rPr lang="cs-CZ" sz="3200" dirty="0">
                <a:solidFill>
                  <a:srgbClr val="0000CC"/>
                </a:solidFill>
              </a:rPr>
            </a:br>
            <a:endParaRPr lang="cs-CZ" sz="3200" dirty="0"/>
          </a:p>
        </p:txBody>
      </p:sp>
      <p:sp>
        <p:nvSpPr>
          <p:cNvPr id="91138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52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7696200" cy="649287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Ukazatele zdravotního stavu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69620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Negativní míry zdraví</a:t>
            </a:r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800" b="1" dirty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Evidence </a:t>
            </a:r>
            <a:r>
              <a:rPr lang="cs-CZ" sz="2800" b="1" dirty="0" smtClean="0">
                <a:solidFill>
                  <a:srgbClr val="C00000"/>
                </a:solidFill>
              </a:rPr>
              <a:t>nemocí</a:t>
            </a:r>
            <a:endParaRPr lang="cs-CZ" sz="2800" b="1" dirty="0">
              <a:solidFill>
                <a:srgbClr val="C00000"/>
              </a:solidFill>
            </a:endParaRPr>
          </a:p>
          <a:p>
            <a:pPr lvl="1" eaLnBrk="1" hangingPunct="1">
              <a:spcBef>
                <a:spcPts val="0"/>
              </a:spcBef>
              <a:buClr>
                <a:srgbClr val="3D3DF5"/>
              </a:buClr>
              <a:buFont typeface="Arial" pitchFamily="34" charset="0"/>
              <a:buChar char="•"/>
              <a:defRPr/>
            </a:pPr>
            <a:r>
              <a:rPr lang="cs-CZ" sz="2800" dirty="0" smtClean="0"/>
              <a:t>Statistika pracovní neschopnosti</a:t>
            </a:r>
          </a:p>
          <a:p>
            <a:pPr lvl="1" eaLnBrk="1" hangingPunct="1">
              <a:spcBef>
                <a:spcPts val="0"/>
              </a:spcBef>
              <a:buClr>
                <a:srgbClr val="3D3DF5"/>
              </a:buClr>
              <a:buFont typeface="Arial" pitchFamily="34" charset="0"/>
              <a:buChar char="•"/>
              <a:defRPr/>
            </a:pPr>
            <a:r>
              <a:rPr lang="cs-CZ" sz="2800" dirty="0" smtClean="0"/>
              <a:t>Statistika </a:t>
            </a:r>
            <a:r>
              <a:rPr lang="cs-CZ" sz="2800" dirty="0"/>
              <a:t>hospitalizovaných</a:t>
            </a:r>
          </a:p>
          <a:p>
            <a:pPr lvl="1" eaLnBrk="1" hangingPunct="1">
              <a:spcBef>
                <a:spcPts val="0"/>
              </a:spcBef>
              <a:buClr>
                <a:srgbClr val="3D3DF5"/>
              </a:buClr>
              <a:buFont typeface="Arial" pitchFamily="34" charset="0"/>
              <a:buChar char="•"/>
              <a:defRPr/>
            </a:pPr>
            <a:r>
              <a:rPr lang="cs-CZ" sz="2800" dirty="0"/>
              <a:t>Statistika povinně hlášených </a:t>
            </a:r>
            <a:r>
              <a:rPr lang="cs-CZ" sz="2800" dirty="0" smtClean="0"/>
              <a:t>nemocí (72+17)</a:t>
            </a:r>
            <a:endParaRPr lang="cs-CZ" sz="2800" dirty="0"/>
          </a:p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Evidence </a:t>
            </a:r>
            <a:r>
              <a:rPr lang="cs-CZ" sz="2800" b="1" dirty="0" smtClean="0">
                <a:solidFill>
                  <a:srgbClr val="C00000"/>
                </a:solidFill>
              </a:rPr>
              <a:t>úmrtí</a:t>
            </a:r>
            <a:endParaRPr lang="cs-CZ" sz="2800" b="1" dirty="0">
              <a:solidFill>
                <a:srgbClr val="C00000"/>
              </a:solidFill>
            </a:endParaRPr>
          </a:p>
          <a:p>
            <a:pPr lvl="1" eaLnBrk="1" hangingPunct="1">
              <a:spcBef>
                <a:spcPts val="0"/>
              </a:spcBef>
              <a:buClr>
                <a:srgbClr val="3D3DF5"/>
              </a:buClr>
              <a:buFont typeface="Arial" pitchFamily="34" charset="0"/>
              <a:buChar char="•"/>
              <a:defRPr/>
            </a:pPr>
            <a:r>
              <a:rPr lang="cs-CZ" sz="2800" dirty="0"/>
              <a:t>Statistika zemřelých</a:t>
            </a:r>
          </a:p>
          <a:p>
            <a:pPr lvl="1" eaLnBrk="1" hangingPunct="1">
              <a:spcBef>
                <a:spcPts val="0"/>
              </a:spcBef>
              <a:buClr>
                <a:srgbClr val="3D3DF5"/>
              </a:buClr>
              <a:buFont typeface="Arial" pitchFamily="34" charset="0"/>
              <a:buChar char="•"/>
              <a:defRPr/>
            </a:pPr>
            <a:r>
              <a:rPr lang="cs-CZ" sz="2800" dirty="0"/>
              <a:t>Statistika příčin smrti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64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696200" cy="7921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cap="all" dirty="0" smtClean="0">
                <a:solidFill>
                  <a:srgbClr val="0000CC"/>
                </a:solidFill>
              </a:rPr>
              <a:t>Mezinárodní klasifikace nemocí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127" y="1628775"/>
            <a:ext cx="7901723" cy="5329238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400" b="1" dirty="0" smtClean="0"/>
              <a:t>  </a:t>
            </a:r>
            <a:r>
              <a:rPr lang="cs-CZ" sz="2800" b="1" dirty="0" smtClean="0">
                <a:hlinkClick r:id="rId3"/>
              </a:rPr>
              <a:t>Mezinárodní klasifikace nemocí</a:t>
            </a:r>
            <a:r>
              <a:rPr lang="cs-CZ" sz="2800" b="1" dirty="0" smtClean="0"/>
              <a:t>, 10. revize,                                      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sz="2800" b="1" dirty="0" smtClean="0"/>
              <a:t>    2. aktualizované vydání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b="1" dirty="0"/>
              <a:t>Klasifikace nemocí</a:t>
            </a:r>
            <a:r>
              <a:rPr lang="cs-CZ" sz="2800" dirty="0"/>
              <a:t> (úrazů, vad, poruch, komplikací, léčebné péče atd.) </a:t>
            </a:r>
            <a:r>
              <a:rPr lang="cs-CZ" sz="2800" b="1" dirty="0"/>
              <a:t>do kapitol, podkapitol a skupin</a:t>
            </a:r>
            <a:r>
              <a:rPr lang="cs-CZ" sz="2800" dirty="0"/>
              <a:t>.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dirty="0" smtClean="0"/>
              <a:t>22 </a:t>
            </a:r>
            <a:r>
              <a:rPr lang="cs-CZ" sz="2800" dirty="0"/>
              <a:t>kapitol, alfanumerické </a:t>
            </a:r>
            <a:r>
              <a:rPr lang="cs-CZ" sz="2800" dirty="0" smtClean="0"/>
              <a:t>kódy</a:t>
            </a:r>
            <a:endParaRPr lang="cs-CZ" sz="2800" dirty="0"/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dirty="0" smtClean="0"/>
              <a:t>Statistické zpracování a srovnávání.</a:t>
            </a:r>
          </a:p>
          <a:p>
            <a:pPr eaLnBrk="1" hangingPunct="1"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50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7463"/>
            <a:ext cx="604837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220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692150"/>
            <a:ext cx="8496300" cy="4692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hlinkClick r:id="rId3"/>
              </a:rPr>
              <a:t>MKN-10:</a:t>
            </a:r>
            <a:r>
              <a:rPr lang="cs-CZ" b="1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Příklad:  Zastavený zubní kaz</a:t>
            </a:r>
          </a:p>
          <a:p>
            <a:pPr eaLnBrk="1" hangingPunct="1">
              <a:buFont typeface="Wingdings" pitchFamily="2" charset="2"/>
              <a:buNone/>
            </a:pPr>
            <a:endParaRPr lang="cs-CZ" sz="2400" dirty="0" smtClean="0"/>
          </a:p>
          <a:p>
            <a:pPr marL="457200" lvl="1" indent="0" eaLnBrk="1" hangingPunct="1">
              <a:buClr>
                <a:srgbClr val="0000CC"/>
              </a:buClr>
              <a:buSzPct val="160000"/>
              <a:buFontTx/>
              <a:buNone/>
            </a:pPr>
            <a:r>
              <a:rPr lang="cs-CZ" dirty="0" smtClean="0"/>
              <a:t>XI. Kapitola: Nemoci trávicího ústrojí</a:t>
            </a:r>
          </a:p>
          <a:p>
            <a:pPr marL="914400" lvl="2" indent="0" eaLnBrk="1" hangingPunct="1">
              <a:buFontTx/>
              <a:buNone/>
            </a:pPr>
            <a:r>
              <a:rPr lang="cs-CZ" sz="3100" dirty="0" smtClean="0"/>
              <a:t>Nemoci ústní dutiny, slinných žláz a čelistí (K00-K14)</a:t>
            </a:r>
          </a:p>
          <a:p>
            <a:pPr marL="1371600" lvl="3" indent="0" eaLnBrk="1" hangingPunct="1">
              <a:buFontTx/>
              <a:buNone/>
            </a:pPr>
            <a:r>
              <a:rPr lang="cs-CZ" sz="3600" dirty="0" smtClean="0"/>
              <a:t>Zubní kaz K02</a:t>
            </a:r>
          </a:p>
          <a:p>
            <a:pPr marL="1828800" lvl="4" indent="0" eaLnBrk="1" hangingPunct="1">
              <a:buFontTx/>
              <a:buNone/>
            </a:pPr>
            <a:r>
              <a:rPr lang="cs-CZ" sz="4000" dirty="0" smtClean="0">
                <a:solidFill>
                  <a:srgbClr val="0000CC"/>
                </a:solidFill>
              </a:rPr>
              <a:t>K02.3: </a:t>
            </a:r>
            <a:r>
              <a:rPr lang="cs-CZ" sz="4000" dirty="0" smtClean="0"/>
              <a:t>Zastavený zubní kaz</a:t>
            </a:r>
          </a:p>
        </p:txBody>
      </p:sp>
    </p:spTree>
    <p:extLst>
      <p:ext uri="{BB962C8B-B14F-4D97-AF65-F5344CB8AC3E}">
        <p14:creationId xmlns:p14="http://schemas.microsoft.com/office/powerpoint/2010/main" val="7257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>
                <a:solidFill>
                  <a:srgbClr val="0000CC"/>
                </a:solidFill>
              </a:rPr>
              <a:t>Ukazatele zdravotního stavu   </a:t>
            </a:r>
            <a:br>
              <a:rPr lang="cs-CZ" sz="3600" smtClean="0">
                <a:solidFill>
                  <a:srgbClr val="0000CC"/>
                </a:solidFill>
              </a:rPr>
            </a:br>
            <a:r>
              <a:rPr lang="cs-CZ" sz="3600" smtClean="0">
                <a:solidFill>
                  <a:srgbClr val="0000CC"/>
                </a:solidFill>
              </a:rPr>
              <a:t>založené na evidenci nemocí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89125"/>
            <a:ext cx="76962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CC"/>
              </a:buClr>
              <a:buSzTx/>
              <a:buFont typeface="Wingdings" pitchFamily="2" charset="2"/>
              <a:buNone/>
              <a:defRPr/>
            </a:pPr>
            <a:endParaRPr lang="cs-CZ" sz="2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Incidence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Prevalence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 smtClean="0">
              <a:solidFill>
                <a:srgbClr val="C0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Průměrná doba trvání nemoci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36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08962" cy="927100"/>
          </a:xfrm>
        </p:spPr>
        <p:txBody>
          <a:bodyPr/>
          <a:lstStyle/>
          <a:p>
            <a:pPr eaLnBrk="1" hangingPunct="1"/>
            <a:r>
              <a:rPr lang="cs-CZ" smtClean="0"/>
              <a:t>Fenomén ledovce</a:t>
            </a:r>
            <a:endParaRPr lang="cs-CZ" b="1" smtClean="0"/>
          </a:p>
        </p:txBody>
      </p:sp>
      <p:sp>
        <p:nvSpPr>
          <p:cNvPr id="14233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205038"/>
            <a:ext cx="4321175" cy="3657600"/>
          </a:xfrm>
        </p:spPr>
        <p:txBody>
          <a:bodyPr/>
          <a:lstStyle/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Osoby, které navštíví zdravotnické zařízení.</a:t>
            </a:r>
          </a:p>
          <a:p>
            <a:pPr eaLnBrk="1" hangingPunct="1"/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Nemoc v latentní fázi. </a:t>
            </a:r>
          </a:p>
          <a:p>
            <a:pPr eaLnBrk="1" hangingPunct="1"/>
            <a:r>
              <a:rPr lang="cs-CZ" sz="2000" smtClean="0"/>
              <a:t>Nemocní, kteří nenavštíví ZZ.</a:t>
            </a:r>
          </a:p>
          <a:p>
            <a:pPr eaLnBrk="1" hangingPunct="1"/>
            <a:r>
              <a:rPr lang="cs-CZ" sz="2000" smtClean="0"/>
              <a:t>Trvalé následky nemocí - zdravotní handicapy. </a:t>
            </a:r>
          </a:p>
          <a:p>
            <a:pPr eaLnBrk="1" hangingPunct="1"/>
            <a:r>
              <a:rPr lang="cs-CZ" sz="2000" smtClean="0"/>
              <a:t>Osoby, jež nemoc nevnímají.</a:t>
            </a:r>
          </a:p>
        </p:txBody>
      </p:sp>
      <p:pic>
        <p:nvPicPr>
          <p:cNvPr id="142339" name="Picture 4" descr="Icebergfot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60388" y="2060575"/>
            <a:ext cx="3651250" cy="3946525"/>
          </a:xfrm>
        </p:spPr>
      </p:pic>
      <p:sp>
        <p:nvSpPr>
          <p:cNvPr id="142340" name="Line 5"/>
          <p:cNvSpPr>
            <a:spLocks noChangeShapeType="1"/>
          </p:cNvSpPr>
          <p:nvPr/>
        </p:nvSpPr>
        <p:spPr bwMode="auto">
          <a:xfrm>
            <a:off x="4500563" y="3357563"/>
            <a:ext cx="38877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97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4176713" cy="49672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Klady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údaje pro popis zdravotního stavu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srovnávání, hodnocení trendů (vývoje v čase)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východisko pro počáteční fáze výzkumu (formulace pracovních hypotéz)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všeobecně dostupný a relativně levný zdroj informací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06938" y="1123950"/>
            <a:ext cx="4032250" cy="5184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  <a:latin typeface="+mj-lt"/>
              </a:rPr>
              <a:t>Zápory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fenomén ledovce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 smtClean="0"/>
              <a:t>nekompletnost dat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 smtClean="0"/>
              <a:t>neznámá správnost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 smtClean="0"/>
              <a:t>živelnost, nepropojenost </a:t>
            </a:r>
          </a:p>
        </p:txBody>
      </p:sp>
      <p:sp>
        <p:nvSpPr>
          <p:cNvPr id="144387" name="Rectangle 5"/>
          <p:cNvSpPr>
            <a:spLocks noChangeArrowheads="1"/>
          </p:cNvSpPr>
          <p:nvPr/>
        </p:nvSpPr>
        <p:spPr bwMode="auto">
          <a:xfrm>
            <a:off x="611188" y="1125538"/>
            <a:ext cx="144462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4388" name="Rectangle 6"/>
          <p:cNvSpPr>
            <a:spLocks noChangeArrowheads="1"/>
          </p:cNvSpPr>
          <p:nvPr/>
        </p:nvSpPr>
        <p:spPr bwMode="auto">
          <a:xfrm>
            <a:off x="360363" y="1666875"/>
            <a:ext cx="42481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4389" name="Rectangle 7"/>
          <p:cNvSpPr>
            <a:spLocks noChangeArrowheads="1"/>
          </p:cNvSpPr>
          <p:nvPr/>
        </p:nvSpPr>
        <p:spPr bwMode="auto">
          <a:xfrm>
            <a:off x="539750" y="1196975"/>
            <a:ext cx="3887788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4390" name="Rectangle 8"/>
          <p:cNvSpPr>
            <a:spLocks noChangeArrowheads="1"/>
          </p:cNvSpPr>
          <p:nvPr/>
        </p:nvSpPr>
        <p:spPr bwMode="auto">
          <a:xfrm>
            <a:off x="4716463" y="1557338"/>
            <a:ext cx="4032250" cy="47513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8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696200" cy="814388"/>
          </a:xfrm>
        </p:spPr>
        <p:txBody>
          <a:bodyPr/>
          <a:lstStyle/>
          <a:p>
            <a:pPr>
              <a:defRPr/>
            </a:pPr>
            <a:r>
              <a:rPr lang="cs-CZ" cap="all" dirty="0" smtClean="0">
                <a:solidFill>
                  <a:srgbClr val="0000CC"/>
                </a:solidFill>
              </a:rPr>
              <a:t>Statistika nemocnosti</a:t>
            </a: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250825" y="1589088"/>
            <a:ext cx="4275138" cy="4719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5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696200" cy="11525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cap="all" dirty="0" smtClean="0">
                <a:solidFill>
                  <a:srgbClr val="0000CC"/>
                </a:solidFill>
              </a:rPr>
              <a:t>Hodnocení zdravotního stavu populace</a:t>
            </a:r>
            <a:endParaRPr lang="cs-CZ" sz="3200" cap="all" dirty="0" smtClean="0">
              <a:solidFill>
                <a:srgbClr val="0000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696200" cy="3389313"/>
          </a:xfrm>
        </p:spPr>
        <p:txBody>
          <a:bodyPr/>
          <a:lstStyle/>
          <a:p>
            <a:pPr eaLnBrk="1" hangingPunct="1">
              <a:spcAft>
                <a:spcPts val="800"/>
              </a:spcAft>
              <a:buFont typeface="Wingdings" pitchFamily="2" charset="2"/>
              <a:buNone/>
              <a:defRPr/>
            </a:pPr>
            <a:r>
              <a:rPr lang="cs-CZ" sz="3600" dirty="0" smtClean="0"/>
              <a:t>2 zdroje informací:</a:t>
            </a:r>
          </a:p>
          <a:p>
            <a:pPr lvl="1" eaLnBrk="1" hangingPunct="1">
              <a:spcAft>
                <a:spcPts val="800"/>
              </a:spcAft>
              <a:buClr>
                <a:schemeClr val="hlink"/>
              </a:buClr>
              <a:buSzPct val="105000"/>
              <a:defRPr/>
            </a:pPr>
            <a:r>
              <a:rPr lang="cs-CZ" sz="3600" dirty="0"/>
              <a:t>rutinní </a:t>
            </a:r>
            <a:r>
              <a:rPr lang="cs-CZ" sz="3600" dirty="0" smtClean="0"/>
              <a:t>statistiky</a:t>
            </a:r>
            <a:endParaRPr lang="cs-CZ" sz="3600" dirty="0"/>
          </a:p>
          <a:p>
            <a:pPr lvl="1" eaLnBrk="1" hangingPunct="1">
              <a:spcAft>
                <a:spcPts val="800"/>
              </a:spcAft>
              <a:buClr>
                <a:schemeClr val="hlink"/>
              </a:buClr>
              <a:buSzPct val="105000"/>
              <a:defRPr/>
            </a:pPr>
            <a:r>
              <a:rPr lang="cs-CZ" sz="3600" dirty="0" smtClean="0">
                <a:hlinkClick r:id="rId4"/>
              </a:rPr>
              <a:t>výběrová šetření</a:t>
            </a:r>
            <a:endParaRPr lang="cs-CZ" sz="3600" dirty="0" smtClean="0"/>
          </a:p>
          <a:p>
            <a:pPr marL="0" indent="0" eaLnBrk="1" hangingPunct="1">
              <a:spcAft>
                <a:spcPts val="800"/>
              </a:spcAft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3600" dirty="0"/>
          </a:p>
        </p:txBody>
      </p:sp>
      <p:sp>
        <p:nvSpPr>
          <p:cNvPr id="93187" name="Obdélník 1"/>
          <p:cNvSpPr>
            <a:spLocks noChangeArrowheads="1"/>
          </p:cNvSpPr>
          <p:nvPr/>
        </p:nvSpPr>
        <p:spPr bwMode="auto">
          <a:xfrm>
            <a:off x="-396875" y="1196975"/>
            <a:ext cx="914400" cy="914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3188" name="Obdélník 2"/>
          <p:cNvSpPr>
            <a:spLocks noChangeArrowheads="1"/>
          </p:cNvSpPr>
          <p:nvPr/>
        </p:nvSpPr>
        <p:spPr bwMode="auto">
          <a:xfrm>
            <a:off x="-1549400" y="1700213"/>
            <a:ext cx="73025" cy="4603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</a:pPr>
            <a:endParaRPr lang="cs-CZ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531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696200" cy="792162"/>
          </a:xfrm>
        </p:spPr>
        <p:txBody>
          <a:bodyPr/>
          <a:lstStyle/>
          <a:p>
            <a:pPr eaLnBrk="1" hangingPunct="1">
              <a:defRPr/>
            </a:pPr>
            <a:r>
              <a:rPr lang="cs-CZ" b="1" cap="all" dirty="0" smtClean="0">
                <a:solidFill>
                  <a:srgbClr val="0000CC"/>
                </a:solidFill>
              </a:rPr>
              <a:t>Rutinní statistiky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12875"/>
            <a:ext cx="7848600" cy="4824413"/>
          </a:xfrm>
        </p:spPr>
        <p:txBody>
          <a:bodyPr/>
          <a:lstStyle/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dirty="0"/>
              <a:t>odvětvové rutinní statistiky </a:t>
            </a:r>
            <a:r>
              <a:rPr lang="cs-CZ" dirty="0">
                <a:hlinkClick r:id="rId4"/>
              </a:rPr>
              <a:t>www.czso.cz</a:t>
            </a: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endParaRPr lang="cs-CZ" b="1" dirty="0" smtClean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b="1" dirty="0" smtClean="0"/>
              <a:t>systematicky a </a:t>
            </a:r>
            <a:r>
              <a:rPr lang="cs-CZ" b="1" dirty="0"/>
              <a:t>pravidelně </a:t>
            </a:r>
            <a:r>
              <a:rPr lang="cs-CZ" dirty="0" smtClean="0"/>
              <a:t>sbíraná data</a:t>
            </a:r>
          </a:p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dirty="0" smtClean="0"/>
              <a:t>soubory </a:t>
            </a:r>
            <a:r>
              <a:rPr lang="cs-CZ" b="1" dirty="0"/>
              <a:t>uspořádaných </a:t>
            </a:r>
            <a:r>
              <a:rPr lang="cs-CZ" b="1" dirty="0">
                <a:solidFill>
                  <a:srgbClr val="FF0000"/>
                </a:solidFill>
              </a:rPr>
              <a:t>dat</a:t>
            </a:r>
            <a:r>
              <a:rPr lang="cs-CZ" dirty="0"/>
              <a:t> a </a:t>
            </a:r>
            <a:r>
              <a:rPr lang="cs-CZ" b="1" dirty="0" smtClean="0">
                <a:solidFill>
                  <a:schemeClr val="tx2"/>
                </a:solidFill>
              </a:rPr>
              <a:t>ukazatelů</a:t>
            </a:r>
          </a:p>
          <a:p>
            <a:pPr eaLnBrk="1" hangingPunct="1">
              <a:buClr>
                <a:schemeClr val="hlink"/>
              </a:buClr>
              <a:defRPr/>
            </a:pPr>
            <a:endParaRPr lang="cs-CZ" b="1" dirty="0">
              <a:solidFill>
                <a:schemeClr val="tx2"/>
              </a:solidFill>
            </a:endParaRPr>
          </a:p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582873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642350" cy="935037"/>
          </a:xfrm>
        </p:spPr>
        <p:txBody>
          <a:bodyPr/>
          <a:lstStyle/>
          <a:p>
            <a:pPr eaLnBrk="1" hangingPunct="1">
              <a:defRPr/>
            </a:pPr>
            <a:r>
              <a:rPr lang="cs-CZ" sz="3100" cap="all" dirty="0" smtClean="0">
                <a:solidFill>
                  <a:srgbClr val="0000CC"/>
                </a:solidFill>
              </a:rPr>
              <a:t>Absolutní a relativní ukazatele </a:t>
            </a:r>
            <a:r>
              <a:rPr lang="cs-CZ" sz="3000" dirty="0" smtClean="0">
                <a:solidFill>
                  <a:srgbClr val="0000CC"/>
                </a:solidFill>
              </a:rPr>
              <a:t/>
            </a:r>
            <a:br>
              <a:rPr lang="cs-CZ" sz="3000" dirty="0" smtClean="0">
                <a:solidFill>
                  <a:srgbClr val="0000CC"/>
                </a:solidFill>
              </a:rPr>
            </a:br>
            <a:r>
              <a:rPr lang="cs-CZ" sz="3000" dirty="0" smtClean="0">
                <a:solidFill>
                  <a:srgbClr val="0000CC"/>
                </a:solidFill>
              </a:rPr>
              <a:t>  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7913687" cy="5732462"/>
          </a:xfrm>
        </p:spPr>
        <p:txBody>
          <a:bodyPr/>
          <a:lstStyle/>
          <a:p>
            <a:pPr eaLnBrk="1" hangingPunct="1">
              <a:buClr>
                <a:schemeClr val="tx2"/>
              </a:buClr>
              <a:defRPr/>
            </a:pPr>
            <a:r>
              <a:rPr lang="cs-CZ" sz="2800" b="1" dirty="0" smtClean="0"/>
              <a:t>Absolutní čísla:</a:t>
            </a:r>
          </a:p>
          <a:p>
            <a:pPr lvl="1" eaLnBrk="1" hangingPunct="1">
              <a:buClr>
                <a:srgbClr val="3D3DF5"/>
              </a:buClr>
              <a:defRPr/>
            </a:pPr>
            <a:r>
              <a:rPr lang="cs-CZ" sz="2400" dirty="0" smtClean="0"/>
              <a:t>Rozsah problému v populaci v prostoru a čase</a:t>
            </a:r>
          </a:p>
          <a:p>
            <a:pPr lvl="1" eaLnBrk="1" hangingPunct="1">
              <a:buClr>
                <a:srgbClr val="3D3DF5"/>
              </a:buClr>
              <a:defRPr/>
            </a:pPr>
            <a:r>
              <a:rPr lang="cs-CZ" sz="2400" dirty="0" smtClean="0"/>
              <a:t>Plánování a řízení zdravotnických služeb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buClr>
                <a:schemeClr val="tx2"/>
              </a:buClr>
              <a:defRPr/>
            </a:pPr>
            <a:r>
              <a:rPr lang="cs-CZ" sz="2800" b="1" dirty="0" smtClean="0"/>
              <a:t>Relativní čísla:</a:t>
            </a:r>
          </a:p>
          <a:p>
            <a:pPr lvl="1" eaLnBrk="1" hangingPunct="1">
              <a:buClr>
                <a:srgbClr val="3D3DF5"/>
              </a:buClr>
              <a:defRPr/>
            </a:pPr>
            <a:r>
              <a:rPr lang="cs-CZ" sz="2400" dirty="0" smtClean="0"/>
              <a:t>Výstižnější popis </a:t>
            </a:r>
          </a:p>
          <a:p>
            <a:pPr lvl="1" eaLnBrk="1" hangingPunct="1">
              <a:buClr>
                <a:srgbClr val="3D3DF5"/>
              </a:buClr>
              <a:defRPr/>
            </a:pPr>
            <a:r>
              <a:rPr lang="cs-CZ" sz="2400" b="1" dirty="0" smtClean="0"/>
              <a:t>Orientační</a:t>
            </a:r>
            <a:r>
              <a:rPr lang="cs-CZ" sz="2400" dirty="0" smtClean="0"/>
              <a:t> srovnání (x </a:t>
            </a:r>
            <a:r>
              <a:rPr lang="cs-CZ" sz="2400" cap="all" dirty="0" smtClean="0"/>
              <a:t>standardizace</a:t>
            </a:r>
            <a:r>
              <a:rPr lang="cs-CZ" sz="2400" dirty="0" smtClean="0"/>
              <a:t>)</a:t>
            </a:r>
          </a:p>
          <a:p>
            <a:pPr lvl="1" eaLnBrk="1" hangingPunct="1">
              <a:buClr>
                <a:srgbClr val="3D3DF5"/>
              </a:buClr>
              <a:defRPr/>
            </a:pPr>
            <a:endParaRPr lang="cs-CZ" sz="2400" dirty="0"/>
          </a:p>
          <a:p>
            <a:pPr marL="57150" indent="0" eaLnBrk="1" hangingPunct="1">
              <a:buClr>
                <a:srgbClr val="3D3DF5"/>
              </a:buClr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0000CC"/>
                </a:solidFill>
                <a:latin typeface="+mj-lt"/>
              </a:rPr>
              <a:t>SLOŽITĚJŠÍ UKAZATELE</a:t>
            </a:r>
          </a:p>
          <a:p>
            <a:pPr marL="914400" lvl="1" indent="-457200" eaLnBrk="1" hangingPunct="1">
              <a:buClr>
                <a:srgbClr val="3D3DF5"/>
              </a:buClr>
              <a:defRPr/>
            </a:pPr>
            <a:r>
              <a:rPr lang="cs-CZ" sz="2400" dirty="0" smtClean="0"/>
              <a:t>Berou v potaz více údajů, matematické modely (SDŽ jako ukazatel úmrtnostních tabulek)</a:t>
            </a:r>
          </a:p>
        </p:txBody>
      </p:sp>
    </p:spTree>
    <p:extLst>
      <p:ext uri="{BB962C8B-B14F-4D97-AF65-F5344CB8AC3E}">
        <p14:creationId xmlns:p14="http://schemas.microsoft.com/office/powerpoint/2010/main" val="2136026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74168" y="460510"/>
            <a:ext cx="6481763" cy="701279"/>
          </a:xfrm>
        </p:spPr>
        <p:txBody>
          <a:bodyPr/>
          <a:lstStyle/>
          <a:p>
            <a:pPr eaLnBrk="1" hangingPunct="1">
              <a:defRPr/>
            </a:pPr>
            <a:r>
              <a:rPr lang="cs-CZ" sz="2325" cap="all" dirty="0">
                <a:solidFill>
                  <a:srgbClr val="0000CC"/>
                </a:solidFill>
              </a:rPr>
              <a:t>Absolutní ukazatele </a:t>
            </a:r>
            <a:r>
              <a:rPr lang="cs-CZ" sz="2250" dirty="0">
                <a:solidFill>
                  <a:srgbClr val="0000CC"/>
                </a:solidFill>
              </a:rPr>
              <a:t/>
            </a:r>
            <a:br>
              <a:rPr lang="cs-CZ" sz="2250" dirty="0">
                <a:solidFill>
                  <a:srgbClr val="0000CC"/>
                </a:solidFill>
              </a:rPr>
            </a:br>
            <a:r>
              <a:rPr lang="cs-CZ" sz="2250" dirty="0">
                <a:solidFill>
                  <a:srgbClr val="0000CC"/>
                </a:solidFill>
              </a:rPr>
              <a:t>   </a:t>
            </a:r>
          </a:p>
        </p:txBody>
      </p:sp>
      <p:pic>
        <p:nvPicPr>
          <p:cNvPr id="70659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2" y="1100254"/>
            <a:ext cx="9030415" cy="466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012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19867" y="314905"/>
            <a:ext cx="6481763" cy="701279"/>
          </a:xfrm>
        </p:spPr>
        <p:txBody>
          <a:bodyPr/>
          <a:lstStyle/>
          <a:p>
            <a:pPr eaLnBrk="1" hangingPunct="1">
              <a:defRPr/>
            </a:pPr>
            <a:r>
              <a:rPr lang="cs-CZ" sz="2325" cap="all" dirty="0">
                <a:solidFill>
                  <a:srgbClr val="0000CC"/>
                </a:solidFill>
              </a:rPr>
              <a:t>relativní ukazatele </a:t>
            </a:r>
            <a:r>
              <a:rPr lang="cs-CZ" sz="2250" dirty="0">
                <a:solidFill>
                  <a:srgbClr val="0000CC"/>
                </a:solidFill>
              </a:rPr>
              <a:t/>
            </a:r>
            <a:br>
              <a:rPr lang="cs-CZ" sz="2250" dirty="0">
                <a:solidFill>
                  <a:srgbClr val="0000CC"/>
                </a:solidFill>
              </a:rPr>
            </a:br>
            <a:r>
              <a:rPr lang="cs-CZ" sz="2250" dirty="0">
                <a:solidFill>
                  <a:srgbClr val="0000CC"/>
                </a:solidFill>
              </a:rPr>
              <a:t>   </a:t>
            </a:r>
          </a:p>
        </p:txBody>
      </p:sp>
      <p:pic>
        <p:nvPicPr>
          <p:cNvPr id="71683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40" y="2068697"/>
            <a:ext cx="8097440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4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40" y="1016184"/>
            <a:ext cx="8496156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06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100" cap="all" dirty="0" smtClean="0">
                <a:solidFill>
                  <a:srgbClr val="0000CC"/>
                </a:solidFill>
              </a:rPr>
              <a:t>relativní ukazatele </a:t>
            </a:r>
            <a:r>
              <a:rPr lang="cs-CZ" sz="3000" dirty="0" smtClean="0">
                <a:solidFill>
                  <a:srgbClr val="0000CC"/>
                </a:solidFill>
              </a:rPr>
              <a:t/>
            </a:r>
            <a:br>
              <a:rPr lang="cs-CZ" sz="3000" dirty="0" smtClean="0">
                <a:solidFill>
                  <a:srgbClr val="0000CC"/>
                </a:solidFill>
              </a:rPr>
            </a:br>
            <a:r>
              <a:rPr lang="cs-CZ" sz="3000" dirty="0" smtClean="0">
                <a:solidFill>
                  <a:srgbClr val="0000CC"/>
                </a:solidFill>
              </a:rPr>
              <a:t> 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Ukazatele struktury</a:t>
            </a:r>
          </a:p>
          <a:p>
            <a:r>
              <a:rPr lang="cs-CZ" dirty="0" smtClean="0"/>
              <a:t>Ukazatele frekvence</a:t>
            </a:r>
          </a:p>
          <a:p>
            <a:r>
              <a:rPr lang="cs-CZ" dirty="0" smtClean="0"/>
              <a:t>Indexy pro hodnocení časových 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41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udio">
  <a:themeElements>
    <a:clrScheme name="1_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1_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ppt/theme/themeOverride2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ppt/theme/themeOverride3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852</Words>
  <Application>Microsoft Office PowerPoint</Application>
  <PresentationFormat>Předvádění na obrazovce (4:3)</PresentationFormat>
  <Paragraphs>483</Paragraphs>
  <Slides>36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49" baseType="lpstr">
      <vt:lpstr>Arial Unicode MS</vt:lpstr>
      <vt:lpstr>Arial</vt:lpstr>
      <vt:lpstr>Arial Black</vt:lpstr>
      <vt:lpstr>Calibri</vt:lpstr>
      <vt:lpstr>Cambria Math</vt:lpstr>
      <vt:lpstr>Garamond</vt:lpstr>
      <vt:lpstr>Rod</vt:lpstr>
      <vt:lpstr>Segoe UI Symbol</vt:lpstr>
      <vt:lpstr>Times New Roman</vt:lpstr>
      <vt:lpstr>Wingdings</vt:lpstr>
      <vt:lpstr>1_Studio</vt:lpstr>
      <vt:lpstr>Studio</vt:lpstr>
      <vt:lpstr>2_Studio</vt:lpstr>
      <vt:lpstr>       </vt:lpstr>
      <vt:lpstr>OKRUHY </vt:lpstr>
      <vt:lpstr>Rutinní zdravotnická statistika </vt:lpstr>
      <vt:lpstr>Hodnocení zdravotního stavu populace</vt:lpstr>
      <vt:lpstr>Rutinní statistiky</vt:lpstr>
      <vt:lpstr>Absolutní a relativní ukazatele     </vt:lpstr>
      <vt:lpstr>Absolutní ukazatele     </vt:lpstr>
      <vt:lpstr>relativní ukazatele     </vt:lpstr>
      <vt:lpstr>relativní ukazatele     </vt:lpstr>
      <vt:lpstr>Ukazatele struktury</vt:lpstr>
      <vt:lpstr>Ukazatele frekvence</vt:lpstr>
      <vt:lpstr>Indexy pro hodnocení časových řad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    Vývoj počtu narozených s VVV ČR v letech 1980 - 2010 </vt:lpstr>
      <vt:lpstr>Rutinní zdravotnická statistika</vt:lpstr>
      <vt:lpstr>ÚZIS a NZIS  </vt:lpstr>
      <vt:lpstr> NZIS: Registry a informační systémy</vt:lpstr>
      <vt:lpstr>Publikace údajů ze  zdravotnické statistiky</vt:lpstr>
      <vt:lpstr>Dílčí Statistiky využívané ke studiu zdravotního stavu populace</vt:lpstr>
      <vt:lpstr>Ukazatele pro hodnocení    zdravotního stavu</vt:lpstr>
      <vt:lpstr>Ukazatele pro hodnocení    zdravotního stavu</vt:lpstr>
      <vt:lpstr>Ukazatele zdravotního stavu</vt:lpstr>
      <vt:lpstr>Ukazatele zdravotního stavu</vt:lpstr>
      <vt:lpstr>Mezinárodní klasifikace nemocí</vt:lpstr>
      <vt:lpstr>Prezentace aplikace PowerPoint</vt:lpstr>
      <vt:lpstr>Prezentace aplikace PowerPoint</vt:lpstr>
      <vt:lpstr>Ukazatele zdravotního stavu    založené na evidenci nemocí</vt:lpstr>
      <vt:lpstr>Fenomén ledovce</vt:lpstr>
      <vt:lpstr>Statistika nemocnosti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15</cp:revision>
  <dcterms:created xsi:type="dcterms:W3CDTF">2016-02-29T08:27:08Z</dcterms:created>
  <dcterms:modified xsi:type="dcterms:W3CDTF">2017-03-03T09:07:57Z</dcterms:modified>
</cp:coreProperties>
</file>