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5"/>
  </p:notesMasterIdLst>
  <p:sldIdLst>
    <p:sldId id="296" r:id="rId3"/>
    <p:sldId id="258" r:id="rId4"/>
    <p:sldId id="354" r:id="rId5"/>
    <p:sldId id="355" r:id="rId6"/>
    <p:sldId id="356" r:id="rId7"/>
    <p:sldId id="357" r:id="rId8"/>
    <p:sldId id="358" r:id="rId9"/>
    <p:sldId id="259" r:id="rId10"/>
    <p:sldId id="359" r:id="rId11"/>
    <p:sldId id="423" r:id="rId12"/>
    <p:sldId id="260" r:id="rId13"/>
    <p:sldId id="261" r:id="rId14"/>
    <p:sldId id="264" r:id="rId15"/>
    <p:sldId id="392" r:id="rId16"/>
    <p:sldId id="422" r:id="rId17"/>
    <p:sldId id="414" r:id="rId18"/>
    <p:sldId id="415" r:id="rId19"/>
    <p:sldId id="416" r:id="rId20"/>
    <p:sldId id="417" r:id="rId21"/>
    <p:sldId id="418" r:id="rId22"/>
    <p:sldId id="419" r:id="rId23"/>
    <p:sldId id="420" r:id="rId24"/>
    <p:sldId id="421" r:id="rId25"/>
    <p:sldId id="361" r:id="rId26"/>
    <p:sldId id="394" r:id="rId27"/>
    <p:sldId id="413" r:id="rId28"/>
    <p:sldId id="300" r:id="rId29"/>
    <p:sldId id="323" r:id="rId30"/>
    <p:sldId id="364" r:id="rId31"/>
    <p:sldId id="365" r:id="rId32"/>
    <p:sldId id="362" r:id="rId33"/>
    <p:sldId id="363" r:id="rId34"/>
  </p:sldIdLst>
  <p:sldSz cx="9144000" cy="6858000" type="screen4x3"/>
  <p:notesSz cx="6858000" cy="9144000"/>
  <p:custDataLst>
    <p:tags r:id="rId3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8" autoAdjust="0"/>
    <p:restoredTop sz="94660"/>
  </p:normalViewPr>
  <p:slideViewPr>
    <p:cSldViewPr>
      <p:cViewPr varScale="1">
        <p:scale>
          <a:sx n="122" d="100"/>
          <a:sy n="122" d="100"/>
        </p:scale>
        <p:origin x="8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List1!$B$1</c:f>
              <c:strCache>
                <c:ptCount val="1"/>
                <c:pt idx="0">
                  <c:v>Muži</c:v>
                </c:pt>
              </c:strCache>
            </c:strRef>
          </c:tx>
          <c:spPr>
            <a:solidFill>
              <a:schemeClr val="tx2">
                <a:lumMod val="60000"/>
                <a:lumOff val="40000"/>
              </a:schemeClr>
            </a:solidFill>
          </c:spPr>
          <c:invertIfNegative val="0"/>
          <c:dLbls>
            <c:dLbl>
              <c:idx val="0"/>
              <c:layout>
                <c:manualLayout>
                  <c:x val="1.1437779836343986E-2"/>
                  <c:y val="7.780998189743623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5359477124183009E-3"/>
                  <c:y val="7.521631583418836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699346405228763E-3"/>
                  <c:y val="7.262264977094048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1699346405228763E-3"/>
                  <c:y val="7.78099818974362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základní</c:v>
                </c:pt>
                <c:pt idx="1">
                  <c:v>SŠ bez M</c:v>
                </c:pt>
                <c:pt idx="2">
                  <c:v>SŠ  s M</c:v>
                </c:pt>
                <c:pt idx="3">
                  <c:v>vysokoškolské</c:v>
                </c:pt>
              </c:strCache>
            </c:strRef>
          </c:cat>
          <c:val>
            <c:numRef>
              <c:f>List1!$B$2:$B$5</c:f>
              <c:numCache>
                <c:formatCode>General</c:formatCode>
                <c:ptCount val="4"/>
                <c:pt idx="0">
                  <c:v>63.8</c:v>
                </c:pt>
                <c:pt idx="1">
                  <c:v>72.7</c:v>
                </c:pt>
                <c:pt idx="2">
                  <c:v>76.2</c:v>
                </c:pt>
                <c:pt idx="3">
                  <c:v>79.599999999999994</c:v>
                </c:pt>
              </c:numCache>
            </c:numRef>
          </c:val>
        </c:ser>
        <c:ser>
          <c:idx val="1"/>
          <c:order val="1"/>
          <c:tx>
            <c:strRef>
              <c:f>List1!$C$1</c:f>
              <c:strCache>
                <c:ptCount val="1"/>
                <c:pt idx="0">
                  <c:v>Ženy</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základní</c:v>
                </c:pt>
                <c:pt idx="1">
                  <c:v>SŠ bez M</c:v>
                </c:pt>
                <c:pt idx="2">
                  <c:v>SŠ  s M</c:v>
                </c:pt>
                <c:pt idx="3">
                  <c:v>vysokoškolské</c:v>
                </c:pt>
              </c:strCache>
            </c:strRef>
          </c:cat>
          <c:val>
            <c:numRef>
              <c:f>List1!$C$2:$C$5</c:f>
              <c:numCache>
                <c:formatCode>General</c:formatCode>
                <c:ptCount val="4"/>
                <c:pt idx="0">
                  <c:v>77.2</c:v>
                </c:pt>
                <c:pt idx="1">
                  <c:v>78.400000000000006</c:v>
                </c:pt>
                <c:pt idx="2">
                  <c:v>81.099999999999994</c:v>
                </c:pt>
                <c:pt idx="3">
                  <c:v>82.9</c:v>
                </c:pt>
              </c:numCache>
            </c:numRef>
          </c:val>
        </c:ser>
        <c:dLbls>
          <c:showLegendKey val="0"/>
          <c:showVal val="0"/>
          <c:showCatName val="0"/>
          <c:showSerName val="0"/>
          <c:showPercent val="0"/>
          <c:showBubbleSize val="0"/>
        </c:dLbls>
        <c:gapWidth val="300"/>
        <c:shape val="box"/>
        <c:axId val="210585320"/>
        <c:axId val="210584536"/>
        <c:axId val="195145680"/>
      </c:bar3DChart>
      <c:catAx>
        <c:axId val="210585320"/>
        <c:scaling>
          <c:orientation val="minMax"/>
        </c:scaling>
        <c:delete val="0"/>
        <c:axPos val="b"/>
        <c:title>
          <c:tx>
            <c:rich>
              <a:bodyPr/>
              <a:lstStyle/>
              <a:p>
                <a:pPr>
                  <a:defRPr/>
                </a:pPr>
                <a:r>
                  <a:rPr lang="cs-CZ" dirty="0" smtClean="0"/>
                  <a:t>Nejvyšší dosažené vzdělání</a:t>
                </a:r>
                <a:endParaRPr lang="cs-CZ" dirty="0"/>
              </a:p>
            </c:rich>
          </c:tx>
          <c:layout>
            <c:manualLayout>
              <c:xMode val="edge"/>
              <c:yMode val="edge"/>
              <c:x val="0.14018977407235861"/>
              <c:y val="0.88494109314651315"/>
            </c:manualLayout>
          </c:layout>
          <c:overlay val="0"/>
        </c:title>
        <c:numFmt formatCode="General" sourceLinked="0"/>
        <c:majorTickMark val="none"/>
        <c:minorTickMark val="none"/>
        <c:tickLblPos val="nextTo"/>
        <c:crossAx val="210584536"/>
        <c:crosses val="autoZero"/>
        <c:auto val="1"/>
        <c:lblAlgn val="ctr"/>
        <c:lblOffset val="100"/>
        <c:noMultiLvlLbl val="0"/>
      </c:catAx>
      <c:valAx>
        <c:axId val="210584536"/>
        <c:scaling>
          <c:orientation val="minMax"/>
        </c:scaling>
        <c:delete val="0"/>
        <c:axPos val="l"/>
        <c:majorGridlines/>
        <c:minorGridlines/>
        <c:title>
          <c:tx>
            <c:rich>
              <a:bodyPr/>
              <a:lstStyle/>
              <a:p>
                <a:pPr>
                  <a:defRPr/>
                </a:pPr>
                <a:r>
                  <a:rPr lang="cs-CZ" dirty="0" smtClean="0"/>
                  <a:t>Střední délka života</a:t>
                </a:r>
                <a:endParaRPr lang="cs-CZ" dirty="0"/>
              </a:p>
            </c:rich>
          </c:tx>
          <c:layout>
            <c:manualLayout>
              <c:xMode val="edge"/>
              <c:yMode val="edge"/>
              <c:x val="2.1670655138695896E-2"/>
              <c:y val="0.10121097655816022"/>
            </c:manualLayout>
          </c:layout>
          <c:overlay val="0"/>
        </c:title>
        <c:numFmt formatCode="General" sourceLinked="1"/>
        <c:majorTickMark val="out"/>
        <c:minorTickMark val="none"/>
        <c:tickLblPos val="nextTo"/>
        <c:crossAx val="210585320"/>
        <c:crosses val="autoZero"/>
        <c:crossBetween val="between"/>
      </c:valAx>
      <c:serAx>
        <c:axId val="195145680"/>
        <c:scaling>
          <c:orientation val="minMax"/>
        </c:scaling>
        <c:delete val="1"/>
        <c:axPos val="b"/>
        <c:majorTickMark val="out"/>
        <c:minorTickMark val="none"/>
        <c:tickLblPos val="nextTo"/>
        <c:crossAx val="210584536"/>
        <c:crosses val="autoZero"/>
      </c:serAx>
    </c:plotArea>
    <c:legend>
      <c:legendPos val="r"/>
      <c:overlay val="0"/>
    </c:legend>
    <c:plotVisOnly val="1"/>
    <c:dispBlanksAs val="gap"/>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2781A-2750-4458-B44E-C9DA862D48F4}" type="datetimeFigureOut">
              <a:rPr lang="cs-CZ" smtClean="0"/>
              <a:pPr/>
              <a:t>16.3.2017</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DB4AF-8F81-432F-A476-39B1B4C43AAE}" type="slidenum">
              <a:rPr lang="cs-CZ" smtClean="0"/>
              <a:pPr/>
              <a:t>‹#›</a:t>
            </a:fld>
            <a:endParaRPr lang="cs-CZ" dirty="0"/>
          </a:p>
        </p:txBody>
      </p:sp>
    </p:spTree>
    <p:extLst>
      <p:ext uri="{BB962C8B-B14F-4D97-AF65-F5344CB8AC3E}">
        <p14:creationId xmlns:p14="http://schemas.microsoft.com/office/powerpoint/2010/main" val="137724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4DB4AF-8F81-432F-A476-39B1B4C43AAE}" type="slidenum">
              <a:rPr lang="cs-CZ" smtClean="0"/>
              <a:pPr/>
              <a:t>14</a:t>
            </a:fld>
            <a:endParaRPr lang="cs-CZ" dirty="0"/>
          </a:p>
        </p:txBody>
      </p:sp>
    </p:spTree>
    <p:extLst>
      <p:ext uri="{BB962C8B-B14F-4D97-AF65-F5344CB8AC3E}">
        <p14:creationId xmlns:p14="http://schemas.microsoft.com/office/powerpoint/2010/main" val="130294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extLst>
      <p:ext uri="{BB962C8B-B14F-4D97-AF65-F5344CB8AC3E}">
        <p14:creationId xmlns:p14="http://schemas.microsoft.com/office/powerpoint/2010/main" val="53102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76344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69121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6376"/>
            <a:ext cx="2057400" cy="4387851"/>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6376"/>
            <a:ext cx="6019800" cy="438785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15904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Kliknutím lze upravit styl.</a:t>
            </a:r>
          </a:p>
        </p:txBody>
      </p:sp>
      <p:sp>
        <p:nvSpPr>
          <p:cNvPr id="3" name="Zástupný symbol pro tabulku 2"/>
          <p:cNvSpPr>
            <a:spLocks noGrp="1"/>
          </p:cNvSpPr>
          <p:nvPr>
            <p:ph type="tbl" idx="1"/>
          </p:nvPr>
        </p:nvSpPr>
        <p:spPr>
          <a:xfrm>
            <a:off x="566738" y="1752600"/>
            <a:ext cx="8001000" cy="4267200"/>
          </a:xfrm>
        </p:spPr>
        <p:txBody>
          <a:bodyPr/>
          <a:lstStyle/>
          <a:p>
            <a:endParaRPr lang="cs-CZ" dirty="0"/>
          </a:p>
        </p:txBody>
      </p:sp>
      <p:sp>
        <p:nvSpPr>
          <p:cNvPr id="4" name="Zástupný symbol pro datum 3"/>
          <p:cNvSpPr>
            <a:spLocks noGrp="1"/>
          </p:cNvSpPr>
          <p:nvPr>
            <p:ph type="dt" sz="half" idx="10"/>
          </p:nvPr>
        </p:nvSpPr>
        <p:spPr>
          <a:xfrm>
            <a:off x="609600" y="6245225"/>
            <a:ext cx="1981200" cy="476250"/>
          </a:xfrm>
        </p:spPr>
        <p:txBody>
          <a:bodyPr/>
          <a:lstStyle>
            <a:lvl1pPr>
              <a:defRPr/>
            </a:lvl1pPr>
          </a:lstStyle>
          <a:p>
            <a:endParaRPr lang="cs-CZ" dirty="0"/>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dirty="0"/>
          </a:p>
        </p:txBody>
      </p:sp>
      <p:sp>
        <p:nvSpPr>
          <p:cNvPr id="6" name="Zástupný symbol pro číslo snímku 5"/>
          <p:cNvSpPr>
            <a:spLocks noGrp="1"/>
          </p:cNvSpPr>
          <p:nvPr>
            <p:ph type="sldNum" sz="quarter" idx="12"/>
          </p:nvPr>
        </p:nvSpPr>
        <p:spPr>
          <a:xfrm>
            <a:off x="6553200" y="6245225"/>
            <a:ext cx="1981200" cy="476250"/>
          </a:xfrm>
        </p:spPr>
        <p:txBody>
          <a:bodyPr/>
          <a:lstStyle>
            <a:lvl1pPr>
              <a:defRPr/>
            </a:lvl1pPr>
          </a:lstStyle>
          <a:p>
            <a:fld id="{A4DE6804-4B02-4364-A3CD-2B6B62E9A960}" type="slidenum">
              <a:rPr lang="cs-CZ"/>
              <a:pPr/>
              <a:t>‹#›</a:t>
            </a:fld>
            <a:endParaRPr lang="cs-CZ" dirty="0"/>
          </a:p>
        </p:txBody>
      </p:sp>
    </p:spTree>
    <p:extLst>
      <p:ext uri="{BB962C8B-B14F-4D97-AF65-F5344CB8AC3E}">
        <p14:creationId xmlns:p14="http://schemas.microsoft.com/office/powerpoint/2010/main" val="225836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endParaRPr lang="cs-CZ" alt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fld id="{EA51A4C0-7B6B-4E8C-A12A-3B130E48C85B}" type="slidenum">
              <a:rPr lang="cs-CZ" altLang="cs-CZ"/>
              <a:pPr/>
              <a:t>‹#›</a:t>
            </a:fld>
            <a:endParaRPr lang="cs-CZ" altLang="cs-CZ"/>
          </a:p>
        </p:txBody>
      </p:sp>
    </p:spTree>
    <p:extLst>
      <p:ext uri="{BB962C8B-B14F-4D97-AF65-F5344CB8AC3E}">
        <p14:creationId xmlns:p14="http://schemas.microsoft.com/office/powerpoint/2010/main" val="292433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28164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04579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755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dirty="0">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96808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dirty="0">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3205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dirty="0">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383121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289761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dirty="0">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4123081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dirty="0">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140887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9"/>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dirty="0">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461232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306737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6376"/>
            <a:ext cx="2057400" cy="4387851"/>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06376"/>
            <a:ext cx="6019800" cy="438785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91061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Kliknutím lze upravit styl.</a:t>
            </a:r>
          </a:p>
        </p:txBody>
      </p:sp>
      <p:sp>
        <p:nvSpPr>
          <p:cNvPr id="3" name="Zástupný symbol pro tabulku 2"/>
          <p:cNvSpPr>
            <a:spLocks noGrp="1"/>
          </p:cNvSpPr>
          <p:nvPr>
            <p:ph type="tbl" idx="1"/>
          </p:nvPr>
        </p:nvSpPr>
        <p:spPr>
          <a:xfrm>
            <a:off x="566738" y="1752600"/>
            <a:ext cx="8001000" cy="4267200"/>
          </a:xfrm>
        </p:spPr>
        <p:txBody>
          <a:bodyPr/>
          <a:lstStyle/>
          <a:p>
            <a:endParaRPr lang="cs-CZ" dirty="0"/>
          </a:p>
        </p:txBody>
      </p:sp>
      <p:sp>
        <p:nvSpPr>
          <p:cNvPr id="4" name="Zástupný symbol pro datum 3"/>
          <p:cNvSpPr>
            <a:spLocks noGrp="1"/>
          </p:cNvSpPr>
          <p:nvPr>
            <p:ph type="dt" sz="half" idx="10"/>
          </p:nvPr>
        </p:nvSpPr>
        <p:spPr>
          <a:xfrm>
            <a:off x="609600" y="6245225"/>
            <a:ext cx="1981200" cy="476250"/>
          </a:xfrm>
        </p:spPr>
        <p:txBody>
          <a:bodyPr/>
          <a:lstStyle>
            <a:lvl1pPr>
              <a:defRPr/>
            </a:lvl1pPr>
          </a:lstStyle>
          <a:p>
            <a:endParaRPr lang="cs-CZ" dirty="0">
              <a:solidFill>
                <a:prstClr val="black">
                  <a:tint val="75000"/>
                </a:prstClr>
              </a:solidFill>
            </a:endParaRPr>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a:xfrm>
            <a:off x="6553200" y="6245225"/>
            <a:ext cx="1981200" cy="476250"/>
          </a:xfrm>
        </p:spPr>
        <p:txBody>
          <a:bodyPr/>
          <a:lstStyle>
            <a:lvl1pPr>
              <a:defRPr/>
            </a:lvl1pPr>
          </a:lstStyle>
          <a:p>
            <a:fld id="{A4DE6804-4B02-4364-A3CD-2B6B62E9A960}" type="slidenum">
              <a:rPr lang="cs-CZ">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97151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6663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4024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2219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0700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86385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43928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9"/>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16.3.2017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370928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771A-4E3E-4399-BD64-3F2718A65EAC}" type="datetimeFigureOut">
              <a:rPr lang="cs-CZ" smtClean="0"/>
              <a:pPr/>
              <a:t>16.3.2017</a:t>
            </a:fld>
            <a:endParaRPr lang="cs-CZ" dirty="0"/>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72806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alpha val="28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771A-4E3E-4399-BD64-3F2718A65EAC}" type="datetimeFigureOut">
              <a:rPr lang="cs-CZ" smtClean="0">
                <a:solidFill>
                  <a:prstClr val="black">
                    <a:tint val="75000"/>
                  </a:prstClr>
                </a:solidFill>
              </a:rPr>
              <a:pPr/>
              <a:t>16.3.2017</a:t>
            </a:fld>
            <a:endParaRPr lang="cs-CZ" dirty="0">
              <a:solidFill>
                <a:prstClr val="black">
                  <a:tint val="75000"/>
                </a:prstClr>
              </a:solidFill>
            </a:endParaRPr>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solidFill>
                <a:prstClr val="black">
                  <a:tint val="75000"/>
                </a:prstClr>
              </a:solidFill>
            </a:endParaRPr>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14FD5-D34F-4296-96D3-E9CCABC611F4}"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21099353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apminder.org/worl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www.ehemu.e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zso.cz/csu/czso/umrtnostni-tabulky-za-cr-regiony-soudrznosti-a-kraj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3608B8"/>
                </a:solidFill>
              </a:rPr>
              <a:t>ÚMRTNOSTNÍ TABULKY</a:t>
            </a:r>
            <a:endParaRPr lang="cs-CZ" b="1" dirty="0">
              <a:solidFill>
                <a:srgbClr val="3608B8"/>
              </a:solidFill>
            </a:endParaRPr>
          </a:p>
        </p:txBody>
      </p:sp>
      <p:sp>
        <p:nvSpPr>
          <p:cNvPr id="3" name="Podnadpis 2"/>
          <p:cNvSpPr>
            <a:spLocks noGrp="1"/>
          </p:cNvSpPr>
          <p:nvPr>
            <p:ph type="subTitle" idx="1"/>
          </p:nvPr>
        </p:nvSpPr>
        <p:spPr>
          <a:xfrm>
            <a:off x="467544" y="345056"/>
            <a:ext cx="6400800" cy="1752600"/>
          </a:xfrm>
        </p:spPr>
        <p:txBody>
          <a:bodyPr>
            <a:normAutofit/>
          </a:bodyPr>
          <a:lstStyle/>
          <a:p>
            <a:pPr algn="l"/>
            <a:r>
              <a:rPr lang="cs-CZ" sz="2800" b="1" dirty="0" smtClean="0">
                <a:solidFill>
                  <a:schemeClr val="tx1"/>
                </a:solidFill>
              </a:rPr>
              <a:t>4. přednáška</a:t>
            </a:r>
            <a:endParaRPr lang="cs-CZ" sz="2800" b="1" dirty="0">
              <a:solidFill>
                <a:schemeClr val="tx1"/>
              </a:solidFill>
            </a:endParaRPr>
          </a:p>
        </p:txBody>
      </p:sp>
    </p:spTree>
    <p:extLst>
      <p:ext uri="{BB962C8B-B14F-4D97-AF65-F5344CB8AC3E}">
        <p14:creationId xmlns:p14="http://schemas.microsoft.com/office/powerpoint/2010/main" val="1752783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0"/>
          </a:srgbClr>
        </a:solidFill>
        <a:effectLst/>
      </p:bgPr>
    </p:bg>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91368" y="1372575"/>
            <a:ext cx="8231464" cy="4164848"/>
          </a:xfrm>
          <a:prstGeom prst="rect">
            <a:avLst/>
          </a:prstGeom>
        </p:spPr>
      </p:pic>
      <p:sp>
        <p:nvSpPr>
          <p:cNvPr id="5" name="Obdélník 4"/>
          <p:cNvSpPr/>
          <p:nvPr/>
        </p:nvSpPr>
        <p:spPr>
          <a:xfrm>
            <a:off x="4173609" y="2128352"/>
            <a:ext cx="576064" cy="324485"/>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9" name="Zaoblený obdélníkový popisek 8"/>
          <p:cNvSpPr/>
          <p:nvPr/>
        </p:nvSpPr>
        <p:spPr>
          <a:xfrm>
            <a:off x="3527158" y="586887"/>
            <a:ext cx="1296144" cy="576064"/>
          </a:xfrm>
          <a:prstGeom prst="wedgeRoundRectCallout">
            <a:avLst>
              <a:gd name="adj1" fmla="val 9981"/>
              <a:gd name="adj2" fmla="val 209910"/>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prstClr val="black"/>
                </a:solidFill>
              </a:rPr>
              <a:t>Kořen tabulky</a:t>
            </a:r>
            <a:endParaRPr lang="cs-CZ" dirty="0">
              <a:solidFill>
                <a:prstClr val="black"/>
              </a:solidFill>
            </a:endParaRPr>
          </a:p>
        </p:txBody>
      </p:sp>
      <p:cxnSp>
        <p:nvCxnSpPr>
          <p:cNvPr id="13" name="Přímá spojnice 12"/>
          <p:cNvCxnSpPr/>
          <p:nvPr/>
        </p:nvCxnSpPr>
        <p:spPr>
          <a:xfrm>
            <a:off x="252421" y="3439544"/>
            <a:ext cx="885698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4172423" y="3224723"/>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16" name="Zaoblený obdélníkový popisek 15"/>
          <p:cNvSpPr/>
          <p:nvPr/>
        </p:nvSpPr>
        <p:spPr>
          <a:xfrm>
            <a:off x="3143430" y="5586963"/>
            <a:ext cx="1566174" cy="576064"/>
          </a:xfrm>
          <a:prstGeom prst="wedgeRoundRectCallout">
            <a:avLst>
              <a:gd name="adj1" fmla="val 25692"/>
              <a:gd name="adj2" fmla="val -422941"/>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Počet 5letých</a:t>
            </a:r>
          </a:p>
          <a:p>
            <a:pPr algn="ctr"/>
            <a:r>
              <a:rPr lang="cs-CZ" sz="1400" dirty="0" smtClean="0">
                <a:solidFill>
                  <a:prstClr val="black"/>
                </a:solidFill>
              </a:rPr>
              <a:t>v tabulkové pop.</a:t>
            </a:r>
            <a:endParaRPr lang="cs-CZ" sz="1400" dirty="0">
              <a:solidFill>
                <a:prstClr val="black"/>
              </a:solidFill>
            </a:endParaRPr>
          </a:p>
        </p:txBody>
      </p:sp>
      <p:sp>
        <p:nvSpPr>
          <p:cNvPr id="18" name="Obdélník 17"/>
          <p:cNvSpPr/>
          <p:nvPr/>
        </p:nvSpPr>
        <p:spPr>
          <a:xfrm>
            <a:off x="5162945" y="3238975"/>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0" name="Zaoblený obdélníkový popisek 19"/>
          <p:cNvSpPr/>
          <p:nvPr/>
        </p:nvSpPr>
        <p:spPr>
          <a:xfrm>
            <a:off x="4172423" y="6240596"/>
            <a:ext cx="1566174" cy="576064"/>
          </a:xfrm>
          <a:prstGeom prst="wedgeRoundRectCallout">
            <a:avLst>
              <a:gd name="adj1" fmla="val 25066"/>
              <a:gd name="adj2" fmla="val -534626"/>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Počet zemřelých</a:t>
            </a:r>
          </a:p>
          <a:p>
            <a:pPr algn="ctr"/>
            <a:r>
              <a:rPr lang="cs-CZ" sz="1400" dirty="0" smtClean="0">
                <a:solidFill>
                  <a:prstClr val="black"/>
                </a:solidFill>
              </a:rPr>
              <a:t>v tabulkové pop.</a:t>
            </a:r>
            <a:endParaRPr lang="cs-CZ" sz="1400" dirty="0">
              <a:solidFill>
                <a:prstClr val="black"/>
              </a:solidFill>
            </a:endParaRPr>
          </a:p>
        </p:txBody>
      </p:sp>
      <p:sp>
        <p:nvSpPr>
          <p:cNvPr id="21" name="Obdélník 20"/>
          <p:cNvSpPr/>
          <p:nvPr/>
        </p:nvSpPr>
        <p:spPr>
          <a:xfrm>
            <a:off x="2051720" y="3224723"/>
            <a:ext cx="648072" cy="216024"/>
          </a:xfrm>
          <a:prstGeom prst="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2" name="Obdélník 21"/>
          <p:cNvSpPr/>
          <p:nvPr/>
        </p:nvSpPr>
        <p:spPr>
          <a:xfrm>
            <a:off x="1259632" y="3224723"/>
            <a:ext cx="648072" cy="216024"/>
          </a:xfrm>
          <a:prstGeom prst="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4" name="Zaoblený obdélníkový popisek 23"/>
          <p:cNvSpPr/>
          <p:nvPr/>
        </p:nvSpPr>
        <p:spPr>
          <a:xfrm>
            <a:off x="27076" y="6240596"/>
            <a:ext cx="1638182" cy="576064"/>
          </a:xfrm>
          <a:prstGeom prst="wedgeRoundRectCallout">
            <a:avLst>
              <a:gd name="adj1" fmla="val 32458"/>
              <a:gd name="adj2" fmla="val -534661"/>
              <a:gd name="adj3" fmla="val 16667"/>
            </a:avLst>
          </a:prstGeom>
          <a:solidFill>
            <a:srgbClr val="00B050">
              <a:alpha val="3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Počet zemřelých ve skutečné pop.</a:t>
            </a:r>
            <a:endParaRPr lang="cs-CZ" sz="1400" dirty="0">
              <a:solidFill>
                <a:prstClr val="black"/>
              </a:solidFill>
            </a:endParaRPr>
          </a:p>
        </p:txBody>
      </p:sp>
      <p:sp>
        <p:nvSpPr>
          <p:cNvPr id="25" name="Zaoblený obdélníkový popisek 24"/>
          <p:cNvSpPr/>
          <p:nvPr/>
        </p:nvSpPr>
        <p:spPr>
          <a:xfrm>
            <a:off x="1777480" y="6240596"/>
            <a:ext cx="1638182" cy="576064"/>
          </a:xfrm>
          <a:prstGeom prst="wedgeRoundRectCallout">
            <a:avLst>
              <a:gd name="adj1" fmla="val -9937"/>
              <a:gd name="adj2" fmla="val -536868"/>
              <a:gd name="adj3" fmla="val 16667"/>
            </a:avLst>
          </a:prstGeom>
          <a:solidFill>
            <a:srgbClr val="00B050">
              <a:alpha val="3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Počet 5letých</a:t>
            </a:r>
          </a:p>
          <a:p>
            <a:pPr algn="ctr"/>
            <a:r>
              <a:rPr lang="cs-CZ" sz="1400" dirty="0" smtClean="0">
                <a:solidFill>
                  <a:prstClr val="black"/>
                </a:solidFill>
              </a:rPr>
              <a:t>ve skutečné pop.</a:t>
            </a:r>
            <a:endParaRPr lang="cs-CZ" sz="1400" dirty="0">
              <a:solidFill>
                <a:prstClr val="black"/>
              </a:solidFill>
            </a:endParaRPr>
          </a:p>
        </p:txBody>
      </p:sp>
      <p:sp>
        <p:nvSpPr>
          <p:cNvPr id="26" name="Obdélník 25"/>
          <p:cNvSpPr/>
          <p:nvPr/>
        </p:nvSpPr>
        <p:spPr>
          <a:xfrm>
            <a:off x="3113838" y="3224723"/>
            <a:ext cx="792088"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8" name="Zaoblený obdélníkový popisek 27"/>
          <p:cNvSpPr/>
          <p:nvPr/>
        </p:nvSpPr>
        <p:spPr>
          <a:xfrm>
            <a:off x="1241629" y="581771"/>
            <a:ext cx="1872209" cy="576064"/>
          </a:xfrm>
          <a:prstGeom prst="wedgeRoundRectCallout">
            <a:avLst>
              <a:gd name="adj1" fmla="val 60371"/>
              <a:gd name="adj2" fmla="val 406744"/>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P-st úmrtí před 6. narozeninami</a:t>
            </a:r>
            <a:endParaRPr lang="cs-CZ" sz="1400" dirty="0">
              <a:solidFill>
                <a:prstClr val="black"/>
              </a:solidFill>
            </a:endParaRPr>
          </a:p>
        </p:txBody>
      </p:sp>
      <p:sp>
        <p:nvSpPr>
          <p:cNvPr id="29" name="Obdélník 28"/>
          <p:cNvSpPr/>
          <p:nvPr/>
        </p:nvSpPr>
        <p:spPr>
          <a:xfrm>
            <a:off x="5883025" y="3224723"/>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30" name="Obdélník 29"/>
          <p:cNvSpPr/>
          <p:nvPr/>
        </p:nvSpPr>
        <p:spPr>
          <a:xfrm>
            <a:off x="6771026" y="3210674"/>
            <a:ext cx="648072" cy="2160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32" name="Zaoblený obdélníkový popisek 31"/>
          <p:cNvSpPr/>
          <p:nvPr/>
        </p:nvSpPr>
        <p:spPr>
          <a:xfrm>
            <a:off x="5580112" y="5591506"/>
            <a:ext cx="1584176" cy="576064"/>
          </a:xfrm>
          <a:prstGeom prst="wedgeRoundRectCallout">
            <a:avLst>
              <a:gd name="adj1" fmla="val -15434"/>
              <a:gd name="adj2" fmla="val -417455"/>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Stř. stav obyv.</a:t>
            </a:r>
          </a:p>
          <a:p>
            <a:pPr algn="ctr"/>
            <a:r>
              <a:rPr lang="cs-CZ" sz="1400" dirty="0">
                <a:solidFill>
                  <a:prstClr val="black"/>
                </a:solidFill>
              </a:rPr>
              <a:t>t</a:t>
            </a:r>
            <a:r>
              <a:rPr lang="cs-CZ" sz="1400" dirty="0" smtClean="0">
                <a:solidFill>
                  <a:prstClr val="black"/>
                </a:solidFill>
              </a:rPr>
              <a:t>abulkové pop.</a:t>
            </a:r>
            <a:endParaRPr lang="cs-CZ" sz="1400" dirty="0">
              <a:solidFill>
                <a:prstClr val="black"/>
              </a:solidFill>
            </a:endParaRPr>
          </a:p>
        </p:txBody>
      </p:sp>
      <p:sp>
        <p:nvSpPr>
          <p:cNvPr id="33" name="Zaoblený obdélníkový popisek 32"/>
          <p:cNvSpPr/>
          <p:nvPr/>
        </p:nvSpPr>
        <p:spPr>
          <a:xfrm>
            <a:off x="6901395" y="6244515"/>
            <a:ext cx="2088232" cy="576064"/>
          </a:xfrm>
          <a:prstGeom prst="wedgeRoundRectCallout">
            <a:avLst>
              <a:gd name="adj1" fmla="val -36790"/>
              <a:gd name="adj2" fmla="val -533233"/>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Počet let, které prožijí 5letí dohromady</a:t>
            </a:r>
          </a:p>
        </p:txBody>
      </p:sp>
      <p:sp>
        <p:nvSpPr>
          <p:cNvPr id="34" name="Obdélník 33"/>
          <p:cNvSpPr/>
          <p:nvPr/>
        </p:nvSpPr>
        <p:spPr>
          <a:xfrm>
            <a:off x="7846768" y="3204974"/>
            <a:ext cx="576064" cy="216024"/>
          </a:xfrm>
          <a:prstGeom prst="rect">
            <a:avLst/>
          </a:prstGeom>
          <a:solidFill>
            <a:srgbClr val="FF0000">
              <a:alpha val="2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36" name="Zaoblený obdélníkový popisek 35"/>
          <p:cNvSpPr/>
          <p:nvPr/>
        </p:nvSpPr>
        <p:spPr>
          <a:xfrm>
            <a:off x="7405451" y="581771"/>
            <a:ext cx="1584176" cy="576064"/>
          </a:xfrm>
          <a:prstGeom prst="wedgeRoundRectCallout">
            <a:avLst>
              <a:gd name="adj1" fmla="val 10291"/>
              <a:gd name="adj2" fmla="val 399927"/>
              <a:gd name="adj3" fmla="val 16667"/>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prstClr val="black"/>
                </a:solidFill>
              </a:rPr>
              <a:t>Střední délka života</a:t>
            </a:r>
            <a:endParaRPr lang="cs-CZ" dirty="0">
              <a:solidFill>
                <a:prstClr val="black"/>
              </a:solidFill>
            </a:endParaRPr>
          </a:p>
        </p:txBody>
      </p:sp>
      <p:sp>
        <p:nvSpPr>
          <p:cNvPr id="23" name="Obdélník 22"/>
          <p:cNvSpPr/>
          <p:nvPr/>
        </p:nvSpPr>
        <p:spPr>
          <a:xfrm>
            <a:off x="6804248" y="2128351"/>
            <a:ext cx="648072" cy="244059"/>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prstClr val="white"/>
              </a:solidFill>
            </a:endParaRPr>
          </a:p>
        </p:txBody>
      </p:sp>
      <p:sp>
        <p:nvSpPr>
          <p:cNvPr id="27" name="Zaoblený obdélníkový popisek 32"/>
          <p:cNvSpPr/>
          <p:nvPr/>
        </p:nvSpPr>
        <p:spPr>
          <a:xfrm>
            <a:off x="5006830" y="581771"/>
            <a:ext cx="2088232" cy="737610"/>
          </a:xfrm>
          <a:prstGeom prst="wedgeRoundRectCallout">
            <a:avLst>
              <a:gd name="adj1" fmla="val 43675"/>
              <a:gd name="adj2" fmla="val 156314"/>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prstClr val="black"/>
                </a:solidFill>
              </a:rPr>
              <a:t>Počet let, které odžije celá tabulková populace dohromady</a:t>
            </a:r>
          </a:p>
        </p:txBody>
      </p:sp>
    </p:spTree>
    <p:extLst>
      <p:ext uri="{BB962C8B-B14F-4D97-AF65-F5344CB8AC3E}">
        <p14:creationId xmlns:p14="http://schemas.microsoft.com/office/powerpoint/2010/main" val="321458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5" grpId="0" animBg="1"/>
      <p:bldP spid="16" grpId="0" animBg="1"/>
      <p:bldP spid="18" grpId="0" animBg="1"/>
      <p:bldP spid="20" grpId="0" animBg="1"/>
      <p:bldP spid="21" grpId="0" animBg="1"/>
      <p:bldP spid="22" grpId="0" animBg="1"/>
      <p:bldP spid="24" grpId="0" animBg="1"/>
      <p:bldP spid="25" grpId="0" animBg="1"/>
      <p:bldP spid="26" grpId="0" animBg="1"/>
      <p:bldP spid="28" grpId="0" animBg="1"/>
      <p:bldP spid="29" grpId="0" animBg="1"/>
      <p:bldP spid="30" grpId="0" animBg="1"/>
      <p:bldP spid="32" grpId="0" animBg="1"/>
      <p:bldP spid="33" grpId="0" animBg="1"/>
      <p:bldP spid="34" grpId="0" animBg="1"/>
      <p:bldP spid="36" grpId="0" animBg="1"/>
      <p:bldP spid="23"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634081"/>
          </a:xfrm>
        </p:spPr>
        <p:txBody>
          <a:bodyPr>
            <a:noAutofit/>
          </a:bodyPr>
          <a:lstStyle/>
          <a:p>
            <a:r>
              <a:rPr lang="cs-CZ" b="1" dirty="0" smtClean="0">
                <a:solidFill>
                  <a:srgbClr val="3608B8"/>
                </a:solidFill>
              </a:rPr>
              <a:t>Úmrtnostní tabulky - metodika</a:t>
            </a:r>
            <a:endParaRPr lang="cs-CZ" b="1" dirty="0">
              <a:solidFill>
                <a:srgbClr val="3608B8"/>
              </a:solidFill>
            </a:endParaRPr>
          </a:p>
        </p:txBody>
      </p:sp>
      <p:sp>
        <p:nvSpPr>
          <p:cNvPr id="3" name="Zástupný symbol pro obsah 2"/>
          <p:cNvSpPr>
            <a:spLocks noGrp="1"/>
          </p:cNvSpPr>
          <p:nvPr>
            <p:ph idx="1"/>
          </p:nvPr>
        </p:nvSpPr>
        <p:spPr>
          <a:xfrm>
            <a:off x="251520" y="1196752"/>
            <a:ext cx="8640960" cy="5544616"/>
          </a:xfrm>
        </p:spPr>
        <p:txBody>
          <a:bodyPr>
            <a:noAutofit/>
          </a:bodyPr>
          <a:lstStyle/>
          <a:p>
            <a:pPr marL="457200" indent="-457200">
              <a:buFont typeface="+mj-lt"/>
              <a:buAutoNum type="arabicPeriod"/>
            </a:pPr>
            <a:r>
              <a:rPr lang="cs-CZ" sz="2200" b="1" i="1" dirty="0">
                <a:solidFill>
                  <a:srgbClr val="FF0000"/>
                </a:solidFill>
              </a:rPr>
              <a:t>T</a:t>
            </a:r>
            <a:r>
              <a:rPr lang="cs-CZ" sz="2200" b="1" i="1" dirty="0" smtClean="0">
                <a:solidFill>
                  <a:srgbClr val="FF0000"/>
                </a:solidFill>
              </a:rPr>
              <a:t>abulkový </a:t>
            </a:r>
            <a:r>
              <a:rPr lang="cs-CZ" sz="2200" b="1" i="1" dirty="0">
                <a:solidFill>
                  <a:srgbClr val="FF0000"/>
                </a:solidFill>
              </a:rPr>
              <a:t>počet dožívajících (lx) </a:t>
            </a:r>
            <a:r>
              <a:rPr lang="cs-CZ" sz="2200" dirty="0"/>
              <a:t>je hypotetický počet osob, </a:t>
            </a:r>
            <a:r>
              <a:rPr lang="cs-CZ" sz="2200" dirty="0" smtClean="0"/>
              <a:t>které dosáhly </a:t>
            </a:r>
            <a:r>
              <a:rPr lang="cs-CZ" sz="2200" dirty="0"/>
              <a:t>věku </a:t>
            </a:r>
            <a:r>
              <a:rPr lang="cs-CZ" sz="2200" dirty="0" smtClean="0"/>
              <a:t>x; </a:t>
            </a:r>
            <a:r>
              <a:rPr lang="cs-CZ" sz="2200" b="1" dirty="0"/>
              <a:t>kořen tabulky l</a:t>
            </a:r>
            <a:r>
              <a:rPr lang="cs-CZ" sz="2200" b="1" baseline="-25000" dirty="0"/>
              <a:t>0</a:t>
            </a:r>
            <a:r>
              <a:rPr lang="cs-CZ" sz="2200" b="1" dirty="0"/>
              <a:t> = 100 000</a:t>
            </a:r>
            <a:r>
              <a:rPr lang="cs-CZ" sz="2200" dirty="0" smtClean="0"/>
              <a:t>.</a:t>
            </a:r>
            <a:r>
              <a:rPr lang="cs-CZ" sz="2200" b="1" dirty="0"/>
              <a:t> </a:t>
            </a:r>
            <a:endParaRPr lang="cs-CZ" sz="2200" dirty="0"/>
          </a:p>
          <a:p>
            <a:pPr marL="457200" indent="-457200">
              <a:buFont typeface="+mj-lt"/>
              <a:buAutoNum type="arabicPeriod"/>
            </a:pPr>
            <a:r>
              <a:rPr lang="cs-CZ" sz="2200" b="1" i="1" dirty="0">
                <a:solidFill>
                  <a:srgbClr val="FF0000"/>
                </a:solidFill>
              </a:rPr>
              <a:t>T</a:t>
            </a:r>
            <a:r>
              <a:rPr lang="cs-CZ" sz="2200" b="1" i="1" dirty="0" smtClean="0">
                <a:solidFill>
                  <a:srgbClr val="FF0000"/>
                </a:solidFill>
              </a:rPr>
              <a:t>abulkový </a:t>
            </a:r>
            <a:r>
              <a:rPr lang="cs-CZ" sz="2200" b="1" i="1" dirty="0">
                <a:solidFill>
                  <a:srgbClr val="FF0000"/>
                </a:solidFill>
              </a:rPr>
              <a:t>počet zemřelých (dx) </a:t>
            </a:r>
            <a:r>
              <a:rPr lang="cs-CZ" sz="2200" dirty="0"/>
              <a:t>vyjadřuje hypotetický počet zemřelých osob v dokončeném věku x </a:t>
            </a:r>
            <a:r>
              <a:rPr lang="cs-CZ" sz="2200" dirty="0" smtClean="0"/>
              <a:t>let; jde o počet zemřelých v tabulkové populaci vypočítaný z reálné specifické úmrtnosti. </a:t>
            </a:r>
            <a:endParaRPr lang="cs-CZ" sz="2200" b="1" dirty="0">
              <a:solidFill>
                <a:srgbClr val="FF0000"/>
              </a:solidFill>
            </a:endParaRPr>
          </a:p>
          <a:p>
            <a:pPr marL="457200" indent="-457200">
              <a:buFont typeface="+mj-lt"/>
              <a:buAutoNum type="arabicPeriod"/>
            </a:pPr>
            <a:r>
              <a:rPr lang="cs-CZ" sz="2200" b="1" i="1" dirty="0" smtClean="0">
                <a:solidFill>
                  <a:srgbClr val="00B050"/>
                </a:solidFill>
              </a:rPr>
              <a:t>Počet </a:t>
            </a:r>
            <a:r>
              <a:rPr lang="cs-CZ" sz="2200" b="1" i="1" dirty="0">
                <a:solidFill>
                  <a:srgbClr val="00B050"/>
                </a:solidFill>
              </a:rPr>
              <a:t>zemřelých (Dx) </a:t>
            </a:r>
            <a:r>
              <a:rPr lang="cs-CZ" sz="2200" dirty="0" smtClean="0"/>
              <a:t>uvádí </a:t>
            </a:r>
            <a:r>
              <a:rPr lang="cs-CZ" sz="2200" dirty="0"/>
              <a:t>absolutní počet zemřelých podle věku (x) za dané území během daného </a:t>
            </a:r>
            <a:r>
              <a:rPr lang="cs-CZ" sz="2200" dirty="0" smtClean="0"/>
              <a:t>období.</a:t>
            </a:r>
          </a:p>
          <a:p>
            <a:pPr marL="457200" indent="-457200">
              <a:buFont typeface="+mj-lt"/>
              <a:buAutoNum type="arabicPeriod"/>
            </a:pPr>
            <a:r>
              <a:rPr lang="cs-CZ" sz="2200" b="1" i="1" dirty="0">
                <a:solidFill>
                  <a:srgbClr val="00B050"/>
                </a:solidFill>
              </a:rPr>
              <a:t>P</a:t>
            </a:r>
            <a:r>
              <a:rPr lang="cs-CZ" sz="2200" b="1" i="1" dirty="0" smtClean="0">
                <a:solidFill>
                  <a:srgbClr val="00B050"/>
                </a:solidFill>
              </a:rPr>
              <a:t>očet </a:t>
            </a:r>
            <a:r>
              <a:rPr lang="cs-CZ" sz="2200" b="1" i="1" dirty="0">
                <a:solidFill>
                  <a:srgbClr val="00B050"/>
                </a:solidFill>
              </a:rPr>
              <a:t>obyvatel (Px)</a:t>
            </a:r>
            <a:r>
              <a:rPr lang="cs-CZ" sz="2200" i="1" dirty="0">
                <a:solidFill>
                  <a:srgbClr val="00B050"/>
                </a:solidFill>
              </a:rPr>
              <a:t> </a:t>
            </a:r>
            <a:r>
              <a:rPr lang="cs-CZ" sz="2200" dirty="0"/>
              <a:t>uvádí absolutní počet obyvatel k 1. 7. daného roku na daném území podle </a:t>
            </a:r>
            <a:r>
              <a:rPr lang="cs-CZ" sz="2200" dirty="0" smtClean="0"/>
              <a:t>věku.</a:t>
            </a:r>
            <a:r>
              <a:rPr lang="cs-CZ" sz="2200" dirty="0"/>
              <a:t> </a:t>
            </a:r>
            <a:endParaRPr lang="cs-CZ" sz="2200" dirty="0" smtClean="0"/>
          </a:p>
          <a:p>
            <a:pPr marL="457200" indent="-457200">
              <a:buFont typeface="+mj-lt"/>
              <a:buAutoNum type="arabicPeriod"/>
            </a:pPr>
            <a:r>
              <a:rPr lang="cs-CZ" sz="2200" b="1" i="1" dirty="0">
                <a:solidFill>
                  <a:srgbClr val="FF0000"/>
                </a:solidFill>
              </a:rPr>
              <a:t>P</a:t>
            </a:r>
            <a:r>
              <a:rPr lang="cs-CZ" sz="2200" b="1" i="1" dirty="0" smtClean="0">
                <a:solidFill>
                  <a:srgbClr val="FF0000"/>
                </a:solidFill>
              </a:rPr>
              <a:t>ravděpodobnost </a:t>
            </a:r>
            <a:r>
              <a:rPr lang="cs-CZ" sz="2200" b="1" i="1" dirty="0">
                <a:solidFill>
                  <a:srgbClr val="FF0000"/>
                </a:solidFill>
              </a:rPr>
              <a:t>úmrtí (qx)</a:t>
            </a:r>
            <a:r>
              <a:rPr lang="cs-CZ" sz="2200" i="1" dirty="0"/>
              <a:t> </a:t>
            </a:r>
            <a:r>
              <a:rPr lang="cs-CZ" sz="2200" dirty="0" smtClean="0"/>
              <a:t>vyjadřuje pravděpodobnost </a:t>
            </a:r>
            <a:r>
              <a:rPr lang="cs-CZ" sz="2200" dirty="0"/>
              <a:t>úmrtí  x-leté osoby před dosažením věku x + </a:t>
            </a:r>
            <a:r>
              <a:rPr lang="cs-CZ" sz="2200" dirty="0" smtClean="0"/>
              <a:t>1;</a:t>
            </a:r>
            <a:r>
              <a:rPr lang="cs-CZ" sz="2200" b="1" dirty="0" smtClean="0"/>
              <a:t>qx </a:t>
            </a:r>
            <a:r>
              <a:rPr lang="cs-CZ" sz="2200" b="1" dirty="0"/>
              <a:t>= dx / </a:t>
            </a:r>
            <a:r>
              <a:rPr lang="cs-CZ" sz="2200" b="1" dirty="0" smtClean="0"/>
              <a:t>lx</a:t>
            </a:r>
            <a:r>
              <a:rPr lang="cs-CZ" sz="2200" dirty="0" smtClean="0"/>
              <a:t>.</a:t>
            </a:r>
            <a:r>
              <a:rPr lang="cs-CZ" sz="2200" b="1" dirty="0" smtClean="0"/>
              <a:t> </a:t>
            </a:r>
            <a:r>
              <a:rPr lang="cs-CZ" sz="2200" dirty="0" smtClean="0"/>
              <a:t>Lze počítat také </a:t>
            </a:r>
            <a:r>
              <a:rPr lang="cs-CZ" sz="2200" b="1" i="1" dirty="0" smtClean="0"/>
              <a:t>pravděpodobnost přežití (px)</a:t>
            </a:r>
            <a:r>
              <a:rPr lang="cs-CZ" sz="2200" dirty="0" smtClean="0"/>
              <a:t>, tj. </a:t>
            </a:r>
            <a:r>
              <a:rPr lang="cs-CZ" sz="2200" dirty="0"/>
              <a:t>pravděpodobnost, že osoba x-letá dosáhne věku x + </a:t>
            </a:r>
            <a:r>
              <a:rPr lang="cs-CZ" sz="2200" dirty="0" smtClean="0"/>
              <a:t>1</a:t>
            </a:r>
            <a:r>
              <a:rPr lang="cs-CZ" sz="2200" dirty="0"/>
              <a:t>;</a:t>
            </a:r>
            <a:r>
              <a:rPr lang="cs-CZ" sz="2200" dirty="0" smtClean="0"/>
              <a:t> </a:t>
            </a:r>
            <a:r>
              <a:rPr lang="cs-CZ" sz="2200" b="1" dirty="0" smtClean="0"/>
              <a:t>px = 1 – qx</a:t>
            </a:r>
            <a:r>
              <a:rPr lang="cs-CZ" sz="2200" dirty="0" smtClean="0"/>
              <a:t>. </a:t>
            </a:r>
            <a:endParaRPr lang="cs-CZ" sz="2200" dirty="0"/>
          </a:p>
          <a:p>
            <a:pPr marL="457200" indent="-457200">
              <a:buFont typeface="+mj-lt"/>
              <a:buAutoNum type="arabicPeriod"/>
            </a:pPr>
            <a:endParaRPr lang="cs-CZ" sz="2200" dirty="0"/>
          </a:p>
          <a:p>
            <a:pPr marL="0" indent="0">
              <a:buNone/>
            </a:pPr>
            <a:endParaRPr lang="cs-CZ" sz="2200" dirty="0"/>
          </a:p>
          <a:p>
            <a:pPr marL="0" indent="0">
              <a:buNone/>
            </a:pPr>
            <a:r>
              <a:rPr lang="cs-CZ" sz="2200" dirty="0"/>
              <a:t/>
            </a:r>
            <a:br>
              <a:rPr lang="cs-CZ" sz="2200" dirty="0"/>
            </a:br>
            <a:r>
              <a:rPr lang="cs-CZ" sz="2200" dirty="0"/>
              <a:t> </a:t>
            </a:r>
          </a:p>
          <a:p>
            <a:pPr marL="0" indent="0">
              <a:buNone/>
            </a:pPr>
            <a:endParaRPr lang="cs-CZ" sz="2200" dirty="0"/>
          </a:p>
        </p:txBody>
      </p:sp>
    </p:spTree>
    <p:extLst>
      <p:ext uri="{BB962C8B-B14F-4D97-AF65-F5344CB8AC3E}">
        <p14:creationId xmlns:p14="http://schemas.microsoft.com/office/powerpoint/2010/main" val="2557452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850105"/>
          </a:xfrm>
        </p:spPr>
        <p:txBody>
          <a:bodyPr>
            <a:normAutofit/>
          </a:bodyPr>
          <a:lstStyle/>
          <a:p>
            <a:r>
              <a:rPr lang="cs-CZ" b="1" dirty="0" smtClean="0">
                <a:solidFill>
                  <a:srgbClr val="3608B8"/>
                </a:solidFill>
              </a:rPr>
              <a:t>Úmrtnostní tabulky - metodika</a:t>
            </a:r>
            <a:endParaRPr lang="cs-CZ" b="1" dirty="0">
              <a:solidFill>
                <a:srgbClr val="3608B8"/>
              </a:solidFill>
            </a:endParaRPr>
          </a:p>
        </p:txBody>
      </p:sp>
      <p:sp>
        <p:nvSpPr>
          <p:cNvPr id="3" name="Zástupný symbol pro obsah 2"/>
          <p:cNvSpPr>
            <a:spLocks noGrp="1"/>
          </p:cNvSpPr>
          <p:nvPr>
            <p:ph idx="1"/>
          </p:nvPr>
        </p:nvSpPr>
        <p:spPr>
          <a:xfrm>
            <a:off x="467544" y="1484784"/>
            <a:ext cx="8352928" cy="4824536"/>
          </a:xfrm>
        </p:spPr>
        <p:txBody>
          <a:bodyPr>
            <a:normAutofit fontScale="70000" lnSpcReduction="20000"/>
          </a:bodyPr>
          <a:lstStyle/>
          <a:p>
            <a:pPr marL="514350" indent="-514350">
              <a:buFont typeface="+mj-lt"/>
              <a:buAutoNum type="arabicPeriod" startAt="6"/>
            </a:pPr>
            <a:r>
              <a:rPr lang="cs-CZ" b="1" i="1" dirty="0" smtClean="0">
                <a:solidFill>
                  <a:srgbClr val="FF0000"/>
                </a:solidFill>
              </a:rPr>
              <a:t>Lx = (l</a:t>
            </a:r>
            <a:r>
              <a:rPr lang="cs-CZ" b="1" i="1" baseline="-25000" dirty="0" smtClean="0">
                <a:solidFill>
                  <a:srgbClr val="FF0000"/>
                </a:solidFill>
              </a:rPr>
              <a:t>x</a:t>
            </a:r>
            <a:r>
              <a:rPr lang="cs-CZ" b="1" i="1" dirty="0" smtClean="0">
                <a:solidFill>
                  <a:srgbClr val="FF0000"/>
                </a:solidFill>
              </a:rPr>
              <a:t> + l</a:t>
            </a:r>
            <a:r>
              <a:rPr lang="cs-CZ" b="1" i="1" baseline="-25000" dirty="0" smtClean="0">
                <a:solidFill>
                  <a:srgbClr val="FF0000"/>
                </a:solidFill>
              </a:rPr>
              <a:t>x+1</a:t>
            </a:r>
            <a:r>
              <a:rPr lang="cs-CZ" b="1" i="1" dirty="0" smtClean="0">
                <a:solidFill>
                  <a:srgbClr val="FF0000"/>
                </a:solidFill>
              </a:rPr>
              <a:t>) / 2</a:t>
            </a:r>
            <a:endParaRPr lang="cs-CZ" i="1" dirty="0" smtClean="0">
              <a:solidFill>
                <a:srgbClr val="FF0000"/>
              </a:solidFill>
            </a:endParaRPr>
          </a:p>
          <a:p>
            <a:pPr marL="0" lvl="0" indent="0">
              <a:buNone/>
            </a:pPr>
            <a:r>
              <a:rPr lang="cs-CZ" dirty="0" smtClean="0"/>
              <a:t>- střední stav populace v daném ročním intervalu, neboli počet osob, které jsou současně naživu v daném ročním intervalu.</a:t>
            </a:r>
          </a:p>
          <a:p>
            <a:pPr marL="0" lvl="0" indent="0">
              <a:buNone/>
            </a:pPr>
            <a:r>
              <a:rPr lang="cs-CZ" dirty="0" smtClean="0"/>
              <a:t>- lze jej chápat také jako počet let, které prožijí dohromady  osoby ve věku x v průběhu 1 roku.</a:t>
            </a:r>
          </a:p>
          <a:p>
            <a:pPr marL="0" indent="0">
              <a:buNone/>
            </a:pPr>
            <a:r>
              <a:rPr lang="cs-CZ" b="1" dirty="0" smtClean="0"/>
              <a:t> </a:t>
            </a:r>
            <a:endParaRPr lang="cs-CZ" dirty="0" smtClean="0"/>
          </a:p>
          <a:p>
            <a:pPr marL="514350" indent="-514350">
              <a:buFont typeface="+mj-lt"/>
              <a:buAutoNum type="arabicPeriod" startAt="7"/>
            </a:pPr>
            <a:r>
              <a:rPr lang="cs-CZ" b="1" i="1" dirty="0" smtClean="0">
                <a:solidFill>
                  <a:srgbClr val="FF0000"/>
                </a:solidFill>
              </a:rPr>
              <a:t>T</a:t>
            </a:r>
            <a:r>
              <a:rPr lang="cs-CZ" b="1" i="1" baseline="-25000" dirty="0" smtClean="0">
                <a:solidFill>
                  <a:srgbClr val="FF0000"/>
                </a:solidFill>
              </a:rPr>
              <a:t>x </a:t>
            </a:r>
            <a:r>
              <a:rPr lang="cs-CZ" b="1" i="1" dirty="0" smtClean="0">
                <a:solidFill>
                  <a:srgbClr val="FF0000"/>
                </a:solidFill>
              </a:rPr>
              <a:t>= T</a:t>
            </a:r>
            <a:r>
              <a:rPr lang="cs-CZ" b="1" i="1" baseline="-25000" dirty="0" smtClean="0">
                <a:solidFill>
                  <a:srgbClr val="FF0000"/>
                </a:solidFill>
              </a:rPr>
              <a:t>x+1</a:t>
            </a:r>
            <a:r>
              <a:rPr lang="cs-CZ" b="1" i="1" dirty="0" smtClean="0">
                <a:solidFill>
                  <a:srgbClr val="FF0000"/>
                </a:solidFill>
              </a:rPr>
              <a:t> + L</a:t>
            </a:r>
            <a:r>
              <a:rPr lang="cs-CZ" b="1" i="1" baseline="-25000" dirty="0" smtClean="0">
                <a:solidFill>
                  <a:srgbClr val="FF0000"/>
                </a:solidFill>
              </a:rPr>
              <a:t>x</a:t>
            </a:r>
            <a:r>
              <a:rPr lang="cs-CZ" i="1" dirty="0" smtClean="0">
                <a:solidFill>
                  <a:srgbClr val="FF0000"/>
                </a:solidFill>
              </a:rPr>
              <a:t> </a:t>
            </a:r>
          </a:p>
          <a:p>
            <a:pPr marL="0" indent="0">
              <a:buNone/>
            </a:pPr>
            <a:r>
              <a:rPr lang="cs-CZ" dirty="0" smtClean="0"/>
              <a:t>- počet let života, které má tabulková generace (nikoli jedinec) v daném věku ještě před sebou; je dán kumulací hodnot ukazatele L</a:t>
            </a:r>
            <a:r>
              <a:rPr lang="cs-CZ" baseline="-25000" dirty="0" smtClean="0"/>
              <a:t>x</a:t>
            </a:r>
            <a:r>
              <a:rPr lang="cs-CZ" dirty="0" smtClean="0"/>
              <a:t> od nejvyššího věku tabulky po věk 0.</a:t>
            </a:r>
          </a:p>
          <a:p>
            <a:pPr marL="0" indent="0">
              <a:buNone/>
            </a:pPr>
            <a:r>
              <a:rPr lang="cs-CZ" b="1" dirty="0" smtClean="0"/>
              <a:t> </a:t>
            </a:r>
            <a:endParaRPr lang="cs-CZ" dirty="0" smtClean="0"/>
          </a:p>
          <a:p>
            <a:pPr marL="514350" indent="-514350">
              <a:buFont typeface="+mj-lt"/>
              <a:buAutoNum type="arabicPeriod" startAt="8"/>
            </a:pPr>
            <a:r>
              <a:rPr lang="cs-CZ" b="1" i="1" dirty="0" smtClean="0">
                <a:solidFill>
                  <a:srgbClr val="FF0000"/>
                </a:solidFill>
              </a:rPr>
              <a:t>e</a:t>
            </a:r>
            <a:r>
              <a:rPr lang="cs-CZ" b="1" i="1" baseline="-25000" dirty="0" smtClean="0">
                <a:solidFill>
                  <a:srgbClr val="FF0000"/>
                </a:solidFill>
              </a:rPr>
              <a:t>x</a:t>
            </a:r>
            <a:r>
              <a:rPr lang="cs-CZ" b="1" i="1" dirty="0" smtClean="0">
                <a:solidFill>
                  <a:srgbClr val="FF0000"/>
                </a:solidFill>
              </a:rPr>
              <a:t> = T</a:t>
            </a:r>
            <a:r>
              <a:rPr lang="cs-CZ" b="1" i="1" baseline="-25000" dirty="0" smtClean="0">
                <a:solidFill>
                  <a:srgbClr val="FF0000"/>
                </a:solidFill>
              </a:rPr>
              <a:t>x </a:t>
            </a:r>
            <a:r>
              <a:rPr lang="cs-CZ" b="1" i="1" dirty="0" smtClean="0">
                <a:solidFill>
                  <a:srgbClr val="FF0000"/>
                </a:solidFill>
              </a:rPr>
              <a:t>/ l</a:t>
            </a:r>
            <a:r>
              <a:rPr lang="cs-CZ" b="1" i="1" baseline="-25000" dirty="0" smtClean="0">
                <a:solidFill>
                  <a:srgbClr val="FF0000"/>
                </a:solidFill>
              </a:rPr>
              <a:t>x</a:t>
            </a:r>
            <a:endParaRPr lang="cs-CZ" i="1" dirty="0" smtClean="0">
              <a:solidFill>
                <a:srgbClr val="FF0000"/>
              </a:solidFill>
            </a:endParaRPr>
          </a:p>
          <a:p>
            <a:pPr marL="0" indent="0">
              <a:buNone/>
            </a:pPr>
            <a:r>
              <a:rPr lang="cs-CZ" dirty="0" smtClean="0"/>
              <a:t> -  </a:t>
            </a:r>
            <a:r>
              <a:rPr lang="cs-CZ" b="1" dirty="0" smtClean="0">
                <a:solidFill>
                  <a:srgbClr val="FF0000"/>
                </a:solidFill>
              </a:rPr>
              <a:t>střední délka života</a:t>
            </a:r>
            <a:r>
              <a:rPr lang="cs-CZ" dirty="0" smtClean="0"/>
              <a:t>; udává počet let, který má naději prožít osoba právě x-letá při zachování řádu úmrtnosti ve sledovaném období.</a:t>
            </a:r>
          </a:p>
          <a:p>
            <a:endParaRPr lang="cs-CZ" dirty="0"/>
          </a:p>
        </p:txBody>
      </p:sp>
    </p:spTree>
    <p:extLst>
      <p:ext uri="{BB962C8B-B14F-4D97-AF65-F5344CB8AC3E}">
        <p14:creationId xmlns:p14="http://schemas.microsoft.com/office/powerpoint/2010/main" val="137734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b="1" dirty="0" smtClean="0">
                <a:solidFill>
                  <a:srgbClr val="3608B8"/>
                </a:solidFill>
              </a:rPr>
              <a:t>Střední délka života: </a:t>
            </a:r>
            <a:r>
              <a:rPr lang="cs-CZ" b="1" dirty="0" smtClean="0">
                <a:solidFill>
                  <a:srgbClr val="FF0000"/>
                </a:solidFill>
              </a:rPr>
              <a:t>e</a:t>
            </a:r>
            <a:r>
              <a:rPr lang="cs-CZ" b="1" baseline="-25000" dirty="0" smtClean="0">
                <a:solidFill>
                  <a:srgbClr val="FF0000"/>
                </a:solidFill>
              </a:rPr>
              <a:t>x</a:t>
            </a:r>
            <a:endParaRPr lang="cs-CZ" b="1" baseline="-25000" dirty="0">
              <a:solidFill>
                <a:srgbClr val="FF0000"/>
              </a:solidFill>
            </a:endParaRPr>
          </a:p>
        </p:txBody>
      </p:sp>
      <p:sp>
        <p:nvSpPr>
          <p:cNvPr id="3" name="Zástupný symbol pro obsah 2"/>
          <p:cNvSpPr>
            <a:spLocks noGrp="1"/>
          </p:cNvSpPr>
          <p:nvPr>
            <p:ph idx="1"/>
          </p:nvPr>
        </p:nvSpPr>
        <p:spPr/>
        <p:txBody>
          <a:bodyPr>
            <a:noAutofit/>
          </a:bodyPr>
          <a:lstStyle/>
          <a:p>
            <a:pPr lvl="0"/>
            <a:r>
              <a:rPr lang="cs-CZ" sz="2600" dirty="0"/>
              <a:t>počet roků, který </a:t>
            </a:r>
            <a:r>
              <a:rPr lang="cs-CZ" sz="2600" b="1" dirty="0"/>
              <a:t>v průměru</a:t>
            </a:r>
            <a:r>
              <a:rPr lang="cs-CZ" sz="2600" dirty="0"/>
              <a:t> ještě prožije osoba pravě x-letá </a:t>
            </a:r>
          </a:p>
          <a:p>
            <a:pPr marL="0" indent="0">
              <a:buNone/>
            </a:pPr>
            <a:r>
              <a:rPr lang="cs-CZ" sz="2600" dirty="0"/>
              <a:t> </a:t>
            </a:r>
          </a:p>
          <a:p>
            <a:pPr marL="0" indent="0">
              <a:buNone/>
            </a:pPr>
            <a:r>
              <a:rPr lang="cs-CZ" sz="2600" b="1" dirty="0"/>
              <a:t>	</a:t>
            </a:r>
            <a:r>
              <a:rPr lang="cs-CZ" sz="2600" b="1" u="sng" cap="all" dirty="0" smtClean="0">
                <a:solidFill>
                  <a:srgbClr val="FF0000"/>
                </a:solidFill>
              </a:rPr>
              <a:t>ovšem za </a:t>
            </a:r>
            <a:r>
              <a:rPr lang="cs-CZ" sz="2600" b="1" u="sng" cap="all" dirty="0">
                <a:solidFill>
                  <a:srgbClr val="FF0000"/>
                </a:solidFill>
              </a:rPr>
              <a:t>předpokladu</a:t>
            </a:r>
            <a:r>
              <a:rPr lang="cs-CZ" sz="2600" cap="all" dirty="0"/>
              <a:t>, </a:t>
            </a:r>
            <a:endParaRPr lang="cs-CZ" sz="2600" dirty="0"/>
          </a:p>
          <a:p>
            <a:pPr marL="0" indent="0">
              <a:buNone/>
            </a:pPr>
            <a:r>
              <a:rPr lang="cs-CZ" sz="2600" dirty="0"/>
              <a:t> </a:t>
            </a:r>
          </a:p>
          <a:p>
            <a:pPr marL="1714500" lvl="4" indent="0">
              <a:buNone/>
            </a:pPr>
            <a:r>
              <a:rPr lang="cs-CZ" sz="2600" dirty="0"/>
              <a:t>že se po celou dobu jejího dalšího života </a:t>
            </a:r>
            <a:r>
              <a:rPr lang="cs-CZ" sz="2600" dirty="0" smtClean="0"/>
              <a:t>nezmění </a:t>
            </a:r>
            <a:r>
              <a:rPr lang="cs-CZ" sz="2600" dirty="0"/>
              <a:t>specifické úmrtnosti zjištěné v roce, pro který jsou </a:t>
            </a:r>
            <a:r>
              <a:rPr lang="cs-CZ" sz="2600" dirty="0" smtClean="0"/>
              <a:t>úmrtnostní tabulky vypočítány.</a:t>
            </a:r>
            <a:endParaRPr lang="cs-CZ" sz="2600" dirty="0"/>
          </a:p>
          <a:p>
            <a:endParaRPr lang="cs-CZ" sz="2600" dirty="0"/>
          </a:p>
        </p:txBody>
      </p:sp>
    </p:spTree>
    <p:extLst>
      <p:ext uri="{BB962C8B-B14F-4D97-AF65-F5344CB8AC3E}">
        <p14:creationId xmlns:p14="http://schemas.microsoft.com/office/powerpoint/2010/main" val="1035348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2042468" y="0"/>
            <a:ext cx="4761780" cy="6834536"/>
          </a:xfrm>
          <a:prstGeom prst="rect">
            <a:avLst/>
          </a:prstGeom>
        </p:spPr>
      </p:pic>
      <p:cxnSp>
        <p:nvCxnSpPr>
          <p:cNvPr id="3" name="Přímá spojnice 2"/>
          <p:cNvCxnSpPr/>
          <p:nvPr/>
        </p:nvCxnSpPr>
        <p:spPr>
          <a:xfrm>
            <a:off x="2267744" y="4365104"/>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a:off x="2555776" y="4941168"/>
            <a:ext cx="86409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38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3413"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907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3413"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95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16038" y="333375"/>
            <a:ext cx="7793037" cy="622300"/>
          </a:xfrm>
        </p:spPr>
        <p:txBody>
          <a:bodyPr>
            <a:normAutofit fontScale="90000"/>
          </a:bodyPr>
          <a:lstStyle/>
          <a:p>
            <a:pPr eaLnBrk="1" hangingPunct="1"/>
            <a:r>
              <a:rPr lang="cs-CZ" sz="4000" b="1" smtClean="0"/>
              <a:t>Střední délka života</a:t>
            </a:r>
          </a:p>
        </p:txBody>
      </p:sp>
      <p:sp>
        <p:nvSpPr>
          <p:cNvPr id="6147" name="Zástupný symbol pro obsah 2"/>
          <p:cNvSpPr>
            <a:spLocks noGrp="1"/>
          </p:cNvSpPr>
          <p:nvPr>
            <p:ph idx="1"/>
          </p:nvPr>
        </p:nvSpPr>
        <p:spPr/>
        <p:txBody>
          <a:bodyPr/>
          <a:lstStyle/>
          <a:p>
            <a:endParaRPr lang="cs-CZ" smtClean="0"/>
          </a:p>
        </p:txBody>
      </p:sp>
      <p:pic>
        <p:nvPicPr>
          <p:cNvPr id="6148" name="Obráze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413"/>
            <a:ext cx="9144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5361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333375"/>
            <a:ext cx="7848600" cy="1008063"/>
          </a:xfrm>
        </p:spPr>
        <p:txBody>
          <a:bodyPr/>
          <a:lstStyle/>
          <a:p>
            <a:pPr eaLnBrk="1" hangingPunct="1"/>
            <a:r>
              <a:rPr lang="cs-CZ" sz="3600" b="1" smtClean="0"/>
              <a:t>Rozdíly ve zdraví mezi zeměmi</a:t>
            </a:r>
          </a:p>
        </p:txBody>
      </p:sp>
      <p:sp>
        <p:nvSpPr>
          <p:cNvPr id="8195" name="Rectangle 3"/>
          <p:cNvSpPr>
            <a:spLocks noGrp="1" noChangeArrowheads="1"/>
          </p:cNvSpPr>
          <p:nvPr>
            <p:ph type="body" idx="1"/>
          </p:nvPr>
        </p:nvSpPr>
        <p:spPr>
          <a:xfrm>
            <a:off x="684213" y="2060575"/>
            <a:ext cx="8062912" cy="4392613"/>
          </a:xfrm>
        </p:spPr>
        <p:txBody>
          <a:bodyPr/>
          <a:lstStyle/>
          <a:p>
            <a:pPr eaLnBrk="1" hangingPunct="1"/>
            <a:r>
              <a:rPr lang="cs-CZ" dirty="0" smtClean="0"/>
              <a:t>Životní úroveň a zdraví</a:t>
            </a:r>
          </a:p>
          <a:p>
            <a:pPr lvl="1" eaLnBrk="1" hangingPunct="1"/>
            <a:r>
              <a:rPr lang="cs-CZ" dirty="0" smtClean="0">
                <a:hlinkClick r:id="rId2"/>
              </a:rPr>
              <a:t>Materiální vysvětlení nerovností</a:t>
            </a:r>
            <a:endParaRPr lang="cs-CZ" dirty="0" smtClean="0"/>
          </a:p>
        </p:txBody>
      </p:sp>
    </p:spTree>
    <p:extLst>
      <p:ext uri="{BB962C8B-B14F-4D97-AF65-F5344CB8AC3E}">
        <p14:creationId xmlns:p14="http://schemas.microsoft.com/office/powerpoint/2010/main" val="6218909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36600"/>
            <a:ext cx="9144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1484313"/>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025" y="4005263"/>
            <a:ext cx="2873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7"/>
          <p:cNvSpPr txBox="1">
            <a:spLocks noChangeArrowheads="1"/>
          </p:cNvSpPr>
          <p:nvPr/>
        </p:nvSpPr>
        <p:spPr bwMode="auto">
          <a:xfrm>
            <a:off x="4605338" y="1327150"/>
            <a:ext cx="66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cs typeface="Arial" charset="0"/>
              </a:defRPr>
            </a:lvl1pPr>
            <a:lvl2pPr marL="742950" indent="-285750" eaLnBrk="0" hangingPunct="0">
              <a:defRPr sz="3200">
                <a:solidFill>
                  <a:schemeClr val="tx1"/>
                </a:solidFill>
                <a:latin typeface="Tahoma" pitchFamily="34" charset="0"/>
                <a:cs typeface="Arial" charset="0"/>
              </a:defRPr>
            </a:lvl2pPr>
            <a:lvl3pPr marL="1143000" indent="-228600" eaLnBrk="0" hangingPunct="0">
              <a:defRPr sz="3200">
                <a:solidFill>
                  <a:schemeClr val="tx1"/>
                </a:solidFill>
                <a:latin typeface="Tahoma" pitchFamily="34" charset="0"/>
                <a:cs typeface="Arial" charset="0"/>
              </a:defRPr>
            </a:lvl3pPr>
            <a:lvl4pPr marL="1600200" indent="-228600" eaLnBrk="0" hangingPunct="0">
              <a:defRPr sz="3200">
                <a:solidFill>
                  <a:schemeClr val="tx1"/>
                </a:solidFill>
                <a:latin typeface="Tahoma" pitchFamily="34" charset="0"/>
                <a:cs typeface="Arial" charset="0"/>
              </a:defRPr>
            </a:lvl4pPr>
            <a:lvl5pPr marL="2057400" indent="-228600" eaLnBrk="0" hangingPunct="0">
              <a:defRPr sz="3200">
                <a:solidFill>
                  <a:schemeClr val="tx1"/>
                </a:solidFill>
                <a:latin typeface="Tahoma" pitchFamily="34" charset="0"/>
                <a:cs typeface="Arial" charset="0"/>
              </a:defRPr>
            </a:lvl5pPr>
            <a:lvl6pPr marL="2514600" indent="-228600" eaLnBrk="0" fontAlgn="base" hangingPunct="0">
              <a:spcBef>
                <a:spcPct val="0"/>
              </a:spcBef>
              <a:spcAft>
                <a:spcPct val="0"/>
              </a:spcAft>
              <a:defRPr sz="3200">
                <a:solidFill>
                  <a:schemeClr val="tx1"/>
                </a:solidFill>
                <a:latin typeface="Tahoma" pitchFamily="34" charset="0"/>
                <a:cs typeface="Arial" charset="0"/>
              </a:defRPr>
            </a:lvl6pPr>
            <a:lvl7pPr marL="2971800" indent="-228600" eaLnBrk="0" fontAlgn="base" hangingPunct="0">
              <a:spcBef>
                <a:spcPct val="0"/>
              </a:spcBef>
              <a:spcAft>
                <a:spcPct val="0"/>
              </a:spcAft>
              <a:defRPr sz="3200">
                <a:solidFill>
                  <a:schemeClr val="tx1"/>
                </a:solidFill>
                <a:latin typeface="Tahoma" pitchFamily="34" charset="0"/>
                <a:cs typeface="Arial" charset="0"/>
              </a:defRPr>
            </a:lvl7pPr>
            <a:lvl8pPr marL="3429000" indent="-228600" eaLnBrk="0" fontAlgn="base" hangingPunct="0">
              <a:spcBef>
                <a:spcPct val="0"/>
              </a:spcBef>
              <a:spcAft>
                <a:spcPct val="0"/>
              </a:spcAft>
              <a:defRPr sz="3200">
                <a:solidFill>
                  <a:schemeClr val="tx1"/>
                </a:solidFill>
                <a:latin typeface="Tahoma" pitchFamily="34" charset="0"/>
                <a:cs typeface="Arial" charset="0"/>
              </a:defRPr>
            </a:lvl8pPr>
            <a:lvl9pPr marL="3886200" indent="-228600" eaLnBrk="0" fontAlgn="base" hangingPunct="0">
              <a:spcBef>
                <a:spcPct val="0"/>
              </a:spcBef>
              <a:spcAft>
                <a:spcPct val="0"/>
              </a:spcAft>
              <a:defRPr sz="3200">
                <a:solidFill>
                  <a:schemeClr val="tx1"/>
                </a:solidFill>
                <a:latin typeface="Tahoma" pitchFamily="34" charset="0"/>
                <a:cs typeface="Arial" charset="0"/>
              </a:defRPr>
            </a:lvl9pPr>
          </a:lstStyle>
          <a:p>
            <a:pPr eaLnBrk="1" hangingPunct="1">
              <a:spcBef>
                <a:spcPct val="20000"/>
              </a:spcBef>
              <a:buClr>
                <a:schemeClr val="folHlink"/>
              </a:buClr>
              <a:buSzPct val="60000"/>
              <a:buFont typeface="Wingdings" pitchFamily="2" charset="2"/>
              <a:buNone/>
            </a:pPr>
            <a:r>
              <a:rPr lang="cs-CZ" sz="1800"/>
              <a:t>91%</a:t>
            </a:r>
          </a:p>
        </p:txBody>
      </p:sp>
      <p:sp>
        <p:nvSpPr>
          <p:cNvPr id="9" name="TextovéPole 8"/>
          <p:cNvSpPr txBox="1">
            <a:spLocks noChangeArrowheads="1"/>
          </p:cNvSpPr>
          <p:nvPr/>
        </p:nvSpPr>
        <p:spPr bwMode="auto">
          <a:xfrm>
            <a:off x="5059363" y="3946525"/>
            <a:ext cx="665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cs typeface="Arial" charset="0"/>
              </a:defRPr>
            </a:lvl1pPr>
            <a:lvl2pPr marL="742950" indent="-285750" eaLnBrk="0" hangingPunct="0">
              <a:defRPr sz="3200">
                <a:solidFill>
                  <a:schemeClr val="tx1"/>
                </a:solidFill>
                <a:latin typeface="Tahoma" pitchFamily="34" charset="0"/>
                <a:cs typeface="Arial" charset="0"/>
              </a:defRPr>
            </a:lvl2pPr>
            <a:lvl3pPr marL="1143000" indent="-228600" eaLnBrk="0" hangingPunct="0">
              <a:defRPr sz="3200">
                <a:solidFill>
                  <a:schemeClr val="tx1"/>
                </a:solidFill>
                <a:latin typeface="Tahoma" pitchFamily="34" charset="0"/>
                <a:cs typeface="Arial" charset="0"/>
              </a:defRPr>
            </a:lvl3pPr>
            <a:lvl4pPr marL="1600200" indent="-228600" eaLnBrk="0" hangingPunct="0">
              <a:defRPr sz="3200">
                <a:solidFill>
                  <a:schemeClr val="tx1"/>
                </a:solidFill>
                <a:latin typeface="Tahoma" pitchFamily="34" charset="0"/>
                <a:cs typeface="Arial" charset="0"/>
              </a:defRPr>
            </a:lvl4pPr>
            <a:lvl5pPr marL="2057400" indent="-228600" eaLnBrk="0" hangingPunct="0">
              <a:defRPr sz="3200">
                <a:solidFill>
                  <a:schemeClr val="tx1"/>
                </a:solidFill>
                <a:latin typeface="Tahoma" pitchFamily="34" charset="0"/>
                <a:cs typeface="Arial" charset="0"/>
              </a:defRPr>
            </a:lvl5pPr>
            <a:lvl6pPr marL="2514600" indent="-228600" eaLnBrk="0" fontAlgn="base" hangingPunct="0">
              <a:spcBef>
                <a:spcPct val="0"/>
              </a:spcBef>
              <a:spcAft>
                <a:spcPct val="0"/>
              </a:spcAft>
              <a:defRPr sz="3200">
                <a:solidFill>
                  <a:schemeClr val="tx1"/>
                </a:solidFill>
                <a:latin typeface="Tahoma" pitchFamily="34" charset="0"/>
                <a:cs typeface="Arial" charset="0"/>
              </a:defRPr>
            </a:lvl6pPr>
            <a:lvl7pPr marL="2971800" indent="-228600" eaLnBrk="0" fontAlgn="base" hangingPunct="0">
              <a:spcBef>
                <a:spcPct val="0"/>
              </a:spcBef>
              <a:spcAft>
                <a:spcPct val="0"/>
              </a:spcAft>
              <a:defRPr sz="3200">
                <a:solidFill>
                  <a:schemeClr val="tx1"/>
                </a:solidFill>
                <a:latin typeface="Tahoma" pitchFamily="34" charset="0"/>
                <a:cs typeface="Arial" charset="0"/>
              </a:defRPr>
            </a:lvl7pPr>
            <a:lvl8pPr marL="3429000" indent="-228600" eaLnBrk="0" fontAlgn="base" hangingPunct="0">
              <a:spcBef>
                <a:spcPct val="0"/>
              </a:spcBef>
              <a:spcAft>
                <a:spcPct val="0"/>
              </a:spcAft>
              <a:defRPr sz="3200">
                <a:solidFill>
                  <a:schemeClr val="tx1"/>
                </a:solidFill>
                <a:latin typeface="Tahoma" pitchFamily="34" charset="0"/>
                <a:cs typeface="Arial" charset="0"/>
              </a:defRPr>
            </a:lvl8pPr>
            <a:lvl9pPr marL="3886200" indent="-228600" eaLnBrk="0" fontAlgn="base" hangingPunct="0">
              <a:spcBef>
                <a:spcPct val="0"/>
              </a:spcBef>
              <a:spcAft>
                <a:spcPct val="0"/>
              </a:spcAft>
              <a:defRPr sz="3200">
                <a:solidFill>
                  <a:schemeClr val="tx1"/>
                </a:solidFill>
                <a:latin typeface="Tahoma" pitchFamily="34" charset="0"/>
                <a:cs typeface="Arial" charset="0"/>
              </a:defRPr>
            </a:lvl9pPr>
          </a:lstStyle>
          <a:p>
            <a:pPr eaLnBrk="1" hangingPunct="1">
              <a:spcBef>
                <a:spcPct val="20000"/>
              </a:spcBef>
              <a:buClr>
                <a:schemeClr val="folHlink"/>
              </a:buClr>
              <a:buSzPct val="60000"/>
              <a:buFont typeface="Wingdings" pitchFamily="2" charset="2"/>
              <a:buNone/>
            </a:pPr>
            <a:r>
              <a:rPr lang="cs-CZ" sz="1800"/>
              <a:t>10%</a:t>
            </a:r>
          </a:p>
        </p:txBody>
      </p:sp>
      <p:cxnSp>
        <p:nvCxnSpPr>
          <p:cNvPr id="7175" name="Přímá spojnice se šipkou 9"/>
          <p:cNvCxnSpPr>
            <a:cxnSpLocks noChangeShapeType="1"/>
          </p:cNvCxnSpPr>
          <p:nvPr/>
        </p:nvCxnSpPr>
        <p:spPr bwMode="auto">
          <a:xfrm flipV="1">
            <a:off x="4916488" y="2611438"/>
            <a:ext cx="569912" cy="13938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Tree>
    <p:extLst>
      <p:ext uri="{BB962C8B-B14F-4D97-AF65-F5344CB8AC3E}">
        <p14:creationId xmlns:p14="http://schemas.microsoft.com/office/powerpoint/2010/main" val="2436504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a:t>
            </a:r>
            <a:endParaRPr lang="cs-CZ" b="1" dirty="0">
              <a:solidFill>
                <a:srgbClr val="3608B8"/>
              </a:solidFill>
            </a:endParaRPr>
          </a:p>
        </p:txBody>
      </p:sp>
      <p:sp>
        <p:nvSpPr>
          <p:cNvPr id="3" name="Zástupný symbol pro obsah 2"/>
          <p:cNvSpPr>
            <a:spLocks noGrp="1"/>
          </p:cNvSpPr>
          <p:nvPr>
            <p:ph idx="1"/>
          </p:nvPr>
        </p:nvSpPr>
        <p:spPr>
          <a:xfrm>
            <a:off x="457200" y="1268760"/>
            <a:ext cx="8291264" cy="5112567"/>
          </a:xfrm>
        </p:spPr>
        <p:txBody>
          <a:bodyPr>
            <a:normAutofit fontScale="92500"/>
          </a:bodyPr>
          <a:lstStyle/>
          <a:p>
            <a:r>
              <a:rPr lang="cs-CZ" sz="2800" dirty="0" smtClean="0"/>
              <a:t>Součást systému tabulek života, které charakterizují řád reprodukce populace.</a:t>
            </a:r>
          </a:p>
          <a:p>
            <a:r>
              <a:rPr lang="cs-CZ" sz="2800" dirty="0" smtClean="0"/>
              <a:t>Logický systém statistických ukazatelů,</a:t>
            </a:r>
          </a:p>
          <a:p>
            <a:pPr marL="857250" lvl="2" indent="0">
              <a:buNone/>
            </a:pPr>
            <a:r>
              <a:rPr lang="cs-CZ" dirty="0"/>
              <a:t>k</a:t>
            </a:r>
            <a:r>
              <a:rPr lang="cs-CZ" dirty="0" smtClean="0"/>
              <a:t>teré popisují, jak by rok od roku vymírala hypotetická populace čítající 100 000 lidí narozených ve stejném roce, kdyby pro ni platily míry specifických úmrtností reálné populace, pro kterou jsou tabulky sestavovány.</a:t>
            </a:r>
          </a:p>
          <a:p>
            <a:r>
              <a:rPr lang="cs-CZ" sz="3000" dirty="0" smtClean="0"/>
              <a:t>Sestavují se obvykle zvlášť pro muže a pro ženy.</a:t>
            </a:r>
          </a:p>
          <a:p>
            <a:r>
              <a:rPr lang="cs-CZ" sz="3000" dirty="0" smtClean="0"/>
              <a:t>Mohou být podrobné (roční intervaly) nebo zkrácené (pětileté intervaly). </a:t>
            </a:r>
          </a:p>
          <a:p>
            <a:r>
              <a:rPr lang="cs-CZ" sz="3000" dirty="0" smtClean="0"/>
              <a:t>Jsou sestavovány pro ČR i pro jednotlivé kraje.</a:t>
            </a:r>
          </a:p>
          <a:p>
            <a:endParaRPr lang="cs-CZ" sz="3000" dirty="0" smtClean="0"/>
          </a:p>
        </p:txBody>
      </p:sp>
    </p:spTree>
    <p:extLst>
      <p:ext uri="{BB962C8B-B14F-4D97-AF65-F5344CB8AC3E}">
        <p14:creationId xmlns:p14="http://schemas.microsoft.com/office/powerpoint/2010/main" val="239116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1"/>
          <p:cNvSpPr>
            <a:spLocks noGrp="1"/>
          </p:cNvSpPr>
          <p:nvPr>
            <p:ph type="title"/>
          </p:nvPr>
        </p:nvSpPr>
        <p:spPr/>
        <p:txBody>
          <a:bodyPr/>
          <a:lstStyle/>
          <a:p>
            <a:r>
              <a:rPr lang="cs-CZ" b="1" dirty="0" smtClean="0">
                <a:solidFill>
                  <a:srgbClr val="3333CC"/>
                </a:solidFill>
                <a:latin typeface="Tahoma" pitchFamily="34" charset="0"/>
                <a:ea typeface="Tahoma" pitchFamily="34" charset="0"/>
                <a:cs typeface="Tahoma" pitchFamily="34" charset="0"/>
              </a:rPr>
              <a:t>Co způsobuje tento rozdíl?</a:t>
            </a:r>
            <a:endParaRPr lang="cs-CZ" dirty="0" smtClean="0"/>
          </a:p>
        </p:txBody>
      </p:sp>
      <p:pic>
        <p:nvPicPr>
          <p:cNvPr id="93187"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39552" y="1340768"/>
            <a:ext cx="3181300" cy="5115301"/>
          </a:xfrm>
        </p:spPr>
      </p:pic>
      <p:pic>
        <p:nvPicPr>
          <p:cNvPr id="93188" name="Zástupný symbol pro obsah 6"/>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995936" y="2276872"/>
            <a:ext cx="4567238" cy="2846388"/>
          </a:xfrm>
        </p:spPr>
      </p:pic>
    </p:spTree>
    <p:extLst>
      <p:ext uri="{BB962C8B-B14F-4D97-AF65-F5344CB8AC3E}">
        <p14:creationId xmlns:p14="http://schemas.microsoft.com/office/powerpoint/2010/main" val="23960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684213" y="33338"/>
            <a:ext cx="7793037" cy="1462087"/>
          </a:xfrm>
        </p:spPr>
        <p:txBody>
          <a:bodyPr/>
          <a:lstStyle/>
          <a:p>
            <a:pPr eaLnBrk="1" hangingPunct="1"/>
            <a:r>
              <a:rPr lang="cs-CZ" sz="3600" b="1" dirty="0" smtClean="0">
                <a:solidFill>
                  <a:srgbClr val="3333CC"/>
                </a:solidFill>
                <a:latin typeface="Tahoma" pitchFamily="34" charset="0"/>
                <a:ea typeface="Tahoma" pitchFamily="34" charset="0"/>
                <a:cs typeface="Tahoma" pitchFamily="34" charset="0"/>
              </a:rPr>
              <a:t>Co způsobuje tento rozdíl?</a:t>
            </a:r>
            <a:endParaRPr lang="cs-CZ" sz="3600" b="1" dirty="0" smtClean="0">
              <a:solidFill>
                <a:srgbClr val="1B06BA"/>
              </a:solidFill>
            </a:endParaRPr>
          </a:p>
        </p:txBody>
      </p:sp>
      <p:sp>
        <p:nvSpPr>
          <p:cNvPr id="356355" name="Rectangle 3"/>
          <p:cNvSpPr>
            <a:spLocks noGrp="1" noChangeArrowheads="1"/>
          </p:cNvSpPr>
          <p:nvPr>
            <p:ph type="body" idx="1"/>
          </p:nvPr>
        </p:nvSpPr>
        <p:spPr>
          <a:xfrm>
            <a:off x="539552" y="1412776"/>
            <a:ext cx="8229600" cy="4525962"/>
          </a:xfrm>
        </p:spPr>
        <p:txBody>
          <a:bodyPr>
            <a:normAutofit lnSpcReduction="10000"/>
          </a:bodyPr>
          <a:lstStyle/>
          <a:p>
            <a:pPr marL="0" indent="0" eaLnBrk="1" hangingPunct="1">
              <a:buFont typeface="Wingdings" pitchFamily="2" charset="2"/>
              <a:buNone/>
            </a:pPr>
            <a:r>
              <a:rPr lang="cs-CZ" dirty="0" smtClean="0">
                <a:latin typeface="Tahoma" pitchFamily="34" charset="0"/>
                <a:ea typeface="Tahoma" pitchFamily="34" charset="0"/>
                <a:cs typeface="Tahoma" pitchFamily="34" charset="0"/>
              </a:rPr>
              <a:t>Sociální podmínky, ve kterých žijí a které </a:t>
            </a:r>
            <a:r>
              <a:rPr lang="cs-CZ" b="1" dirty="0" smtClean="0">
                <a:latin typeface="Tahoma" pitchFamily="34" charset="0"/>
                <a:ea typeface="Tahoma" pitchFamily="34" charset="0"/>
                <a:cs typeface="Tahoma" pitchFamily="34" charset="0"/>
              </a:rPr>
              <a:t>determinují zdraví</a:t>
            </a:r>
            <a:r>
              <a:rPr lang="cs-CZ" dirty="0" smtClean="0">
                <a:latin typeface="Tahoma" pitchFamily="34" charset="0"/>
                <a:ea typeface="Tahoma" pitchFamily="34" charset="0"/>
                <a:cs typeface="Tahoma" pitchFamily="34" charset="0"/>
              </a:rPr>
              <a:t>:</a:t>
            </a:r>
          </a:p>
          <a:p>
            <a:pPr marL="0" indent="0" eaLnBrk="1" hangingPunct="1">
              <a:buFont typeface="Wingdings" pitchFamily="2" charset="2"/>
              <a:buNone/>
            </a:pPr>
            <a:endParaRPr lang="cs-CZ" dirty="0" smtClean="0">
              <a:latin typeface="Tahoma" pitchFamily="34" charset="0"/>
              <a:ea typeface="Tahoma" pitchFamily="34" charset="0"/>
              <a:cs typeface="Tahoma" pitchFamily="34" charset="0"/>
            </a:endParaRPr>
          </a:p>
          <a:p>
            <a:pPr eaLnBrk="1" hangingPunct="1"/>
            <a:r>
              <a:rPr lang="cs-CZ" dirty="0" smtClean="0">
                <a:solidFill>
                  <a:srgbClr val="3333CC"/>
                </a:solidFill>
                <a:latin typeface="Tahoma" pitchFamily="34" charset="0"/>
                <a:ea typeface="Tahoma" pitchFamily="34" charset="0"/>
                <a:cs typeface="Tahoma" pitchFamily="34" charset="0"/>
              </a:rPr>
              <a:t>bydlení</a:t>
            </a:r>
          </a:p>
          <a:p>
            <a:pPr eaLnBrk="1" hangingPunct="1"/>
            <a:r>
              <a:rPr lang="cs-CZ" dirty="0" smtClean="0">
                <a:solidFill>
                  <a:srgbClr val="3333CC"/>
                </a:solidFill>
                <a:latin typeface="Tahoma" pitchFamily="34" charset="0"/>
                <a:ea typeface="Tahoma" pitchFamily="34" charset="0"/>
                <a:cs typeface="Tahoma" pitchFamily="34" charset="0"/>
              </a:rPr>
              <a:t>dostupnost stravy (pitné vody)</a:t>
            </a:r>
          </a:p>
          <a:p>
            <a:pPr eaLnBrk="1" hangingPunct="1"/>
            <a:r>
              <a:rPr lang="cs-CZ" dirty="0" smtClean="0">
                <a:solidFill>
                  <a:srgbClr val="3333CC"/>
                </a:solidFill>
                <a:latin typeface="Tahoma" pitchFamily="34" charset="0"/>
                <a:ea typeface="Tahoma" pitchFamily="34" charset="0"/>
                <a:cs typeface="Tahoma" pitchFamily="34" charset="0"/>
              </a:rPr>
              <a:t>vzdělání</a:t>
            </a:r>
          </a:p>
          <a:p>
            <a:pPr eaLnBrk="1" hangingPunct="1"/>
            <a:r>
              <a:rPr lang="cs-CZ" dirty="0" smtClean="0">
                <a:solidFill>
                  <a:srgbClr val="3333CC"/>
                </a:solidFill>
                <a:latin typeface="Tahoma" pitchFamily="34" charset="0"/>
                <a:ea typeface="Tahoma" pitchFamily="34" charset="0"/>
                <a:cs typeface="Tahoma" pitchFamily="34" charset="0"/>
              </a:rPr>
              <a:t>povaha práce</a:t>
            </a:r>
          </a:p>
          <a:p>
            <a:pPr eaLnBrk="1" hangingPunct="1"/>
            <a:r>
              <a:rPr lang="cs-CZ" dirty="0" smtClean="0">
                <a:solidFill>
                  <a:srgbClr val="3333CC"/>
                </a:solidFill>
                <a:latin typeface="Tahoma" pitchFamily="34" charset="0"/>
                <a:ea typeface="Tahoma" pitchFamily="34" charset="0"/>
                <a:cs typeface="Tahoma" pitchFamily="34" charset="0"/>
              </a:rPr>
              <a:t>dostupnost zdravotní péče</a:t>
            </a:r>
          </a:p>
        </p:txBody>
      </p:sp>
    </p:spTree>
    <p:extLst>
      <p:ext uri="{BB962C8B-B14F-4D97-AF65-F5344CB8AC3E}">
        <p14:creationId xmlns:p14="http://schemas.microsoft.com/office/powerpoint/2010/main" val="37786043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635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63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635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6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63" y="635000"/>
            <a:ext cx="6264275"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9"/>
          <p:cNvSpPr txBox="1">
            <a:spLocks noChangeArrowheads="1"/>
          </p:cNvSpPr>
          <p:nvPr/>
        </p:nvSpPr>
        <p:spPr bwMode="auto">
          <a:xfrm>
            <a:off x="4724400" y="3419475"/>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cs typeface="Arial" charset="0"/>
              </a:defRPr>
            </a:lvl1pPr>
            <a:lvl2pPr marL="742950" indent="-285750" eaLnBrk="0" hangingPunct="0">
              <a:defRPr sz="3200">
                <a:solidFill>
                  <a:schemeClr val="tx1"/>
                </a:solidFill>
                <a:latin typeface="Tahoma" pitchFamily="34" charset="0"/>
                <a:cs typeface="Arial" charset="0"/>
              </a:defRPr>
            </a:lvl2pPr>
            <a:lvl3pPr marL="1143000" indent="-228600" eaLnBrk="0" hangingPunct="0">
              <a:defRPr sz="3200">
                <a:solidFill>
                  <a:schemeClr val="tx1"/>
                </a:solidFill>
                <a:latin typeface="Tahoma" pitchFamily="34" charset="0"/>
                <a:cs typeface="Arial" charset="0"/>
              </a:defRPr>
            </a:lvl3pPr>
            <a:lvl4pPr marL="1600200" indent="-228600" eaLnBrk="0" hangingPunct="0">
              <a:defRPr sz="3200">
                <a:solidFill>
                  <a:schemeClr val="tx1"/>
                </a:solidFill>
                <a:latin typeface="Tahoma" pitchFamily="34" charset="0"/>
                <a:cs typeface="Arial" charset="0"/>
              </a:defRPr>
            </a:lvl4pPr>
            <a:lvl5pPr marL="2057400" indent="-228600" eaLnBrk="0" hangingPunct="0">
              <a:defRPr sz="3200">
                <a:solidFill>
                  <a:schemeClr val="tx1"/>
                </a:solidFill>
                <a:latin typeface="Tahoma" pitchFamily="34" charset="0"/>
                <a:cs typeface="Arial" charset="0"/>
              </a:defRPr>
            </a:lvl5pPr>
            <a:lvl6pPr marL="2514600" indent="-228600" eaLnBrk="0" fontAlgn="base" hangingPunct="0">
              <a:spcBef>
                <a:spcPct val="0"/>
              </a:spcBef>
              <a:spcAft>
                <a:spcPct val="0"/>
              </a:spcAft>
              <a:defRPr sz="3200">
                <a:solidFill>
                  <a:schemeClr val="tx1"/>
                </a:solidFill>
                <a:latin typeface="Tahoma" pitchFamily="34" charset="0"/>
                <a:cs typeface="Arial" charset="0"/>
              </a:defRPr>
            </a:lvl6pPr>
            <a:lvl7pPr marL="2971800" indent="-228600" eaLnBrk="0" fontAlgn="base" hangingPunct="0">
              <a:spcBef>
                <a:spcPct val="0"/>
              </a:spcBef>
              <a:spcAft>
                <a:spcPct val="0"/>
              </a:spcAft>
              <a:defRPr sz="3200">
                <a:solidFill>
                  <a:schemeClr val="tx1"/>
                </a:solidFill>
                <a:latin typeface="Tahoma" pitchFamily="34" charset="0"/>
                <a:cs typeface="Arial" charset="0"/>
              </a:defRPr>
            </a:lvl7pPr>
            <a:lvl8pPr marL="3429000" indent="-228600" eaLnBrk="0" fontAlgn="base" hangingPunct="0">
              <a:spcBef>
                <a:spcPct val="0"/>
              </a:spcBef>
              <a:spcAft>
                <a:spcPct val="0"/>
              </a:spcAft>
              <a:defRPr sz="3200">
                <a:solidFill>
                  <a:schemeClr val="tx1"/>
                </a:solidFill>
                <a:latin typeface="Tahoma" pitchFamily="34" charset="0"/>
                <a:cs typeface="Arial" charset="0"/>
              </a:defRPr>
            </a:lvl8pPr>
            <a:lvl9pPr marL="3886200" indent="-228600" eaLnBrk="0" fontAlgn="base" hangingPunct="0">
              <a:spcBef>
                <a:spcPct val="0"/>
              </a:spcBef>
              <a:spcAft>
                <a:spcPct val="0"/>
              </a:spcAft>
              <a:defRPr sz="3200">
                <a:solidFill>
                  <a:schemeClr val="tx1"/>
                </a:solidFill>
                <a:latin typeface="Tahoma" pitchFamily="34" charset="0"/>
                <a:cs typeface="Arial" charset="0"/>
              </a:defRPr>
            </a:lvl9pPr>
          </a:lstStyle>
          <a:p>
            <a:pPr eaLnBrk="1" hangingPunct="1">
              <a:spcBef>
                <a:spcPct val="20000"/>
              </a:spcBef>
              <a:buClr>
                <a:schemeClr val="folHlink"/>
              </a:buClr>
              <a:buSzPct val="60000"/>
              <a:buFont typeface="Wingdings" pitchFamily="2" charset="2"/>
              <a:buNone/>
            </a:pPr>
            <a:r>
              <a:rPr lang="cs-CZ" sz="1800" b="1"/>
              <a:t>57</a:t>
            </a:r>
          </a:p>
        </p:txBody>
      </p:sp>
      <p:sp>
        <p:nvSpPr>
          <p:cNvPr id="14" name="TextovéPole 13"/>
          <p:cNvSpPr txBox="1">
            <a:spLocks noChangeArrowheads="1"/>
          </p:cNvSpPr>
          <p:nvPr/>
        </p:nvSpPr>
        <p:spPr bwMode="auto">
          <a:xfrm>
            <a:off x="5014913" y="112395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cs typeface="Arial" charset="0"/>
              </a:defRPr>
            </a:lvl1pPr>
            <a:lvl2pPr marL="742950" indent="-285750" eaLnBrk="0" hangingPunct="0">
              <a:defRPr sz="3200">
                <a:solidFill>
                  <a:schemeClr val="tx1"/>
                </a:solidFill>
                <a:latin typeface="Tahoma" pitchFamily="34" charset="0"/>
                <a:cs typeface="Arial" charset="0"/>
              </a:defRPr>
            </a:lvl2pPr>
            <a:lvl3pPr marL="1143000" indent="-228600" eaLnBrk="0" hangingPunct="0">
              <a:defRPr sz="3200">
                <a:solidFill>
                  <a:schemeClr val="tx1"/>
                </a:solidFill>
                <a:latin typeface="Tahoma" pitchFamily="34" charset="0"/>
                <a:cs typeface="Arial" charset="0"/>
              </a:defRPr>
            </a:lvl3pPr>
            <a:lvl4pPr marL="1600200" indent="-228600" eaLnBrk="0" hangingPunct="0">
              <a:defRPr sz="3200">
                <a:solidFill>
                  <a:schemeClr val="tx1"/>
                </a:solidFill>
                <a:latin typeface="Tahoma" pitchFamily="34" charset="0"/>
                <a:cs typeface="Arial" charset="0"/>
              </a:defRPr>
            </a:lvl4pPr>
            <a:lvl5pPr marL="2057400" indent="-228600" eaLnBrk="0" hangingPunct="0">
              <a:defRPr sz="3200">
                <a:solidFill>
                  <a:schemeClr val="tx1"/>
                </a:solidFill>
                <a:latin typeface="Tahoma" pitchFamily="34" charset="0"/>
                <a:cs typeface="Arial" charset="0"/>
              </a:defRPr>
            </a:lvl5pPr>
            <a:lvl6pPr marL="2514600" indent="-228600" eaLnBrk="0" fontAlgn="base" hangingPunct="0">
              <a:spcBef>
                <a:spcPct val="0"/>
              </a:spcBef>
              <a:spcAft>
                <a:spcPct val="0"/>
              </a:spcAft>
              <a:defRPr sz="3200">
                <a:solidFill>
                  <a:schemeClr val="tx1"/>
                </a:solidFill>
                <a:latin typeface="Tahoma" pitchFamily="34" charset="0"/>
                <a:cs typeface="Arial" charset="0"/>
              </a:defRPr>
            </a:lvl6pPr>
            <a:lvl7pPr marL="2971800" indent="-228600" eaLnBrk="0" fontAlgn="base" hangingPunct="0">
              <a:spcBef>
                <a:spcPct val="0"/>
              </a:spcBef>
              <a:spcAft>
                <a:spcPct val="0"/>
              </a:spcAft>
              <a:defRPr sz="3200">
                <a:solidFill>
                  <a:schemeClr val="tx1"/>
                </a:solidFill>
                <a:latin typeface="Tahoma" pitchFamily="34" charset="0"/>
                <a:cs typeface="Arial" charset="0"/>
              </a:defRPr>
            </a:lvl7pPr>
            <a:lvl8pPr marL="3429000" indent="-228600" eaLnBrk="0" fontAlgn="base" hangingPunct="0">
              <a:spcBef>
                <a:spcPct val="0"/>
              </a:spcBef>
              <a:spcAft>
                <a:spcPct val="0"/>
              </a:spcAft>
              <a:defRPr sz="3200">
                <a:solidFill>
                  <a:schemeClr val="tx1"/>
                </a:solidFill>
                <a:latin typeface="Tahoma" pitchFamily="34" charset="0"/>
                <a:cs typeface="Arial" charset="0"/>
              </a:defRPr>
            </a:lvl8pPr>
            <a:lvl9pPr marL="3886200" indent="-228600" eaLnBrk="0" fontAlgn="base" hangingPunct="0">
              <a:spcBef>
                <a:spcPct val="0"/>
              </a:spcBef>
              <a:spcAft>
                <a:spcPct val="0"/>
              </a:spcAft>
              <a:defRPr sz="3200">
                <a:solidFill>
                  <a:schemeClr val="tx1"/>
                </a:solidFill>
                <a:latin typeface="Tahoma" pitchFamily="34" charset="0"/>
                <a:cs typeface="Arial" charset="0"/>
              </a:defRPr>
            </a:lvl9pPr>
          </a:lstStyle>
          <a:p>
            <a:pPr eaLnBrk="1" hangingPunct="1">
              <a:spcBef>
                <a:spcPct val="20000"/>
              </a:spcBef>
              <a:buClr>
                <a:schemeClr val="folHlink"/>
              </a:buClr>
              <a:buSzPct val="60000"/>
              <a:buFont typeface="Wingdings" pitchFamily="2" charset="2"/>
              <a:buNone/>
            </a:pPr>
            <a:r>
              <a:rPr lang="cs-CZ" sz="1800" b="1"/>
              <a:t>77</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3068638"/>
            <a:ext cx="87471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0"/>
            <a:ext cx="104616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926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000" fill="hold"/>
                                        <p:tgtEl>
                                          <p:spTgt spid="14"/>
                                        </p:tgtEl>
                                        <p:attrNameLst>
                                          <p:attrName>ppt_x</p:attrName>
                                        </p:attrNameLst>
                                      </p:cBhvr>
                                      <p:tavLst>
                                        <p:tav tm="0">
                                          <p:val>
                                            <p:strVal val="#ppt_x"/>
                                          </p:val>
                                        </p:tav>
                                        <p:tav tm="100000">
                                          <p:val>
                                            <p:strVal val="#ppt_x"/>
                                          </p:val>
                                        </p:tav>
                                      </p:tavLst>
                                    </p:anim>
                                    <p:anim calcmode="lin" valueType="num">
                                      <p:cBhvr additive="base">
                                        <p:cTn id="2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55576" y="260648"/>
            <a:ext cx="7793037" cy="910431"/>
          </a:xfrm>
        </p:spPr>
        <p:txBody>
          <a:bodyPr/>
          <a:lstStyle/>
          <a:p>
            <a:r>
              <a:rPr lang="cs-CZ" dirty="0" smtClean="0"/>
              <a:t>SDŽ podle vzdělání</a:t>
            </a:r>
            <a:endParaRPr lang="cs-CZ" dirty="0"/>
          </a:p>
        </p:txBody>
      </p:sp>
      <p:graphicFrame>
        <p:nvGraphicFramePr>
          <p:cNvPr id="2" name="Zástupný symbol pro obsah 1"/>
          <p:cNvGraphicFramePr>
            <a:graphicFrameLocks noGrp="1"/>
          </p:cNvGraphicFramePr>
          <p:nvPr>
            <p:ph idx="1"/>
            <p:extLst/>
          </p:nvPr>
        </p:nvGraphicFramePr>
        <p:xfrm>
          <a:off x="755576" y="1268760"/>
          <a:ext cx="777240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379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1000"/>
                                        <p:tgtEl>
                                          <p:spTgt spid="2">
                                            <p:graphicEl>
                                              <a:chart seriesIdx="-3" categoryIdx="-3" bldStep="gridLegend"/>
                                            </p:graphicEl>
                                          </p:spTgt>
                                        </p:tgtEl>
                                      </p:cBhvr>
                                    </p:animEffect>
                                    <p:anim calcmode="lin" valueType="num">
                                      <p:cBhvr>
                                        <p:cTn id="8" dur="10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fade">
                                      <p:cBhvr>
                                        <p:cTn id="14" dur="1000"/>
                                        <p:tgtEl>
                                          <p:spTgt spid="2">
                                            <p:graphicEl>
                                              <a:chart seriesIdx="0" categoryIdx="0" bldStep="ptInSeries"/>
                                            </p:graphicEl>
                                          </p:spTgt>
                                        </p:tgtEl>
                                      </p:cBhvr>
                                    </p:animEffect>
                                    <p:anim calcmode="lin" valueType="num">
                                      <p:cBhvr>
                                        <p:cTn id="15" dur="1000" fill="hold"/>
                                        <p:tgtEl>
                                          <p:spTgt spid="2">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fade">
                                      <p:cBhvr>
                                        <p:cTn id="21" dur="1000"/>
                                        <p:tgtEl>
                                          <p:spTgt spid="2">
                                            <p:graphicEl>
                                              <a:chart seriesIdx="0" categoryIdx="1" bldStep="ptInSeries"/>
                                            </p:graphicEl>
                                          </p:spTgt>
                                        </p:tgtEl>
                                      </p:cBhvr>
                                    </p:animEffect>
                                    <p:anim calcmode="lin" valueType="num">
                                      <p:cBhvr>
                                        <p:cTn id="22" dur="1000" fill="hold"/>
                                        <p:tgtEl>
                                          <p:spTgt spid="2">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fade">
                                      <p:cBhvr>
                                        <p:cTn id="28" dur="1000"/>
                                        <p:tgtEl>
                                          <p:spTgt spid="2">
                                            <p:graphicEl>
                                              <a:chart seriesIdx="0" categoryIdx="2" bldStep="ptInSeries"/>
                                            </p:graphicEl>
                                          </p:spTgt>
                                        </p:tgtEl>
                                      </p:cBhvr>
                                    </p:animEffect>
                                    <p:anim calcmode="lin" valueType="num">
                                      <p:cBhvr>
                                        <p:cTn id="29" dur="1000" fill="hold"/>
                                        <p:tgtEl>
                                          <p:spTgt spid="2">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chart seriesIdx="0" categoryIdx="3" bldStep="ptInSeries"/>
                                            </p:graphicEl>
                                          </p:spTgt>
                                        </p:tgtEl>
                                        <p:attrNameLst>
                                          <p:attrName>style.visibility</p:attrName>
                                        </p:attrNameLst>
                                      </p:cBhvr>
                                      <p:to>
                                        <p:strVal val="visible"/>
                                      </p:to>
                                    </p:set>
                                    <p:animEffect transition="in" filter="fade">
                                      <p:cBhvr>
                                        <p:cTn id="35" dur="1000"/>
                                        <p:tgtEl>
                                          <p:spTgt spid="2">
                                            <p:graphicEl>
                                              <a:chart seriesIdx="0" categoryIdx="3" bldStep="ptInSeries"/>
                                            </p:graphicEl>
                                          </p:spTgt>
                                        </p:tgtEl>
                                      </p:cBhvr>
                                    </p:animEffect>
                                    <p:anim calcmode="lin" valueType="num">
                                      <p:cBhvr>
                                        <p:cTn id="36" dur="1000" fill="hold"/>
                                        <p:tgtEl>
                                          <p:spTgt spid="2">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fade">
                                      <p:cBhvr>
                                        <p:cTn id="42" dur="1000"/>
                                        <p:tgtEl>
                                          <p:spTgt spid="2">
                                            <p:graphicEl>
                                              <a:chart seriesIdx="1" categoryIdx="0" bldStep="ptInSeries"/>
                                            </p:graphicEl>
                                          </p:spTgt>
                                        </p:tgtEl>
                                      </p:cBhvr>
                                    </p:animEffect>
                                    <p:anim calcmode="lin" valueType="num">
                                      <p:cBhvr>
                                        <p:cTn id="43" dur="1000" fill="hold"/>
                                        <p:tgtEl>
                                          <p:spTgt spid="2">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chart seriesIdx="1"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fade">
                                      <p:cBhvr>
                                        <p:cTn id="49" dur="1000"/>
                                        <p:tgtEl>
                                          <p:spTgt spid="2">
                                            <p:graphicEl>
                                              <a:chart seriesIdx="1" categoryIdx="1" bldStep="ptInSeries"/>
                                            </p:graphicEl>
                                          </p:spTgt>
                                        </p:tgtEl>
                                      </p:cBhvr>
                                    </p:animEffect>
                                    <p:anim calcmode="lin" valueType="num">
                                      <p:cBhvr>
                                        <p:cTn id="50" dur="1000" fill="hold"/>
                                        <p:tgtEl>
                                          <p:spTgt spid="2">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chart seriesIdx="1"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graphicEl>
                                              <a:chart seriesIdx="1" categoryIdx="2" bldStep="ptInSeries"/>
                                            </p:graphicEl>
                                          </p:spTgt>
                                        </p:tgtEl>
                                        <p:attrNameLst>
                                          <p:attrName>style.visibility</p:attrName>
                                        </p:attrNameLst>
                                      </p:cBhvr>
                                      <p:to>
                                        <p:strVal val="visible"/>
                                      </p:to>
                                    </p:set>
                                    <p:animEffect transition="in" filter="fade">
                                      <p:cBhvr>
                                        <p:cTn id="56" dur="1000"/>
                                        <p:tgtEl>
                                          <p:spTgt spid="2">
                                            <p:graphicEl>
                                              <a:chart seriesIdx="1" categoryIdx="2" bldStep="ptInSeries"/>
                                            </p:graphicEl>
                                          </p:spTgt>
                                        </p:tgtEl>
                                      </p:cBhvr>
                                    </p:animEffect>
                                    <p:anim calcmode="lin" valueType="num">
                                      <p:cBhvr>
                                        <p:cTn id="57" dur="1000" fill="hold"/>
                                        <p:tgtEl>
                                          <p:spTgt spid="2">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chart seriesIdx="1"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graphicEl>
                                              <a:chart seriesIdx="1" categoryIdx="3" bldStep="ptInSeries"/>
                                            </p:graphicEl>
                                          </p:spTgt>
                                        </p:tgtEl>
                                        <p:attrNameLst>
                                          <p:attrName>style.visibility</p:attrName>
                                        </p:attrNameLst>
                                      </p:cBhvr>
                                      <p:to>
                                        <p:strVal val="visible"/>
                                      </p:to>
                                    </p:set>
                                    <p:animEffect transition="in" filter="fade">
                                      <p:cBhvr>
                                        <p:cTn id="63" dur="1000"/>
                                        <p:tgtEl>
                                          <p:spTgt spid="2">
                                            <p:graphicEl>
                                              <a:chart seriesIdx="1" categoryIdx="3" bldStep="ptInSeries"/>
                                            </p:graphicEl>
                                          </p:spTgt>
                                        </p:tgtEl>
                                      </p:cBhvr>
                                    </p:animEffect>
                                    <p:anim calcmode="lin" valueType="num">
                                      <p:cBhvr>
                                        <p:cTn id="64" dur="1000" fill="hold"/>
                                        <p:tgtEl>
                                          <p:spTgt spid="2">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chart seriesIdx="1"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51520" y="188640"/>
            <a:ext cx="7992888" cy="6559234"/>
          </a:xfrm>
          <a:prstGeom prst="rect">
            <a:avLst/>
          </a:prstGeom>
        </p:spPr>
      </p:pic>
    </p:spTree>
    <p:extLst>
      <p:ext uri="{BB962C8B-B14F-4D97-AF65-F5344CB8AC3E}">
        <p14:creationId xmlns:p14="http://schemas.microsoft.com/office/powerpoint/2010/main" val="3962110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4213" y="404813"/>
            <a:ext cx="8002587" cy="6048375"/>
          </a:xfrm>
        </p:spPr>
        <p:txBody>
          <a:bodyPr rtlCol="0">
            <a:normAutofit lnSpcReduction="10000"/>
          </a:bodyPr>
          <a:lstStyle/>
          <a:p>
            <a:pPr marL="0" indent="0" eaLnBrk="1" fontAlgn="auto" hangingPunct="1">
              <a:spcAft>
                <a:spcPts val="0"/>
              </a:spcAft>
              <a:buFont typeface="Arial" pitchFamily="34" charset="0"/>
              <a:buNone/>
              <a:defRPr/>
            </a:pPr>
            <a:r>
              <a:rPr lang="cs-CZ" sz="4000" b="1" dirty="0" smtClean="0">
                <a:solidFill>
                  <a:srgbClr val="1B06BA"/>
                </a:solidFill>
              </a:rPr>
              <a:t>PROMĚNA VĚKOVÉ STRUKTURY POPULACE – POPULAČNÍ STÁRNUTÍ</a:t>
            </a:r>
          </a:p>
          <a:p>
            <a:pPr marL="0" indent="0" eaLnBrk="1" fontAlgn="auto" hangingPunct="1">
              <a:spcAft>
                <a:spcPts val="0"/>
              </a:spcAft>
              <a:buFont typeface="Arial" pitchFamily="34" charset="0"/>
              <a:buNone/>
              <a:defRPr/>
            </a:pPr>
            <a:endParaRPr lang="cs-CZ" b="1" dirty="0"/>
          </a:p>
          <a:p>
            <a:pPr eaLnBrk="1" fontAlgn="auto" hangingPunct="1">
              <a:spcAft>
                <a:spcPts val="0"/>
              </a:spcAft>
              <a:buFont typeface="Wingdings" pitchFamily="2" charset="2"/>
              <a:buChar char="§"/>
              <a:defRPr/>
            </a:pPr>
            <a:r>
              <a:rPr lang="cs-CZ" dirty="0"/>
              <a:t>Populace nemá věk – jen věkovou strukturu</a:t>
            </a:r>
          </a:p>
          <a:p>
            <a:pPr eaLnBrk="1" fontAlgn="auto" hangingPunct="1">
              <a:spcAft>
                <a:spcPts val="0"/>
              </a:spcAft>
              <a:buFont typeface="Wingdings" pitchFamily="2" charset="2"/>
              <a:buChar char="§"/>
              <a:defRPr/>
            </a:pPr>
            <a:r>
              <a:rPr lang="cs-CZ" dirty="0"/>
              <a:t>Populace může mládnout</a:t>
            </a:r>
          </a:p>
          <a:p>
            <a:pPr eaLnBrk="1" fontAlgn="auto" hangingPunct="1">
              <a:spcAft>
                <a:spcPts val="0"/>
              </a:spcAft>
              <a:buFont typeface="Wingdings" pitchFamily="2" charset="2"/>
              <a:buChar char="§"/>
              <a:defRPr/>
            </a:pPr>
            <a:r>
              <a:rPr lang="cs-CZ" dirty="0"/>
              <a:t>Populační stárnutí</a:t>
            </a:r>
          </a:p>
          <a:p>
            <a:pPr lvl="1" eaLnBrk="1" fontAlgn="auto" hangingPunct="1">
              <a:spcAft>
                <a:spcPts val="0"/>
              </a:spcAft>
              <a:buClr>
                <a:schemeClr val="accent2"/>
              </a:buClr>
              <a:buFont typeface="Wingdings" pitchFamily="2" charset="2"/>
              <a:buChar char="§"/>
              <a:defRPr/>
            </a:pPr>
            <a:r>
              <a:rPr lang="cs-CZ" dirty="0"/>
              <a:t>proces, kdy se mění věková struktura populace tak, že se zvyšuje podíl osob starších </a:t>
            </a:r>
            <a:r>
              <a:rPr lang="cs-CZ" dirty="0" smtClean="0"/>
              <a:t>60, 65 nebo 70 let</a:t>
            </a:r>
          </a:p>
          <a:p>
            <a:pPr marL="0" indent="0" eaLnBrk="1" fontAlgn="auto" hangingPunct="1">
              <a:spcAft>
                <a:spcPts val="0"/>
              </a:spcAft>
              <a:buFont typeface="Arial" pitchFamily="34" charset="0"/>
              <a:buNone/>
              <a:defRPr/>
            </a:pPr>
            <a:endParaRPr lang="cs-CZ" b="1" dirty="0" smtClean="0"/>
          </a:p>
          <a:p>
            <a:pPr marL="857250" lvl="1" indent="-457200" eaLnBrk="1" fontAlgn="auto" hangingPunct="1">
              <a:spcAft>
                <a:spcPts val="0"/>
              </a:spcAft>
              <a:buFont typeface="Arial" pitchFamily="34" charset="0"/>
              <a:buChar char="•"/>
              <a:defRPr/>
            </a:pPr>
            <a:endParaRPr lang="cs-CZ" b="1" dirty="0" smtClean="0"/>
          </a:p>
          <a:p>
            <a:pPr eaLnBrk="1" fontAlgn="auto" hangingPunct="1">
              <a:spcAft>
                <a:spcPts val="0"/>
              </a:spcAft>
              <a:buFont typeface="Arial" pitchFamily="34" charset="0"/>
              <a:buChar char="•"/>
              <a:defRPr/>
            </a:pPr>
            <a:endParaRPr lang="cs-CZ" b="1" dirty="0" smtClean="0"/>
          </a:p>
        </p:txBody>
      </p:sp>
      <p:sp>
        <p:nvSpPr>
          <p:cNvPr id="16387" name="Nadpis 3"/>
          <p:cNvSpPr>
            <a:spLocks noGrp="1"/>
          </p:cNvSpPr>
          <p:nvPr>
            <p:ph type="title"/>
          </p:nvPr>
        </p:nvSpPr>
        <p:spPr/>
        <p:txBody>
          <a:bodyPr/>
          <a:lstStyle/>
          <a:p>
            <a:endParaRPr lang="cs-CZ" altLang="cs-CZ" smtClean="0">
              <a:latin typeface="Arial" charset="0"/>
            </a:endParaRPr>
          </a:p>
        </p:txBody>
      </p:sp>
    </p:spTree>
    <p:extLst>
      <p:ext uri="{BB962C8B-B14F-4D97-AF65-F5344CB8AC3E}">
        <p14:creationId xmlns:p14="http://schemas.microsoft.com/office/powerpoint/2010/main" val="1781133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63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4624"/>
            <a:ext cx="8229600" cy="1143000"/>
          </a:xfrm>
        </p:spPr>
        <p:txBody>
          <a:bodyPr>
            <a:normAutofit/>
          </a:bodyPr>
          <a:lstStyle/>
          <a:p>
            <a:pPr marL="0" indent="0"/>
            <a:r>
              <a:rPr lang="cs-CZ" sz="3200" b="1" dirty="0">
                <a:solidFill>
                  <a:srgbClr val="3608B8"/>
                </a:solidFill>
              </a:rPr>
              <a:t>Souhrnné ukazatele zdravotního stavu</a:t>
            </a:r>
          </a:p>
        </p:txBody>
      </p:sp>
      <p:sp>
        <p:nvSpPr>
          <p:cNvPr id="3" name="Zástupný symbol pro obsah 2"/>
          <p:cNvSpPr>
            <a:spLocks noGrp="1"/>
          </p:cNvSpPr>
          <p:nvPr>
            <p:ph idx="1"/>
          </p:nvPr>
        </p:nvSpPr>
        <p:spPr>
          <a:xfrm>
            <a:off x="395536" y="980728"/>
            <a:ext cx="8507288" cy="5256583"/>
          </a:xfrm>
        </p:spPr>
        <p:txBody>
          <a:bodyPr>
            <a:normAutofit fontScale="92500" lnSpcReduction="20000"/>
          </a:bodyPr>
          <a:lstStyle/>
          <a:p>
            <a:r>
              <a:rPr lang="cs-CZ" sz="2200" dirty="0" smtClean="0">
                <a:solidFill>
                  <a:srgbClr val="3608B8"/>
                </a:solidFill>
              </a:rPr>
              <a:t>Naděje dožití podle zdravotního stavu:</a:t>
            </a:r>
          </a:p>
          <a:p>
            <a:pPr lvl="1"/>
            <a:r>
              <a:rPr lang="cs-CZ" sz="2200" dirty="0" smtClean="0">
                <a:solidFill>
                  <a:srgbClr val="3608B8"/>
                </a:solidFill>
              </a:rPr>
              <a:t>HLE</a:t>
            </a:r>
            <a:r>
              <a:rPr lang="cs-CZ" sz="2200" dirty="0" smtClean="0"/>
              <a:t> (healthy life expectancy) = naděje dožití ve zdraví</a:t>
            </a:r>
          </a:p>
          <a:p>
            <a:pPr lvl="1"/>
            <a:r>
              <a:rPr lang="cs-CZ" sz="2200" dirty="0" smtClean="0">
                <a:solidFill>
                  <a:srgbClr val="3608B8"/>
                </a:solidFill>
              </a:rPr>
              <a:t>HLY</a:t>
            </a:r>
            <a:r>
              <a:rPr lang="cs-CZ" sz="2200" dirty="0" smtClean="0"/>
              <a:t> (healthy life years)= délka života ve zdraví</a:t>
            </a:r>
          </a:p>
          <a:p>
            <a:pPr marL="457200" lvl="1" indent="0">
              <a:buNone/>
            </a:pPr>
            <a:endParaRPr lang="cs-CZ" sz="2200" dirty="0" smtClean="0"/>
          </a:p>
          <a:p>
            <a:pPr marL="514350" indent="-457200"/>
            <a:r>
              <a:rPr lang="cs-CZ" sz="2200" dirty="0">
                <a:solidFill>
                  <a:srgbClr val="3608B8"/>
                </a:solidFill>
              </a:rPr>
              <a:t>Naděje dožití </a:t>
            </a:r>
            <a:r>
              <a:rPr lang="cs-CZ" sz="2200" dirty="0" smtClean="0">
                <a:solidFill>
                  <a:srgbClr val="3608B8"/>
                </a:solidFill>
              </a:rPr>
              <a:t>v daném zdravotním </a:t>
            </a:r>
            <a:r>
              <a:rPr lang="cs-CZ" sz="2200" dirty="0">
                <a:solidFill>
                  <a:srgbClr val="3608B8"/>
                </a:solidFill>
              </a:rPr>
              <a:t>stavu</a:t>
            </a:r>
            <a:r>
              <a:rPr lang="cs-CZ" sz="2200" dirty="0" smtClean="0">
                <a:solidFill>
                  <a:srgbClr val="3608B8"/>
                </a:solidFill>
              </a:rPr>
              <a:t>:</a:t>
            </a:r>
          </a:p>
          <a:p>
            <a:pPr marL="914400" lvl="1" indent="-457200"/>
            <a:r>
              <a:rPr lang="cs-CZ" sz="2200" dirty="0"/>
              <a:t>s</a:t>
            </a:r>
            <a:r>
              <a:rPr lang="cs-CZ" sz="2200" dirty="0" smtClean="0"/>
              <a:t>ubjektivní hodnocení</a:t>
            </a:r>
          </a:p>
          <a:p>
            <a:pPr marL="1314450" lvl="2" indent="-457200"/>
            <a:r>
              <a:rPr lang="cs-CZ" sz="2200" dirty="0" smtClean="0"/>
              <a:t>úroveň zdraví</a:t>
            </a:r>
          </a:p>
          <a:p>
            <a:pPr marL="1314450" lvl="2" indent="-457200"/>
            <a:r>
              <a:rPr lang="cs-CZ" sz="2200" dirty="0" smtClean="0"/>
              <a:t>nemocnost</a:t>
            </a:r>
          </a:p>
          <a:p>
            <a:pPr marL="1314450" lvl="2" indent="-457200"/>
            <a:r>
              <a:rPr lang="cs-CZ" sz="2200" dirty="0"/>
              <a:t>d</a:t>
            </a:r>
            <a:r>
              <a:rPr lang="cs-CZ" sz="2200" dirty="0" smtClean="0"/>
              <a:t>isabilita</a:t>
            </a:r>
          </a:p>
          <a:p>
            <a:pPr marL="857250" lvl="2" indent="0">
              <a:buNone/>
            </a:pPr>
            <a:endParaRPr lang="cs-CZ" sz="2200" dirty="0"/>
          </a:p>
          <a:p>
            <a:pPr marL="514350" indent="-457200"/>
            <a:r>
              <a:rPr lang="cs-CZ" sz="2200" dirty="0">
                <a:solidFill>
                  <a:srgbClr val="3608B8"/>
                </a:solidFill>
              </a:rPr>
              <a:t>Naděje dožití </a:t>
            </a:r>
            <a:r>
              <a:rPr lang="cs-CZ" sz="2200" dirty="0" smtClean="0">
                <a:solidFill>
                  <a:srgbClr val="3608B8"/>
                </a:solidFill>
              </a:rPr>
              <a:t>vážená zdravotním stavem:</a:t>
            </a:r>
          </a:p>
          <a:p>
            <a:pPr marL="914400" lvl="1" indent="-457200"/>
            <a:r>
              <a:rPr lang="cs-CZ" sz="2200" dirty="0"/>
              <a:t>d</a:t>
            </a:r>
            <a:r>
              <a:rPr lang="cs-CZ" sz="2200" dirty="0" smtClean="0"/>
              <a:t>isabilitou</a:t>
            </a:r>
          </a:p>
          <a:p>
            <a:pPr marL="914400" lvl="1" indent="-457200"/>
            <a:r>
              <a:rPr lang="cs-CZ" sz="2200" dirty="0"/>
              <a:t>k</a:t>
            </a:r>
            <a:r>
              <a:rPr lang="cs-CZ" sz="2200" dirty="0" smtClean="0"/>
              <a:t>valitou života</a:t>
            </a:r>
          </a:p>
          <a:p>
            <a:pPr marL="457200" lvl="1" indent="0">
              <a:buNone/>
            </a:pPr>
            <a:endParaRPr lang="cs-CZ" sz="2200" dirty="0"/>
          </a:p>
          <a:p>
            <a:pPr marL="514350" indent="-457200"/>
            <a:r>
              <a:rPr lang="cs-CZ" sz="2200" dirty="0" smtClean="0">
                <a:solidFill>
                  <a:srgbClr val="3608B8"/>
                </a:solidFill>
              </a:rPr>
              <a:t>Deficity ve zdraví:</a:t>
            </a:r>
          </a:p>
          <a:p>
            <a:pPr marL="914400" lvl="1" indent="-457200"/>
            <a:r>
              <a:rPr lang="cs-CZ" sz="2200" dirty="0"/>
              <a:t>d</a:t>
            </a:r>
            <a:r>
              <a:rPr lang="cs-CZ" sz="2200" dirty="0" smtClean="0"/>
              <a:t>isabilitou vážené roky života</a:t>
            </a:r>
            <a:endParaRPr lang="cs-CZ" sz="2200" dirty="0"/>
          </a:p>
          <a:p>
            <a:pPr marL="914400" lvl="1" indent="-457200"/>
            <a:r>
              <a:rPr lang="cs-CZ" sz="2200" dirty="0"/>
              <a:t>z</a:t>
            </a:r>
            <a:r>
              <a:rPr lang="cs-CZ" sz="2200" dirty="0" smtClean="0"/>
              <a:t>tracené roky života</a:t>
            </a:r>
            <a:endParaRPr lang="cs-CZ" sz="2200" dirty="0"/>
          </a:p>
          <a:p>
            <a:pPr marL="514350" indent="-457200"/>
            <a:endParaRPr lang="cs-CZ" sz="2200" dirty="0" smtClean="0">
              <a:solidFill>
                <a:srgbClr val="3608B8"/>
              </a:solidFill>
            </a:endParaRPr>
          </a:p>
          <a:p>
            <a:pPr marL="514350" indent="-457200"/>
            <a:endParaRPr lang="cs-CZ" sz="2200" dirty="0">
              <a:solidFill>
                <a:srgbClr val="3608B8"/>
              </a:solidFill>
            </a:endParaRPr>
          </a:p>
          <a:p>
            <a:pPr marL="514350" indent="-457200"/>
            <a:endParaRPr lang="cs-CZ" sz="2600" dirty="0"/>
          </a:p>
        </p:txBody>
      </p:sp>
    </p:spTree>
    <p:extLst>
      <p:ext uri="{BB962C8B-B14F-4D97-AF65-F5344CB8AC3E}">
        <p14:creationId xmlns:p14="http://schemas.microsoft.com/office/powerpoint/2010/main" val="987140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0"/>
            <a:ext cx="4697511" cy="67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smtClean="0">
                <a:solidFill>
                  <a:srgbClr val="3608B8"/>
                </a:solidFill>
              </a:rPr>
              <a:t>Délka života ve zdraví HLY</a:t>
            </a:r>
            <a:endParaRPr lang="cs-CZ" b="1" dirty="0">
              <a:solidFill>
                <a:srgbClr val="3608B8"/>
              </a:solidFill>
            </a:endParaRPr>
          </a:p>
        </p:txBody>
      </p:sp>
      <p:sp>
        <p:nvSpPr>
          <p:cNvPr id="4" name="Zástupný symbol pro obsah 3"/>
          <p:cNvSpPr>
            <a:spLocks noGrp="1"/>
          </p:cNvSpPr>
          <p:nvPr>
            <p:ph idx="1"/>
          </p:nvPr>
        </p:nvSpPr>
        <p:spPr>
          <a:xfrm>
            <a:off x="457200" y="1600201"/>
            <a:ext cx="8229600" cy="4781127"/>
          </a:xfrm>
        </p:spPr>
        <p:txBody>
          <a:bodyPr>
            <a:normAutofit fontScale="92500" lnSpcReduction="20000"/>
          </a:bodyPr>
          <a:lstStyle/>
          <a:p>
            <a:r>
              <a:rPr lang="cs-CZ" dirty="0" smtClean="0"/>
              <a:t>vyjadřuje </a:t>
            </a:r>
            <a:r>
              <a:rPr lang="cs-CZ" dirty="0">
                <a:solidFill>
                  <a:srgbClr val="3608B8"/>
                </a:solidFill>
              </a:rPr>
              <a:t>průměrný </a:t>
            </a:r>
            <a:r>
              <a:rPr lang="cs-CZ" dirty="0" smtClean="0">
                <a:solidFill>
                  <a:srgbClr val="3608B8"/>
                </a:solidFill>
              </a:rPr>
              <a:t>počet zbývajících </a:t>
            </a:r>
            <a:r>
              <a:rPr lang="cs-CZ" dirty="0">
                <a:solidFill>
                  <a:srgbClr val="3608B8"/>
                </a:solidFill>
              </a:rPr>
              <a:t>let života, které osoba v určitém věku prožije </a:t>
            </a:r>
            <a:r>
              <a:rPr lang="cs-CZ" dirty="0" smtClean="0">
                <a:solidFill>
                  <a:srgbClr val="3608B8"/>
                </a:solidFill>
              </a:rPr>
              <a:t>v dobrém </a:t>
            </a:r>
            <a:r>
              <a:rPr lang="cs-CZ" dirty="0">
                <a:solidFill>
                  <a:srgbClr val="3608B8"/>
                </a:solidFill>
              </a:rPr>
              <a:t>zdraví</a:t>
            </a:r>
            <a:r>
              <a:rPr lang="cs-CZ" dirty="0"/>
              <a:t>, tj. </a:t>
            </a:r>
            <a:r>
              <a:rPr lang="cs-CZ" dirty="0" smtClean="0"/>
              <a:t>bez zdravotního omezení.</a:t>
            </a:r>
          </a:p>
          <a:p>
            <a:pPr marL="0" indent="0">
              <a:buNone/>
            </a:pPr>
            <a:endParaRPr lang="cs-CZ" dirty="0" smtClean="0"/>
          </a:p>
          <a:p>
            <a:r>
              <a:rPr lang="cs-CZ" dirty="0" smtClean="0"/>
              <a:t>Pokouší </a:t>
            </a:r>
            <a:r>
              <a:rPr lang="cs-CZ" dirty="0"/>
              <a:t>se charakterizovat </a:t>
            </a:r>
            <a:r>
              <a:rPr lang="cs-CZ" dirty="0">
                <a:solidFill>
                  <a:srgbClr val="3608B8"/>
                </a:solidFill>
              </a:rPr>
              <a:t>nejen kvantitu</a:t>
            </a:r>
            <a:r>
              <a:rPr lang="cs-CZ" dirty="0"/>
              <a:t>, vyjádřenou </a:t>
            </a:r>
            <a:r>
              <a:rPr lang="cs-CZ" dirty="0" smtClean="0"/>
              <a:t>počtem prožitých </a:t>
            </a:r>
            <a:r>
              <a:rPr lang="cs-CZ" dirty="0"/>
              <a:t>let, </a:t>
            </a:r>
            <a:r>
              <a:rPr lang="cs-CZ" dirty="0">
                <a:solidFill>
                  <a:srgbClr val="3608B8"/>
                </a:solidFill>
              </a:rPr>
              <a:t>ale i kvalitu života </a:t>
            </a:r>
            <a:r>
              <a:rPr lang="cs-CZ" dirty="0"/>
              <a:t>a to rozdělením jeho části na část prožitou ve zdraví (</a:t>
            </a:r>
            <a:r>
              <a:rPr lang="cs-CZ" dirty="0" smtClean="0"/>
              <a:t>bez zdravotního </a:t>
            </a:r>
            <a:r>
              <a:rPr lang="cs-CZ" dirty="0"/>
              <a:t>omezení) a část prožitou v nemoci (se zdravotním omezením</a:t>
            </a:r>
            <a:r>
              <a:rPr lang="cs-CZ" dirty="0" smtClean="0"/>
              <a:t>)</a:t>
            </a:r>
            <a:endParaRPr lang="cs-CZ" dirty="0"/>
          </a:p>
        </p:txBody>
      </p:sp>
    </p:spTree>
    <p:extLst>
      <p:ext uri="{BB962C8B-B14F-4D97-AF65-F5344CB8AC3E}">
        <p14:creationId xmlns:p14="http://schemas.microsoft.com/office/powerpoint/2010/main" val="1471303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dirty="0"/>
              <a:t> </a:t>
            </a:r>
            <a:r>
              <a:rPr lang="cs-CZ" altLang="cs-CZ" b="1" dirty="0">
                <a:solidFill>
                  <a:srgbClr val="3608B8"/>
                </a:solidFill>
              </a:rPr>
              <a:t>John GRAUNT (1620-1674)</a:t>
            </a:r>
          </a:p>
        </p:txBody>
      </p:sp>
      <p:sp>
        <p:nvSpPr>
          <p:cNvPr id="24579" name="Rectangle 3"/>
          <p:cNvSpPr>
            <a:spLocks noGrp="1" noChangeArrowheads="1"/>
          </p:cNvSpPr>
          <p:nvPr>
            <p:ph type="body" sz="half" idx="1"/>
          </p:nvPr>
        </p:nvSpPr>
        <p:spPr/>
        <p:txBody>
          <a:bodyPr/>
          <a:lstStyle/>
          <a:p>
            <a:r>
              <a:rPr lang="cs-CZ" altLang="cs-CZ" sz="2400" dirty="0"/>
              <a:t>londýnský obchodník</a:t>
            </a:r>
          </a:p>
          <a:p>
            <a:pPr>
              <a:buFont typeface="Wingdings" panose="05000000000000000000" pitchFamily="2" charset="2"/>
              <a:buNone/>
            </a:pPr>
            <a:r>
              <a:rPr lang="cs-CZ" altLang="cs-CZ" sz="2400" dirty="0"/>
              <a:t>     s pánskou konfekcí</a:t>
            </a:r>
          </a:p>
          <a:p>
            <a:pPr>
              <a:buFont typeface="Wingdings" panose="05000000000000000000" pitchFamily="2" charset="2"/>
              <a:buNone/>
            </a:pPr>
            <a:r>
              <a:rPr lang="cs-CZ" altLang="cs-CZ" sz="2400" dirty="0"/>
              <a:t> </a:t>
            </a:r>
          </a:p>
          <a:p>
            <a:r>
              <a:rPr lang="cs-CZ" altLang="cs-CZ" sz="2400" dirty="0"/>
              <a:t>„</a:t>
            </a:r>
            <a:r>
              <a:rPr lang="cs-CZ" altLang="cs-CZ" sz="2400" dirty="0" smtClean="0"/>
              <a:t>otec zakladatel“ </a:t>
            </a:r>
            <a:r>
              <a:rPr lang="cs-CZ" altLang="cs-CZ" sz="2400" dirty="0"/>
              <a:t>vědecké demografie</a:t>
            </a:r>
          </a:p>
          <a:p>
            <a:endParaRPr lang="cs-CZ" altLang="cs-CZ" sz="2400" dirty="0"/>
          </a:p>
          <a:p>
            <a:r>
              <a:rPr lang="cs-CZ" altLang="cs-CZ" sz="2400" dirty="0"/>
              <a:t>autor základního díla </a:t>
            </a:r>
            <a:r>
              <a:rPr lang="cs-CZ" altLang="cs-CZ" sz="2400" dirty="0" smtClean="0"/>
              <a:t>o úmrtnosti a zákonitostech </a:t>
            </a:r>
            <a:r>
              <a:rPr lang="cs-CZ" altLang="cs-CZ" sz="2400" dirty="0"/>
              <a:t>vymírání</a:t>
            </a:r>
          </a:p>
        </p:txBody>
      </p:sp>
      <p:pic>
        <p:nvPicPr>
          <p:cNvPr id="24582" name="Picture 6" descr="Gra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382963" cy="43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92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b="1" dirty="0" smtClean="0">
                <a:solidFill>
                  <a:srgbClr val="3608B8"/>
                </a:solidFill>
              </a:rPr>
              <a:t>Délka života ve zdraví HLY</a:t>
            </a:r>
            <a:endParaRPr lang="cs-CZ" b="1" dirty="0">
              <a:solidFill>
                <a:srgbClr val="3608B8"/>
              </a:solidFill>
            </a:endParaRPr>
          </a:p>
        </p:txBody>
      </p:sp>
      <p:sp>
        <p:nvSpPr>
          <p:cNvPr id="4" name="Zástupný symbol pro obsah 3"/>
          <p:cNvSpPr>
            <a:spLocks noGrp="1"/>
          </p:cNvSpPr>
          <p:nvPr>
            <p:ph idx="1"/>
          </p:nvPr>
        </p:nvSpPr>
        <p:spPr>
          <a:xfrm>
            <a:off x="457200" y="1600201"/>
            <a:ext cx="8229600" cy="4781127"/>
          </a:xfrm>
        </p:spPr>
        <p:txBody>
          <a:bodyPr>
            <a:normAutofit/>
          </a:bodyPr>
          <a:lstStyle/>
          <a:p>
            <a:r>
              <a:rPr lang="cs-CZ" dirty="0" err="1" smtClean="0"/>
              <a:t>Eurostat</a:t>
            </a:r>
            <a:endParaRPr lang="cs-CZ" dirty="0" smtClean="0"/>
          </a:p>
          <a:p>
            <a:pPr lvl="1"/>
            <a:r>
              <a:rPr lang="cs-CZ" dirty="0" err="1" smtClean="0"/>
              <a:t>Úmtrnostní</a:t>
            </a:r>
            <a:r>
              <a:rPr lang="cs-CZ" dirty="0" smtClean="0"/>
              <a:t> tabulky</a:t>
            </a:r>
          </a:p>
          <a:p>
            <a:pPr lvl="1"/>
            <a:r>
              <a:rPr lang="cs-CZ" dirty="0" smtClean="0"/>
              <a:t>Výběrové šetření SILC (modul zdraví)</a:t>
            </a:r>
          </a:p>
          <a:p>
            <a:pPr lvl="1"/>
            <a:endParaRPr lang="cs-CZ" dirty="0"/>
          </a:p>
          <a:p>
            <a:r>
              <a:rPr lang="cs-CZ" dirty="0">
                <a:hlinkClick r:id="rId2"/>
              </a:rPr>
              <a:t>http://www.ehemu.eu/</a:t>
            </a:r>
            <a:endParaRPr lang="cs-CZ" dirty="0"/>
          </a:p>
        </p:txBody>
      </p:sp>
    </p:spTree>
    <p:extLst>
      <p:ext uri="{BB962C8B-B14F-4D97-AF65-F5344CB8AC3E}">
        <p14:creationId xmlns:p14="http://schemas.microsoft.com/office/powerpoint/2010/main" val="297132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ZDŽ že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052"/>
            <a:ext cx="86762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36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ZDŽ muž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0350"/>
            <a:ext cx="8424168" cy="660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2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altLang="cs-CZ" sz="3200" b="1" dirty="0"/>
              <a:t>J.GRAUNT</a:t>
            </a:r>
            <a:r>
              <a:rPr lang="cs-CZ" altLang="cs-CZ" sz="3200" dirty="0"/>
              <a:t>: </a:t>
            </a:r>
            <a:r>
              <a:rPr lang="cs-CZ" altLang="cs-CZ" sz="3400" dirty="0">
                <a:solidFill>
                  <a:srgbClr val="3608B8"/>
                </a:solidFill>
              </a:rPr>
              <a:t>Přírodní a ekonomická pozorování z úmrtních listů</a:t>
            </a:r>
            <a:r>
              <a:rPr lang="cs-CZ" altLang="cs-CZ" sz="3400" dirty="0">
                <a:solidFill>
                  <a:schemeClr val="accent2"/>
                </a:solidFill>
              </a:rPr>
              <a:t> </a:t>
            </a:r>
            <a:r>
              <a:rPr lang="cs-CZ" altLang="cs-CZ" sz="3400" dirty="0">
                <a:solidFill>
                  <a:schemeClr val="tx1"/>
                </a:solidFill>
              </a:rPr>
              <a:t>(1662)</a:t>
            </a:r>
          </a:p>
        </p:txBody>
      </p:sp>
      <p:sp>
        <p:nvSpPr>
          <p:cNvPr id="21507" name="Rectangle 3"/>
          <p:cNvSpPr>
            <a:spLocks noGrp="1" noChangeArrowheads="1"/>
          </p:cNvSpPr>
          <p:nvPr>
            <p:ph type="body" sz="half" idx="1"/>
          </p:nvPr>
        </p:nvSpPr>
        <p:spPr>
          <a:xfrm>
            <a:off x="566738" y="1268413"/>
            <a:ext cx="4652962" cy="4751387"/>
          </a:xfrm>
        </p:spPr>
        <p:txBody>
          <a:bodyPr>
            <a:normAutofit lnSpcReduction="10000"/>
          </a:bodyPr>
          <a:lstStyle/>
          <a:p>
            <a:endParaRPr lang="cs-CZ" altLang="cs-CZ" sz="2600" dirty="0"/>
          </a:p>
          <a:p>
            <a:r>
              <a:rPr lang="cs-CZ" altLang="cs-CZ" sz="2400" dirty="0"/>
              <a:t>úmrtnost je poměrně stabilní jev občas porušovaný výkyvy (epidemie)</a:t>
            </a:r>
          </a:p>
          <a:p>
            <a:endParaRPr lang="cs-CZ" altLang="cs-CZ" sz="2400" dirty="0"/>
          </a:p>
          <a:p>
            <a:r>
              <a:rPr lang="cs-CZ" altLang="cs-CZ" sz="2400" dirty="0"/>
              <a:t>mezi narozenými se udržuje poměrně stabilní poměr podle pohlaví</a:t>
            </a:r>
          </a:p>
          <a:p>
            <a:endParaRPr lang="cs-CZ" altLang="cs-CZ" sz="2400" dirty="0"/>
          </a:p>
          <a:p>
            <a:r>
              <a:rPr lang="cs-CZ" altLang="cs-CZ" sz="2400" dirty="0"/>
              <a:t>existují rozdíly v četnosti úmrtí podle věku</a:t>
            </a:r>
          </a:p>
          <a:p>
            <a:pPr>
              <a:buFont typeface="Wingdings" panose="05000000000000000000" pitchFamily="2" charset="2"/>
              <a:buNone/>
            </a:pPr>
            <a:r>
              <a:rPr lang="cs-CZ" altLang="cs-CZ" sz="2400" dirty="0"/>
              <a:t>    </a:t>
            </a:r>
          </a:p>
        </p:txBody>
      </p:sp>
      <p:sp>
        <p:nvSpPr>
          <p:cNvPr id="21510" name="Rectangle 6"/>
          <p:cNvSpPr>
            <a:spLocks noChangeArrowheads="1"/>
          </p:cNvSpPr>
          <p:nvPr/>
        </p:nvSpPr>
        <p:spPr bwMode="auto">
          <a:xfrm>
            <a:off x="4643438" y="1773238"/>
            <a:ext cx="39243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51113" indent="-398463" fontAlgn="base">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3008313" indent="-398463" fontAlgn="base">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65513" indent="-398463" fontAlgn="base">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922713" indent="-398463" fontAlgn="base">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endParaRPr lang="cs-CZ" altLang="cs-CZ"/>
          </a:p>
        </p:txBody>
      </p:sp>
      <p:pic>
        <p:nvPicPr>
          <p:cNvPr id="21511" name="Picture 7" descr="Grau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08625" y="1557338"/>
            <a:ext cx="3065463" cy="4751387"/>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9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cs-CZ" altLang="cs-CZ" b="1" dirty="0">
                <a:solidFill>
                  <a:srgbClr val="3608B8"/>
                </a:solidFill>
                <a:latin typeface="+mn-lt"/>
                <a:cs typeface="Times New Roman" panose="02020603050405020304" pitchFamily="18" charset="0"/>
              </a:rPr>
              <a:t>ÚMRTNOSTNÍ TABULKY</a:t>
            </a:r>
          </a:p>
        </p:txBody>
      </p:sp>
      <p:sp>
        <p:nvSpPr>
          <p:cNvPr id="25603" name="Rectangle 3"/>
          <p:cNvSpPr>
            <a:spLocks noGrp="1" noChangeArrowheads="1"/>
          </p:cNvSpPr>
          <p:nvPr>
            <p:ph type="body" idx="4294967295"/>
          </p:nvPr>
        </p:nvSpPr>
        <p:spPr/>
        <p:txBody>
          <a:bodyPr/>
          <a:lstStyle/>
          <a:p>
            <a:r>
              <a:rPr lang="cs-CZ" altLang="cs-CZ" sz="2400" dirty="0">
                <a:cs typeface="Times New Roman" panose="02020603050405020304" pitchFamily="18" charset="0"/>
              </a:rPr>
              <a:t>první skutečné úmrtnostní tabulky zkonstruoval spíše jako teoretickou početní úlohu anglický astronom </a:t>
            </a:r>
            <a:r>
              <a:rPr lang="cs-CZ" altLang="cs-CZ" sz="2400" dirty="0" smtClean="0">
                <a:cs typeface="Times New Roman" panose="02020603050405020304" pitchFamily="18" charset="0"/>
              </a:rPr>
              <a:t>          </a:t>
            </a:r>
            <a:r>
              <a:rPr lang="cs-CZ" altLang="cs-CZ" sz="2400" b="1" dirty="0" smtClean="0">
                <a:cs typeface="Times New Roman" panose="02020603050405020304" pitchFamily="18" charset="0"/>
              </a:rPr>
              <a:t>Edmond </a:t>
            </a:r>
            <a:r>
              <a:rPr lang="cs-CZ" altLang="cs-CZ" sz="2400" b="1" dirty="0">
                <a:cs typeface="Times New Roman" panose="02020603050405020304" pitchFamily="18" charset="0"/>
              </a:rPr>
              <a:t>Halley</a:t>
            </a:r>
            <a:r>
              <a:rPr lang="cs-CZ" altLang="cs-CZ" sz="2400" dirty="0">
                <a:cs typeface="Times New Roman" panose="02020603050405020304" pitchFamily="18" charset="0"/>
              </a:rPr>
              <a:t> (1656-1742)</a:t>
            </a:r>
          </a:p>
          <a:p>
            <a:pPr>
              <a:lnSpc>
                <a:spcPct val="80000"/>
              </a:lnSpc>
            </a:pPr>
            <a:endParaRPr lang="cs-CZ" altLang="cs-CZ" sz="2100" dirty="0"/>
          </a:p>
          <a:p>
            <a:pPr>
              <a:lnSpc>
                <a:spcPct val="80000"/>
              </a:lnSpc>
            </a:pPr>
            <a:endParaRPr lang="cs-CZ" altLang="cs-CZ" sz="2100" dirty="0"/>
          </a:p>
          <a:p>
            <a:pPr>
              <a:lnSpc>
                <a:spcPct val="80000"/>
              </a:lnSpc>
            </a:pPr>
            <a:endParaRPr lang="cs-CZ" altLang="cs-CZ" sz="21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924943"/>
            <a:ext cx="2952328" cy="3606785"/>
          </a:xfrm>
          <a:prstGeom prst="rect">
            <a:avLst/>
          </a:prstGeom>
        </p:spPr>
      </p:pic>
    </p:spTree>
    <p:extLst>
      <p:ext uri="{BB962C8B-B14F-4D97-AF65-F5344CB8AC3E}">
        <p14:creationId xmlns:p14="http://schemas.microsoft.com/office/powerpoint/2010/main" val="1457183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idx="4294967295"/>
          </p:nvPr>
        </p:nvSpPr>
        <p:spPr/>
        <p:txBody>
          <a:bodyPr/>
          <a:lstStyle/>
          <a:p>
            <a:r>
              <a:rPr lang="cs-CZ" altLang="cs-CZ" b="1" dirty="0">
                <a:solidFill>
                  <a:srgbClr val="3608B8"/>
                </a:solidFill>
                <a:latin typeface="+mn-lt"/>
                <a:cs typeface="Times New Roman" panose="02020603050405020304" pitchFamily="18" charset="0"/>
              </a:rPr>
              <a:t>ÚMRTNOSTNÍ TABULKY</a:t>
            </a:r>
            <a:endParaRPr lang="cs-CZ" altLang="cs-CZ" dirty="0">
              <a:solidFill>
                <a:srgbClr val="3608B8"/>
              </a:solidFill>
              <a:latin typeface="+mn-lt"/>
              <a:cs typeface="Times New Roman" panose="02020603050405020304" pitchFamily="18" charset="0"/>
            </a:endParaRPr>
          </a:p>
        </p:txBody>
      </p:sp>
      <p:sp>
        <p:nvSpPr>
          <p:cNvPr id="26627" name="Zástupný symbol pro obsah 2"/>
          <p:cNvSpPr>
            <a:spLocks noGrp="1"/>
          </p:cNvSpPr>
          <p:nvPr>
            <p:ph idx="4294967295"/>
          </p:nvPr>
        </p:nvSpPr>
        <p:spPr>
          <a:xfrm>
            <a:off x="566738" y="1857375"/>
            <a:ext cx="8001000" cy="4267200"/>
          </a:xfrm>
        </p:spPr>
        <p:txBody>
          <a:bodyPr/>
          <a:lstStyle/>
          <a:p>
            <a:r>
              <a:rPr lang="cs-CZ" altLang="cs-CZ" sz="2000" dirty="0">
                <a:latin typeface="+mj-lt"/>
                <a:cs typeface="Times New Roman" panose="02020603050405020304" pitchFamily="18" charset="0"/>
              </a:rPr>
              <a:t>duchovním otcem – německý filozof a matematik </a:t>
            </a:r>
            <a:r>
              <a:rPr lang="cs-CZ" altLang="cs-CZ" sz="2000" b="1" dirty="0">
                <a:latin typeface="+mj-lt"/>
                <a:cs typeface="Times New Roman" panose="02020603050405020304" pitchFamily="18" charset="0"/>
              </a:rPr>
              <a:t>G. W. </a:t>
            </a:r>
            <a:r>
              <a:rPr lang="cs-CZ" altLang="cs-CZ" sz="2000" b="1" dirty="0" smtClean="0">
                <a:latin typeface="+mj-lt"/>
                <a:cs typeface="Times New Roman" panose="02020603050405020304" pitchFamily="18" charset="0"/>
              </a:rPr>
              <a:t>Leibniz</a:t>
            </a:r>
            <a:r>
              <a:rPr lang="cs-CZ" altLang="cs-CZ" sz="2000" dirty="0" smtClean="0">
                <a:latin typeface="+mj-lt"/>
                <a:cs typeface="Times New Roman" panose="02020603050405020304" pitchFamily="18" charset="0"/>
              </a:rPr>
              <a:t> </a:t>
            </a:r>
            <a:r>
              <a:rPr lang="cs-CZ" altLang="cs-CZ" sz="2000" dirty="0">
                <a:latin typeface="+mj-lt"/>
                <a:cs typeface="Times New Roman" panose="02020603050405020304" pitchFamily="18" charset="0"/>
              </a:rPr>
              <a:t>(</a:t>
            </a:r>
            <a:r>
              <a:rPr lang="cs-CZ" altLang="cs-CZ" sz="2000" dirty="0" smtClean="0">
                <a:latin typeface="+mj-lt"/>
                <a:cs typeface="Times New Roman" panose="02020603050405020304" pitchFamily="18" charset="0"/>
              </a:rPr>
              <a:t>1646 -</a:t>
            </a:r>
            <a:r>
              <a:rPr lang="cs-CZ" altLang="cs-CZ" sz="2000" dirty="0">
                <a:latin typeface="+mj-lt"/>
                <a:cs typeface="Times New Roman" panose="02020603050405020304" pitchFamily="18" charset="0"/>
              </a:rPr>
              <a:t>1710) – upozornil na to, že ve </a:t>
            </a:r>
            <a:r>
              <a:rPr lang="cs-CZ" altLang="cs-CZ" sz="2000" dirty="0" err="1">
                <a:latin typeface="+mj-lt"/>
                <a:cs typeface="Times New Roman" panose="02020603050405020304" pitchFamily="18" charset="0"/>
              </a:rPr>
              <a:t>Wroclawi</a:t>
            </a:r>
            <a:r>
              <a:rPr lang="cs-CZ" altLang="cs-CZ" sz="2000" dirty="0">
                <a:latin typeface="+mj-lt"/>
                <a:cs typeface="Times New Roman" panose="02020603050405020304" pitchFamily="18" charset="0"/>
              </a:rPr>
              <a:t> mají poměrně spolehlivé a po mnoho let vedené záznamy o přirozeném pohybu obyvatelstva města</a:t>
            </a:r>
          </a:p>
          <a:p>
            <a:endParaRPr lang="cs-CZ" alt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140968"/>
            <a:ext cx="2582664" cy="3269195"/>
          </a:xfrm>
          <a:prstGeom prst="rect">
            <a:avLst/>
          </a:prstGeom>
        </p:spPr>
      </p:pic>
    </p:spTree>
    <p:extLst>
      <p:ext uri="{BB962C8B-B14F-4D97-AF65-F5344CB8AC3E}">
        <p14:creationId xmlns:p14="http://schemas.microsoft.com/office/powerpoint/2010/main" val="2404985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p:txBody>
          <a:bodyPr/>
          <a:lstStyle/>
          <a:p>
            <a:r>
              <a:rPr lang="cs-CZ" altLang="cs-CZ" b="1" dirty="0">
                <a:solidFill>
                  <a:srgbClr val="3608B8"/>
                </a:solidFill>
                <a:latin typeface="+mn-lt"/>
                <a:cs typeface="Times New Roman" panose="02020603050405020304" pitchFamily="18" charset="0"/>
              </a:rPr>
              <a:t>ÚMRTNOSTNÍ TABULKY</a:t>
            </a:r>
          </a:p>
        </p:txBody>
      </p:sp>
      <p:sp>
        <p:nvSpPr>
          <p:cNvPr id="27651" name="Zástupný symbol pro obsah 2"/>
          <p:cNvSpPr>
            <a:spLocks noGrp="1"/>
          </p:cNvSpPr>
          <p:nvPr>
            <p:ph idx="4294967295"/>
          </p:nvPr>
        </p:nvSpPr>
        <p:spPr/>
        <p:txBody>
          <a:bodyPr/>
          <a:lstStyle/>
          <a:p>
            <a:pPr>
              <a:lnSpc>
                <a:spcPct val="80000"/>
              </a:lnSpc>
              <a:buFont typeface="Wingdings" panose="05000000000000000000" pitchFamily="2" charset="2"/>
              <a:buNone/>
            </a:pPr>
            <a:endParaRPr lang="cs-CZ" altLang="cs-CZ" sz="2000" dirty="0">
              <a:latin typeface="Times New Roman" panose="02020603050405020304" pitchFamily="18" charset="0"/>
              <a:cs typeface="Times New Roman" panose="02020603050405020304" pitchFamily="18" charset="0"/>
            </a:endParaRPr>
          </a:p>
          <a:p>
            <a:pPr>
              <a:lnSpc>
                <a:spcPct val="80000"/>
              </a:lnSpc>
            </a:pPr>
            <a:r>
              <a:rPr lang="cs-CZ" altLang="cs-CZ" sz="2400" b="1" dirty="0">
                <a:latin typeface="+mj-lt"/>
                <a:cs typeface="Times New Roman" panose="02020603050405020304" pitchFamily="18" charset="0"/>
              </a:rPr>
              <a:t>Halley</a:t>
            </a:r>
            <a:r>
              <a:rPr lang="cs-CZ" altLang="cs-CZ" sz="2400" dirty="0">
                <a:latin typeface="+mj-lt"/>
                <a:cs typeface="Times New Roman" panose="02020603050405020304" pitchFamily="18" charset="0"/>
              </a:rPr>
              <a:t> zkonstruoval tabulky na podkladě dat o úmrtnosti a věkovém složení obyvatel </a:t>
            </a:r>
            <a:r>
              <a:rPr lang="cs-CZ" altLang="cs-CZ" sz="2400" dirty="0" err="1">
                <a:latin typeface="+mj-lt"/>
                <a:cs typeface="Times New Roman" panose="02020603050405020304" pitchFamily="18" charset="0"/>
              </a:rPr>
              <a:t>Wroclavi</a:t>
            </a:r>
            <a:r>
              <a:rPr lang="cs-CZ" altLang="cs-CZ" sz="2400" dirty="0">
                <a:latin typeface="+mj-lt"/>
                <a:cs typeface="Times New Roman" panose="02020603050405020304" pitchFamily="18" charset="0"/>
              </a:rPr>
              <a:t> za léta 1687-1691</a:t>
            </a:r>
          </a:p>
          <a:p>
            <a:pPr>
              <a:lnSpc>
                <a:spcPct val="80000"/>
              </a:lnSpc>
            </a:pPr>
            <a:endParaRPr lang="cs-CZ" altLang="cs-CZ" sz="2400" dirty="0">
              <a:latin typeface="+mj-lt"/>
              <a:cs typeface="Times New Roman" panose="02020603050405020304" pitchFamily="18" charset="0"/>
            </a:endParaRPr>
          </a:p>
          <a:p>
            <a:pPr>
              <a:lnSpc>
                <a:spcPct val="80000"/>
              </a:lnSpc>
            </a:pPr>
            <a:r>
              <a:rPr lang="cs-CZ" altLang="cs-CZ" sz="2400" dirty="0">
                <a:latin typeface="+mj-lt"/>
                <a:cs typeface="Times New Roman" panose="02020603050405020304" pitchFamily="18" charset="0"/>
              </a:rPr>
              <a:t>později zkonstruovány úmrtnostní tabulky pro větší územní celky, pro země, státy, města a venkov</a:t>
            </a:r>
          </a:p>
          <a:p>
            <a:pPr>
              <a:lnSpc>
                <a:spcPct val="80000"/>
              </a:lnSpc>
            </a:pPr>
            <a:endParaRPr lang="cs-CZ" altLang="cs-CZ" sz="2400" dirty="0">
              <a:latin typeface="+mj-lt"/>
              <a:cs typeface="Times New Roman" panose="02020603050405020304" pitchFamily="18" charset="0"/>
            </a:endParaRPr>
          </a:p>
          <a:p>
            <a:pPr>
              <a:lnSpc>
                <a:spcPct val="80000"/>
              </a:lnSpc>
            </a:pPr>
            <a:r>
              <a:rPr lang="cs-CZ" altLang="cs-CZ" sz="2400" dirty="0">
                <a:latin typeface="+mj-lt"/>
                <a:cs typeface="Times New Roman" panose="02020603050405020304" pitchFamily="18" charset="0"/>
              </a:rPr>
              <a:t>Jan </a:t>
            </a:r>
            <a:r>
              <a:rPr lang="cs-CZ" altLang="cs-CZ" sz="2400" b="1" dirty="0" err="1">
                <a:latin typeface="+mj-lt"/>
                <a:cs typeface="Times New Roman" panose="02020603050405020304" pitchFamily="18" charset="0"/>
              </a:rPr>
              <a:t>Melič</a:t>
            </a:r>
            <a:r>
              <a:rPr lang="cs-CZ" altLang="cs-CZ" sz="2400" b="1" dirty="0">
                <a:latin typeface="+mj-lt"/>
                <a:cs typeface="Times New Roman" panose="02020603050405020304" pitchFamily="18" charset="0"/>
              </a:rPr>
              <a:t> </a:t>
            </a:r>
            <a:r>
              <a:rPr lang="cs-CZ" altLang="cs-CZ" sz="2400" dirty="0">
                <a:latin typeface="+mj-lt"/>
                <a:cs typeface="Times New Roman" panose="02020603050405020304" pitchFamily="18" charset="0"/>
              </a:rPr>
              <a:t>(lékař- porodník, reformátor</a:t>
            </a:r>
            <a:r>
              <a:rPr lang="cs-CZ" altLang="cs-CZ" sz="2400" dirty="0" smtClean="0">
                <a:latin typeface="+mj-lt"/>
                <a:cs typeface="Times New Roman" panose="02020603050405020304" pitchFamily="18" charset="0"/>
              </a:rPr>
              <a:t>) - </a:t>
            </a:r>
            <a:r>
              <a:rPr lang="cs-CZ" altLang="cs-CZ" sz="2400" dirty="0">
                <a:latin typeface="+mj-lt"/>
                <a:cs typeface="Times New Roman" panose="02020603050405020304" pitchFamily="18" charset="0"/>
              </a:rPr>
              <a:t>první ÚT pro české země v r. 1790</a:t>
            </a:r>
          </a:p>
          <a:p>
            <a:pPr>
              <a:lnSpc>
                <a:spcPct val="80000"/>
              </a:lnSpc>
            </a:pPr>
            <a:endParaRPr lang="cs-CZ" altLang="cs-CZ" sz="2400" dirty="0">
              <a:latin typeface="+mj-lt"/>
              <a:cs typeface="Times New Roman" panose="02020603050405020304" pitchFamily="18" charset="0"/>
            </a:endParaRPr>
          </a:p>
          <a:p>
            <a:pPr>
              <a:buFont typeface="Wingdings" panose="05000000000000000000" pitchFamily="2" charset="2"/>
              <a:buNone/>
            </a:pPr>
            <a:endParaRPr lang="cs-CZ" altLang="cs-CZ" sz="2800" u="sng" dirty="0">
              <a:latin typeface="+mj-lt"/>
            </a:endParaRPr>
          </a:p>
        </p:txBody>
      </p:sp>
    </p:spTree>
    <p:extLst>
      <p:ext uri="{BB962C8B-B14F-4D97-AF65-F5344CB8AC3E}">
        <p14:creationId xmlns:p14="http://schemas.microsoft.com/office/powerpoint/2010/main" val="18791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3608B8"/>
                </a:solidFill>
              </a:rPr>
              <a:t>Úmrtnostní tabulky - využití</a:t>
            </a:r>
            <a:endParaRPr lang="cs-CZ" b="1" dirty="0">
              <a:solidFill>
                <a:srgbClr val="3608B8"/>
              </a:solidFill>
            </a:endParaRPr>
          </a:p>
        </p:txBody>
      </p:sp>
      <p:sp>
        <p:nvSpPr>
          <p:cNvPr id="3" name="Zástupný symbol pro obsah 2"/>
          <p:cNvSpPr>
            <a:spLocks noGrp="1"/>
          </p:cNvSpPr>
          <p:nvPr>
            <p:ph idx="1"/>
          </p:nvPr>
        </p:nvSpPr>
        <p:spPr>
          <a:xfrm>
            <a:off x="457200" y="1484785"/>
            <a:ext cx="8229600" cy="4641380"/>
          </a:xfrm>
        </p:spPr>
        <p:txBody>
          <a:bodyPr>
            <a:normAutofit lnSpcReduction="10000"/>
          </a:bodyPr>
          <a:lstStyle/>
          <a:p>
            <a:r>
              <a:rPr lang="cs-CZ" sz="2800" b="1" dirty="0" smtClean="0"/>
              <a:t>Obecná míra zdraví</a:t>
            </a:r>
          </a:p>
          <a:p>
            <a:pPr lvl="2">
              <a:buFont typeface="Arial" pitchFamily="34" charset="0"/>
              <a:buChar char="-"/>
            </a:pPr>
            <a:r>
              <a:rPr lang="cs-CZ" sz="2800" dirty="0" smtClean="0"/>
              <a:t>odráží biologickou, vitální zdatnost obyvatelstva</a:t>
            </a:r>
          </a:p>
          <a:p>
            <a:endParaRPr lang="cs-CZ" dirty="0" smtClean="0"/>
          </a:p>
          <a:p>
            <a:r>
              <a:rPr lang="cs-CZ" sz="2800" b="1" dirty="0" smtClean="0"/>
              <a:t>Metodu úmrtnostních tabulek </a:t>
            </a:r>
            <a:r>
              <a:rPr lang="cs-CZ" sz="2800" dirty="0" smtClean="0"/>
              <a:t>lze použít pro sledování osudu (úmrtí, ale i vyléčení) nemocných osob, např. od: </a:t>
            </a:r>
          </a:p>
          <a:p>
            <a:pPr lvl="2">
              <a:buFont typeface="Arial" pitchFamily="34" charset="0"/>
              <a:buChar char="-"/>
            </a:pPr>
            <a:r>
              <a:rPr lang="cs-CZ" sz="2800" dirty="0" smtClean="0"/>
              <a:t>stanovení diagnózy</a:t>
            </a:r>
          </a:p>
          <a:p>
            <a:pPr lvl="2">
              <a:buFont typeface="Arial" pitchFamily="34" charset="0"/>
              <a:buChar char="-"/>
            </a:pPr>
            <a:r>
              <a:rPr lang="cs-CZ" sz="2800" dirty="0" smtClean="0"/>
              <a:t>provedení operace</a:t>
            </a:r>
          </a:p>
          <a:p>
            <a:pPr lvl="2">
              <a:buFont typeface="Arial" pitchFamily="34" charset="0"/>
              <a:buChar char="-"/>
            </a:pPr>
            <a:r>
              <a:rPr lang="cs-CZ" sz="2800" dirty="0"/>
              <a:t>z</a:t>
            </a:r>
            <a:r>
              <a:rPr lang="cs-CZ" sz="2800" dirty="0" smtClean="0"/>
              <a:t>měny způsobu léčby</a:t>
            </a:r>
          </a:p>
          <a:p>
            <a:pPr lvl="2"/>
            <a:endParaRPr lang="cs-CZ" dirty="0" smtClean="0"/>
          </a:p>
        </p:txBody>
      </p:sp>
    </p:spTree>
    <p:extLst>
      <p:ext uri="{BB962C8B-B14F-4D97-AF65-F5344CB8AC3E}">
        <p14:creationId xmlns:p14="http://schemas.microsoft.com/office/powerpoint/2010/main" val="1976954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b="1" dirty="0" smtClean="0">
                <a:solidFill>
                  <a:srgbClr val="3608B8"/>
                </a:solidFill>
              </a:rPr>
              <a:t>Střední délka života - zdroj ČSÚ</a:t>
            </a:r>
            <a:endParaRPr lang="cs-CZ" b="1" baseline="-25000" dirty="0">
              <a:solidFill>
                <a:srgbClr val="FF0000"/>
              </a:solidFill>
            </a:endParaRPr>
          </a:p>
        </p:txBody>
      </p:sp>
      <p:sp>
        <p:nvSpPr>
          <p:cNvPr id="3" name="Zástupný symbol pro obsah 2"/>
          <p:cNvSpPr>
            <a:spLocks noGrp="1"/>
          </p:cNvSpPr>
          <p:nvPr>
            <p:ph idx="1"/>
          </p:nvPr>
        </p:nvSpPr>
        <p:spPr>
          <a:xfrm>
            <a:off x="323528" y="1600201"/>
            <a:ext cx="8363272" cy="4525963"/>
          </a:xfrm>
        </p:spPr>
        <p:txBody>
          <a:bodyPr>
            <a:noAutofit/>
          </a:bodyPr>
          <a:lstStyle/>
          <a:p>
            <a:pPr marL="0" indent="0">
              <a:buNone/>
            </a:pPr>
            <a:r>
              <a:rPr lang="cs-CZ" sz="2600" dirty="0" smtClean="0"/>
              <a:t>Úmrtnostní tabulky</a:t>
            </a:r>
          </a:p>
          <a:p>
            <a:pPr marL="0" indent="0">
              <a:buNone/>
            </a:pPr>
            <a:r>
              <a:rPr lang="cs-CZ" sz="2600" dirty="0">
                <a:hlinkClick r:id="rId2"/>
              </a:rPr>
              <a:t>https://www.czso.cz/csu/czso/umrtnostni-tabulky-za-cr-regiony-soudrznosti-a-kraje</a:t>
            </a:r>
            <a:endParaRPr lang="cs-CZ" sz="2600" dirty="0"/>
          </a:p>
        </p:txBody>
      </p:sp>
    </p:spTree>
    <p:extLst>
      <p:ext uri="{BB962C8B-B14F-4D97-AF65-F5344CB8AC3E}">
        <p14:creationId xmlns:p14="http://schemas.microsoft.com/office/powerpoint/2010/main" val="3058290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077c603-0ec9-4e55-a332-a3862c3e520b.mdb"/>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3659</TotalTime>
  <Words>646</Words>
  <Application>Microsoft Office PowerPoint</Application>
  <PresentationFormat>Předvádění na obrazovce (4:3)</PresentationFormat>
  <Paragraphs>143</Paragraphs>
  <Slides>32</Slides>
  <Notes>2</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32</vt:i4>
      </vt:variant>
    </vt:vector>
  </HeadingPairs>
  <TitlesOfParts>
    <vt:vector size="40" baseType="lpstr">
      <vt:lpstr>Arial</vt:lpstr>
      <vt:lpstr>Calibri</vt:lpstr>
      <vt:lpstr>Tahoma</vt:lpstr>
      <vt:lpstr>Times New Roman</vt:lpstr>
      <vt:lpstr>Verdana</vt:lpstr>
      <vt:lpstr>Wingdings</vt:lpstr>
      <vt:lpstr>Motiv systému Office</vt:lpstr>
      <vt:lpstr>1_Motiv systému Office</vt:lpstr>
      <vt:lpstr>ÚMRTNOSTNÍ TABULKY</vt:lpstr>
      <vt:lpstr>Úmrtnostní tabulky</vt:lpstr>
      <vt:lpstr> John GRAUNT (1620-1674)</vt:lpstr>
      <vt:lpstr>J.GRAUNT: Přírodní a ekonomická pozorování z úmrtních listů (1662)</vt:lpstr>
      <vt:lpstr>ÚMRTNOSTNÍ TABULKY</vt:lpstr>
      <vt:lpstr>ÚMRTNOSTNÍ TABULKY</vt:lpstr>
      <vt:lpstr>ÚMRTNOSTNÍ TABULKY</vt:lpstr>
      <vt:lpstr>Úmrtnostní tabulky - využití</vt:lpstr>
      <vt:lpstr>Střední délka života - zdroj ČSÚ</vt:lpstr>
      <vt:lpstr>Prezentace aplikace PowerPoint</vt:lpstr>
      <vt:lpstr>Úmrtnostní tabulky - metodika</vt:lpstr>
      <vt:lpstr>Úmrtnostní tabulky - metodika</vt:lpstr>
      <vt:lpstr>Střední délka života: ex</vt:lpstr>
      <vt:lpstr>Prezentace aplikace PowerPoint</vt:lpstr>
      <vt:lpstr>Prezentace aplikace PowerPoint</vt:lpstr>
      <vt:lpstr>Prezentace aplikace PowerPoint</vt:lpstr>
      <vt:lpstr>Střední délka života</vt:lpstr>
      <vt:lpstr>Rozdíly ve zdraví mezi zeměmi</vt:lpstr>
      <vt:lpstr>Prezentace aplikace PowerPoint</vt:lpstr>
      <vt:lpstr>Co způsobuje tento rozdíl?</vt:lpstr>
      <vt:lpstr>Co způsobuje tento rozdíl?</vt:lpstr>
      <vt:lpstr>Prezentace aplikace PowerPoint</vt:lpstr>
      <vt:lpstr>SDŽ podle vzdělání</vt:lpstr>
      <vt:lpstr>Prezentace aplikace PowerPoint</vt:lpstr>
      <vt:lpstr>Prezentace aplikace PowerPoint</vt:lpstr>
      <vt:lpstr>Prezentace aplikace PowerPoint</vt:lpstr>
      <vt:lpstr>Souhrnné ukazatele zdravotního stavu</vt:lpstr>
      <vt:lpstr>Prezentace aplikace PowerPoint</vt:lpstr>
      <vt:lpstr>Délka života ve zdraví HLY</vt:lpstr>
      <vt:lpstr>Délka života ve zdraví HLY</vt:lpstr>
      <vt:lpstr>Prezentace aplikace PowerPoint</vt:lpstr>
      <vt:lpstr>Prezentace aplikace PowerPoint</vt:lpstr>
    </vt:vector>
  </TitlesOfParts>
  <Company>UVT 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Standardizace ukazatelů úmrtnostní tabulky</dc:title>
  <dc:creator>Pavlína Kaňová</dc:creator>
  <cp:lastModifiedBy>Pavlína Kaňová</cp:lastModifiedBy>
  <cp:revision>179</cp:revision>
  <dcterms:created xsi:type="dcterms:W3CDTF">2011-09-20T10:24:33Z</dcterms:created>
  <dcterms:modified xsi:type="dcterms:W3CDTF">2017-03-16T11:39:54Z</dcterms:modified>
</cp:coreProperties>
</file>