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handoutMasterIdLst>
    <p:handoutMasterId r:id="rId17"/>
  </p:handoutMasterIdLst>
  <p:sldIdLst>
    <p:sldId id="260" r:id="rId2"/>
    <p:sldId id="262" r:id="rId3"/>
    <p:sldId id="256" r:id="rId4"/>
    <p:sldId id="267" r:id="rId5"/>
    <p:sldId id="264" r:id="rId6"/>
    <p:sldId id="265" r:id="rId7"/>
    <p:sldId id="266" r:id="rId8"/>
    <p:sldId id="263" r:id="rId9"/>
    <p:sldId id="257" r:id="rId10"/>
    <p:sldId id="259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1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1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1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C0E8E84-46F6-4767-B853-882F4DF50A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11678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DD0ED-B5F9-4EC2-A127-BE7D274DDEA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02920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ED56F-72FB-4DD1-8514-B6224B4E601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4651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667C1-110E-49FE-8A99-B2CEE729AC9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0136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17538-7968-4FCF-B4CE-C706BCA0074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7466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30C44-66D3-4E24-9889-472CD04B886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219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6A47B-59F1-4534-875C-9346DE92C83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33258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8B42E-2608-4E4F-B2E4-75FB1400D1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73537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75D01-C702-4A51-88BC-B4479648507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2721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1593D-BE86-409F-915D-3E78309B36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04344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3CE38-2B74-4E45-B2D7-87EA26EE288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403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FDF96-50D0-41A0-8A08-309A3C5C4AA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4287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AE7C489-55C6-4426-B88C-51A2330D34A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th/362403/ff_m/Diplomova_prace.pd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th/362403/ff_m/Diplomova_prace.pdf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cap="all" dirty="0">
                <a:solidFill>
                  <a:srgbClr val="000099"/>
                </a:solidFill>
                <a:latin typeface="Arial Black" panose="020B0A04020102020204" pitchFamily="34" charset="0"/>
              </a:rPr>
              <a:t>Ukazatele kazivosti a stavu chrupu</a:t>
            </a:r>
            <a:endParaRPr lang="cs-CZ" altLang="cs-CZ" sz="3200" b="1" dirty="0" smtClean="0">
              <a:solidFill>
                <a:srgbClr val="000099"/>
              </a:solidFill>
              <a:latin typeface="Arial Black" panose="020B0A040201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8313" y="2276475"/>
            <a:ext cx="7886700" cy="4351338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68288" indent="-268288">
              <a:spcAft>
                <a:spcPts val="900"/>
              </a:spcAft>
            </a:pPr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Objektivní hodnocení orálního zdraví a kvality stomatologické péče</a:t>
            </a:r>
          </a:p>
          <a:p>
            <a:pPr marL="268288" indent="-268288">
              <a:spcAft>
                <a:spcPts val="900"/>
              </a:spcAft>
            </a:pPr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Epidemiologické účely</a:t>
            </a:r>
          </a:p>
          <a:p>
            <a:pPr marL="268288" indent="-268288">
              <a:spcAft>
                <a:spcPts val="900"/>
              </a:spcAft>
            </a:pPr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Motivace pacienta</a:t>
            </a:r>
          </a:p>
          <a:p>
            <a:pPr marL="268288" indent="-268288">
              <a:spcAft>
                <a:spcPts val="900"/>
              </a:spcAft>
              <a:tabLst>
                <a:tab pos="268288" algn="l"/>
              </a:tabLst>
            </a:pPr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Indexy pro vyjádření prevalence </a:t>
            </a:r>
            <a:r>
              <a:rPr lang="cs-CZ" alt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z.k.,indexy</a:t>
            </a:r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parodontální</a:t>
            </a:r>
            <a:r>
              <a:rPr lang="cs-CZ" alt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hygienické, gingivální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179513"/>
          </a:xfrm>
        </p:spPr>
        <p:txBody>
          <a:bodyPr/>
          <a:lstStyle/>
          <a:p>
            <a:r>
              <a:rPr lang="cs-CZ" altLang="cs-CZ" sz="4000" b="1" smtClean="0">
                <a:solidFill>
                  <a:srgbClr val="000099"/>
                </a:solidFill>
                <a:latin typeface="Arial Black" panose="020B0A04020102020204" pitchFamily="34" charset="0"/>
              </a:rPr>
              <a:t>Parodontální indexy -ukazatele stavu parodontu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66738" y="1628775"/>
            <a:ext cx="8001000" cy="4391025"/>
          </a:xfrm>
        </p:spPr>
        <p:txBody>
          <a:bodyPr wrap="square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 P I 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index (WHO) - </a:t>
            </a:r>
            <a:r>
              <a:rPr lang="cs-CZ" altLang="cs-CZ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Community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Periodontal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Index (od 15 let) 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cs-CZ" altLang="cs-CZ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Šest úseků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/sextantů, pro </a:t>
            </a:r>
            <a:r>
              <a:rPr lang="cs-CZ" altLang="cs-CZ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hodnotitelnost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musí každý sextant obsahovat nejméně 2 zuby, u nichž není indikována extrakce. Stav sextantu se hodnotí podle nejvyššího dosaženého stupně:</a:t>
            </a:r>
          </a:p>
          <a:p>
            <a:pPr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</a:t>
            </a: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  - 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zdravý </a:t>
            </a:r>
            <a:r>
              <a:rPr lang="cs-CZ" altLang="cs-CZ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parodont</a:t>
            </a:r>
            <a:endParaRPr lang="cs-CZ" altLang="cs-CZ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</a:t>
            </a: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- krvácení z dásní</a:t>
            </a:r>
          </a:p>
          <a:p>
            <a:pPr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</a:t>
            </a: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-  zubní kámen</a:t>
            </a:r>
          </a:p>
          <a:p>
            <a:pPr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</a:t>
            </a: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-  mělký </a:t>
            </a:r>
            <a:r>
              <a:rPr lang="cs-CZ" altLang="cs-CZ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parodontální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chobot </a:t>
            </a:r>
          </a:p>
          <a:p>
            <a:pPr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/do  hloubky 5 mm/</a:t>
            </a:r>
          </a:p>
          <a:p>
            <a:pPr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</a:t>
            </a:r>
            <a:r>
              <a:rPr lang="cs-CZ" altLang="cs-C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– hluboký </a:t>
            </a:r>
            <a:r>
              <a:rPr lang="cs-CZ" altLang="cs-CZ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parodontální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chobot </a:t>
            </a:r>
          </a:p>
          <a:p>
            <a:pPr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/nad 5mm/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Hodnocená osoba se klasifikuje  </a:t>
            </a:r>
            <a:r>
              <a:rPr lang="cs-CZ" altLang="cs-CZ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podle stavu nejhoršího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hodnotitelného </a:t>
            </a:r>
            <a:r>
              <a:rPr lang="cs-CZ" altLang="cs-CZ" sz="1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sextantu.</a:t>
            </a:r>
          </a:p>
          <a:p>
            <a:pPr>
              <a:lnSpc>
                <a:spcPct val="120000"/>
              </a:lnSpc>
              <a:spcBef>
                <a:spcPct val="0"/>
              </a:spcBef>
            </a:pPr>
            <a:r>
              <a:rPr lang="cs-CZ" altLang="cs-CZ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Průměrný počet sextantů s hodnotou CPI = 4 </a:t>
            </a: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(nově)</a:t>
            </a:r>
            <a:endParaRPr lang="cs-CZ" altLang="cs-CZ" sz="1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404664"/>
            <a:ext cx="7886700" cy="1325563"/>
          </a:xfrm>
        </p:spPr>
        <p:txBody>
          <a:bodyPr/>
          <a:lstStyle/>
          <a:p>
            <a:r>
              <a:rPr lang="cs-CZ" dirty="0" smtClean="0"/>
              <a:t>ANALÝZA ORÁLNÍHO ZDRAVÍ 2003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Souhrnná </a:t>
            </a:r>
            <a:r>
              <a:rPr lang="cs-CZ" dirty="0"/>
              <a:t>zpráva o výsledcích statistického zjišťování v oboru stomatologie v roce </a:t>
            </a:r>
            <a:r>
              <a:rPr lang="cs-CZ" dirty="0" smtClean="0"/>
              <a:t>2003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>
                <a:solidFill>
                  <a:schemeClr val="accent1"/>
                </a:solidFill>
              </a:rPr>
              <a:t>Charakter šetření</a:t>
            </a:r>
          </a:p>
          <a:p>
            <a:pPr lvl="1"/>
            <a:r>
              <a:rPr lang="pl-PL" dirty="0"/>
              <a:t>probíhalo od 1. 4. do 30. 4. </a:t>
            </a:r>
            <a:r>
              <a:rPr lang="pl-PL" dirty="0" smtClean="0"/>
              <a:t>2003</a:t>
            </a:r>
          </a:p>
          <a:p>
            <a:pPr lvl="1"/>
            <a:r>
              <a:rPr lang="cs-CZ" dirty="0" smtClean="0"/>
              <a:t>sledováno 6 vybraných </a:t>
            </a:r>
            <a:r>
              <a:rPr lang="cs-CZ" dirty="0"/>
              <a:t>věkových skupin </a:t>
            </a:r>
            <a:r>
              <a:rPr lang="cs-CZ" dirty="0" smtClean="0"/>
              <a:t>obyvatelstva - </a:t>
            </a:r>
            <a:r>
              <a:rPr lang="cs-CZ" dirty="0"/>
              <a:t>5, 12, 15,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18</a:t>
            </a:r>
            <a:r>
              <a:rPr lang="cs-CZ" dirty="0"/>
              <a:t>,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35-44</a:t>
            </a:r>
            <a:r>
              <a:rPr lang="cs-CZ" dirty="0"/>
              <a:t> a 65-74 let, pro které </a:t>
            </a:r>
            <a:r>
              <a:rPr lang="cs-CZ" dirty="0" smtClean="0"/>
              <a:t>WHO stanovila </a:t>
            </a:r>
            <a:r>
              <a:rPr lang="cs-CZ" dirty="0"/>
              <a:t>parametry cílů orálního </a:t>
            </a:r>
            <a:r>
              <a:rPr lang="cs-CZ" dirty="0" smtClean="0"/>
              <a:t>zdraví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ostižení chrupu hodnoceno mezinárodně porovnatelnými ukazateli –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KPE, RI,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CPI</a:t>
            </a:r>
          </a:p>
          <a:p>
            <a:pPr lvl="1"/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2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3206" y="-7265"/>
            <a:ext cx="7886700" cy="1325563"/>
          </a:xfrm>
        </p:spPr>
        <p:txBody>
          <a:bodyPr/>
          <a:lstStyle/>
          <a:p>
            <a:r>
              <a:rPr lang="cs-CZ" dirty="0" smtClean="0"/>
              <a:t>ORÁLNÍ ZDRAVÍ VYBRANÝCH VĚKOVÝCH KATEGORIÍ V ROCE 2003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001" y="1268760"/>
            <a:ext cx="6447501" cy="5328592"/>
          </a:xfrm>
        </p:spPr>
        <p:txBody>
          <a:bodyPr/>
          <a:lstStyle/>
          <a:p>
            <a:r>
              <a:rPr lang="cs-CZ" sz="1800" b="1" dirty="0">
                <a:solidFill>
                  <a:schemeClr val="accent1"/>
                </a:solidFill>
              </a:rPr>
              <a:t>JEDINCI VE VĚKU 18 LET</a:t>
            </a:r>
          </a:p>
          <a:p>
            <a:pPr marL="1028700" lvl="3" indent="0">
              <a:buNone/>
            </a:pPr>
            <a:endParaRPr lang="cs-CZ" dirty="0" smtClean="0"/>
          </a:p>
        </p:txBody>
      </p:sp>
      <p:sp>
        <p:nvSpPr>
          <p:cNvPr id="4" name="Obdélník 3"/>
          <p:cNvSpPr/>
          <p:nvPr/>
        </p:nvSpPr>
        <p:spPr>
          <a:xfrm>
            <a:off x="4406556" y="1956765"/>
            <a:ext cx="4572000" cy="2169825"/>
          </a:xfrm>
          <a:prstGeom prst="rect">
            <a:avLst/>
          </a:prstGeom>
        </p:spPr>
        <p:txBody>
          <a:bodyPr>
            <a:spAutoFit/>
          </a:bodyPr>
          <a:lstStyle/>
          <a:p>
            <a:pPr lvl="2">
              <a:lnSpc>
                <a:spcPct val="150000"/>
              </a:lnSpc>
            </a:pPr>
            <a:r>
              <a:rPr lang="cs-CZ" i="1" dirty="0">
                <a:solidFill>
                  <a:schemeClr val="accent1"/>
                </a:solidFill>
              </a:rPr>
              <a:t>Stav </a:t>
            </a:r>
            <a:r>
              <a:rPr lang="cs-CZ" i="1" dirty="0" err="1">
                <a:solidFill>
                  <a:schemeClr val="accent1"/>
                </a:solidFill>
              </a:rPr>
              <a:t>parodontu</a:t>
            </a:r>
            <a:endParaRPr lang="cs-CZ" i="1" dirty="0">
              <a:solidFill>
                <a:schemeClr val="accent1"/>
              </a:solidFill>
            </a:endParaRPr>
          </a:p>
          <a:p>
            <a:pPr marL="1243013" lvl="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CPI = 0 –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50, 7 %</a:t>
            </a:r>
          </a:p>
          <a:p>
            <a:pPr marL="1243013" lvl="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CPI = 1 –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23, 5 %</a:t>
            </a:r>
          </a:p>
          <a:p>
            <a:pPr marL="1243013" lvl="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CPI = 2 –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24, 8 %</a:t>
            </a:r>
          </a:p>
          <a:p>
            <a:pPr marL="1243013" lvl="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CPI = 3 –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0, 9 %</a:t>
            </a:r>
          </a:p>
        </p:txBody>
      </p:sp>
      <p:sp>
        <p:nvSpPr>
          <p:cNvPr id="5" name="Obdélník 4"/>
          <p:cNvSpPr/>
          <p:nvPr/>
        </p:nvSpPr>
        <p:spPr>
          <a:xfrm>
            <a:off x="-291088" y="1604322"/>
            <a:ext cx="514041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lnSpc>
                <a:spcPct val="150000"/>
              </a:lnSpc>
            </a:pPr>
            <a:r>
              <a:rPr lang="cs-CZ" i="1" dirty="0" smtClean="0">
                <a:solidFill>
                  <a:schemeClr val="accent1"/>
                </a:solidFill>
              </a:rPr>
              <a:t>Kazivost </a:t>
            </a:r>
            <a:r>
              <a:rPr lang="cs-CZ" i="1" dirty="0">
                <a:solidFill>
                  <a:schemeClr val="accent1"/>
                </a:solidFill>
              </a:rPr>
              <a:t>a stav chrupu</a:t>
            </a:r>
          </a:p>
          <a:p>
            <a:pPr marL="1243013" lvl="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Intaktní stálý chrup –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6, 5 %</a:t>
            </a:r>
          </a:p>
          <a:p>
            <a:pPr marL="1243013" lvl="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Chrup postižený kazem adekvátně sanovaný –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35, 8 %</a:t>
            </a:r>
          </a:p>
          <a:p>
            <a:pPr marL="1243013" lvl="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Potřebovalo ošetření –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57, 7 %</a:t>
            </a:r>
          </a:p>
          <a:p>
            <a:pPr marL="1243013" lvl="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Bez 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 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 kaz –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95, 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1 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59962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stav chrupu 18 let podle krajů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939" y="1648359"/>
            <a:ext cx="8065294" cy="3293269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591206" y="4968130"/>
            <a:ext cx="497402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600" dirty="0"/>
              <a:t>ANALÝZA ORÁLNÍHO ZDRAVÍ VYBRANÝCH VĚKOVÝCH SKUPIN OBYVATEL ČESKÉ REPUBLIKY 2003, Tabulka č. 4.5</a:t>
            </a:r>
            <a:endParaRPr lang="cs-CZ" sz="600" dirty="0">
              <a:hlinkClick r:id="rId3"/>
            </a:endParaRPr>
          </a:p>
        </p:txBody>
      </p:sp>
      <p:cxnSp>
        <p:nvCxnSpPr>
          <p:cNvPr id="7" name="Přímá spojovací šipka 6"/>
          <p:cNvCxnSpPr/>
          <p:nvPr/>
        </p:nvCxnSpPr>
        <p:spPr>
          <a:xfrm flipV="1">
            <a:off x="275897" y="4065532"/>
            <a:ext cx="291662" cy="23648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781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ORÁLNÍ ZDRAVÍ VYBRANÝCH VĚKOVÝCH KATEGORIÍ V ROCE 2003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001" y="2440622"/>
            <a:ext cx="6447501" cy="2910580"/>
          </a:xfrm>
        </p:spPr>
        <p:txBody>
          <a:bodyPr/>
          <a:lstStyle/>
          <a:p>
            <a:r>
              <a:rPr lang="cs-CZ" sz="1800" b="1" dirty="0">
                <a:solidFill>
                  <a:schemeClr val="accent1"/>
                </a:solidFill>
              </a:rPr>
              <a:t>JEDINCI VE VĚKU 35-44 LET</a:t>
            </a:r>
          </a:p>
          <a:p>
            <a:pPr marL="1028700" lvl="3" indent="0">
              <a:buNone/>
            </a:pPr>
            <a:endParaRPr lang="cs-CZ" dirty="0" smtClean="0"/>
          </a:p>
        </p:txBody>
      </p:sp>
      <p:sp>
        <p:nvSpPr>
          <p:cNvPr id="4" name="Obdélník 3"/>
          <p:cNvSpPr/>
          <p:nvPr/>
        </p:nvSpPr>
        <p:spPr>
          <a:xfrm>
            <a:off x="4384438" y="2692291"/>
            <a:ext cx="4572000" cy="1892826"/>
          </a:xfrm>
          <a:prstGeom prst="rect">
            <a:avLst/>
          </a:prstGeom>
        </p:spPr>
        <p:txBody>
          <a:bodyPr>
            <a:spAutoFit/>
          </a:bodyPr>
          <a:lstStyle/>
          <a:p>
            <a:pPr lvl="2">
              <a:lnSpc>
                <a:spcPct val="150000"/>
              </a:lnSpc>
            </a:pPr>
            <a:r>
              <a:rPr lang="cs-CZ" i="1" dirty="0">
                <a:solidFill>
                  <a:schemeClr val="accent1"/>
                </a:solidFill>
              </a:rPr>
              <a:t>Stav </a:t>
            </a:r>
            <a:r>
              <a:rPr lang="cs-CZ" i="1" dirty="0" err="1">
                <a:solidFill>
                  <a:schemeClr val="accent1"/>
                </a:solidFill>
              </a:rPr>
              <a:t>parodontu</a:t>
            </a:r>
            <a:endParaRPr lang="cs-CZ" i="1" dirty="0">
              <a:solidFill>
                <a:schemeClr val="accent1"/>
              </a:solidFill>
            </a:endParaRPr>
          </a:p>
          <a:p>
            <a:pPr marL="1243013" lvl="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CPI = 0 –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12, 1 %</a:t>
            </a:r>
          </a:p>
          <a:p>
            <a:pPr marL="1243013" lvl="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CPI = 1 –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13, 1 %</a:t>
            </a:r>
          </a:p>
          <a:p>
            <a:pPr marL="1243013" lvl="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CPI = 2 –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55, 4 %</a:t>
            </a:r>
          </a:p>
          <a:p>
            <a:pPr marL="1243013" lvl="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CPI = 3 –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16, 1 %</a:t>
            </a:r>
          </a:p>
          <a:p>
            <a:pPr marL="1243013" lvl="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CPI = 4 –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3, </a:t>
            </a:r>
            <a:r>
              <a:rPr lang="cs-CZ" sz="1200" b="1" dirty="0" err="1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 %</a:t>
            </a:r>
          </a:p>
        </p:txBody>
      </p:sp>
      <p:sp>
        <p:nvSpPr>
          <p:cNvPr id="5" name="Obdélník 4"/>
          <p:cNvSpPr/>
          <p:nvPr/>
        </p:nvSpPr>
        <p:spPr>
          <a:xfrm>
            <a:off x="-62238" y="2747095"/>
            <a:ext cx="5140411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>
              <a:lnSpc>
                <a:spcPct val="150000"/>
              </a:lnSpc>
            </a:pPr>
            <a:r>
              <a:rPr lang="cs-CZ" i="1" dirty="0" smtClean="0">
                <a:solidFill>
                  <a:schemeClr val="accent1"/>
                </a:solidFill>
              </a:rPr>
              <a:t>Kazivost </a:t>
            </a:r>
            <a:r>
              <a:rPr lang="cs-CZ" i="1" dirty="0">
                <a:solidFill>
                  <a:schemeClr val="accent1"/>
                </a:solidFill>
              </a:rPr>
              <a:t>a stav chrupu</a:t>
            </a:r>
          </a:p>
          <a:p>
            <a:pPr marL="1243013" lvl="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Intaktní stálý chrup –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0, 2 %</a:t>
            </a:r>
          </a:p>
          <a:p>
            <a:pPr marL="1243013" lvl="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Chrup postižený kazem adekvátně sanovaný –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31, 2 %</a:t>
            </a:r>
          </a:p>
          <a:p>
            <a:pPr marL="1243013" lvl="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Potřebovalo ošetření –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68, 6 %</a:t>
            </a:r>
          </a:p>
          <a:p>
            <a:pPr marL="1243013" lvl="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Bez extrakce pro kaz, s alespoň 20 zuby –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94, 6 %</a:t>
            </a:r>
          </a:p>
        </p:txBody>
      </p:sp>
      <p:sp>
        <p:nvSpPr>
          <p:cNvPr id="7" name="Obdélník 6"/>
          <p:cNvSpPr/>
          <p:nvPr/>
        </p:nvSpPr>
        <p:spPr>
          <a:xfrm>
            <a:off x="514034" y="4441384"/>
            <a:ext cx="788110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 smtClean="0">
                <a:solidFill>
                  <a:schemeClr val="accent1"/>
                </a:solidFill>
              </a:rPr>
              <a:t>Zubní náhrady</a:t>
            </a:r>
          </a:p>
          <a:p>
            <a:r>
              <a:rPr lang="cs-CZ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Náhradu v horní čelisti </a:t>
            </a:r>
            <a:r>
              <a:rPr lang="cs-CZ" sz="1200" dirty="0">
                <a:solidFill>
                  <a:schemeClr val="accent1">
                    <a:lumMod val="75000"/>
                  </a:schemeClr>
                </a:solidFill>
              </a:rPr>
              <a:t>8, 4 % </a:t>
            </a:r>
            <a:r>
              <a:rPr lang="cs-CZ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fixní a </a:t>
            </a:r>
            <a:r>
              <a:rPr lang="cs-CZ" sz="1200" dirty="0">
                <a:solidFill>
                  <a:schemeClr val="accent1">
                    <a:lumMod val="75000"/>
                  </a:schemeClr>
                </a:solidFill>
              </a:rPr>
              <a:t>1, 8 % </a:t>
            </a:r>
            <a:r>
              <a:rPr lang="cs-CZ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částečnou, v dolní čelisti </a:t>
            </a:r>
            <a:r>
              <a:rPr lang="cs-CZ" sz="1200" dirty="0">
                <a:solidFill>
                  <a:schemeClr val="accent1">
                    <a:lumMod val="75000"/>
                  </a:schemeClr>
                </a:solidFill>
              </a:rPr>
              <a:t>5, 1 % </a:t>
            </a:r>
            <a:r>
              <a:rPr lang="cs-CZ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fixní a </a:t>
            </a:r>
            <a:r>
              <a:rPr lang="cs-CZ" sz="1200" dirty="0">
                <a:solidFill>
                  <a:schemeClr val="accent1">
                    <a:lumMod val="75000"/>
                  </a:schemeClr>
                </a:solidFill>
              </a:rPr>
              <a:t>0, 3 % </a:t>
            </a:r>
            <a:r>
              <a:rPr lang="cs-CZ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částečnou osob.  </a:t>
            </a:r>
          </a:p>
        </p:txBody>
      </p:sp>
      <p:sp>
        <p:nvSpPr>
          <p:cNvPr id="8" name="Obdélník 7"/>
          <p:cNvSpPr/>
          <p:nvPr/>
        </p:nvSpPr>
        <p:spPr>
          <a:xfrm>
            <a:off x="459297" y="4915662"/>
            <a:ext cx="77703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i="1" dirty="0">
                <a:solidFill>
                  <a:schemeClr val="accent1"/>
                </a:solidFill>
              </a:rPr>
              <a:t>Sociální rozdíly v kazivosti a stavu </a:t>
            </a:r>
            <a:r>
              <a:rPr lang="cs-CZ" i="1" dirty="0" smtClean="0">
                <a:solidFill>
                  <a:schemeClr val="accent1"/>
                </a:solidFill>
              </a:rPr>
              <a:t>chrupu</a:t>
            </a:r>
          </a:p>
          <a:p>
            <a:pPr algn="just"/>
            <a:r>
              <a:rPr lang="cs-CZ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Podíl osob se sanovaným chrupem byl vyšší v kategoriích technických, zdravotních a pedagogických pracovníků. Naopak v kategoriích dělnických profesí a u nekvalifikovaných osob byl podíl sanovaného chrupu nejnižší a současně nejvyšší podíl osob potřebujících ošetření, </a:t>
            </a:r>
            <a:r>
              <a:rPr lang="cs-CZ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ev</a:t>
            </a:r>
            <a:r>
              <a:rPr lang="cs-CZ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extrakci zubu.</a:t>
            </a:r>
          </a:p>
        </p:txBody>
      </p:sp>
    </p:spTree>
    <p:extLst>
      <p:ext uri="{BB962C8B-B14F-4D97-AF65-F5344CB8AC3E}">
        <p14:creationId xmlns:p14="http://schemas.microsoft.com/office/powerpoint/2010/main" val="262121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35-44 let sociální skupin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579" y="1413601"/>
            <a:ext cx="8036719" cy="3936206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59676" y="5362267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600" dirty="0"/>
              <a:t>ANALÝZA ORÁLNÍHO ZDRAVÍ VYBRANÝCH VĚKOVÝCH SKUPIN OBYVATEL ČESKÉ REPUBLIKY 2003, Tabulka č. 5.12</a:t>
            </a:r>
            <a:endParaRPr lang="cs-CZ" sz="600" dirty="0">
              <a:hlinkClick r:id="rId3"/>
            </a:endParaRPr>
          </a:p>
        </p:txBody>
      </p:sp>
      <p:sp>
        <p:nvSpPr>
          <p:cNvPr id="8" name="Elipsa 7"/>
          <p:cNvSpPr/>
          <p:nvPr/>
        </p:nvSpPr>
        <p:spPr>
          <a:xfrm>
            <a:off x="3649717" y="2473215"/>
            <a:ext cx="733097" cy="394139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3669424" y="3911818"/>
            <a:ext cx="733097" cy="394139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9"/>
          <p:cNvSpPr/>
          <p:nvPr/>
        </p:nvSpPr>
        <p:spPr>
          <a:xfrm>
            <a:off x="6099308" y="3614638"/>
            <a:ext cx="733097" cy="394139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6132925" y="4164622"/>
            <a:ext cx="733097" cy="394139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6132926" y="4656785"/>
            <a:ext cx="733097" cy="394139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Elipsa 12"/>
          <p:cNvSpPr/>
          <p:nvPr/>
        </p:nvSpPr>
        <p:spPr>
          <a:xfrm>
            <a:off x="3677308" y="2768818"/>
            <a:ext cx="733097" cy="394139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79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cap="all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Ukazatele kazivosti a stavu chrupu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Vyjadřují </a:t>
            </a:r>
            <a:r>
              <a:rPr lang="cs-CZ" altLang="cs-CZ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současný stav </a:t>
            </a:r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chrupu, nebo jeho </a:t>
            </a:r>
            <a:r>
              <a:rPr lang="cs-CZ" altLang="cs-CZ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vývoj</a:t>
            </a:r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u jednotlivce či celého populačního souboru</a:t>
            </a:r>
          </a:p>
          <a:p>
            <a:pPr marL="0" indent="0">
              <a:buNone/>
            </a:pPr>
            <a:endParaRPr lang="cs-CZ" alt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Rozdělení </a:t>
            </a:r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ukazatelů </a:t>
            </a:r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kazivosti chrupu:</a:t>
            </a:r>
          </a:p>
          <a:p>
            <a:pPr marL="800100" lvl="1" indent="-457200">
              <a:buFont typeface="+mj-lt"/>
              <a:buAutoNum type="arabicPeriod"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individuální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kolektivní</a:t>
            </a:r>
          </a:p>
          <a:p>
            <a:pPr marL="800100" lvl="1" indent="-457200">
              <a:buFont typeface="+mj-lt"/>
              <a:buAutoNum type="arabicPeriod"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kvalitativní x kvantitativní</a:t>
            </a:r>
          </a:p>
          <a:p>
            <a:pPr marL="800100" lvl="1" indent="-457200">
              <a:buFont typeface="+mj-lt"/>
              <a:buAutoNum type="arabicPeriod"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podle jednotky měření   	- jeden chrup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- jeden zub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- jedna zubní plocha</a:t>
            </a:r>
            <a:endParaRPr lang="cs-CZ" alt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18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7886700" cy="1325563"/>
          </a:xfrm>
        </p:spPr>
        <p:txBody>
          <a:bodyPr/>
          <a:lstStyle/>
          <a:p>
            <a:r>
              <a:rPr lang="cs-CZ" altLang="cs-CZ" sz="3200" b="1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UKAZATELE PRO HODNOCENÍ KAZIVOSTI CHRUPU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28650" y="1628800"/>
            <a:ext cx="7886700" cy="4548163"/>
          </a:xfrm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indent="0">
              <a:buNone/>
            </a:pPr>
            <a:r>
              <a:rPr lang="cs-CZ" altLang="cs-CZ" sz="2700" b="1" dirty="0" smtClean="0"/>
              <a:t>H</a:t>
            </a:r>
            <a:r>
              <a:rPr lang="cs-CZ" altLang="cs-CZ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odnotí, zda vůbec a jak často zubní kaz vzniká. </a:t>
            </a:r>
          </a:p>
          <a:p>
            <a:pPr marL="0" lvl="1" indent="0">
              <a:buNone/>
            </a:pPr>
            <a:endParaRPr lang="cs-CZ" alt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lvl="1" indent="-177800"/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Počet KPE (</a:t>
            </a:r>
            <a:r>
              <a:rPr lang="cs-CZ" altLang="cs-CZ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kpe</a:t>
            </a:r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zubů  </a:t>
            </a:r>
          </a:p>
          <a:p>
            <a:pPr marL="685800" lvl="2" indent="-342900"/>
            <a:r>
              <a:rPr lang="cs-CZ" alt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K = zuby s neošetřeným kazem</a:t>
            </a:r>
          </a:p>
          <a:p>
            <a:pPr marL="685800" lvl="2" indent="-342900"/>
            <a:r>
              <a:rPr lang="cs-CZ" alt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P = zuby ošetřené výplní nebo korunkou</a:t>
            </a:r>
          </a:p>
          <a:p>
            <a:pPr marL="685800" lvl="2" indent="-342900"/>
            <a:r>
              <a:rPr lang="cs-CZ" alt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E = zuby extrahované pro následky kazu, od 30 let se k důvodu extrakce nepřihlíží</a:t>
            </a:r>
            <a:endParaRPr lang="cs-CZ" altLang="cs-CZ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2" indent="-342900"/>
            <a:r>
              <a:rPr lang="cs-CZ" alt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V angličtině DMF (</a:t>
            </a:r>
            <a:r>
              <a:rPr lang="cs-CZ" altLang="cs-CZ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decayed</a:t>
            </a:r>
            <a:r>
              <a:rPr lang="cs-CZ" alt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missing</a:t>
            </a:r>
            <a:r>
              <a:rPr lang="cs-CZ" alt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filled</a:t>
            </a:r>
            <a:r>
              <a:rPr lang="cs-CZ" alt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lvl="1" indent="-342900"/>
            <a:endParaRPr lang="cs-CZ" alt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/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Index KPE</a:t>
            </a:r>
          </a:p>
          <a:p>
            <a:pPr marL="685800" lvl="2" indent="-342900"/>
            <a:r>
              <a:rPr lang="cs-CZ" alt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Součet KPE zubů dělíme 32 a násobíme 100, tj. podíl KPE zubů v %</a:t>
            </a:r>
          </a:p>
          <a:p>
            <a:pPr marL="685800" lvl="2" indent="-342900"/>
            <a:r>
              <a:rPr lang="cs-CZ" alt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Čím je hodnota nižší, tím je stav chrupu lepší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7886700" cy="1325563"/>
          </a:xfrm>
        </p:spPr>
        <p:txBody>
          <a:bodyPr/>
          <a:lstStyle/>
          <a:p>
            <a:r>
              <a:rPr lang="cs-CZ" altLang="cs-CZ" sz="3200" b="1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UKAZATELE PRO HODNOCENÍ KAZIVOSTI CHRUPU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28650" y="1628800"/>
            <a:ext cx="7886700" cy="4548163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cs-CZ" altLang="cs-CZ" sz="2700" b="1" dirty="0" smtClean="0"/>
              <a:t>H</a:t>
            </a:r>
            <a:r>
              <a:rPr lang="cs-CZ" altLang="cs-CZ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odnotí, zda vůbec a jak často zubní kaz vzniká. </a:t>
            </a:r>
          </a:p>
          <a:p>
            <a:pPr marL="0" lvl="1" indent="0">
              <a:buNone/>
            </a:pPr>
            <a:endParaRPr lang="cs-CZ" alt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/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Počet jednotlivých složek K, P, E</a:t>
            </a:r>
          </a:p>
          <a:p>
            <a:pPr marL="685800" lvl="2" indent="-342900"/>
            <a:r>
              <a:rPr lang="cs-CZ" altLang="cs-CZ" sz="2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Procento zubů určených k extrakci pro zubní kaz z počtu K zubů.</a:t>
            </a:r>
          </a:p>
        </p:txBody>
      </p:sp>
    </p:spTree>
    <p:extLst>
      <p:ext uri="{BB962C8B-B14F-4D97-AF65-F5344CB8AC3E}">
        <p14:creationId xmlns:p14="http://schemas.microsoft.com/office/powerpoint/2010/main" val="82923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7886700" cy="1325563"/>
          </a:xfrm>
        </p:spPr>
        <p:txBody>
          <a:bodyPr/>
          <a:lstStyle/>
          <a:p>
            <a:r>
              <a:rPr lang="cs-CZ" altLang="cs-CZ" sz="3200" b="1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UKAZATELE STAVU CHRUPU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28650" y="1628800"/>
            <a:ext cx="7886700" cy="4548163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RESTORATIVNÍ  </a:t>
            </a:r>
            <a:r>
              <a:rPr lang="cs-CZ" alt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INDEX (RI), </a:t>
            </a:r>
            <a:r>
              <a:rPr lang="cs-CZ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ri</a:t>
            </a:r>
            <a:r>
              <a:rPr lang="cs-CZ" alt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pro dočasný</a:t>
            </a:r>
            <a:r>
              <a:rPr lang="cs-CZ" alt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chrup) </a:t>
            </a:r>
            <a:endParaRPr lang="cs-CZ" alt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míra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ošetření 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chrupu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rocento 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zubů ze součtu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K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 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zubů: 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cs-CZ" altLang="cs-CZ" sz="2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RI</a:t>
            </a:r>
            <a:r>
              <a:rPr lang="cs-CZ" alt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1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cs-CZ" altLang="cs-CZ" sz="2100" b="1" dirty="0">
                <a:latin typeface="Arial" panose="020B0604020202020204" pitchFamily="34" charset="0"/>
                <a:cs typeface="Arial" panose="020B0604020202020204" pitchFamily="34" charset="0"/>
              </a:rPr>
              <a:t>P/ (K+P) . 100  </a:t>
            </a:r>
            <a:r>
              <a:rPr lang="cs-CZ" altLang="cs-CZ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(%)</a:t>
            </a: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čím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vyšší hodnota, tím včasněji chrup 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ošetřován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= obraz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kvality stomatologické péče</a:t>
            </a:r>
          </a:p>
          <a:p>
            <a:pPr marL="0" lvl="1" indent="0">
              <a:buNone/>
            </a:pP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29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7886700" cy="1325563"/>
          </a:xfrm>
        </p:spPr>
        <p:txBody>
          <a:bodyPr/>
          <a:lstStyle/>
          <a:p>
            <a:r>
              <a:rPr lang="cs-CZ" altLang="cs-CZ" sz="3200" b="1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UKAZATELE STAVU CHRUPU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28650" y="1628800"/>
            <a:ext cx="7886700" cy="4548163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HYGIENICKÉ INDEXY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altLang="cs-CZ" sz="2500" dirty="0">
                <a:latin typeface="Arial" panose="020B0604020202020204" pitchFamily="34" charset="0"/>
                <a:cs typeface="Arial" panose="020B0604020202020204" pitchFamily="34" charset="0"/>
              </a:rPr>
              <a:t>informují lékaře a pacienta o úrovni hygieny v dutině </a:t>
            </a:r>
            <a:r>
              <a:rPr lang="cs-CZ" alt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ústní</a:t>
            </a:r>
            <a:endParaRPr lang="cs-CZ" alt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cs-CZ" altLang="cs-CZ" sz="2500" dirty="0">
                <a:latin typeface="Arial" panose="020B0604020202020204" pitchFamily="34" charset="0"/>
                <a:cs typeface="Arial" panose="020B0604020202020204" pitchFamily="34" charset="0"/>
              </a:rPr>
              <a:t>založeny na </a:t>
            </a:r>
            <a:r>
              <a:rPr lang="cs-CZ" altLang="cs-CZ" sz="2500" b="1" dirty="0">
                <a:latin typeface="Arial" panose="020B0604020202020204" pitchFamily="34" charset="0"/>
                <a:cs typeface="Arial" panose="020B0604020202020204" pitchFamily="34" charset="0"/>
              </a:rPr>
              <a:t>detekci zubního plaku</a:t>
            </a:r>
            <a:r>
              <a:rPr lang="cs-CZ" altLang="cs-CZ" sz="2500" dirty="0">
                <a:latin typeface="Arial" panose="020B0604020202020204" pitchFamily="34" charset="0"/>
                <a:cs typeface="Arial" panose="020B0604020202020204" pitchFamily="34" charset="0"/>
              </a:rPr>
              <a:t> (ev. zubního kamene</a:t>
            </a:r>
            <a:r>
              <a:rPr lang="cs-CZ" altLang="cs-CZ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alt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cs-CZ" altLang="cs-CZ" sz="2500" dirty="0">
                <a:latin typeface="Arial" panose="020B0604020202020204" pitchFamily="34" charset="0"/>
                <a:cs typeface="Arial" panose="020B0604020202020204" pitchFamily="34" charset="0"/>
              </a:rPr>
              <a:t>např. </a:t>
            </a:r>
            <a:r>
              <a:rPr lang="cs-CZ" altLang="cs-CZ" sz="2500" dirty="0" err="1">
                <a:latin typeface="Arial" panose="020B0604020202020204" pitchFamily="34" charset="0"/>
                <a:cs typeface="Arial" panose="020B0604020202020204" pitchFamily="34" charset="0"/>
              </a:rPr>
              <a:t>Plaque</a:t>
            </a:r>
            <a:r>
              <a:rPr lang="cs-CZ" altLang="cs-CZ" sz="2500" dirty="0">
                <a:latin typeface="Arial" panose="020B0604020202020204" pitchFamily="34" charset="0"/>
                <a:cs typeface="Arial" panose="020B0604020202020204" pitchFamily="34" charset="0"/>
              </a:rPr>
              <a:t> index (PI) - detekční sonda, </a:t>
            </a:r>
            <a:r>
              <a:rPr lang="cs-CZ" altLang="cs-CZ" sz="2500" dirty="0" err="1">
                <a:latin typeface="Arial" panose="020B0604020202020204" pitchFamily="34" charset="0"/>
                <a:cs typeface="Arial" panose="020B0604020202020204" pitchFamily="34" charset="0"/>
              </a:rPr>
              <a:t>Aproximal</a:t>
            </a:r>
            <a:r>
              <a:rPr lang="cs-CZ" altLang="cs-CZ" sz="2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500" dirty="0" err="1">
                <a:latin typeface="Arial" panose="020B0604020202020204" pitchFamily="34" charset="0"/>
                <a:cs typeface="Arial" panose="020B0604020202020204" pitchFamily="34" charset="0"/>
              </a:rPr>
              <a:t>plaque</a:t>
            </a:r>
            <a:r>
              <a:rPr lang="cs-CZ" altLang="cs-CZ" sz="2500" dirty="0">
                <a:latin typeface="Arial" panose="020B0604020202020204" pitchFamily="34" charset="0"/>
                <a:cs typeface="Arial" panose="020B0604020202020204" pitchFamily="34" charset="0"/>
              </a:rPr>
              <a:t> index (API) - barvení </a:t>
            </a:r>
          </a:p>
          <a:p>
            <a:pPr lvl="1" fontAlgn="auto">
              <a:spcAft>
                <a:spcPts val="0"/>
              </a:spcAft>
              <a:defRPr/>
            </a:pP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buNone/>
            </a:pP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9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7886700" cy="1325563"/>
          </a:xfrm>
        </p:spPr>
        <p:txBody>
          <a:bodyPr/>
          <a:lstStyle/>
          <a:p>
            <a:r>
              <a:rPr lang="cs-CZ" altLang="cs-CZ" sz="3200" b="1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UKAZATELE STAVU CHRUPU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28650" y="1628800"/>
            <a:ext cx="7886700" cy="4548163"/>
          </a:xfrm>
        </p:spPr>
        <p:txBody>
          <a:bodyPr wrap="square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PARADONTÁLNÍ INDEXY (stav </a:t>
            </a:r>
            <a:r>
              <a:rPr lang="cs-CZ" altLang="cs-CZ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parodontu</a:t>
            </a:r>
            <a:r>
              <a:rPr lang="cs-CZ" altLang="cs-CZ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CPI 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index (WHO) - </a:t>
            </a:r>
            <a:r>
              <a:rPr lang="cs-CZ" alt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Community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Periodontal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Index (od 15 let) 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Šest úseků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/sextantů, pro </a:t>
            </a:r>
            <a:r>
              <a:rPr lang="cs-CZ" alt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hodnotitelnost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musí každý sextant obsahovat nejméně 2 zuby, u nichž není indikována extrakce.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Stav sextantu 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 hodnotí podle nejvyššího dosaženého stupně:</a:t>
            </a:r>
          </a:p>
          <a:p>
            <a:pPr lvl="1"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</a:t>
            </a:r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  - 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zdravý </a:t>
            </a:r>
            <a:r>
              <a:rPr lang="cs-CZ" alt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parodont</a:t>
            </a: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</a:t>
            </a:r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krvácení z dásní</a:t>
            </a:r>
          </a:p>
          <a:p>
            <a:pPr lvl="1"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</a:t>
            </a:r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 zubní kámen</a:t>
            </a:r>
          </a:p>
          <a:p>
            <a:pPr lvl="1"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</a:t>
            </a:r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 mělký </a:t>
            </a:r>
            <a:r>
              <a:rPr lang="cs-CZ" alt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parodontální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chobot </a:t>
            </a:r>
          </a:p>
          <a:p>
            <a:pPr lvl="1"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/do  hloubky 5 mm/</a:t>
            </a:r>
          </a:p>
          <a:p>
            <a:pPr lvl="1"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</a:t>
            </a:r>
            <a:r>
              <a:rPr lang="cs-CZ" alt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hluboký </a:t>
            </a:r>
            <a:r>
              <a:rPr lang="cs-CZ" alt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parodontální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chobot </a:t>
            </a:r>
          </a:p>
          <a:p>
            <a:pPr lvl="1">
              <a:lnSpc>
                <a:spcPct val="12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/nad 5mm/</a:t>
            </a:r>
          </a:p>
          <a:p>
            <a:pPr lvl="1">
              <a:lnSpc>
                <a:spcPct val="120000"/>
              </a:lnSpc>
              <a:spcBef>
                <a:spcPct val="0"/>
              </a:spcBef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Hodnocená osoba se klasifikuje podle stavu nejhoršího hodnotitelného sextantu.</a:t>
            </a:r>
            <a:endParaRPr lang="cs-CZ" altLang="cs-CZ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68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7886700" cy="1325563"/>
          </a:xfrm>
        </p:spPr>
        <p:txBody>
          <a:bodyPr/>
          <a:lstStyle/>
          <a:p>
            <a:r>
              <a:rPr lang="cs-CZ" altLang="cs-CZ" sz="3200" b="1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UKAZATELE PRO HODNOCENÍ KAZIVOSTI A STAVU CHRUPU V POPULACI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22670" y="1844824"/>
            <a:ext cx="7886700" cy="4548163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Bef>
                <a:spcPts val="900"/>
              </a:spcBef>
            </a:pPr>
            <a:r>
              <a:rPr lang="cs-CZ" alt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Podíl dětí s intaktním chrupem</a:t>
            </a:r>
          </a:p>
          <a:p>
            <a:pPr lvl="1"/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školních dětí</a:t>
            </a:r>
          </a:p>
          <a:p>
            <a:pPr lvl="1"/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hrup dočasný x stálý </a:t>
            </a:r>
          </a:p>
          <a:p>
            <a:r>
              <a:rPr lang="cs-CZ" altLang="cs-CZ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Podíl osob bez vlastních zubů</a:t>
            </a:r>
            <a:endParaRPr lang="cs-CZ" altLang="cs-CZ" sz="2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lvl="1" indent="-177800"/>
            <a:r>
              <a:rPr lang="cs-CZ" alt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Průměrný počet KPE zubů na osobu</a:t>
            </a:r>
          </a:p>
          <a:p>
            <a:pPr marL="177800" lvl="1" indent="-177800"/>
            <a:r>
              <a:rPr lang="cs-CZ" alt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Průměrný počet jednotlivých složek K, P, E</a:t>
            </a:r>
          </a:p>
          <a:p>
            <a:pPr marL="177800" lvl="1" indent="-177800"/>
            <a:r>
              <a:rPr lang="cs-CZ" alt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SIC index průměrná hodnota KPE indexu u 1/3 vzorku s nejvyšším počtem KPE zubů</a:t>
            </a:r>
            <a:endParaRPr lang="cs-CZ" alt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lvl="1" indent="-177800"/>
            <a:r>
              <a:rPr lang="cs-CZ" altLang="cs-CZ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Restorativní</a:t>
            </a:r>
            <a:r>
              <a:rPr lang="cs-CZ" alt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index za sledovanou populaci</a:t>
            </a:r>
          </a:p>
          <a:p>
            <a:pPr marL="177800" lvl="1" indent="-177800"/>
            <a:r>
              <a:rPr lang="cs-CZ" alt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Průměrný počet sextantů s hodnotou CPI=4 </a:t>
            </a:r>
          </a:p>
          <a:p>
            <a:pPr marL="177800" lvl="1" indent="-177800"/>
            <a:endParaRPr lang="cs-CZ" alt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99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smtClean="0">
                <a:solidFill>
                  <a:srgbClr val="000099"/>
                </a:solidFill>
                <a:latin typeface="Arial Black" panose="020B0A04020102020204" pitchFamily="34" charset="0"/>
              </a:rPr>
              <a:t>Indexy pro vyjádření prevalence z.k.</a:t>
            </a:r>
            <a:r>
              <a:rPr lang="cs-CZ" altLang="cs-CZ" sz="3200" smtClean="0">
                <a:solidFill>
                  <a:srgbClr val="000099"/>
                </a:solidFill>
                <a:latin typeface="Arial Black" panose="020B0A04020102020204" pitchFamily="34" charset="0"/>
              </a:rPr>
              <a:t> - ukazatele </a:t>
            </a:r>
            <a:r>
              <a:rPr lang="cs-CZ" altLang="cs-CZ" sz="3200" b="1" smtClean="0">
                <a:solidFill>
                  <a:srgbClr val="000099"/>
                </a:solidFill>
                <a:latin typeface="Arial Black" panose="020B0A04020102020204" pitchFamily="34" charset="0"/>
              </a:rPr>
              <a:t>kazivosti chrupu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 školních dětí  - </a:t>
            </a:r>
            <a:r>
              <a:rPr lang="cs-CZ" alt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podíl dětí s intaktním chrupem  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(odděleně chrup dočasný a stálý)</a:t>
            </a:r>
          </a:p>
          <a:p>
            <a:r>
              <a:rPr lang="cs-CZ" altLang="cs-CZ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Nejčastěji užívaný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index </a:t>
            </a:r>
            <a:r>
              <a:rPr lang="cs-CZ" alt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K P E – 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součet zubů s neošetřeným kazem/</a:t>
            </a:r>
            <a:r>
              <a:rPr lang="cs-CZ" alt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/, zubů ošetřených výplní nebo korunkou /</a:t>
            </a:r>
            <a:r>
              <a:rPr lang="cs-CZ" alt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/ a zubů, které bylo třeba extrahovat v důsledku </a:t>
            </a: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z.k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/</a:t>
            </a:r>
            <a:r>
              <a:rPr lang="cs-CZ" alt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/. Index v % -  I = (KPE/32) . 100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- čím je hodnota nižší, tím je stav lepší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U dočasného chrupu </a:t>
            </a:r>
            <a:r>
              <a:rPr lang="cs-CZ" altLang="cs-CZ" sz="2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kpe</a:t>
            </a:r>
            <a:endParaRPr lang="cs-CZ" altLang="cs-CZ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alt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 angličtině </a:t>
            </a:r>
            <a:r>
              <a:rPr lang="cs-CZ" alt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 M F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/  </a:t>
            </a: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decayed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missing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filled</a:t>
            </a:r>
            <a:r>
              <a:rPr lang="cs-CZ" alt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</TotalTime>
  <Words>894</Words>
  <Application>Microsoft Office PowerPoint</Application>
  <PresentationFormat>Předvádění na obrazovce (4:3)</PresentationFormat>
  <Paragraphs>124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Office</vt:lpstr>
      <vt:lpstr>Ukazatele kazivosti a stavu chrupu</vt:lpstr>
      <vt:lpstr>Ukazatele kazivosti a stavu chrupu</vt:lpstr>
      <vt:lpstr>UKAZATELE PRO HODNOCENÍ KAZIVOSTI CHRUPU</vt:lpstr>
      <vt:lpstr>UKAZATELE PRO HODNOCENÍ KAZIVOSTI CHRUPU</vt:lpstr>
      <vt:lpstr>UKAZATELE STAVU CHRUPU</vt:lpstr>
      <vt:lpstr>UKAZATELE STAVU CHRUPU</vt:lpstr>
      <vt:lpstr>UKAZATELE STAVU CHRUPU</vt:lpstr>
      <vt:lpstr>UKAZATELE PRO HODNOCENÍ KAZIVOSTI A STAVU CHRUPU V POPULACI</vt:lpstr>
      <vt:lpstr>Indexy pro vyjádření prevalence z.k. - ukazatele kazivosti chrupu</vt:lpstr>
      <vt:lpstr>Parodontální indexy -ukazatele stavu parodontu</vt:lpstr>
      <vt:lpstr>ANALÝZA ORÁLNÍHO ZDRAVÍ 2003</vt:lpstr>
      <vt:lpstr>ORÁLNÍ ZDRAVÍ VYBRANÝCH VĚKOVÝCH KATEGORIÍ V ROCE 2003</vt:lpstr>
      <vt:lpstr>Prezentace aplikace PowerPoint</vt:lpstr>
      <vt:lpstr>ORÁLNÍ ZDRAVÍ VYBRANÝCH VĚKOVÝCH KATEGORIÍ V ROCE 2003</vt:lpstr>
      <vt:lpstr>Prezentace aplikace PowerPoint</vt:lpstr>
    </vt:vector>
  </TitlesOfParts>
  <Company>LF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UKAZATELE KAZIVOSTI, STAVU CHRUPU A STAVU PARODONTU</dc:title>
  <dc:creator>Ilona Koupilová</dc:creator>
  <cp:lastModifiedBy>LF Lektor</cp:lastModifiedBy>
  <cp:revision>41</cp:revision>
  <dcterms:created xsi:type="dcterms:W3CDTF">2006-08-01T11:50:44Z</dcterms:created>
  <dcterms:modified xsi:type="dcterms:W3CDTF">2016-04-12T10:45:10Z</dcterms:modified>
</cp:coreProperties>
</file>