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9" r:id="rId3"/>
    <p:sldMasterId id="2147483701" r:id="rId4"/>
  </p:sldMasterIdLst>
  <p:notesMasterIdLst>
    <p:notesMasterId r:id="rId78"/>
  </p:notesMasterIdLst>
  <p:handoutMasterIdLst>
    <p:handoutMasterId r:id="rId79"/>
  </p:handoutMasterIdLst>
  <p:sldIdLst>
    <p:sldId id="286" r:id="rId5"/>
    <p:sldId id="308" r:id="rId6"/>
    <p:sldId id="309" r:id="rId7"/>
    <p:sldId id="310" r:id="rId8"/>
    <p:sldId id="299" r:id="rId9"/>
    <p:sldId id="311" r:id="rId10"/>
    <p:sldId id="312" r:id="rId11"/>
    <p:sldId id="313" r:id="rId12"/>
    <p:sldId id="314" r:id="rId13"/>
    <p:sldId id="361" r:id="rId14"/>
    <p:sldId id="320" r:id="rId15"/>
    <p:sldId id="356" r:id="rId16"/>
    <p:sldId id="357" r:id="rId17"/>
    <p:sldId id="358" r:id="rId18"/>
    <p:sldId id="359" r:id="rId19"/>
    <p:sldId id="360" r:id="rId20"/>
    <p:sldId id="315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97" r:id="rId39"/>
    <p:sldId id="352" r:id="rId40"/>
    <p:sldId id="353" r:id="rId41"/>
    <p:sldId id="354" r:id="rId42"/>
    <p:sldId id="355" r:id="rId43"/>
    <p:sldId id="362" r:id="rId44"/>
    <p:sldId id="36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72" r:id="rId54"/>
    <p:sldId id="373" r:id="rId55"/>
    <p:sldId id="374" r:id="rId56"/>
    <p:sldId id="375" r:id="rId57"/>
    <p:sldId id="377" r:id="rId58"/>
    <p:sldId id="378" r:id="rId59"/>
    <p:sldId id="379" r:id="rId60"/>
    <p:sldId id="380" r:id="rId61"/>
    <p:sldId id="381" r:id="rId62"/>
    <p:sldId id="382" r:id="rId63"/>
    <p:sldId id="383" r:id="rId64"/>
    <p:sldId id="384" r:id="rId65"/>
    <p:sldId id="385" r:id="rId66"/>
    <p:sldId id="386" r:id="rId67"/>
    <p:sldId id="387" r:id="rId68"/>
    <p:sldId id="388" r:id="rId69"/>
    <p:sldId id="389" r:id="rId70"/>
    <p:sldId id="390" r:id="rId71"/>
    <p:sldId id="391" r:id="rId72"/>
    <p:sldId id="392" r:id="rId73"/>
    <p:sldId id="393" r:id="rId74"/>
    <p:sldId id="394" r:id="rId75"/>
    <p:sldId id="395" r:id="rId76"/>
    <p:sldId id="396" r:id="rId7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>
      <p:cViewPr varScale="1">
        <p:scale>
          <a:sx n="122" d="100"/>
          <a:sy n="122" d="100"/>
        </p:scale>
        <p:origin x="12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10069-E355-4729-A025-628FF6154708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11DE8-2F29-4577-8F4D-AC9412510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0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9693C-FB5A-44F0-8FE6-6BA695E5AC79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3AA8-FB5F-4A07-88C0-CFE359D68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9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3AA8-FB5F-4A07-88C0-CFE359D6891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4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1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45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5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71A9F-BC8E-4F5C-93D4-8B0298EAA8A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10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0F08-7304-4CC6-BA61-C63EFF2F134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71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BF77-9855-48A2-814A-647E1A20487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8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3D5DA-F13F-42C0-ACAB-D8DC37D142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81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3FA3-42C1-4DEC-8BA7-E96F4ED5941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38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A8FF-E799-4F64-8BC1-6ED04B4B8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90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4CD9F-39AF-4140-B7AA-585E1AA95BC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9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27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CCE17-A377-4C11-BAC0-1FF120188B6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214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C7685-2FF5-4DBA-BD41-FC7B0F4B6F3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97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EA96-4D87-4881-B19C-6902490E007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52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82B3-7989-451D-A887-FCF7141B6B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06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5A2E96-9F9C-4229-860A-12CC033C45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634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95AFC-AD12-449B-910A-0E8119D56B5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78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1C7AEB-80B1-48BF-89B7-7405C2795CF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289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EB9C-AECE-4C88-8CA7-1E7E623F320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42601"/>
      </p:ext>
    </p:extLst>
  </p:cSld>
  <p:clrMapOvr>
    <a:masterClrMapping/>
  </p:clrMapOvr>
  <p:transition>
    <p:blind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6274-E551-46D1-8759-856818AE23A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62F84-9978-49CF-BEC2-3F2211502A4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13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6426-C936-4F6A-9D8A-B363CB119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0AE0-BDA2-4F41-8AC9-88B31D28B15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8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98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32-4957-4E38-871E-3EE73C40CDC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6DB5-53C8-4D49-8FBD-FDD6C385FF9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399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BA36-6135-4785-8200-30A3421B746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AF52-839B-4082-A306-AF1B8E3D70F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21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72C04-9A78-435E-96E1-8718FDC139C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F02C-024C-4851-98A0-EA5FC6F471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88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1900-EBE5-40FB-9643-79C9D9AE9B5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1DF0-A5E9-4003-8233-C0E4B5A475D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111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8913-DD67-4E7A-8FB5-4892A8F7FAE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EE14-9A33-4E97-9C4E-2892368249D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060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A4D6-6110-46EF-BD29-9BA2937E64D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6A45-8EBD-4CF2-9137-7107A36BD84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238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97C5-0402-4056-B946-11D547D7A8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4550-ACCA-4348-B69C-BFD44E0694F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452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4ADF-ACE3-43A4-875E-0ECFBAAC858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02FA-1F2B-4785-B7C0-2FDB965A9A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375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0C6A3-4EEB-4223-889A-DB9B5C4442D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3611-051B-4C44-AA7C-495084A472A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559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397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4535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09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94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9095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243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7816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567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99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6856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023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BCC8-CBDF-4AFF-B324-50F0065B1FD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2155E-9C02-471E-AA10-DECB65E35EA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0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1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6EACF-015B-46AB-A3F6-AC034F0A983F}" type="slidenum">
              <a:rPr lang="en-GB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0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729A72-8D45-4979-BF3F-E3183CA94F3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7443CB-D9E0-4648-B86C-891BC078107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2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4101-1F16-476F-9516-E12FA2F1AD5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5FEF-53D7-42E4-A97F-EAAEA4B7FED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67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/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PÉČE O ZDRAVÍ A ZDRAVOTNICTVÍ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POTŘEBA INTEGRACE ZDRAVOTNICKÝCH SLUŽEB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2132856"/>
            <a:ext cx="8229600" cy="5112568"/>
          </a:xfrm>
        </p:spPr>
        <p:txBody>
          <a:bodyPr/>
          <a:lstStyle/>
          <a:p>
            <a:endParaRPr lang="cs-CZ" sz="2600" dirty="0" smtClean="0"/>
          </a:p>
          <a:p>
            <a:r>
              <a:rPr lang="cs-CZ" sz="2600" dirty="0" smtClean="0"/>
              <a:t>Samostatnost zdravotnických zařízení X návaznost zdravotní péče.</a:t>
            </a:r>
          </a:p>
          <a:p>
            <a:endParaRPr lang="cs-CZ" sz="2600" dirty="0"/>
          </a:p>
          <a:p>
            <a:r>
              <a:rPr lang="cs-CZ" sz="2600" dirty="0" smtClean="0"/>
              <a:t>Zajištění komplexní péče.</a:t>
            </a:r>
          </a:p>
        </p:txBody>
      </p:sp>
    </p:spTree>
    <p:extLst>
      <p:ext uri="{BB962C8B-B14F-4D97-AF65-F5344CB8AC3E}">
        <p14:creationId xmlns:p14="http://schemas.microsoft.com/office/powerpoint/2010/main" val="2646772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ZDRAVOTNÍ PÉČE PODLE ÚROVNĚ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29600" cy="5184576"/>
          </a:xfrm>
        </p:spPr>
        <p:txBody>
          <a:bodyPr/>
          <a:lstStyle/>
          <a:p>
            <a:r>
              <a:rPr lang="cs-CZ" sz="2600" dirty="0" smtClean="0"/>
              <a:t>Primární péče</a:t>
            </a:r>
          </a:p>
          <a:p>
            <a:pPr lvl="1"/>
            <a:r>
              <a:rPr lang="cs-CZ" sz="2200" dirty="0" smtClean="0"/>
              <a:t>Praktický lékař, stomatolog, gynekolog, lékárny</a:t>
            </a:r>
          </a:p>
          <a:p>
            <a:r>
              <a:rPr lang="cs-CZ" sz="2600" dirty="0" smtClean="0"/>
              <a:t>Sekundární péče</a:t>
            </a:r>
          </a:p>
          <a:p>
            <a:pPr lvl="1"/>
            <a:r>
              <a:rPr lang="cs-CZ" sz="2200" dirty="0" smtClean="0"/>
              <a:t>Ambulantní péče, ústavní lůžková péče v nemocnicích</a:t>
            </a:r>
          </a:p>
          <a:p>
            <a:r>
              <a:rPr lang="cs-CZ" sz="3000" dirty="0" smtClean="0"/>
              <a:t>Terciární péče</a:t>
            </a:r>
          </a:p>
          <a:p>
            <a:pPr lvl="1"/>
            <a:r>
              <a:rPr lang="cs-CZ" sz="2200" dirty="0" smtClean="0"/>
              <a:t>Péče ve vysoce specializovaných zdravotnických zařízeních (FN, IKEM, onkologická centra)</a:t>
            </a:r>
          </a:p>
        </p:txBody>
      </p:sp>
    </p:spTree>
    <p:extLst>
      <p:ext uri="{BB962C8B-B14F-4D97-AF65-F5344CB8AC3E}">
        <p14:creationId xmlns:p14="http://schemas.microsoft.com/office/powerpoint/2010/main" val="846485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chemeClr val="accent6"/>
                </a:solidFill>
              </a:rPr>
              <a:t>PREVENCE </a:t>
            </a:r>
            <a:br>
              <a:rPr lang="cs-CZ" sz="6600" b="1" cap="all" dirty="0" smtClean="0">
                <a:solidFill>
                  <a:schemeClr val="accent6"/>
                </a:solidFill>
              </a:rPr>
            </a:br>
            <a:r>
              <a:rPr lang="cs-CZ" sz="6600" b="1" cap="all" dirty="0" smtClean="0">
                <a:solidFill>
                  <a:schemeClr val="accent6"/>
                </a:solidFill>
              </a:rPr>
              <a:t>A JEJÍ PŘEKÁŽKY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 dirty="0">
                <a:solidFill>
                  <a:schemeClr val="accent2"/>
                </a:solidFill>
              </a:rPr>
              <a:t> </a:t>
            </a:r>
            <a:r>
              <a:rPr lang="cs-CZ" sz="4400" b="1" dirty="0" smtClean="0">
                <a:solidFill>
                  <a:schemeClr val="accent2"/>
                </a:solidFill>
              </a:rPr>
              <a:t>MOTIVACE K PREVENCI</a:t>
            </a:r>
            <a:endParaRPr lang="cs-CZ" sz="4400" b="1" dirty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83568" y="1557338"/>
            <a:ext cx="7346007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Když něco neexistuje, nejsou s tím starosti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Ekonomické důvody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Malé úspěchy terapie chronických nemocí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Etické a kulturně výchovné důvody – lidé by měli spoléhat více sami na sebe</a:t>
            </a:r>
            <a:endParaRPr lang="cs-CZ" sz="32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29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 dirty="0">
                <a:solidFill>
                  <a:schemeClr val="accent2"/>
                </a:solidFill>
              </a:rPr>
              <a:t> </a:t>
            </a:r>
            <a:r>
              <a:rPr lang="cs-CZ" sz="4400" b="1" dirty="0" smtClean="0">
                <a:solidFill>
                  <a:schemeClr val="accent2"/>
                </a:solidFill>
              </a:rPr>
              <a:t>KATEGORIZACE </a:t>
            </a:r>
            <a:r>
              <a:rPr lang="cs-CZ" sz="4400" b="1" dirty="0">
                <a:solidFill>
                  <a:schemeClr val="accent2"/>
                </a:solidFill>
              </a:rPr>
              <a:t>PREVENCE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83568" y="1557338"/>
            <a:ext cx="7346007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Podle času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Podle objektu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Podle subjektu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 dirty="0" smtClean="0">
                <a:solidFill>
                  <a:srgbClr val="333399"/>
                </a:solidFill>
              </a:rPr>
              <a:t>Podle metody</a:t>
            </a:r>
            <a:endParaRPr lang="cs-CZ" sz="32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18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>
                <a:solidFill>
                  <a:schemeClr val="accent2"/>
                </a:solidFill>
              </a:rPr>
              <a:t> PŘEKÁŽKY PREVENCE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476375" y="1557338"/>
            <a:ext cx="65532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NEZNALOST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PODCENĚNÍ ZÁVAŽNOSTI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ZMĚNA ŽIVOTNÍHO STYLU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OMEZENÍ POHODLÍ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EKONOMICKÁ NÁROČNOST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KOGNITIVNÍ DISONANCE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NESTABILITA DOPORUČENÍ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chemeClr val="accent2"/>
                </a:solidFill>
              </a:rPr>
              <a:t>NEVĚROHODNÝ PŘÍNOS</a:t>
            </a:r>
            <a:endParaRPr lang="cs-CZ" sz="3200" b="1"/>
          </a:p>
        </p:txBody>
      </p:sp>
    </p:spTree>
    <p:extLst>
      <p:ext uri="{BB962C8B-B14F-4D97-AF65-F5344CB8AC3E}">
        <p14:creationId xmlns:p14="http://schemas.microsoft.com/office/powerpoint/2010/main" val="3277632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 dirty="0">
                <a:solidFill>
                  <a:schemeClr val="accent2"/>
                </a:solidFill>
              </a:rPr>
              <a:t> </a:t>
            </a:r>
            <a:r>
              <a:rPr lang="cs-CZ" sz="4400" b="1" dirty="0" smtClean="0">
                <a:solidFill>
                  <a:schemeClr val="accent2"/>
                </a:solidFill>
              </a:rPr>
              <a:t>J. E. PURKYNĚ </a:t>
            </a:r>
            <a:r>
              <a:rPr lang="cs-CZ" sz="4400" b="1" smtClean="0">
                <a:solidFill>
                  <a:schemeClr val="accent2"/>
                </a:solidFill>
              </a:rPr>
              <a:t>O PREVENCI A PODPOŘE ZDRAVÍ </a:t>
            </a:r>
            <a:endParaRPr lang="cs-CZ" sz="4400" b="1" dirty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1557338"/>
            <a:ext cx="814724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cs-CZ" sz="3200" b="1" i="1" dirty="0" smtClean="0">
                <a:solidFill>
                  <a:srgbClr val="333399"/>
                </a:solidFill>
              </a:rPr>
              <a:t>„Úkolem lékařovým je život ne pouze obnovovati a na krátkou dobu udržeti, ale od porušení chrániti a k vrcholu obdivuhodné dokonalosti a kráse přiváděti.  Lékařství teprve tehdy bude dokonalé, až bude učit křehkost lidského organismu upevňovati, nákazám předcházet, nemocem brániti, a tyto úkony bude vykonávat tak, aby lidský život dobře byv počat, blaženě a skvěle byl prodloužen až k přirozenému konci.“</a:t>
            </a:r>
            <a:endParaRPr lang="cs-CZ" sz="3200" b="1" i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10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accent2"/>
                </a:solidFill>
              </a:rPr>
              <a:t>ZÁKLADNÍ TYPY ZDRAVOTNICKÝCH SOUSTAV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0160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dirty="0" smtClean="0"/>
              <a:t>Různost zdravotnických systémů</a:t>
            </a:r>
          </a:p>
          <a:p>
            <a:pPr marL="514350" eaLnBrk="1" hangingPunct="1"/>
            <a:r>
              <a:rPr lang="cs-CZ" sz="2000" dirty="0" smtClean="0"/>
              <a:t>Možnost </a:t>
            </a:r>
            <a:r>
              <a:rPr lang="cs-CZ" sz="2000" b="1" dirty="0" smtClean="0"/>
              <a:t>klasifikace podle</a:t>
            </a:r>
            <a:r>
              <a:rPr lang="cs-CZ" sz="2000" dirty="0" smtClean="0"/>
              <a:t>:</a:t>
            </a:r>
          </a:p>
          <a:p>
            <a:pPr marL="914400" lvl="1" eaLnBrk="1" hangingPunct="1"/>
            <a:r>
              <a:rPr lang="cs-CZ" sz="2000" dirty="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dirty="0" smtClean="0"/>
              <a:t>míry sociální solidarity;</a:t>
            </a:r>
          </a:p>
          <a:p>
            <a:pPr marL="914400" lvl="1" eaLnBrk="1" hangingPunct="1"/>
            <a:r>
              <a:rPr lang="cs-CZ" sz="2000" dirty="0" smtClean="0"/>
              <a:t>způsobu financování zdravotní péče.</a:t>
            </a:r>
          </a:p>
          <a:p>
            <a:pPr marL="914400" lvl="1" eaLnBrk="1" hangingPunct="1"/>
            <a:endParaRPr lang="cs-CZ" sz="2000" dirty="0" smtClean="0"/>
          </a:p>
          <a:p>
            <a:pPr marL="514350" eaLnBrk="1" hangingPunct="1"/>
            <a:r>
              <a:rPr lang="cs-CZ" sz="2000" b="1" dirty="0" smtClean="0"/>
              <a:t>Základní typy </a:t>
            </a:r>
            <a:r>
              <a:rPr lang="cs-CZ" sz="2000" dirty="0" smtClean="0"/>
              <a:t>zdravotnických systémů:</a:t>
            </a:r>
          </a:p>
          <a:p>
            <a:pPr marL="914400" lvl="1" eaLnBrk="1" hangingPunct="1"/>
            <a:r>
              <a:rPr lang="cs-CZ" sz="2000" dirty="0" smtClean="0"/>
              <a:t>Komerční</a:t>
            </a:r>
          </a:p>
          <a:p>
            <a:pPr marL="914400" lvl="1" eaLnBrk="1" hangingPunct="1"/>
            <a:r>
              <a:rPr lang="cs-CZ" sz="2000" b="1" dirty="0" smtClean="0"/>
              <a:t>Liberalistický</a:t>
            </a:r>
          </a:p>
          <a:p>
            <a:pPr marL="914400" lvl="1" eaLnBrk="1" hangingPunct="1"/>
            <a:r>
              <a:rPr lang="cs-CZ" sz="2000" b="1" dirty="0" smtClean="0"/>
              <a:t>Pojišťovnický (pluralitní, smíšený)</a:t>
            </a:r>
          </a:p>
          <a:p>
            <a:pPr marL="914400" lvl="1" eaLnBrk="1" hangingPunct="1"/>
            <a:r>
              <a:rPr lang="cs-CZ" sz="2000" b="1" dirty="0" smtClean="0"/>
              <a:t>Národní zdravotní služba</a:t>
            </a:r>
          </a:p>
          <a:p>
            <a:pPr marL="914400" lvl="1" eaLnBrk="1" hangingPunct="1"/>
            <a:r>
              <a:rPr lang="cs-CZ" sz="2000" dirty="0" smtClean="0"/>
              <a:t>Státní</a:t>
            </a:r>
          </a:p>
          <a:p>
            <a:pPr marL="914400" lvl="1" eaLnBrk="1" hangingPunct="1"/>
            <a:r>
              <a:rPr lang="cs-CZ" sz="2000" dirty="0" smtClean="0"/>
              <a:t>Totalitní</a:t>
            </a:r>
          </a:p>
        </p:txBody>
      </p:sp>
    </p:spTree>
    <p:extLst>
      <p:ext uri="{BB962C8B-B14F-4D97-AF65-F5344CB8AC3E}">
        <p14:creationId xmlns:p14="http://schemas.microsoft.com/office/powerpoint/2010/main" val="38314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dirty="0" smtClean="0"/>
              <a:t>Ani jedna z vyspělých zemí dnes není čistým typem</a:t>
            </a:r>
          </a:p>
          <a:p>
            <a:pPr marL="571500" eaLnBrk="1" hangingPunct="1"/>
            <a:r>
              <a:rPr lang="cs-CZ" sz="2400" dirty="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dirty="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  <p:extLst>
      <p:ext uri="{BB962C8B-B14F-4D97-AF65-F5344CB8AC3E}">
        <p14:creationId xmlns:p14="http://schemas.microsoft.com/office/powerpoint/2010/main" val="11981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umožnit všem, aby dosáhli pokud možno svého plného zdravotního potenciálu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Zdravotní potenciál</a:t>
            </a:r>
          </a:p>
          <a:p>
            <a:pPr>
              <a:lnSpc>
                <a:spcPct val="80000"/>
              </a:lnSpc>
            </a:pPr>
            <a:r>
              <a:rPr lang="cs-CZ" dirty="0"/>
              <a:t>n</a:t>
            </a:r>
            <a:r>
              <a:rPr lang="cs-CZ" dirty="0" smtClean="0"/>
              <a:t>ejvyšší stupeň zdraví, kterého může jedinec dosáhnout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Plnění zdravotního potenciálu</a:t>
            </a:r>
          </a:p>
          <a:p>
            <a:pPr>
              <a:lnSpc>
                <a:spcPct val="80000"/>
              </a:lnSpc>
            </a:pPr>
            <a:r>
              <a:rPr lang="cs-CZ" dirty="0"/>
              <a:t>m</a:t>
            </a:r>
            <a:r>
              <a:rPr lang="cs-CZ" dirty="0" smtClean="0"/>
              <a:t>ožnosti, schopnosti a aktivita jedince</a:t>
            </a:r>
          </a:p>
          <a:p>
            <a:pPr>
              <a:lnSpc>
                <a:spcPct val="80000"/>
              </a:lnSpc>
            </a:pPr>
            <a:r>
              <a:rPr lang="cs-CZ" dirty="0"/>
              <a:t>p</a:t>
            </a:r>
            <a:r>
              <a:rPr lang="cs-CZ" dirty="0" smtClean="0"/>
              <a:t>odmínky vytvářené společností</a:t>
            </a:r>
          </a:p>
        </p:txBody>
      </p:sp>
    </p:spTree>
    <p:extLst>
      <p:ext uri="{BB962C8B-B14F-4D97-AF65-F5344CB8AC3E}">
        <p14:creationId xmlns:p14="http://schemas.microsoft.com/office/powerpoint/2010/main" val="677743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3"/>
            <a:ext cx="8229600" cy="4752528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2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2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b="1" dirty="0" smtClean="0"/>
              <a:t>Narůstající komplexita a návaznost služeb i potřeba týmové práce takový typ zdravotnictví prakticky znemožňuje.    </a:t>
            </a:r>
            <a:endParaRPr lang="en-GB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8693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200" dirty="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200" dirty="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200" dirty="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200" dirty="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200" dirty="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200" dirty="0" smtClean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829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2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2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2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6435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dirty="0" smtClean="0"/>
              <a:t>Většina specializovaných ambulantních zařízení, laboratoře a </a:t>
            </a:r>
            <a:r>
              <a:rPr lang="cs-CZ" sz="2000" dirty="0" err="1" smtClean="0"/>
              <a:t>rtg</a:t>
            </a:r>
            <a:r>
              <a:rPr lang="cs-CZ" sz="2000" dirty="0" smtClean="0"/>
              <a:t> pracoviště jsou součástí nemocnic.</a:t>
            </a:r>
          </a:p>
          <a:p>
            <a:pPr eaLnBrk="1" hangingPunct="1"/>
            <a:r>
              <a:rPr lang="cs-CZ" sz="2000" dirty="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dirty="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dirty="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dirty="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Velká Británie, Norsko, Španělsko</a:t>
            </a:r>
          </a:p>
        </p:txBody>
      </p:sp>
    </p:spTree>
    <p:extLst>
      <p:ext uri="{BB962C8B-B14F-4D97-AF65-F5344CB8AC3E}">
        <p14:creationId xmlns:p14="http://schemas.microsoft.com/office/powerpoint/2010/main" val="38958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096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Ekonomie zkoumá hospodaření s materiálními zdroji, vytváření a rozdělování bohatství, výrobu a spotřebu zboží a služeb.</a:t>
            </a:r>
          </a:p>
          <a:p>
            <a:pPr eaLnBrk="1" hangingPunct="1"/>
            <a:r>
              <a:rPr lang="cs-CZ" sz="2800" smtClean="0"/>
              <a:t>Základní pojmy: „</a:t>
            </a:r>
            <a:r>
              <a:rPr lang="cs-CZ" sz="2800" b="1" smtClean="0"/>
              <a:t>nedostatek</a:t>
            </a:r>
            <a:r>
              <a:rPr lang="cs-CZ" sz="2800" smtClean="0"/>
              <a:t>“ a „</a:t>
            </a:r>
            <a:r>
              <a:rPr lang="cs-CZ" sz="2800" b="1" smtClean="0"/>
              <a:t>volba</a:t>
            </a:r>
            <a:r>
              <a:rPr lang="cs-CZ" sz="2800" smtClean="0"/>
              <a:t>“.</a:t>
            </a:r>
          </a:p>
          <a:p>
            <a:pPr lvl="1" eaLnBrk="1" hangingPunct="1"/>
            <a:r>
              <a:rPr lang="cs-CZ" sz="2400" smtClean="0"/>
              <a:t>V podmínkách </a:t>
            </a:r>
            <a:r>
              <a:rPr lang="cs-CZ" sz="2400" b="1" smtClean="0"/>
              <a:t>omezených zdrojů </a:t>
            </a:r>
            <a:r>
              <a:rPr lang="cs-CZ" sz="2400" smtClean="0"/>
              <a:t>je nutno provádět </a:t>
            </a:r>
            <a:r>
              <a:rPr lang="cs-CZ" sz="2400" b="1" smtClean="0"/>
              <a:t>volbu (výběr) mezi konkurenčními požadavky</a:t>
            </a:r>
            <a:r>
              <a:rPr lang="cs-CZ" sz="2400" smtClean="0"/>
              <a:t> souvisejícími se spotřebou zdrojů.</a:t>
            </a:r>
          </a:p>
          <a:p>
            <a:pPr lvl="1" eaLnBrk="1" hangingPunct="1"/>
            <a:r>
              <a:rPr lang="cs-CZ" sz="2400" smtClean="0"/>
              <a:t>Kdyby všechny zdroje byly v potřebné míře k dispozici, ztratil by ekonomický přístup své opodstatnění.</a:t>
            </a:r>
          </a:p>
        </p:txBody>
      </p:sp>
    </p:spTree>
    <p:extLst>
      <p:ext uri="{BB962C8B-B14F-4D97-AF65-F5344CB8AC3E}">
        <p14:creationId xmlns:p14="http://schemas.microsoft.com/office/powerpoint/2010/main" val="116281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 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5334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/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/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/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/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/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/>
              <a:t>další aspekty </a:t>
            </a:r>
            <a:r>
              <a:rPr lang="cs-CZ" sz="2400" dirty="0" smtClean="0"/>
              <a:t>– </a:t>
            </a:r>
            <a:r>
              <a:rPr lang="cs-CZ" sz="2400" b="1" dirty="0" smtClean="0"/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117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smtClean="0"/>
              <a:t>faktory nabídky a poptávky po zdravotních službách, 	</a:t>
            </a:r>
          </a:p>
          <a:p>
            <a:pPr eaLnBrk="1" hangingPunct="1"/>
            <a:r>
              <a:rPr lang="cs-CZ" sz="2400" smtClean="0"/>
              <a:t>zdravotní potřeby, </a:t>
            </a:r>
          </a:p>
          <a:p>
            <a:pPr eaLnBrk="1" hangingPunct="1"/>
            <a:r>
              <a:rPr lang="cs-CZ" sz="2400" smtClean="0"/>
              <a:t>financování zdravotní péče, </a:t>
            </a:r>
          </a:p>
          <a:p>
            <a:pPr eaLnBrk="1" hangingPunct="1"/>
            <a:r>
              <a:rPr lang="cs-CZ" sz="2400" smtClean="0"/>
              <a:t>náklady zdravotní péče, </a:t>
            </a:r>
          </a:p>
          <a:p>
            <a:pPr eaLnBrk="1" hangingPunct="1"/>
            <a:r>
              <a:rPr lang="cs-CZ" sz="2400" smtClean="0"/>
              <a:t>měření výsledků a výstupů zdravotní péče, </a:t>
            </a:r>
          </a:p>
          <a:p>
            <a:pPr eaLnBrk="1" hangingPunct="1"/>
            <a:r>
              <a:rPr lang="cs-CZ" sz="240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smtClean="0"/>
              <a:t>analýza efektivnosti různých zdravotnických systémů, </a:t>
            </a:r>
          </a:p>
          <a:p>
            <a:pPr eaLnBrk="1" hangingPunct="1"/>
            <a:r>
              <a:rPr lang="cs-CZ" sz="2400" smtClean="0"/>
              <a:t>ekonomické vyhodnocování medicínských intervencí. </a:t>
            </a:r>
          </a:p>
        </p:txBody>
      </p:sp>
    </p:spTree>
    <p:extLst>
      <p:ext uri="{BB962C8B-B14F-4D97-AF65-F5344CB8AC3E}">
        <p14:creationId xmlns:p14="http://schemas.microsoft.com/office/powerpoint/2010/main" val="87594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 - dvě úrovně: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Co nejvyšší úroveň zdraví populace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Omezení nežádoucích rozdílů mezi sociálními skupinami</a:t>
            </a:r>
          </a:p>
        </p:txBody>
      </p:sp>
    </p:spTree>
    <p:extLst>
      <p:ext uri="{BB962C8B-B14F-4D97-AF65-F5344CB8AC3E}">
        <p14:creationId xmlns:p14="http://schemas.microsoft.com/office/powerpoint/2010/main" val="2143618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a zdraví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5373687"/>
          </a:xfrm>
        </p:spPr>
        <p:txBody>
          <a:bodyPr/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Chceme-li charakterizovat ekonomické aspekty systému péče o zdraví a analyzovat jej jako systém hospodářský, je třeba rozlišit dva základní pojmy:</a:t>
            </a:r>
          </a:p>
          <a:p>
            <a:pPr lvl="1" eaLnBrk="1" hangingPunct="1"/>
            <a:r>
              <a:rPr lang="cs-CZ" sz="2000" dirty="0" smtClean="0"/>
              <a:t>ekonomiku péče o zdraví a</a:t>
            </a:r>
          </a:p>
          <a:p>
            <a:pPr lvl="1" eaLnBrk="1" hangingPunct="1"/>
            <a:r>
              <a:rPr lang="cs-CZ" sz="2000" dirty="0" smtClean="0"/>
              <a:t>ekonomiku zdravotnictví (jakožto součásti systému péče o zdraví)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b="1" dirty="0" smtClean="0">
                <a:solidFill>
                  <a:schemeClr val="tx2"/>
                </a:solidFill>
              </a:rPr>
              <a:t>Ekonomika péče o zdraví </a:t>
            </a:r>
            <a:r>
              <a:rPr lang="cs-CZ" sz="2400" dirty="0" smtClean="0"/>
              <a:t>se zabývá vynakládáním vzácných zdrojů do širokého systému péče o zdraví a jejich výnosem.</a:t>
            </a:r>
          </a:p>
          <a:p>
            <a:pPr lvl="1" eaLnBrk="1" hangingPunct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04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4451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Souhrn mnoha různorodých nákladů do všech vstupů tvořících systém péče o zdraví, tedy i nákladů vložených např. do životního a pracovního prostředí, do vědy a výzkumu, do vzdělání apod.</a:t>
            </a:r>
          </a:p>
          <a:p>
            <a:pPr lvl="1" eaLnBrk="1" hangingPunct="1"/>
            <a:r>
              <a:rPr lang="cs-CZ" sz="2000" dirty="0" smtClean="0"/>
              <a:t>Jsou to náklady vynakládané do takových oblastí, které na první pohled nemusí mít souvislost se zdravím populace.</a:t>
            </a:r>
          </a:p>
          <a:p>
            <a:pPr eaLnBrk="1" hangingPunct="1"/>
            <a:r>
              <a:rPr lang="cs-CZ" sz="2400" dirty="0" smtClean="0"/>
              <a:t>Náklady vynaložené do péče o zdraví jsou obvykle dlouhodobými investicemi bez okamžité či krátkodobé návratnosti.</a:t>
            </a:r>
          </a:p>
          <a:p>
            <a:pPr eaLnBrk="1" hangingPunct="1"/>
            <a:r>
              <a:rPr lang="cs-CZ" sz="2400" dirty="0" smtClean="0"/>
              <a:t>Při hodnocení výstupu je obtížné dopředu stanovit, kdy a zda se očekávaný přínos dostaví, kdo z něj bude těžit a v jakém rozsahu bude užitečný.</a:t>
            </a:r>
          </a:p>
        </p:txBody>
      </p:sp>
    </p:spTree>
    <p:extLst>
      <p:ext uri="{BB962C8B-B14F-4D97-AF65-F5344CB8AC3E}">
        <p14:creationId xmlns:p14="http://schemas.microsoft.com/office/powerpoint/2010/main" val="289023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50825" y="269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Je obtížné určit pojmy jako „zlepšení zdraví“ či „přínos pro zdraví“.</a:t>
            </a:r>
          </a:p>
          <a:p>
            <a:pPr eaLnBrk="1" hangingPunct="1"/>
            <a:r>
              <a:rPr lang="cs-CZ" sz="2200" dirty="0" smtClean="0"/>
              <a:t>Pokud vyjadřujeme výnos péče o zdraví musí být měřitelný změnou zdravotního stavu jedince či populační skupiny.</a:t>
            </a:r>
          </a:p>
          <a:p>
            <a:pPr lvl="1" eaLnBrk="1" hangingPunct="1"/>
            <a:r>
              <a:rPr lang="cs-CZ" sz="2200" dirty="0" smtClean="0"/>
              <a:t>Indikátory zdraví vypočítané z údajů o nemocnosti nebo úmrtnosti</a:t>
            </a:r>
          </a:p>
          <a:p>
            <a:pPr lvl="1" eaLnBrk="1" hangingPunct="1"/>
            <a:r>
              <a:rPr lang="cs-CZ" sz="2200" dirty="0" smtClean="0"/>
              <a:t>Subjektivní míry zdraví / kvality života</a:t>
            </a:r>
          </a:p>
          <a:p>
            <a:pPr eaLnBrk="1" hangingPunct="1"/>
            <a:r>
              <a:rPr lang="cs-CZ" sz="2200" dirty="0" smtClean="0"/>
              <a:t>Další ukazatele funkce systému péče o zdraví</a:t>
            </a:r>
          </a:p>
          <a:p>
            <a:pPr lvl="1" eaLnBrk="1" hangingPunct="1"/>
            <a:r>
              <a:rPr lang="cs-CZ" sz="2200" dirty="0" smtClean="0"/>
              <a:t>Životní a pracovní podmínky (souhrn ukazatelů vyjadřujících stav a vývoj životního prostředí, životního stylu, životní úrovně apod.).</a:t>
            </a:r>
          </a:p>
          <a:p>
            <a:pPr lvl="1" eaLnBrk="1" hangingPunct="1"/>
            <a:r>
              <a:rPr lang="cs-CZ" sz="2200" dirty="0" smtClean="0"/>
              <a:t>Zabezpečení obyvatelstva zdravotní péčí (dostupnost, ekvita).</a:t>
            </a:r>
          </a:p>
          <a:p>
            <a:pPr lvl="1" eaLnBrk="1" hangingPunct="1"/>
            <a:r>
              <a:rPr lang="cs-CZ" sz="2200" dirty="0" smtClean="0"/>
              <a:t>Zdravotní politika státu (koncepce, programy a jejich naplňování).</a:t>
            </a:r>
          </a:p>
          <a:p>
            <a:pPr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24173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(tržní selhání)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8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8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8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800" dirty="0"/>
              <a:t>K</a:t>
            </a:r>
            <a:r>
              <a:rPr lang="cs-CZ" sz="28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800" dirty="0" smtClean="0"/>
              <a:t>Jakou cenu by měl za služby zaplatit</a:t>
            </a:r>
            <a:r>
              <a:rPr lang="cs-CZ" sz="2800" dirty="0"/>
              <a:t>	</a:t>
            </a:r>
            <a:endParaRPr lang="cs-CZ" sz="2800" dirty="0" smtClean="0"/>
          </a:p>
          <a:p>
            <a:pPr marL="1200150" lvl="2" eaLnBrk="1" hangingPunct="1">
              <a:defRPr/>
            </a:pPr>
            <a:r>
              <a:rPr lang="cs-CZ" sz="2800" dirty="0" smtClean="0"/>
              <a:t>Jaký přínos či prospěch může očekávat od poskytnuté péče</a:t>
            </a:r>
            <a:endParaRPr lang="cs-CZ" sz="2800" dirty="0"/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25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400050">
              <a:defRPr/>
            </a:pPr>
            <a:r>
              <a:rPr lang="cs-CZ" sz="2800" b="1" dirty="0" smtClean="0"/>
              <a:t>Specifika zdravotní potřeby – spotřebu péče nelze plánovat nebo odložit:</a:t>
            </a:r>
          </a:p>
          <a:p>
            <a:pPr marL="800100" lvl="1">
              <a:defRPr/>
            </a:pPr>
            <a:r>
              <a:rPr lang="cs-CZ" sz="3200" dirty="0" smtClean="0"/>
              <a:t>Nemoc je nepředvídatelný a nepravidelný jev</a:t>
            </a:r>
          </a:p>
          <a:p>
            <a:pPr marL="800100" lvl="1">
              <a:defRPr/>
            </a:pPr>
            <a:r>
              <a:rPr lang="cs-CZ" sz="32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36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 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 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 - navrhovaná léčba je odrazem objektivní potřeby pacienta, nikoli finančními potřebami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zdravotnických zařízení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Pacient si zdravotnické zařízení nevybírá vždy sám</a:t>
            </a:r>
          </a:p>
        </p:txBody>
      </p:sp>
    </p:spTree>
    <p:extLst>
      <p:ext uri="{BB962C8B-B14F-4D97-AF65-F5344CB8AC3E}">
        <p14:creationId xmlns:p14="http://schemas.microsoft.com/office/powerpoint/2010/main" val="57613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6733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eaLnBrk="1" hangingPunct="1">
              <a:defRPr/>
            </a:pPr>
            <a:r>
              <a:rPr lang="cs-CZ" sz="2400" b="1" dirty="0" smtClean="0"/>
              <a:t>Negativní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Výrobní podniky znečišťující ovzduší </a:t>
            </a:r>
            <a:endParaRPr lang="cs-CZ" sz="2400" dirty="0"/>
          </a:p>
          <a:p>
            <a:pPr eaLnBrk="1" hangingPunct="1">
              <a:defRPr/>
            </a:pPr>
            <a:r>
              <a:rPr lang="cs-CZ" sz="2400" b="1" dirty="0" smtClean="0"/>
              <a:t>Pozitivní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Prevence nemocí (užitek má celá společnost)</a:t>
            </a:r>
          </a:p>
          <a:p>
            <a:pPr lvl="1" eaLnBrk="1" hangingPunct="1">
              <a:defRPr/>
            </a:pPr>
            <a:r>
              <a:rPr lang="cs-CZ" sz="2000" dirty="0" smtClean="0"/>
              <a:t>Očkování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297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12524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ZDRAVOTNICTVÍ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r>
              <a:rPr lang="cs-CZ" sz="2800" dirty="0" smtClean="0"/>
              <a:t>Přispívat ke zlepšování zdraví lidí prostřednictvím poskytování zdravotnických služeb.</a:t>
            </a:r>
          </a:p>
          <a:p>
            <a:endParaRPr lang="cs-CZ" sz="2800" dirty="0" smtClean="0"/>
          </a:p>
          <a:p>
            <a:r>
              <a:rPr lang="cs-CZ" sz="2800" dirty="0" smtClean="0"/>
              <a:t>Usilovat o co nejlepší fungování zdravotnického systému jako celku.</a:t>
            </a:r>
          </a:p>
        </p:txBody>
      </p:sp>
    </p:spTree>
    <p:extLst>
      <p:ext uri="{BB962C8B-B14F-4D97-AF65-F5344CB8AC3E}">
        <p14:creationId xmlns:p14="http://schemas.microsoft.com/office/powerpoint/2010/main" val="1286733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cap="all" dirty="0" smtClean="0">
                <a:solidFill>
                  <a:srgbClr val="00B0F0"/>
                </a:solidFill>
              </a:rPr>
              <a:t>Financování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0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539750" y="23813"/>
            <a:ext cx="8229600" cy="993775"/>
          </a:xfrm>
        </p:spPr>
        <p:txBody>
          <a:bodyPr/>
          <a:lstStyle/>
          <a:p>
            <a:r>
              <a:rPr lang="cs-CZ" b="1" dirty="0" smtClean="0">
                <a:solidFill>
                  <a:srgbClr val="333399"/>
                </a:solidFill>
              </a:rPr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1075"/>
            <a:ext cx="7545388" cy="5327650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Kolik?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Kdy?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Kam?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Komu?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Za co?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Jak (formy čerpání)?</a:t>
            </a:r>
          </a:p>
          <a:p>
            <a:pPr marL="0" indent="0">
              <a:buFont typeface="Arial" charset="0"/>
              <a:buNone/>
              <a:defRPr/>
            </a:pPr>
            <a:r>
              <a:rPr lang="cs-CZ" b="1" dirty="0" smtClean="0">
                <a:solidFill>
                  <a:srgbClr val="333399"/>
                </a:solidFill>
              </a:rPr>
              <a:t>-------------------------------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Co to přineslo?</a:t>
            </a:r>
          </a:p>
          <a:p>
            <a:pPr>
              <a:defRPr/>
            </a:pPr>
            <a:r>
              <a:rPr lang="cs-CZ" b="1" dirty="0" smtClean="0">
                <a:solidFill>
                  <a:srgbClr val="333399"/>
                </a:solidFill>
              </a:rPr>
              <a:t>Jak lépe?</a:t>
            </a:r>
            <a:endParaRPr lang="cs-CZ" dirty="0" smtClean="0">
              <a:solidFill>
                <a:srgbClr val="333399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55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2010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9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522076" cy="6552728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323528" y="2777172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48660" y="3931108"/>
            <a:ext cx="811177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7882682" y="2489140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869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50" y="116632"/>
            <a:ext cx="8522076" cy="6624736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323528" y="2780928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3528" y="3933056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7884368" y="1916832"/>
            <a:ext cx="720080" cy="28803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7882682" y="2480364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8244408" y="2204864"/>
            <a:ext cx="360040" cy="17281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8244408" y="2204864"/>
            <a:ext cx="360040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4979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(78,8 %)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r>
              <a:rPr lang="cs-CZ" sz="2400" dirty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5,3 %)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r>
              <a:rPr lang="cs-CZ" sz="2400" dirty="0" smtClean="0">
                <a:solidFill>
                  <a:srgbClr val="333399"/>
                </a:solidFill>
              </a:rPr>
              <a:t>(15,9 %)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31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75" y="332656"/>
            <a:ext cx="5632721" cy="64502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444208" y="2204864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2005: </a:t>
            </a:r>
            <a:r>
              <a:rPr lang="cs-CZ" b="1" dirty="0" smtClean="0">
                <a:solidFill>
                  <a:prstClr val="black"/>
                </a:solidFill>
              </a:rPr>
              <a:t>218,8 mld.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2006: </a:t>
            </a:r>
            <a:r>
              <a:rPr lang="cs-CZ" b="1" dirty="0" smtClean="0">
                <a:solidFill>
                  <a:prstClr val="black"/>
                </a:solidFill>
              </a:rPr>
              <a:t>226,8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2007: </a:t>
            </a:r>
            <a:r>
              <a:rPr lang="cs-CZ" b="1" dirty="0" smtClean="0">
                <a:solidFill>
                  <a:prstClr val="black"/>
                </a:solidFill>
              </a:rPr>
              <a:t>241,9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2008: </a:t>
            </a:r>
            <a:r>
              <a:rPr lang="cs-CZ" b="1" dirty="0" smtClean="0">
                <a:solidFill>
                  <a:prstClr val="black"/>
                </a:solidFill>
              </a:rPr>
              <a:t>264,5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2009: </a:t>
            </a:r>
            <a:r>
              <a:rPr lang="cs-CZ" b="1" dirty="0" smtClean="0">
                <a:solidFill>
                  <a:prstClr val="black"/>
                </a:solidFill>
              </a:rPr>
              <a:t>292,7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2010: </a:t>
            </a:r>
            <a:r>
              <a:rPr lang="cs-CZ" b="1" dirty="0" smtClean="0">
                <a:solidFill>
                  <a:prstClr val="black"/>
                </a:solidFill>
              </a:rPr>
              <a:t>289,0 </a:t>
            </a:r>
            <a:r>
              <a:rPr lang="cs-CZ" dirty="0" smtClean="0">
                <a:solidFill>
                  <a:prstClr val="black"/>
                </a:solidFill>
              </a:rPr>
              <a:t>(7,7% HDP)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2011: </a:t>
            </a:r>
            <a:r>
              <a:rPr lang="cs-CZ" b="1" dirty="0" smtClean="0">
                <a:solidFill>
                  <a:prstClr val="black"/>
                </a:solidFill>
              </a:rPr>
              <a:t>287,8 </a:t>
            </a:r>
            <a:r>
              <a:rPr lang="cs-CZ" dirty="0" smtClean="0">
                <a:solidFill>
                  <a:prstClr val="black"/>
                </a:solidFill>
              </a:rPr>
              <a:t>(7,5% HDP)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2012:</a:t>
            </a:r>
            <a:r>
              <a:rPr lang="cs-CZ" b="1" dirty="0" smtClean="0">
                <a:solidFill>
                  <a:prstClr val="black"/>
                </a:solidFill>
              </a:rPr>
              <a:t> 293,6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2013:</a:t>
            </a:r>
            <a:r>
              <a:rPr lang="cs-CZ" b="1" dirty="0" smtClean="0">
                <a:solidFill>
                  <a:prstClr val="black"/>
                </a:solidFill>
              </a:rPr>
              <a:t> 290,9 </a:t>
            </a:r>
            <a:r>
              <a:rPr lang="cs-CZ" dirty="0" smtClean="0">
                <a:solidFill>
                  <a:prstClr val="black"/>
                </a:solidFill>
              </a:rPr>
              <a:t>(7,12% HDP)</a:t>
            </a:r>
          </a:p>
          <a:p>
            <a:r>
              <a:rPr lang="cs-CZ" i="1" dirty="0" smtClean="0">
                <a:solidFill>
                  <a:prstClr val="black"/>
                </a:solidFill>
              </a:rPr>
              <a:t>2014: </a:t>
            </a:r>
            <a:r>
              <a:rPr lang="cs-CZ" b="1" i="1" dirty="0" smtClean="0">
                <a:solidFill>
                  <a:prstClr val="black"/>
                </a:solidFill>
              </a:rPr>
              <a:t>299,9</a:t>
            </a:r>
            <a:r>
              <a:rPr lang="cs-CZ" i="1" dirty="0" smtClean="0">
                <a:solidFill>
                  <a:prstClr val="black"/>
                </a:solidFill>
              </a:rPr>
              <a:t> (7,0% HDP)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731520" y="5531846"/>
            <a:ext cx="107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44,4 mld.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94428" y="5866767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229,9 mld.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31520" y="6187172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16,6 mld.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67804"/>
            <a:ext cx="7481267" cy="38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96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4624"/>
            <a:ext cx="6163438" cy="684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655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0"/>
            <a:ext cx="6733656" cy="692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5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OBSAH PÉČE O ZDRAVÍ A ZDRAVOTNICTVÍ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Laická péče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Odborná zdravotnická péče</a:t>
            </a:r>
          </a:p>
        </p:txBody>
      </p:sp>
    </p:spTree>
    <p:extLst>
      <p:ext uri="{BB962C8B-B14F-4D97-AF65-F5344CB8AC3E}">
        <p14:creationId xmlns:p14="http://schemas.microsoft.com/office/powerpoint/2010/main" val="345782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57155"/>
          </a:xfrm>
        </p:spPr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nabídce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„nadbytečných“  zdravotnických výkonů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motivovat poskytovatele k "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nedostatečnému„ poskytování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zdravotní péče (systém paušálních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plateb)</a:t>
            </a:r>
          </a:p>
          <a:p>
            <a:pPr marL="0" indent="0">
              <a:buNone/>
              <a:defRPr/>
            </a:pP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měly </a:t>
            </a:r>
            <a:r>
              <a:rPr lang="cs-CZ" sz="28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by garantovat úhradu oprávněných (nutných) nákladů poskytnuté zdravotní </a:t>
            </a:r>
            <a:r>
              <a:rPr lang="cs-CZ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péče</a:t>
            </a:r>
            <a:endParaRPr lang="cs-CZ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1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endParaRPr lang="cs-CZ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b="1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Kapitace</a:t>
            </a:r>
            <a:endParaRPr lang="cs-CZ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registrovaného pacienta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výkon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Paušál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Stanovený pro daný typ </a:t>
            </a:r>
            <a:r>
              <a:rPr lang="cs-CZ" sz="2400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zdr</a:t>
            </a: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DRG</a:t>
            </a:r>
          </a:p>
          <a:p>
            <a:pPr lvl="1">
              <a:defRPr/>
            </a:pPr>
            <a:r>
              <a:rPr lang="cs-CZ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</a:t>
            </a:r>
            <a:r>
              <a:rPr lang="cs-CZ" sz="2400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s klinicky a nákladově shodnými případy.</a:t>
            </a:r>
            <a:endParaRPr lang="cs-CZ" sz="24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5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Formy úhrady: </a:t>
            </a:r>
            <a:b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8496944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</a:rPr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(zvláštní sazebník, výkony v Kč, </a:t>
            </a:r>
            <a:r>
              <a:rPr lang="cs-CZ" sz="2400" dirty="0">
                <a:solidFill>
                  <a:srgbClr val="333399"/>
                </a:solidFill>
              </a:rPr>
              <a:t>n</a:t>
            </a:r>
            <a:r>
              <a:rPr lang="cs-CZ" sz="2400" dirty="0" smtClean="0">
                <a:solidFill>
                  <a:srgbClr val="333399"/>
                </a:solidFill>
              </a:rPr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p</a:t>
            </a:r>
            <a:r>
              <a:rPr lang="cs-CZ" sz="2400" dirty="0" smtClean="0">
                <a:solidFill>
                  <a:srgbClr val="333399"/>
                </a:solidFill>
              </a:rPr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04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Formy úhrady </a:t>
            </a:r>
            <a:br>
              <a:rPr lang="cs-CZ" b="1" dirty="0" smtClean="0">
                <a:solidFill>
                  <a:srgbClr val="333399"/>
                </a:solidFill>
              </a:rPr>
            </a:br>
            <a:r>
              <a:rPr lang="cs-CZ" b="1" dirty="0" smtClean="0">
                <a:solidFill>
                  <a:srgbClr val="333399"/>
                </a:solidFill>
              </a:rPr>
              <a:t>Nemocnice</a:t>
            </a:r>
            <a:endParaRPr lang="cs-CZ" dirty="0" smtClean="0">
              <a:solidFill>
                <a:srgbClr val="3333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 roku 2012 postupný přechod na systém DRG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Definování skupin s klinicky a nákladově shodnými případy.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Platba za </a:t>
            </a:r>
            <a:r>
              <a:rPr lang="cs-CZ" dirty="0" err="1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odléčeného</a:t>
            </a:r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pacienta, nikoli za provedené výkony.</a:t>
            </a:r>
          </a:p>
          <a:p>
            <a:r>
              <a:rPr lang="cs-CZ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Platby:  cca 80 % péče placeno DRG, 20 %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28181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7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Povinné</a:t>
            </a:r>
            <a:r>
              <a:rPr lang="cs-CZ" sz="2800" dirty="0" smtClean="0">
                <a:solidFill>
                  <a:srgbClr val="333399"/>
                </a:solidFill>
              </a:rPr>
              <a:t> (dáno zákonem) pro každého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Garance zdravotní péče</a:t>
            </a:r>
            <a:r>
              <a:rPr lang="cs-CZ" sz="2800" dirty="0" smtClean="0">
                <a:solidFill>
                  <a:srgbClr val="333399"/>
                </a:solidFill>
              </a:rPr>
              <a:t> pomocí povinně předplacených 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Odstranění finančních bariér </a:t>
            </a:r>
            <a:r>
              <a:rPr lang="cs-CZ" sz="2800" dirty="0" smtClean="0">
                <a:solidFill>
                  <a:srgbClr val="333399"/>
                </a:solidFill>
              </a:rPr>
              <a:t>v dostupnosti ZP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Souvisí s pojetím </a:t>
            </a:r>
            <a:r>
              <a:rPr lang="cs-CZ" sz="2800" b="1" dirty="0" smtClean="0">
                <a:solidFill>
                  <a:srgbClr val="333399"/>
                </a:solidFill>
              </a:rPr>
              <a:t>úlohy státu </a:t>
            </a:r>
            <a:r>
              <a:rPr lang="cs-CZ" sz="2800" dirty="0" smtClean="0">
                <a:solidFill>
                  <a:srgbClr val="333399"/>
                </a:solidFill>
              </a:rPr>
              <a:t>v péči o zdraví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333399"/>
                </a:solidFill>
              </a:rPr>
              <a:t>Základním principem je </a:t>
            </a:r>
            <a:r>
              <a:rPr lang="cs-CZ" sz="2800" b="1" dirty="0" smtClean="0">
                <a:solidFill>
                  <a:srgbClr val="333399"/>
                </a:solidFill>
              </a:rPr>
              <a:t>solidarita</a:t>
            </a:r>
            <a:r>
              <a:rPr lang="cs-CZ" sz="2800" dirty="0" smtClean="0">
                <a:solidFill>
                  <a:srgbClr val="333399"/>
                </a:solidFill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endParaRPr lang="cs-CZ" sz="28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4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333399"/>
                </a:solidFill>
              </a:rPr>
            </a:br>
            <a:r>
              <a:rPr lang="cs-CZ" sz="4000" b="1" dirty="0" smtClean="0">
                <a:solidFill>
                  <a:srgbClr val="333399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1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err="1" smtClean="0">
                <a:solidFill>
                  <a:srgbClr val="333399"/>
                </a:solidFill>
              </a:rPr>
              <a:t>Bismarckovský</a:t>
            </a:r>
            <a:r>
              <a:rPr lang="cs-CZ" dirty="0" smtClean="0">
                <a:solidFill>
                  <a:srgbClr val="333399"/>
                </a:solidFill>
              </a:rPr>
              <a:t> model financování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Vychází z křesťanských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Výraz sociálního cítění a humánních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333399"/>
                </a:solidFill>
              </a:rPr>
              <a:t>Zdravotní péče jako jedno ze základních lidských práv,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309269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Odděluje poskytování </a:t>
            </a:r>
            <a:r>
              <a:rPr lang="cs-CZ" sz="2800" dirty="0" smtClean="0">
                <a:solidFill>
                  <a:srgbClr val="333399"/>
                </a:solidFill>
              </a:rPr>
              <a:t>zdravotní péče </a:t>
            </a:r>
            <a:r>
              <a:rPr lang="cs-CZ" sz="2800" b="1" dirty="0" smtClean="0">
                <a:solidFill>
                  <a:srgbClr val="333399"/>
                </a:solidFill>
              </a:rPr>
              <a:t>od schopnosti </a:t>
            </a:r>
            <a:r>
              <a:rPr lang="cs-CZ" sz="2800" dirty="0" smtClean="0">
                <a:solidFill>
                  <a:srgbClr val="333399"/>
                </a:solidFill>
              </a:rPr>
              <a:t>za ni </a:t>
            </a:r>
            <a:r>
              <a:rPr lang="cs-CZ" sz="2800" b="1" dirty="0" smtClean="0">
                <a:solidFill>
                  <a:srgbClr val="333399"/>
                </a:solidFill>
              </a:rPr>
              <a:t>platit</a:t>
            </a:r>
            <a:r>
              <a:rPr lang="cs-CZ" sz="28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Příspěvky</a:t>
            </a:r>
            <a:r>
              <a:rPr lang="cs-CZ" sz="2800" dirty="0" smtClean="0">
                <a:solidFill>
                  <a:srgbClr val="333399"/>
                </a:solidFill>
              </a:rPr>
              <a:t> na zdravotní péči stanovuje </a:t>
            </a:r>
            <a:r>
              <a:rPr lang="cs-CZ" sz="2800" b="1" dirty="0" smtClean="0">
                <a:solidFill>
                  <a:srgbClr val="333399"/>
                </a:solidFill>
              </a:rPr>
              <a:t>podle finančních možností </a:t>
            </a:r>
            <a:r>
              <a:rPr lang="cs-CZ" sz="2800" dirty="0" smtClean="0">
                <a:solidFill>
                  <a:srgbClr val="333399"/>
                </a:solidFill>
              </a:rPr>
              <a:t>(procentuální částka 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z příjmu, nikoli pevná částka).</a:t>
            </a:r>
          </a:p>
          <a:p>
            <a:pPr eaLnBrk="1" hangingPunct="1"/>
            <a:endParaRPr lang="cs-CZ" sz="2800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sz="2800" b="1" dirty="0" smtClean="0">
                <a:solidFill>
                  <a:srgbClr val="333399"/>
                </a:solidFill>
              </a:rPr>
              <a:t>Přerozděluje</a:t>
            </a:r>
            <a:r>
              <a:rPr lang="cs-CZ" sz="2800" dirty="0" smtClean="0">
                <a:solidFill>
                  <a:srgbClr val="333399"/>
                </a:solidFill>
              </a:rPr>
              <a:t> shromážděné finance </a:t>
            </a:r>
            <a:br>
              <a:rPr lang="cs-CZ" sz="2800" dirty="0" smtClean="0">
                <a:solidFill>
                  <a:srgbClr val="333399"/>
                </a:solidFill>
              </a:rPr>
            </a:br>
            <a:r>
              <a:rPr lang="cs-CZ" sz="2800" dirty="0" smtClean="0">
                <a:solidFill>
                  <a:srgbClr val="333399"/>
                </a:solidFill>
              </a:rPr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361606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Zavedeno </a:t>
            </a:r>
            <a:r>
              <a:rPr lang="cs-CZ" b="1" dirty="0" smtClean="0">
                <a:solidFill>
                  <a:srgbClr val="333399"/>
                </a:solidFill>
              </a:rPr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Na počátku 90. velký počet zdravotních pojišťoven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>
              <a:solidFill>
                <a:srgbClr val="333399"/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333399"/>
                </a:solidFill>
              </a:rPr>
              <a:t>V současnosti je v ČR </a:t>
            </a:r>
            <a:r>
              <a:rPr lang="cs-CZ" b="1" dirty="0" smtClean="0">
                <a:solidFill>
                  <a:srgbClr val="333399"/>
                </a:solidFill>
              </a:rPr>
              <a:t>7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316334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LAICKÁ PÉČE (</a:t>
            </a:r>
            <a:r>
              <a:rPr lang="cs-CZ" sz="4200" b="1" i="1" dirty="0" err="1" smtClean="0">
                <a:solidFill>
                  <a:schemeClr val="accent2"/>
                </a:solidFill>
              </a:rPr>
              <a:t>lay</a:t>
            </a:r>
            <a:r>
              <a:rPr lang="cs-CZ" sz="4200" b="1" i="1" dirty="0" smtClean="0">
                <a:solidFill>
                  <a:schemeClr val="accent2"/>
                </a:solidFill>
              </a:rPr>
              <a:t> care</a:t>
            </a:r>
            <a:r>
              <a:rPr lang="cs-CZ" sz="4200" b="1" dirty="0" smtClean="0">
                <a:solidFill>
                  <a:schemeClr val="accent2"/>
                </a:solidFill>
              </a:rPr>
              <a:t>)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Řešení zdravotních problémů jednotlivci, v rámci rodiny, známých či svépomocných organizací.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Dělení:</a:t>
            </a:r>
          </a:p>
          <a:p>
            <a:pPr lvl="1">
              <a:lnSpc>
                <a:spcPct val="80000"/>
              </a:lnSpc>
            </a:pPr>
            <a:r>
              <a:rPr lang="cs-CZ" sz="2600" b="1" dirty="0" err="1" smtClean="0"/>
              <a:t>Sebepéče</a:t>
            </a:r>
            <a:r>
              <a:rPr lang="cs-CZ" sz="2600" dirty="0" smtClean="0"/>
              <a:t> (aplikace léků, péče o nemocného)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Vzájemná pomoc </a:t>
            </a:r>
            <a:r>
              <a:rPr lang="cs-CZ" sz="2600" dirty="0" smtClean="0"/>
              <a:t>(stejná nemoc)</a:t>
            </a:r>
            <a:endParaRPr lang="cs-CZ" sz="2600" b="1" dirty="0" smtClean="0"/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Péče dobrovolníků </a:t>
            </a:r>
            <a:r>
              <a:rPr lang="cs-CZ" sz="2600" dirty="0" smtClean="0"/>
              <a:t>(zájmové a charitativní organizace)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Svépomocné skupiny </a:t>
            </a:r>
            <a:r>
              <a:rPr lang="cs-CZ" sz="2600" dirty="0" smtClean="0"/>
              <a:t>(pacienti se stejnou nemocí či postižením, kluby zdravé výživy, rodiče odmítající povinné očkování aj.), působí v nich lékaři či jiní </a:t>
            </a:r>
            <a:r>
              <a:rPr lang="cs-CZ" sz="2600" dirty="0" err="1" smtClean="0"/>
              <a:t>zdr</a:t>
            </a:r>
            <a:r>
              <a:rPr lang="cs-CZ" sz="2600" dirty="0" smtClean="0"/>
              <a:t>. pracovníci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smtClean="0"/>
              <a:t>60 - 90% objemu zdravotní péče</a:t>
            </a:r>
          </a:p>
        </p:txBody>
      </p:sp>
    </p:spTree>
    <p:extLst>
      <p:ext uri="{BB962C8B-B14F-4D97-AF65-F5344CB8AC3E}">
        <p14:creationId xmlns:p14="http://schemas.microsoft.com/office/powerpoint/2010/main" val="500578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Zaměstnavatelé a zaměstnanci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Osoby samostatně výdělečně činné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22407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Nezbytné lékařské úkony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Zdravotnický materiál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8835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Zaměstnanec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4,5 %</a:t>
            </a:r>
            <a:r>
              <a:rPr lang="cs-CZ" dirty="0" smtClean="0">
                <a:solidFill>
                  <a:srgbClr val="333399"/>
                </a:solidFill>
              </a:rPr>
              <a:t> z hrubé mzdy.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Zaměstnavatel</a:t>
            </a:r>
            <a:r>
              <a:rPr lang="cs-CZ" dirty="0" smtClean="0">
                <a:solidFill>
                  <a:srgbClr val="333399"/>
                </a:solidFill>
              </a:rPr>
              <a:t> platí </a:t>
            </a:r>
            <a:r>
              <a:rPr lang="cs-CZ" b="1" dirty="0" smtClean="0">
                <a:solidFill>
                  <a:srgbClr val="333399"/>
                </a:solidFill>
              </a:rPr>
              <a:t>9 % </a:t>
            </a:r>
            <a:r>
              <a:rPr lang="cs-CZ" dirty="0" smtClean="0">
                <a:solidFill>
                  <a:srgbClr val="333399"/>
                </a:solidFill>
              </a:rPr>
              <a:t>z hrubé mzdy – lze to brát jako </a:t>
            </a:r>
            <a:r>
              <a:rPr lang="cs-CZ" b="1" dirty="0" smtClean="0">
                <a:solidFill>
                  <a:srgbClr val="333399"/>
                </a:solidFill>
              </a:rPr>
              <a:t>část nevyplacené mzdy</a:t>
            </a:r>
            <a:r>
              <a:rPr lang="cs-CZ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/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3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13,5%</a:t>
            </a:r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>
                <a:solidFill>
                  <a:srgbClr val="333399"/>
                </a:solidFill>
              </a:rPr>
              <a:t>z vyměřovacího základu</a:t>
            </a: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Vyměřovacím základem</a:t>
            </a:r>
            <a:r>
              <a:rPr lang="cs-CZ" dirty="0" smtClean="0">
                <a:solidFill>
                  <a:srgbClr val="333399"/>
                </a:solidFill>
              </a:rPr>
              <a:t> je (od r. 2006) 50 % příjmu ze SVČ po odpočtu výdajů nutných na jeho dosažení, zajištění a udržení</a:t>
            </a:r>
            <a:r>
              <a:rPr lang="cs-CZ" dirty="0" smtClean="0">
                <a:solidFill>
                  <a:srgbClr val="333399"/>
                </a:solidFill>
              </a:rPr>
              <a:t>.</a:t>
            </a:r>
            <a:endParaRPr lang="cs-CZ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4895949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O</a:t>
            </a:r>
            <a:r>
              <a:rPr lang="cs-CZ" sz="2400" dirty="0" smtClean="0"/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/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b="1" dirty="0" smtClean="0">
                <a:solidFill>
                  <a:srgbClr val="333399"/>
                </a:solidFill>
              </a:rPr>
              <a:t>OBZP </a:t>
            </a:r>
            <a:r>
              <a:rPr lang="cs-CZ" sz="2400" b="1" dirty="0" smtClean="0">
                <a:solidFill>
                  <a:srgbClr val="333399"/>
                </a:solidFill>
              </a:rPr>
              <a:t>platí 13,5 % z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minimální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mzd</a:t>
            </a:r>
            <a:r>
              <a:rPr lang="cs-CZ" sz="2400" b="1" dirty="0" smtClean="0">
                <a:solidFill>
                  <a:srgbClr val="333399"/>
                </a:solidFill>
              </a:rPr>
              <a:t>y </a:t>
            </a:r>
            <a:r>
              <a:rPr lang="cs-CZ" sz="2400" dirty="0" smtClean="0"/>
              <a:t>v měsíci, za které se platí pojistné. </a:t>
            </a:r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860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Nezaopatřené děti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za vyjmenované osoby platí zálohu na zdravotní pojištění ve výši </a:t>
            </a:r>
            <a:r>
              <a:rPr lang="cs-CZ" sz="2400" b="1" dirty="0" smtClean="0"/>
              <a:t>920 </a:t>
            </a:r>
            <a:r>
              <a:rPr lang="cs-CZ" sz="2400" b="1" dirty="0" smtClean="0"/>
              <a:t>Kč </a:t>
            </a:r>
            <a:r>
              <a:rPr lang="cs-CZ" sz="2400" dirty="0" smtClean="0"/>
              <a:t>měsíčně  (od 1. 1. </a:t>
            </a:r>
            <a:r>
              <a:rPr lang="cs-CZ" sz="2400" dirty="0" smtClean="0"/>
              <a:t>2017).</a:t>
            </a:r>
            <a:endParaRPr lang="cs-CZ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platí zdravotní pojištění za cca 6 000 000 obyvatel ČR (</a:t>
            </a:r>
            <a:r>
              <a:rPr lang="cs-CZ" sz="2400" dirty="0" smtClean="0"/>
              <a:t>5,5 </a:t>
            </a:r>
            <a:r>
              <a:rPr lang="cs-CZ" sz="2400" dirty="0" err="1" smtClean="0"/>
              <a:t>mld</a:t>
            </a:r>
            <a:r>
              <a:rPr lang="cs-CZ" sz="2400" dirty="0" smtClean="0"/>
              <a:t> Kč/měsíc, 66 </a:t>
            </a:r>
            <a:r>
              <a:rPr lang="cs-CZ" sz="2400" dirty="0" err="1" smtClean="0"/>
              <a:t>mld</a:t>
            </a:r>
            <a:r>
              <a:rPr lang="cs-CZ" sz="2400" dirty="0" smtClean="0"/>
              <a:t> Kč/rok).</a:t>
            </a:r>
            <a:endParaRPr lang="cs-CZ" sz="2400" dirty="0" smtClean="0"/>
          </a:p>
          <a:p>
            <a:pPr eaLnBrk="1" hangingPunct="1">
              <a:defRPr/>
            </a:pP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4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dirty="0"/>
              <a:t>v</a:t>
            </a:r>
            <a:r>
              <a:rPr lang="cs-CZ" sz="2400" b="1" dirty="0" smtClean="0"/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/>
              <a:t>mají</a:t>
            </a:r>
            <a:r>
              <a:rPr lang="en-GB" sz="2400" dirty="0" smtClean="0"/>
              <a:t> </a:t>
            </a:r>
            <a:r>
              <a:rPr lang="en-GB" sz="2400" dirty="0" err="1" smtClean="0"/>
              <a:t>za</a:t>
            </a:r>
            <a:r>
              <a:rPr lang="en-GB" sz="2400" dirty="0" smtClean="0"/>
              <a:t> </a:t>
            </a:r>
            <a:r>
              <a:rPr lang="en-GB" sz="2400" dirty="0" err="1" smtClean="0"/>
              <a:t>úkol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/>
              <a:t>vybírat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pojištění</a:t>
            </a:r>
            <a:r>
              <a:rPr lang="en-GB" sz="2000" dirty="0" smtClean="0"/>
              <a:t> v </a:t>
            </a:r>
            <a:r>
              <a:rPr lang="en-GB" sz="2000" dirty="0" err="1" smtClean="0"/>
              <a:t>zákonem</a:t>
            </a:r>
            <a:r>
              <a:rPr lang="en-GB" sz="2000" dirty="0" smtClean="0"/>
              <a:t> </a:t>
            </a:r>
            <a:r>
              <a:rPr lang="en-GB" sz="2000" dirty="0" err="1" smtClean="0"/>
              <a:t>stanovené</a:t>
            </a:r>
            <a:r>
              <a:rPr lang="en-GB" sz="2000" dirty="0" smtClean="0"/>
              <a:t> </a:t>
            </a:r>
            <a:r>
              <a:rPr lang="en-GB" sz="2000" dirty="0" err="1" smtClean="0"/>
              <a:t>výši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/>
              <a:t>a </a:t>
            </a:r>
            <a:r>
              <a:rPr lang="en-GB" sz="2000" dirty="0" err="1" smtClean="0"/>
              <a:t>zajišťovat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prostředky</a:t>
            </a:r>
            <a:r>
              <a:rPr lang="en-GB" sz="2000" dirty="0" smtClean="0"/>
              <a:t> </a:t>
            </a:r>
            <a:r>
              <a:rPr lang="en-GB" sz="2000" dirty="0" err="1" smtClean="0"/>
              <a:t>úhrady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péče</a:t>
            </a:r>
            <a:r>
              <a:rPr lang="en-GB" sz="2000" dirty="0" smtClean="0"/>
              <a:t> </a:t>
            </a:r>
            <a:r>
              <a:rPr lang="en-GB" sz="2000" dirty="0" err="1" smtClean="0"/>
              <a:t>tak</a:t>
            </a:r>
            <a:r>
              <a:rPr lang="en-GB" sz="2000" dirty="0" smtClean="0"/>
              <a:t>, </a:t>
            </a:r>
            <a:r>
              <a:rPr lang="en-GB" sz="2000" dirty="0" err="1" smtClean="0"/>
              <a:t>aby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pojistné</a:t>
            </a:r>
            <a:r>
              <a:rPr lang="en-GB" sz="2000" dirty="0" smtClean="0"/>
              <a:t> </a:t>
            </a:r>
            <a:r>
              <a:rPr lang="en-GB" sz="2000" dirty="0" err="1" smtClean="0"/>
              <a:t>bylo</a:t>
            </a:r>
            <a:r>
              <a:rPr lang="en-GB" sz="2000" dirty="0" smtClean="0"/>
              <a:t> </a:t>
            </a:r>
            <a:r>
              <a:rPr lang="en-GB" sz="2000" dirty="0" err="1" smtClean="0"/>
              <a:t>vynakládáno</a:t>
            </a:r>
            <a:r>
              <a:rPr lang="en-GB" sz="2000" dirty="0" smtClean="0"/>
              <a:t> </a:t>
            </a:r>
            <a:r>
              <a:rPr lang="en-GB" sz="2000" dirty="0" err="1" smtClean="0"/>
              <a:t>účelně</a:t>
            </a:r>
            <a:r>
              <a:rPr lang="en-GB" sz="2000" dirty="0" smtClean="0"/>
              <a:t> a </a:t>
            </a:r>
            <a:r>
              <a:rPr lang="en-GB" sz="2000" dirty="0" err="1" smtClean="0"/>
              <a:t>fektivně</a:t>
            </a:r>
            <a:r>
              <a:rPr lang="en-GB" sz="2000" dirty="0" smtClean="0"/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výše a forma úhrad (</a:t>
            </a:r>
            <a:r>
              <a:rPr lang="cs-CZ" sz="2400" dirty="0" err="1" smtClean="0">
                <a:cs typeface="Arial" charset="0"/>
              </a:rPr>
              <a:t>kapitace</a:t>
            </a:r>
            <a:r>
              <a:rPr lang="cs-CZ" sz="2400" dirty="0" smtClean="0"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cs typeface="Arial" charset="0"/>
              </a:rPr>
              <a:t>f</a:t>
            </a:r>
            <a:r>
              <a:rPr lang="cs-CZ" sz="2400" dirty="0" smtClean="0"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cs typeface="Arial" charset="0"/>
              </a:rPr>
              <a:t>p</a:t>
            </a:r>
            <a:r>
              <a:rPr lang="cs-CZ" sz="2000" dirty="0" smtClean="0"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10182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744"/>
            <a:ext cx="8229600" cy="5544344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Volba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výběr</a:t>
            </a:r>
            <a:r>
              <a:rPr lang="en-GB" sz="2400" dirty="0" smtClean="0"/>
              <a:t> z</a:t>
            </a:r>
            <a:r>
              <a:rPr lang="cs-CZ" sz="2400" dirty="0" smtClean="0"/>
              <a:t>e</a:t>
            </a:r>
            <a:r>
              <a:rPr lang="en-GB" sz="2400" dirty="0" smtClean="0"/>
              <a:t> </a:t>
            </a:r>
            <a:r>
              <a:rPr lang="cs-CZ" sz="2400" dirty="0" smtClean="0"/>
              <a:t>7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en-GB" sz="2400" dirty="0" err="1" smtClean="0"/>
              <a:t>zdravotních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pojišťoven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novorozenec</a:t>
            </a:r>
            <a:r>
              <a:rPr lang="en-GB" sz="2400" dirty="0" smtClean="0"/>
              <a:t> se </a:t>
            </a:r>
            <a:r>
              <a:rPr lang="en-GB" sz="2400" dirty="0" err="1" smtClean="0"/>
              <a:t>stává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automaticky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pojištěncem</a:t>
            </a:r>
            <a:r>
              <a:rPr lang="en-GB" sz="2400" dirty="0" smtClean="0"/>
              <a:t>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zdravotní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, u </a:t>
            </a:r>
            <a:r>
              <a:rPr lang="en-GB" sz="2400" dirty="0" err="1" smtClean="0"/>
              <a:t>níž</a:t>
            </a:r>
            <a:r>
              <a:rPr lang="en-GB" sz="2400" dirty="0" smtClean="0"/>
              <a:t> je </a:t>
            </a:r>
            <a:r>
              <a:rPr lang="en-GB" sz="2400" dirty="0" err="1" smtClean="0"/>
              <a:t>pojištěna</a:t>
            </a:r>
            <a:r>
              <a:rPr lang="en-GB" sz="2400" dirty="0" smtClean="0"/>
              <a:t> </a:t>
            </a:r>
            <a:r>
              <a:rPr lang="en-GB" sz="2400" dirty="0" err="1" smtClean="0"/>
              <a:t>jeho</a:t>
            </a:r>
            <a:r>
              <a:rPr lang="en-GB" sz="2400" dirty="0" smtClean="0"/>
              <a:t> </a:t>
            </a:r>
            <a:r>
              <a:rPr lang="en-GB" sz="2400" dirty="0" err="1" smtClean="0"/>
              <a:t>matka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Změna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zákona</a:t>
            </a:r>
            <a:r>
              <a:rPr lang="en-GB" sz="2400" dirty="0" smtClean="0"/>
              <a:t> </a:t>
            </a:r>
            <a:r>
              <a:rPr lang="cs-CZ" sz="2400" dirty="0" smtClean="0"/>
              <a:t>lze </a:t>
            </a:r>
            <a:r>
              <a:rPr lang="en-GB" sz="2400" dirty="0" smtClean="0"/>
              <a:t>1x </a:t>
            </a:r>
            <a:r>
              <a:rPr lang="en-GB" sz="2400" dirty="0" err="1" smtClean="0"/>
              <a:t>za</a:t>
            </a:r>
            <a:r>
              <a:rPr lang="en-GB" sz="2400" dirty="0" smtClean="0"/>
              <a:t> 12 </a:t>
            </a:r>
            <a:r>
              <a:rPr lang="en-GB" sz="2400" dirty="0" err="1" smtClean="0"/>
              <a:t>měsíců</a:t>
            </a:r>
            <a:r>
              <a:rPr lang="cs-CZ" sz="2400" dirty="0" smtClean="0"/>
              <a:t>, a to vždy </a:t>
            </a:r>
            <a:r>
              <a:rPr lang="en-GB" sz="2400" dirty="0" smtClean="0"/>
              <a:t>k 1. </a:t>
            </a:r>
            <a:r>
              <a:rPr lang="cs-CZ" sz="2400" dirty="0" smtClean="0"/>
              <a:t>lednu následujícího kalendářního roku (změna se musí avizovat </a:t>
            </a:r>
            <a:r>
              <a:rPr lang="cs-CZ" sz="2400" dirty="0"/>
              <a:t>min. 6 </a:t>
            </a:r>
            <a:r>
              <a:rPr lang="cs-CZ" sz="2400" dirty="0" smtClean="0"/>
              <a:t>měsíců dopředu).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000080"/>
                </a:solidFill>
              </a:rPr>
              <a:t>K</a:t>
            </a:r>
            <a:r>
              <a:rPr lang="en-GB" sz="2800" b="1" dirty="0" err="1" smtClean="0">
                <a:solidFill>
                  <a:srgbClr val="000080"/>
                </a:solidFill>
              </a:rPr>
              <a:t>ritéri</a:t>
            </a:r>
            <a:r>
              <a:rPr lang="cs-CZ" sz="2800" b="1" dirty="0" smtClean="0">
                <a:solidFill>
                  <a:srgbClr val="000080"/>
                </a:solidFill>
              </a:rPr>
              <a:t>a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dostupnost</a:t>
            </a:r>
            <a:r>
              <a:rPr lang="en-GB" sz="2400" dirty="0" smtClean="0"/>
              <a:t> </a:t>
            </a:r>
            <a:r>
              <a:rPr lang="en-GB" sz="2400" dirty="0" err="1" smtClean="0"/>
              <a:t>smluvní</a:t>
            </a:r>
            <a:r>
              <a:rPr lang="en-GB" sz="2400" dirty="0" smtClean="0"/>
              <a:t> </a:t>
            </a:r>
            <a:r>
              <a:rPr lang="en-GB" sz="2400" dirty="0" err="1" smtClean="0"/>
              <a:t>lékařské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využitelnost</a:t>
            </a:r>
            <a:r>
              <a:rPr lang="en-GB" sz="2400" dirty="0" smtClean="0"/>
              <a:t> </a:t>
            </a:r>
            <a:r>
              <a:rPr lang="en-GB" sz="2400" dirty="0" err="1" smtClean="0"/>
              <a:t>nabízených</a:t>
            </a:r>
            <a:r>
              <a:rPr lang="en-GB" sz="2400" dirty="0" smtClean="0"/>
              <a:t> </a:t>
            </a:r>
            <a:r>
              <a:rPr lang="en-GB" sz="2400" dirty="0" err="1" smtClean="0"/>
              <a:t>výhod</a:t>
            </a:r>
            <a:r>
              <a:rPr lang="en-GB" sz="2400" dirty="0" smtClean="0"/>
              <a:t> </a:t>
            </a:r>
            <a:r>
              <a:rPr lang="cs-CZ" sz="2400" dirty="0" smtClean="0"/>
              <a:t>z fondu prevence</a:t>
            </a: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6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Zdravotní pojišťovny a počet jejich pojištěnců v lednu 2015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1"/>
            <a:ext cx="8568952" cy="4680520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00B0F0"/>
                </a:solidFill>
                <a:cs typeface="Arial" charset="0"/>
              </a:rPr>
              <a:t>Česká průmyslová zdravotní pojišťovna: 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1,21 mil.    (11,6 %)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Oborová </a:t>
            </a: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zaměstnanců </a:t>
            </a:r>
          </a:p>
          <a:p>
            <a:pPr marL="0" lvl="1" indent="0" eaLnBrk="1" hangingPunct="1">
              <a:spcBef>
                <a:spcPts val="1800"/>
              </a:spcBef>
              <a:buNone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bank, pojišťoven a stavebnictví: 	</a:t>
            </a:r>
            <a:r>
              <a:rPr lang="cs-CZ" sz="2000" dirty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735 tis.	      (7,1 %)	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00B0F0"/>
                </a:solidFill>
                <a:cs typeface="Arial" charset="0"/>
              </a:rPr>
              <a:t>Revírní bratrská pokladna: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			430 tis.	      (4,1 %)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Vojenská zdravotní pojišťovna:		708 tis.      (6,8 %)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Všeobecná zdravotní pojišťovna:		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5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,93 mil.    (57,0 %)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     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Zaměstnanecká pojišťovna Škoda:		139 tis.       (1,3 %)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Ministerstva vnitra:            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1,26 mil. 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  (12,1 %)</a:t>
            </a:r>
          </a:p>
        </p:txBody>
      </p:sp>
    </p:spTree>
    <p:extLst>
      <p:ext uri="{BB962C8B-B14F-4D97-AF65-F5344CB8AC3E}">
        <p14:creationId xmlns:p14="http://schemas.microsoft.com/office/powerpoint/2010/main" val="337196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85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64096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ODBORNÁ ZDRAVOTNICKÁ PÉČE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individuální (</a:t>
            </a:r>
            <a:r>
              <a:rPr lang="cs-CZ" i="1" dirty="0" err="1" smtClean="0"/>
              <a:t>medical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dirty="0"/>
              <a:t>k</a:t>
            </a:r>
            <a:r>
              <a:rPr lang="cs-CZ" dirty="0" smtClean="0"/>
              <a:t>olektivní (</a:t>
            </a:r>
            <a:r>
              <a:rPr lang="cs-CZ" i="1" dirty="0" smtClean="0"/>
              <a:t>public </a:t>
            </a:r>
            <a:r>
              <a:rPr lang="cs-CZ" i="1" dirty="0" err="1" smtClean="0"/>
              <a:t>health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lvl="1">
              <a:lnSpc>
                <a:spcPct val="80000"/>
              </a:lnSpc>
            </a:pPr>
            <a:endParaRPr lang="cs-CZ" sz="2400" dirty="0"/>
          </a:p>
          <a:p>
            <a:pPr lvl="1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795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333399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>
                <a:solidFill>
                  <a:srgbClr val="333399"/>
                </a:solidFill>
              </a:rPr>
              <a:t>Typy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soukromého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zdravotního</a:t>
            </a:r>
            <a:r>
              <a:rPr lang="en-GB" b="1" dirty="0" smtClean="0">
                <a:solidFill>
                  <a:srgbClr val="333399"/>
                </a:solidFill>
              </a:rPr>
              <a:t> </a:t>
            </a:r>
            <a:r>
              <a:rPr lang="en-GB" b="1" dirty="0" err="1" smtClean="0">
                <a:solidFill>
                  <a:srgbClr val="333399"/>
                </a:solidFill>
              </a:rPr>
              <a:t>pojištění</a:t>
            </a:r>
            <a:r>
              <a:rPr lang="en-GB" b="1" dirty="0" smtClean="0">
                <a:solidFill>
                  <a:srgbClr val="333399"/>
                </a:solidFill>
              </a:rPr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 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denní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dávky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při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pracovní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neschopnosti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pobytu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nemocnici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Nadstandard</a:t>
            </a:r>
            <a:endParaRPr lang="en-GB" sz="20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stomatologické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vážných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onemocněn</a:t>
            </a:r>
            <a:r>
              <a:rPr lang="cs-CZ" sz="2400" dirty="0" smtClean="0">
                <a:solidFill>
                  <a:srgbClr val="333399"/>
                </a:solidFill>
              </a:rPr>
              <a:t>í a </a:t>
            </a:r>
            <a:r>
              <a:rPr lang="en-GB" sz="2400" dirty="0" smtClean="0">
                <a:solidFill>
                  <a:srgbClr val="333399"/>
                </a:solidFill>
              </a:rPr>
              <a:t>invalidity</a:t>
            </a:r>
            <a:endParaRPr lang="cs-CZ" sz="2400" dirty="0">
              <a:solidFill>
                <a:srgbClr val="333399"/>
              </a:solidFill>
            </a:endParaRP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Dlouhodobá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Výdaje spojené s léčením, výdaje na nadstandardní péči, na jednorázové splacení závazků např. úvěr, leasing nebo na úpravu prostředí (bezbariérový byt).</a:t>
            </a:r>
            <a:endParaRPr lang="cs-CZ" dirty="0">
              <a:solidFill>
                <a:srgbClr val="333399"/>
              </a:solidFill>
            </a:endParaRP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dlouhodobé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cs-CZ" sz="2400" dirty="0" smtClean="0">
                <a:solidFill>
                  <a:srgbClr val="333399"/>
                </a:solidFill>
              </a:rPr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- Léčebné výlohy při cestách do zahraničí</a:t>
            </a:r>
            <a:endParaRPr lang="en-GB" sz="24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6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333399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Nedochází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ke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spoření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celou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vloženou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částku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používá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pokrytí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rizik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Výše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stanovuje</a:t>
            </a:r>
            <a:r>
              <a:rPr lang="en-GB" sz="2400" dirty="0" smtClean="0">
                <a:solidFill>
                  <a:srgbClr val="333399"/>
                </a:solidFill>
              </a:rPr>
              <a:t> v </a:t>
            </a:r>
            <a:r>
              <a:rPr lang="en-GB" sz="2400" dirty="0" err="1" smtClean="0">
                <a:solidFill>
                  <a:srgbClr val="333399"/>
                </a:solidFill>
              </a:rPr>
              <a:t>závislosti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počtu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pracovní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neschopnosti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nikoli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základě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bodového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ohodnocení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jako</a:t>
            </a:r>
            <a:r>
              <a:rPr lang="en-GB" sz="2400" dirty="0" smtClean="0">
                <a:solidFill>
                  <a:srgbClr val="333399"/>
                </a:solidFill>
              </a:rPr>
              <a:t> u </a:t>
            </a:r>
            <a:r>
              <a:rPr lang="en-GB" sz="2400" dirty="0" err="1" smtClean="0">
                <a:solidFill>
                  <a:srgbClr val="333399"/>
                </a:solidFill>
              </a:rPr>
              <a:t>úrazového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Pojišťovna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zpravidla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plní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žádost</a:t>
            </a:r>
            <a:r>
              <a:rPr lang="en-GB" sz="2400" dirty="0" smtClean="0">
                <a:solidFill>
                  <a:srgbClr val="333399"/>
                </a:solidFill>
              </a:rPr>
              <a:t> o </a:t>
            </a:r>
            <a:r>
              <a:rPr lang="en-GB" sz="2400" dirty="0" err="1" smtClean="0">
                <a:solidFill>
                  <a:srgbClr val="333399"/>
                </a:solidFill>
              </a:rPr>
              <a:t>plnění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až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uplynutí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čekací</a:t>
            </a:r>
            <a:r>
              <a:rPr lang="cs-CZ" sz="2400" b="1" dirty="0" smtClean="0">
                <a:solidFill>
                  <a:srgbClr val="333399"/>
                </a:solidFill>
              </a:rPr>
              <a:t> (karenční)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doby</a:t>
            </a:r>
            <a:r>
              <a:rPr lang="en-GB" sz="2400" dirty="0" smtClean="0">
                <a:solidFill>
                  <a:srgbClr val="333399"/>
                </a:solidFill>
              </a:rPr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solidFill>
                <a:srgbClr val="333399"/>
              </a:solidFill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>
                <a:solidFill>
                  <a:srgbClr val="333399"/>
                </a:solidFill>
              </a:rPr>
              <a:t>Nelze</a:t>
            </a:r>
            <a:r>
              <a:rPr lang="en-GB" sz="2400" b="1" dirty="0" smtClean="0">
                <a:solidFill>
                  <a:srgbClr val="333399"/>
                </a:solidFill>
              </a:rPr>
              <a:t> se </a:t>
            </a:r>
            <a:r>
              <a:rPr lang="en-GB" sz="2400" b="1" dirty="0" err="1" smtClean="0">
                <a:solidFill>
                  <a:srgbClr val="333399"/>
                </a:solidFill>
              </a:rPr>
              <a:t>pojistit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na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smrt</a:t>
            </a:r>
            <a:r>
              <a:rPr lang="en-GB" sz="2400" dirty="0" smtClean="0">
                <a:solidFill>
                  <a:srgbClr val="333399"/>
                </a:solidFill>
              </a:rPr>
              <a:t>, pro </a:t>
            </a:r>
            <a:r>
              <a:rPr lang="en-GB" sz="2400" dirty="0" err="1" smtClean="0">
                <a:solidFill>
                  <a:srgbClr val="333399"/>
                </a:solidFill>
              </a:rPr>
              <a:t>případ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smrti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nutné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br>
              <a:rPr lang="en-GB" sz="2400" dirty="0" smtClean="0">
                <a:solidFill>
                  <a:srgbClr val="333399"/>
                </a:solidFill>
              </a:rPr>
            </a:br>
            <a:r>
              <a:rPr lang="en-GB" sz="2400" dirty="0" err="1" smtClean="0">
                <a:solidFill>
                  <a:srgbClr val="333399"/>
                </a:solidFill>
              </a:rPr>
              <a:t>využít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jiné produkty </a:t>
            </a:r>
            <a:r>
              <a:rPr lang="en-GB" sz="2400" dirty="0" smtClean="0">
                <a:solidFill>
                  <a:srgbClr val="333399"/>
                </a:solidFill>
              </a:rPr>
              <a:t>(</a:t>
            </a:r>
            <a:r>
              <a:rPr lang="cs-CZ" sz="2400" dirty="0" smtClean="0">
                <a:solidFill>
                  <a:srgbClr val="333399"/>
                </a:solidFill>
              </a:rPr>
              <a:t>např. </a:t>
            </a:r>
            <a:r>
              <a:rPr lang="en-GB" sz="2400" dirty="0" err="1" smtClean="0">
                <a:solidFill>
                  <a:srgbClr val="333399"/>
                </a:solidFill>
              </a:rPr>
              <a:t>rizikové</a:t>
            </a:r>
            <a:r>
              <a:rPr lang="en-GB" sz="2400" dirty="0" smtClean="0">
                <a:solidFill>
                  <a:srgbClr val="333399"/>
                </a:solidFill>
              </a:rPr>
              <a:t>,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cs-CZ" sz="2400" dirty="0" smtClean="0">
                <a:solidFill>
                  <a:srgbClr val="333399"/>
                </a:solidFill>
              </a:rPr>
              <a:t> nebo </a:t>
            </a:r>
            <a:r>
              <a:rPr lang="en-GB" sz="2400" dirty="0" err="1" smtClean="0">
                <a:solidFill>
                  <a:srgbClr val="333399"/>
                </a:solidFill>
              </a:rPr>
              <a:t>kapitálové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životní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pojištění</a:t>
            </a:r>
            <a:r>
              <a:rPr lang="en-GB" sz="2400" dirty="0" smtClean="0">
                <a:solidFill>
                  <a:srgbClr val="333399"/>
                </a:solidFill>
              </a:rPr>
              <a:t>).</a:t>
            </a:r>
          </a:p>
          <a:p>
            <a:pPr>
              <a:defRPr/>
            </a:pPr>
            <a:endParaRPr lang="cs-CZ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8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69200" cy="5256213"/>
          </a:xfrm>
        </p:spPr>
        <p:txBody>
          <a:bodyPr/>
          <a:lstStyle/>
          <a:p>
            <a:r>
              <a:rPr lang="cs-CZ" sz="2200" b="1" dirty="0" smtClean="0">
                <a:solidFill>
                  <a:srgbClr val="333399"/>
                </a:solidFill>
              </a:rPr>
              <a:t>Občané ze „třetích zemí“</a:t>
            </a:r>
            <a:r>
              <a:rPr lang="cs-CZ" sz="2200" dirty="0" smtClean="0">
                <a:solidFill>
                  <a:srgbClr val="333399"/>
                </a:solidFill>
              </a:rPr>
              <a:t> se účastní veřejného zdravotního pojištění,  pokud pracují </a:t>
            </a:r>
            <a:r>
              <a:rPr lang="cs-CZ" sz="2200" b="1" dirty="0" smtClean="0">
                <a:solidFill>
                  <a:srgbClr val="333399"/>
                </a:solidFill>
              </a:rPr>
              <a:t>jako zaměstnanci u zaměstnavatele se sídlem v ČR. </a:t>
            </a:r>
          </a:p>
          <a:p>
            <a:r>
              <a:rPr lang="cs-CZ" sz="2200" b="1" dirty="0" smtClean="0">
                <a:solidFill>
                  <a:srgbClr val="333399"/>
                </a:solidFill>
              </a:rPr>
              <a:t>Ostatní cizinci ze zemí mimo EU </a:t>
            </a:r>
            <a:r>
              <a:rPr lang="cs-CZ" sz="2200" dirty="0" smtClean="0">
                <a:solidFill>
                  <a:srgbClr val="333399"/>
                </a:solidFill>
              </a:rPr>
              <a:t>s dlouhodobým pobytem v ČR si musí zdravotní pojištění obstarat jiným způsobem. </a:t>
            </a:r>
          </a:p>
          <a:p>
            <a:r>
              <a:rPr lang="cs-CZ" sz="2200" dirty="0" smtClean="0">
                <a:solidFill>
                  <a:srgbClr val="333399"/>
                </a:solidFill>
              </a:rPr>
              <a:t>Týká se to cizinců, kteří v ČR: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působí jako živnostníci či podnikatelé (OSVČ) a nemají trvalý pobyt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200" dirty="0" smtClean="0">
                <a:solidFill>
                  <a:srgbClr val="333399"/>
                </a:solidFill>
              </a:rPr>
              <a:t>studenti </a:t>
            </a:r>
          </a:p>
          <a:p>
            <a:pPr marL="457200" lvl="1" indent="0">
              <a:buNone/>
            </a:pPr>
            <a:endParaRPr lang="cs-CZ" sz="2200" dirty="0" smtClean="0">
              <a:solidFill>
                <a:srgbClr val="333399"/>
              </a:solidFill>
            </a:endParaRPr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4451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333399"/>
                </a:solidFill>
              </a:rPr>
              <a:t>Cizinci odkázáni na komerční ZP</a:t>
            </a:r>
            <a:endParaRPr lang="cs-CZ" sz="3200" dirty="0" smtClean="0">
              <a:solidFill>
                <a:srgbClr val="333399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>
            <a:normAutofit fontScale="92500"/>
          </a:bodyPr>
          <a:lstStyle/>
          <a:p>
            <a:r>
              <a:rPr lang="cs-CZ" sz="2000" dirty="0" smtClean="0">
                <a:solidFill>
                  <a:srgbClr val="333399"/>
                </a:solidFill>
              </a:rPr>
              <a:t>Jedná se odhadem o </a:t>
            </a:r>
            <a:r>
              <a:rPr lang="cs-CZ" sz="2000" b="1" dirty="0" smtClean="0">
                <a:solidFill>
                  <a:srgbClr val="333399"/>
                </a:solidFill>
              </a:rPr>
              <a:t>150 000 cizinců s legálním pobytem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Minimální pojistné krytí je do 30 000 EUR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>
                <a:solidFill>
                  <a:srgbClr val="333399"/>
                </a:solidFill>
              </a:rPr>
              <a:t>četné výluky </a:t>
            </a:r>
            <a:r>
              <a:rPr lang="cs-CZ" sz="1600" dirty="0" smtClean="0">
                <a:solidFill>
                  <a:srgbClr val="333399"/>
                </a:solidFill>
              </a:rPr>
              <a:t>z pojištění </a:t>
            </a:r>
            <a:r>
              <a:rPr lang="cs-CZ" sz="1600" b="1" dirty="0" smtClean="0">
                <a:solidFill>
                  <a:srgbClr val="333399"/>
                </a:solidFill>
              </a:rPr>
              <a:t>a limity </a:t>
            </a:r>
            <a:r>
              <a:rPr lang="cs-CZ" sz="1600" dirty="0" smtClean="0">
                <a:solidFill>
                  <a:srgbClr val="333399"/>
                </a:solidFill>
              </a:rPr>
              <a:t>pojistného plnění, které účelnost tohoto pojištění velmi zpochybňují.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2 typy balíčků: Základní péče nebo Komplexní péče 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Od r. 2010 je možnost pojištění omezena na pojišťovny se sídlem v ČR</a:t>
            </a:r>
          </a:p>
          <a:p>
            <a:r>
              <a:rPr lang="cs-CZ" sz="2000" dirty="0" smtClean="0">
                <a:solidFill>
                  <a:srgbClr val="333399"/>
                </a:solidFill>
              </a:rPr>
              <a:t>Problémem jsou zejména </a:t>
            </a:r>
            <a:r>
              <a:rPr lang="cs-CZ" sz="2000" b="1" dirty="0" smtClean="0">
                <a:solidFill>
                  <a:srgbClr val="333399"/>
                </a:solidFill>
              </a:rPr>
              <a:t>následující omezení: </a:t>
            </a:r>
            <a:endParaRPr lang="cs-CZ" sz="2000" dirty="0" smtClean="0">
              <a:solidFill>
                <a:srgbClr val="333399"/>
              </a:solidFill>
            </a:endParaRP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podmínka dodržení dalších povinností vyplývajících ze smlouvy </a:t>
            </a:r>
          </a:p>
          <a:p>
            <a:pPr lvl="1"/>
            <a:r>
              <a:rPr lang="cs-CZ" sz="1600" dirty="0" smtClean="0">
                <a:solidFill>
                  <a:srgbClr val="333399"/>
                </a:solidFill>
              </a:rPr>
              <a:t>možnost pojišťoven </a:t>
            </a:r>
            <a:r>
              <a:rPr lang="cs-CZ" sz="1600" b="1" dirty="0" smtClean="0">
                <a:solidFill>
                  <a:srgbClr val="333399"/>
                </a:solidFill>
              </a:rPr>
              <a:t>kdykoliv </a:t>
            </a:r>
            <a:r>
              <a:rPr lang="cs-CZ" sz="1600" dirty="0" smtClean="0">
                <a:solidFill>
                  <a:srgbClr val="333399"/>
                </a:solidFill>
              </a:rPr>
              <a:t>odstoupit od smlouvy. </a:t>
            </a:r>
          </a:p>
          <a:p>
            <a:endParaRPr lang="cs-CZ" sz="20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51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INDIVIDUÁLNÍ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/>
              <a:t>Léčebně – preventivní péče, poskytovaná ve ZZ</a:t>
            </a:r>
          </a:p>
          <a:p>
            <a:pPr marL="0" indent="0">
              <a:buNone/>
            </a:pPr>
            <a:r>
              <a:rPr lang="cs-CZ" sz="2600" dirty="0" smtClean="0"/>
              <a:t>Dělení podle stádia nemoci:</a:t>
            </a:r>
          </a:p>
          <a:p>
            <a:r>
              <a:rPr lang="cs-CZ" sz="2600" dirty="0" err="1" smtClean="0"/>
              <a:t>Sanogenní</a:t>
            </a:r>
            <a:r>
              <a:rPr lang="cs-CZ" sz="2600" dirty="0" smtClean="0"/>
              <a:t> činnost</a:t>
            </a:r>
          </a:p>
          <a:p>
            <a:r>
              <a:rPr lang="cs-CZ" sz="2600" dirty="0" smtClean="0"/>
              <a:t>Protektivní činnost</a:t>
            </a:r>
          </a:p>
          <a:p>
            <a:r>
              <a:rPr lang="cs-CZ" sz="2600" dirty="0" smtClean="0"/>
              <a:t>Vyhledávácí činnost</a:t>
            </a:r>
          </a:p>
          <a:p>
            <a:r>
              <a:rPr lang="cs-CZ" sz="2600" dirty="0" smtClean="0"/>
              <a:t>Diagnostická a prognostická činnost</a:t>
            </a:r>
          </a:p>
          <a:p>
            <a:r>
              <a:rPr lang="cs-CZ" sz="2600" dirty="0" smtClean="0"/>
              <a:t>Léčení</a:t>
            </a:r>
          </a:p>
          <a:p>
            <a:r>
              <a:rPr lang="cs-CZ" sz="2600" dirty="0" smtClean="0"/>
              <a:t>Návratná péče</a:t>
            </a:r>
          </a:p>
          <a:p>
            <a:r>
              <a:rPr lang="cs-CZ" sz="2600" dirty="0" smtClean="0"/>
              <a:t>Udržovací péče</a:t>
            </a:r>
          </a:p>
          <a:p>
            <a:r>
              <a:rPr lang="cs-CZ" sz="2600" dirty="0" smtClean="0"/>
              <a:t>Terminální péče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300466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POPULAČNÍ 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r>
              <a:rPr lang="cs-CZ" sz="2600" dirty="0" smtClean="0"/>
              <a:t>Hygienická služba (péče o prostředí a protiepidemická služba)</a:t>
            </a:r>
          </a:p>
          <a:p>
            <a:endParaRPr lang="cs-CZ" sz="2600" smtClean="0"/>
          </a:p>
          <a:p>
            <a:r>
              <a:rPr lang="cs-CZ" sz="2600" smtClean="0"/>
              <a:t>Zdravotní </a:t>
            </a:r>
            <a:r>
              <a:rPr lang="cs-CZ" sz="2600" dirty="0" smtClean="0"/>
              <a:t>výchova</a:t>
            </a:r>
          </a:p>
          <a:p>
            <a:pPr lvl="1"/>
            <a:r>
              <a:rPr lang="cs-CZ" sz="2200" dirty="0" smtClean="0"/>
              <a:t>Zdravotní výchova</a:t>
            </a:r>
          </a:p>
          <a:p>
            <a:pPr lvl="1"/>
            <a:r>
              <a:rPr lang="cs-CZ" sz="2200" dirty="0" smtClean="0"/>
              <a:t>Edukace pacienta</a:t>
            </a:r>
          </a:p>
          <a:p>
            <a:pPr lvl="1"/>
            <a:r>
              <a:rPr lang="cs-CZ" sz="2200" dirty="0" smtClean="0"/>
              <a:t>Vzdělávání pracovníků 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614715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2259</Words>
  <Application>Microsoft Office PowerPoint</Application>
  <PresentationFormat>Předvádění na obrazovce (4:3)</PresentationFormat>
  <Paragraphs>495</Paragraphs>
  <Slides>73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73</vt:i4>
      </vt:variant>
    </vt:vector>
  </HeadingPairs>
  <TitlesOfParts>
    <vt:vector size="80" baseType="lpstr">
      <vt:lpstr>Arial</vt:lpstr>
      <vt:lpstr>Calibri</vt:lpstr>
      <vt:lpstr>Times New Roman</vt:lpstr>
      <vt:lpstr>Výchozí návrh</vt:lpstr>
      <vt:lpstr>1_Výchozí návrh</vt:lpstr>
      <vt:lpstr>Motiv systému Office</vt:lpstr>
      <vt:lpstr>3_Motiv systému Office</vt:lpstr>
      <vt:lpstr> PÉČE O ZDRAVÍ A ZDRAVOTNICTVÍ</vt:lpstr>
      <vt:lpstr>CÍL PÉČE O ZDRAVÍ</vt:lpstr>
      <vt:lpstr>CÍL PÉČE O ZDRAVÍ</vt:lpstr>
      <vt:lpstr>CÍL ZDRAVOTNICTVÍ</vt:lpstr>
      <vt:lpstr>OBSAH PÉČE O ZDRAVÍ A ZDRAVOTNICTVÍ</vt:lpstr>
      <vt:lpstr>LAICKÁ PÉČE (lay care)</vt:lpstr>
      <vt:lpstr>Prezentace aplikace PowerPoint</vt:lpstr>
      <vt:lpstr>INDIVIDUÁLNÍ PÉČE</vt:lpstr>
      <vt:lpstr>POPULAČNÍ  PÉČE</vt:lpstr>
      <vt:lpstr>POTŘEBA INTEGRACE ZDRAVOTNICKÝCH SLUŽEB</vt:lpstr>
      <vt:lpstr>ZDRAVOTNÍ PÉČE PODLE ÚROVNĚ</vt:lpstr>
      <vt:lpstr>PREVENCE  A JEJÍ PŘEKÁŽKY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  <vt:lpstr>Ekonomika zdravotnictví</vt:lpstr>
      <vt:lpstr>Ekonomie</vt:lpstr>
      <vt:lpstr>Ekonomika zdravotnictví - definice</vt:lpstr>
      <vt:lpstr>Ekonomika zdravotnictví</vt:lpstr>
      <vt:lpstr>Hlavní oblasti ekonomiky zdravotnictví</vt:lpstr>
      <vt:lpstr>Ekonomie a zdraví</vt:lpstr>
      <vt:lpstr>Ekonomika péče o zdraví</vt:lpstr>
      <vt:lpstr>Ekonomika péče o zdraví</vt:lpstr>
      <vt:lpstr>Trh a zdravotní péče (tržní selhání)</vt:lpstr>
      <vt:lpstr>Problémy aplikace tržního mechanismu  v péči o zdraví</vt:lpstr>
      <vt:lpstr>Problémy aplikace tržního mechanismu  v péči o zdraví</vt:lpstr>
      <vt:lpstr>Problémy aplikace tržního mechanismu  v péči o zdraví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  <vt:lpstr>Financování zdravotnictví</vt:lpstr>
      <vt:lpstr>Finance</vt:lpstr>
      <vt:lpstr>Hlavní zdroje financování zdravotnictví</vt:lpstr>
      <vt:lpstr>Prezentace aplikace PowerPoint</vt:lpstr>
      <vt:lpstr>Prezentace aplikace PowerPoint</vt:lpstr>
      <vt:lpstr>Hlavní zdroje financování zdravotnictví</vt:lpstr>
      <vt:lpstr>Prezentace aplikace PowerPoint</vt:lpstr>
      <vt:lpstr>Prezentace aplikace PowerPoint</vt:lpstr>
      <vt:lpstr>Prezentace aplikace PowerPoint</vt:lpstr>
      <vt:lpstr>Prezentace aplikace PowerPoint</vt:lpstr>
      <vt:lpstr>Formy úhrady  </vt:lpstr>
      <vt:lpstr>Formy úhrady  </vt:lpstr>
      <vt:lpstr>Formy úhrady:  Ambulantní zdravotní péče</vt:lpstr>
      <vt:lpstr>Formy úhrady  Nemocnice</vt:lpstr>
      <vt:lpstr>VEŘEJNOPRÁVNÍ POJIŠTĚNÍ</vt:lpstr>
      <vt:lpstr>Veřejné zdravotní pojištění</vt:lpstr>
      <vt:lpstr>Veřejné zdravotní pojištění  – jde o solidaritu:</vt:lpstr>
      <vt:lpstr>Veřejné zdravotní pojištění</vt:lpstr>
      <vt:lpstr>Veřejné zdravotní pojištění jako výraz sociální solidarity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lednu 2015</vt:lpstr>
      <vt:lpstr>SOUKROMOPRÁVNÍ POJIŠTĚNÍ</vt:lpstr>
      <vt:lpstr>Co lze pojistit?</vt:lpstr>
      <vt:lpstr>Charakteristiky soukromého zdravotního pojištění</vt:lpstr>
      <vt:lpstr>Cizinci odkázáni na komerční ZP</vt:lpstr>
      <vt:lpstr>Cizinci odkázáni na komerční ZP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33</cp:revision>
  <cp:lastPrinted>2014-03-17T09:51:14Z</cp:lastPrinted>
  <dcterms:created xsi:type="dcterms:W3CDTF">2012-09-24T10:09:26Z</dcterms:created>
  <dcterms:modified xsi:type="dcterms:W3CDTF">2017-04-12T08:15:10Z</dcterms:modified>
</cp:coreProperties>
</file>