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5" r:id="rId12"/>
    <p:sldId id="336" r:id="rId13"/>
    <p:sldId id="337" r:id="rId14"/>
    <p:sldId id="286" r:id="rId15"/>
    <p:sldId id="332" r:id="rId16"/>
    <p:sldId id="287" r:id="rId17"/>
    <p:sldId id="288" r:id="rId18"/>
    <p:sldId id="338" r:id="rId19"/>
    <p:sldId id="339" r:id="rId20"/>
    <p:sldId id="340" r:id="rId21"/>
    <p:sldId id="341" r:id="rId22"/>
    <p:sldId id="292" r:id="rId23"/>
    <p:sldId id="293" r:id="rId24"/>
    <p:sldId id="294" r:id="rId25"/>
    <p:sldId id="295" r:id="rId26"/>
    <p:sldId id="331" r:id="rId27"/>
    <p:sldId id="333" r:id="rId28"/>
    <p:sldId id="289" r:id="rId29"/>
    <p:sldId id="297" r:id="rId30"/>
    <p:sldId id="298" r:id="rId31"/>
    <p:sldId id="330" r:id="rId32"/>
    <p:sldId id="342" r:id="rId33"/>
    <p:sldId id="343" r:id="rId34"/>
  </p:sldIdLst>
  <p:sldSz cx="12192000" cy="6858000"/>
  <p:notesSz cx="6858000" cy="9144000"/>
  <p:custDataLst>
    <p:tags r:id="rId3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2E4-035C-4317-9681-3C98A806F661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6BE3-3A4D-4886-BA46-F1D759501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fld id="{6AB193CD-EB74-4DD1-8131-B190E59084C1}" type="slidenum">
              <a:rPr lang="cs-CZ" altLang="cs-CZ" sz="1200">
                <a:latin typeface="Arial" pitchFamily="34" charset="0"/>
              </a:rPr>
              <a:pPr/>
              <a:t>30</a:t>
            </a:fld>
            <a:endParaRPr lang="cs-CZ" alt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5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8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422F-C0FF-4868-848E-B4D7D1EDCDAB}" type="datetimeFigureOut">
              <a:rPr lang="cs-CZ" smtClean="0"/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433" y="2060575"/>
            <a:ext cx="11618384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9600" b="1" dirty="0" err="1" smtClean="0">
                <a:solidFill>
                  <a:srgbClr val="7030A0"/>
                </a:solidFill>
              </a:rPr>
              <a:t>Respiratory</a:t>
            </a:r>
            <a:r>
              <a:rPr lang="cs-CZ" altLang="cs-CZ" sz="96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9600" b="1" dirty="0" err="1" smtClean="0">
                <a:solidFill>
                  <a:srgbClr val="7030A0"/>
                </a:solidFill>
              </a:rPr>
              <a:t>system</a:t>
            </a:r>
            <a:endParaRPr lang="cs-CZ" altLang="cs-CZ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15864" y="2276475"/>
            <a:ext cx="7901009" cy="1015663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6000" b="1" dirty="0" err="1" smtClean="0">
                <a:solidFill>
                  <a:srgbClr val="7030A0"/>
                </a:solidFill>
              </a:rPr>
              <a:t>Regulation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of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breathing</a:t>
            </a:r>
            <a:endParaRPr lang="cs-CZ" altLang="cs-CZ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 idx="4294967295"/>
          </p:nvPr>
        </p:nvSpPr>
        <p:spPr>
          <a:xfrm>
            <a:off x="1488017" y="260351"/>
            <a:ext cx="10363200" cy="8985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Control of ventilation </a:t>
            </a:r>
            <a:endParaRPr lang="en-US" alt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1268413"/>
            <a:ext cx="600921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9785" y="6308725"/>
            <a:ext cx="28600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cs-CZ" sz="800"/>
              <a:t>https://sleep.sharepoint.com/siteimages/Chapter%203.png</a:t>
            </a:r>
          </a:p>
        </p:txBody>
      </p:sp>
    </p:spTree>
    <p:extLst>
      <p:ext uri="{BB962C8B-B14F-4D97-AF65-F5344CB8AC3E}">
        <p14:creationId xmlns:p14="http://schemas.microsoft.com/office/powerpoint/2010/main" val="287165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27483" r="50575" b="25003"/>
          <a:stretch>
            <a:fillRect/>
          </a:stretch>
        </p:blipFill>
        <p:spPr bwMode="auto">
          <a:xfrm>
            <a:off x="2424114" y="115889"/>
            <a:ext cx="74882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121" t="15750" r="55823" b="16265"/>
          <a:stretch/>
        </p:blipFill>
        <p:spPr>
          <a:xfrm>
            <a:off x="2215978" y="82378"/>
            <a:ext cx="5140411" cy="66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5884" y="476251"/>
            <a:ext cx="10081683" cy="61944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cs-CZ" sz="3200" b="1" dirty="0" smtClean="0"/>
              <a:t>Breathing is an automatic process that takes place unconsciously. Automaticity of breathing comes from regular (rhythmic) activity of groups of neurons anatomically localized in the medulla and its vicinity. 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6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492" y="167332"/>
            <a:ext cx="11664778" cy="619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000" dirty="0" smtClean="0"/>
              <a:t>They can be divided into three </a:t>
            </a:r>
            <a:r>
              <a:rPr lang="en-US" altLang="cs-CZ" sz="2400" b="1" dirty="0" smtClean="0"/>
              <a:t>main groups: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i="1" dirty="0" smtClean="0">
                <a:solidFill>
                  <a:srgbClr val="244582"/>
                </a:solidFill>
              </a:rPr>
              <a:t>dorsal respiratory </a:t>
            </a:r>
            <a:r>
              <a:rPr lang="en-US" altLang="cs-CZ" i="1" dirty="0" smtClean="0">
                <a:solidFill>
                  <a:srgbClr val="244582"/>
                </a:solidFill>
              </a:rPr>
              <a:t>group</a:t>
            </a:r>
            <a:r>
              <a:rPr lang="en-US" altLang="en-US" i="1" dirty="0" smtClean="0"/>
              <a:t> </a:t>
            </a:r>
            <a:r>
              <a:rPr lang="en-US" altLang="en-US" sz="1800" i="1" dirty="0" smtClean="0"/>
              <a:t>– </a:t>
            </a:r>
            <a:r>
              <a:rPr lang="en-US" altLang="cs-CZ" dirty="0" smtClean="0"/>
              <a:t>placed bilaterally on the dorsal side of the medulla oblongata, only inspiratory neurons, sending axons to </a:t>
            </a:r>
            <a:r>
              <a:rPr lang="en-US" altLang="cs-CZ" dirty="0" err="1" smtClean="0"/>
              <a:t>motoneurons</a:t>
            </a:r>
            <a:r>
              <a:rPr lang="en-US" altLang="cs-CZ" dirty="0" smtClean="0"/>
              <a:t> of inspiratory muscles (diaphragm, external intercostal muscles; their activation=inspiration, their relaxation=expiration; participates on inspiration at rest and forced inspiration 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endParaRPr lang="en-US" altLang="cs-CZ" sz="1800" dirty="0" smtClean="0"/>
          </a:p>
          <a:p>
            <a:pPr lvl="1">
              <a:lnSpc>
                <a:spcPct val="90000"/>
              </a:lnSpc>
            </a:pPr>
            <a:r>
              <a:rPr lang="en-US" altLang="cs-CZ" sz="2800" i="1" dirty="0" smtClean="0">
                <a:solidFill>
                  <a:srgbClr val="244582"/>
                </a:solidFill>
              </a:rPr>
              <a:t>ventral respiratory group</a:t>
            </a:r>
            <a:r>
              <a:rPr lang="en-US" altLang="en-US" sz="2800" i="1" dirty="0" smtClean="0"/>
              <a:t> </a:t>
            </a:r>
            <a:r>
              <a:rPr lang="en-US" altLang="en-US" sz="1800" i="1" dirty="0" smtClean="0"/>
              <a:t>- </a:t>
            </a:r>
            <a:r>
              <a:rPr lang="en-US" altLang="cs-CZ" dirty="0" smtClean="0"/>
              <a:t>located on the ventrolateral part of the medulla oblongata, the upper part: neurons whose axons of motor neurons activate the main and auxiliary inspiratory muscles; the lower part: expiratory neurons which innervate expiratory muscles (internal intercostal muscles). Neurons in this group operate only during forced inspiration and forced expiration.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endParaRPr lang="en-US" altLang="cs-CZ" sz="1800" dirty="0" smtClean="0"/>
          </a:p>
          <a:p>
            <a:pPr lvl="1">
              <a:lnSpc>
                <a:spcPct val="90000"/>
              </a:lnSpc>
            </a:pPr>
            <a:r>
              <a:rPr lang="en-US" altLang="cs-CZ" sz="2800" i="1" dirty="0" smtClean="0">
                <a:solidFill>
                  <a:srgbClr val="244582"/>
                </a:solidFill>
              </a:rPr>
              <a:t>Pontine respiratory group 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- </a:t>
            </a:r>
            <a:r>
              <a:rPr lang="en-US" altLang="cs-CZ" sz="1800" i="1" dirty="0" err="1" smtClean="0">
                <a:solidFill>
                  <a:srgbClr val="244582"/>
                </a:solidFill>
              </a:rPr>
              <a:t>pneumotaxic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 center</a:t>
            </a:r>
            <a:r>
              <a:rPr lang="en-US" altLang="en-US" sz="1800" i="1" dirty="0" smtClean="0">
                <a:solidFill>
                  <a:srgbClr val="244582"/>
                </a:solidFill>
              </a:rPr>
              <a:t> -</a:t>
            </a:r>
            <a:r>
              <a:rPr lang="en-US" altLang="cs-CZ" sz="1800" dirty="0" smtClean="0"/>
              <a:t> </a:t>
            </a:r>
            <a:r>
              <a:rPr lang="en-US" altLang="cs-CZ" dirty="0" smtClean="0"/>
              <a:t>dorsally placed on top of the </a:t>
            </a:r>
            <a:r>
              <a:rPr lang="en-US" altLang="cs-CZ" dirty="0" err="1" smtClean="0"/>
              <a:t>pont</a:t>
            </a:r>
            <a:r>
              <a:rPr lang="en-US" altLang="cs-CZ" dirty="0" smtClean="0"/>
              <a:t>, contributes to the frequency and depth of breathing; affects the activity of respiratory neurons in the medulla oblongata.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90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1" y="142875"/>
            <a:ext cx="9997017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Chemical factors affecting the respiratory center</a:t>
            </a:r>
            <a:r>
              <a:rPr lang="cs-CZ" alt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92767" y="1485901"/>
            <a:ext cx="5717117" cy="5294313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chemoreceptors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 smtClean="0"/>
              <a:t>on the front side of the medulla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 smtClean="0"/>
              <a:t>sensitive only to increase of arterial pCO</a:t>
            </a:r>
            <a:r>
              <a:rPr lang="en-US" baseline="-25000" dirty="0" smtClean="0"/>
              <a:t>2</a:t>
            </a:r>
            <a:r>
              <a:rPr lang="en-US" dirty="0" smtClean="0"/>
              <a:t> (by increasing H</a:t>
            </a:r>
            <a:r>
              <a:rPr lang="en-US" baseline="30000" dirty="0" smtClean="0"/>
              <a:t>+ </a:t>
            </a:r>
            <a:r>
              <a:rPr lang="en-US" dirty="0" smtClean="0"/>
              <a:t>)</a:t>
            </a:r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r>
              <a:rPr lang="cs-CZ" altLang="en-US" sz="2000" baseline="30000" dirty="0" err="1" smtClean="0"/>
              <a:t>Notice</a:t>
            </a:r>
            <a:r>
              <a:rPr lang="cs-CZ" altLang="en-US" sz="2000" baseline="30000" dirty="0" smtClean="0"/>
              <a:t>:</a:t>
            </a:r>
            <a:endParaRPr lang="en-US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r>
              <a:rPr lang="en-US" sz="2000" dirty="0" smtClean="0"/>
              <a:t>central chemoreceptor are stimulated by other types of acidosis (lactate acidosis, ketoacidosis)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4" y="2060576"/>
            <a:ext cx="5054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864351" y="333375"/>
            <a:ext cx="5050367" cy="6337300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chemoreceptors</a:t>
            </a:r>
          </a:p>
          <a:p>
            <a:pPr marL="82550" algn="l">
              <a:defRPr/>
            </a:pPr>
            <a:r>
              <a:rPr lang="en-US" altLang="en-US" sz="2200" dirty="0" smtClean="0"/>
              <a:t>– located in the </a:t>
            </a:r>
            <a:r>
              <a:rPr lang="en-US" sz="2000" dirty="0" smtClean="0"/>
              <a:t>aortic and carotid bodies</a:t>
            </a:r>
          </a:p>
          <a:p>
            <a:pPr marL="82550" algn="l">
              <a:defRPr/>
            </a:pPr>
            <a:r>
              <a:rPr lang="en-US" sz="2000" dirty="0" smtClean="0"/>
              <a:t>-primarily sensitive to decrease in arterial pO</a:t>
            </a:r>
            <a:r>
              <a:rPr lang="en-US" sz="2000" baseline="-25000" dirty="0"/>
              <a:t>2</a:t>
            </a:r>
            <a:r>
              <a:rPr lang="en-US" sz="2000" dirty="0" smtClean="0"/>
              <a:t>, particularly to decrease of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under 10-13 </a:t>
            </a:r>
            <a:r>
              <a:rPr lang="en-US" sz="2000" dirty="0" err="1" smtClean="0"/>
              <a:t>kPa</a:t>
            </a:r>
            <a:r>
              <a:rPr lang="en-US" sz="2000" dirty="0" smtClean="0"/>
              <a:t> in the arterial blood.</a:t>
            </a:r>
          </a:p>
          <a:p>
            <a:pPr marL="82550" algn="l">
              <a:defRPr/>
            </a:pPr>
            <a:r>
              <a:rPr lang="en-US" sz="2000" dirty="0" smtClean="0"/>
              <a:t>They convey their sensory information to the medulla via the 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 and glossopharyngeal nerve.</a:t>
            </a:r>
          </a:p>
          <a:p>
            <a:pPr marL="82550" algn="l">
              <a:defRPr/>
            </a:pPr>
            <a:endParaRPr lang="en-US" sz="2000" u="sng" dirty="0" smtClean="0"/>
          </a:p>
          <a:p>
            <a:pPr marL="82550" algn="l">
              <a:defRPr/>
            </a:pPr>
            <a:r>
              <a:rPr lang="en-US" sz="2000" u="sng" dirty="0" smtClean="0"/>
              <a:t>Mechanism of action: D</a:t>
            </a:r>
            <a:r>
              <a:rPr lang="en-US" sz="2000" dirty="0" smtClean="0"/>
              <a:t>ecreased  ATP production in mitochondria leads to depolarization of  receptors membrane and to excitation of chemoreceptor</a:t>
            </a:r>
            <a:endParaRPr lang="en-US" altLang="en-US" sz="9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333375"/>
            <a:ext cx="5321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4076701"/>
            <a:ext cx="491066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401051" y="6597651"/>
            <a:ext cx="28761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cs-CZ" altLang="en-US" sz="800"/>
              <a:t>http://www.medicine.mcgill.ca/physio/resp-web/sect8.htm,  </a:t>
            </a:r>
          </a:p>
        </p:txBody>
      </p:sp>
    </p:spTree>
    <p:extLst>
      <p:ext uri="{BB962C8B-B14F-4D97-AF65-F5344CB8AC3E}">
        <p14:creationId xmlns:p14="http://schemas.microsoft.com/office/powerpoint/2010/main" val="48978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02" t="11776" r="25569" b="15793"/>
          <a:stretch/>
        </p:blipFill>
        <p:spPr>
          <a:xfrm>
            <a:off x="757882" y="411891"/>
            <a:ext cx="10818533" cy="61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4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11" t="23052" r="35775" b="21552"/>
          <a:stretch/>
        </p:blipFill>
        <p:spPr>
          <a:xfrm>
            <a:off x="1804086" y="204601"/>
            <a:ext cx="8583827" cy="65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at dých sys K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779463"/>
            <a:ext cx="8172449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283200" y="1447800"/>
            <a:ext cx="3048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5181600" y="1905000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010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28" y="692696"/>
            <a:ext cx="12097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Modulation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respiratory</a:t>
            </a:r>
            <a:r>
              <a:rPr lang="cs-CZ" sz="2800" b="1" dirty="0" smtClean="0">
                <a:solidFill>
                  <a:srgbClr val="FF0000"/>
                </a:solidFill>
              </a:rPr>
              <a:t> output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parameters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feedback </a:t>
            </a:r>
            <a:r>
              <a:rPr lang="cs-CZ" dirty="0" err="1" smtClean="0"/>
              <a:t>control</a:t>
            </a:r>
            <a:r>
              <a:rPr lang="cs-CZ" dirty="0" smtClean="0"/>
              <a:t> – </a:t>
            </a:r>
            <a:r>
              <a:rPr lang="cs-CZ" dirty="0" err="1" smtClean="0"/>
              <a:t>classical</a:t>
            </a:r>
            <a:r>
              <a:rPr lang="cs-CZ" dirty="0" smtClean="0"/>
              <a:t> gases:pO2, pCO2, pH</a:t>
            </a:r>
          </a:p>
          <a:p>
            <a:endParaRPr lang="cs-CZ" dirty="0"/>
          </a:p>
          <a:p>
            <a:r>
              <a:rPr lang="cs-CZ" dirty="0" smtClean="0"/>
              <a:t>In </a:t>
            </a:r>
            <a:r>
              <a:rPr lang="cs-CZ" dirty="0" err="1" smtClean="0"/>
              <a:t>additin</a:t>
            </a:r>
            <a:r>
              <a:rPr lang="cs-CZ" dirty="0" smtClean="0"/>
              <a:t> to these,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input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major </a:t>
            </a:r>
            <a:r>
              <a:rPr lang="cs-CZ" dirty="0" err="1" smtClean="0"/>
              <a:t>sources</a:t>
            </a:r>
            <a:r>
              <a:rPr lang="cs-CZ" dirty="0" smtClean="0"/>
              <a:t>: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1. variety </a:t>
            </a:r>
            <a:r>
              <a:rPr lang="cs-CZ" sz="2000" b="1" dirty="0" err="1" smtClean="0">
                <a:solidFill>
                  <a:srgbClr val="7030A0"/>
                </a:solidFill>
              </a:rPr>
              <a:t>of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stretch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chemical</a:t>
            </a:r>
            <a:r>
              <a:rPr lang="cs-CZ" sz="2000" b="1" dirty="0" smtClean="0">
                <a:solidFill>
                  <a:srgbClr val="7030A0"/>
                </a:solidFill>
              </a:rPr>
              <a:t>/</a:t>
            </a:r>
            <a:r>
              <a:rPr lang="cs-CZ" sz="2000" b="1" dirty="0" err="1" smtClean="0">
                <a:solidFill>
                  <a:srgbClr val="7030A0"/>
                </a:solidFill>
              </a:rPr>
              <a:t>irritant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receptors</a:t>
            </a:r>
            <a:r>
              <a:rPr lang="cs-CZ" sz="2000" b="1" dirty="0" smtClean="0">
                <a:solidFill>
                  <a:srgbClr val="7030A0"/>
                </a:solidFill>
              </a:rPr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monitor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airways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noxious</a:t>
            </a:r>
            <a:r>
              <a:rPr lang="cs-CZ" dirty="0" smtClean="0"/>
              <a:t> </a:t>
            </a:r>
            <a:r>
              <a:rPr lang="cs-CZ" dirty="0" err="1" smtClean="0"/>
              <a:t>agentsreceptors</a:t>
            </a:r>
            <a:r>
              <a:rPr lang="cs-CZ" dirty="0" smtClean="0"/>
              <a:t> in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sz="2000" b="1" dirty="0" smtClean="0">
                <a:solidFill>
                  <a:srgbClr val="7030A0"/>
                </a:solidFill>
              </a:rPr>
              <a:t>2. </a:t>
            </a:r>
            <a:r>
              <a:rPr lang="cs-CZ" sz="2000" b="1" dirty="0" err="1" smtClean="0">
                <a:solidFill>
                  <a:srgbClr val="7030A0"/>
                </a:solidFill>
              </a:rPr>
              <a:t>Higher</a:t>
            </a:r>
            <a:r>
              <a:rPr lang="cs-CZ" sz="2000" b="1" dirty="0" smtClean="0">
                <a:solidFill>
                  <a:srgbClr val="7030A0"/>
                </a:solidFill>
              </a:rPr>
              <a:t> CNS </a:t>
            </a:r>
            <a:r>
              <a:rPr lang="cs-CZ" sz="2000" b="1" dirty="0" err="1" smtClean="0">
                <a:solidFill>
                  <a:srgbClr val="7030A0"/>
                </a:solidFill>
              </a:rPr>
              <a:t>centers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modulate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nonrespiratory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Irritants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mucose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rapidly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endParaRPr lang="cs-CZ" dirty="0" smtClean="0"/>
          </a:p>
          <a:p>
            <a:r>
              <a:rPr lang="cs-CZ" dirty="0" smtClean="0"/>
              <a:t>Stimulus:  agens -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(histamin, serotonin, </a:t>
            </a:r>
            <a:r>
              <a:rPr lang="cs-CZ" dirty="0" err="1" smtClean="0"/>
              <a:t>prostaglandins</a:t>
            </a:r>
            <a:r>
              <a:rPr lang="cs-CZ" dirty="0" smtClean="0"/>
              <a:t>, </a:t>
            </a:r>
            <a:r>
              <a:rPr lang="cs-CZ" dirty="0" err="1" smtClean="0"/>
              <a:t>ammonia</a:t>
            </a:r>
            <a:r>
              <a:rPr lang="cs-CZ" dirty="0" smtClean="0"/>
              <a:t>, </a:t>
            </a:r>
            <a:r>
              <a:rPr lang="cs-CZ" dirty="0" err="1" smtClean="0"/>
              <a:t>cigarette</a:t>
            </a:r>
            <a:r>
              <a:rPr lang="cs-CZ" dirty="0" smtClean="0"/>
              <a:t> </a:t>
            </a:r>
            <a:r>
              <a:rPr lang="cs-CZ" dirty="0" err="1" smtClean="0"/>
              <a:t>smoke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Respons</a:t>
            </a:r>
            <a:r>
              <a:rPr lang="cs-CZ" dirty="0" smtClean="0"/>
              <a:t>: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mucus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, </a:t>
            </a:r>
            <a:r>
              <a:rPr lang="cs-CZ" dirty="0" err="1" smtClean="0"/>
              <a:t>constriction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larynx and </a:t>
            </a:r>
            <a:r>
              <a:rPr lang="cs-CZ" dirty="0" err="1" smtClean="0"/>
              <a:t>brochus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C-</a:t>
            </a:r>
            <a:r>
              <a:rPr lang="cs-CZ" b="1" dirty="0" err="1" smtClean="0"/>
              <a:t>fibre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dirty="0" smtClean="0"/>
              <a:t> (</a:t>
            </a:r>
            <a:r>
              <a:rPr lang="cs-CZ" dirty="0" err="1" smtClean="0"/>
              <a:t>juxtacapillary</a:t>
            </a:r>
            <a:r>
              <a:rPr lang="cs-CZ" dirty="0" smtClean="0"/>
              <a:t>=J </a:t>
            </a:r>
            <a:r>
              <a:rPr lang="cs-CZ" dirty="0" err="1" smtClean="0"/>
              <a:t>receptors</a:t>
            </a:r>
            <a:r>
              <a:rPr lang="cs-CZ" dirty="0" smtClean="0"/>
              <a:t>)– free nerve </a:t>
            </a:r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n.vagus</a:t>
            </a:r>
            <a:r>
              <a:rPr lang="cs-CZ" dirty="0" smtClean="0"/>
              <a:t> (</a:t>
            </a:r>
            <a:r>
              <a:rPr lang="cs-CZ" dirty="0" err="1" smtClean="0"/>
              <a:t>unmyelinated</a:t>
            </a:r>
            <a:r>
              <a:rPr lang="cs-CZ" dirty="0" smtClean="0"/>
              <a:t> axon) in </a:t>
            </a:r>
            <a:r>
              <a:rPr lang="cs-CZ" dirty="0" err="1" smtClean="0"/>
              <a:t>intersticium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bronchus and alveolus;</a:t>
            </a:r>
          </a:p>
          <a:p>
            <a:r>
              <a:rPr lang="cs-CZ" dirty="0" smtClean="0"/>
              <a:t>Stimulus: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irritans</a:t>
            </a:r>
            <a:r>
              <a:rPr lang="cs-CZ" dirty="0" smtClean="0"/>
              <a:t> (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)+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Response: </a:t>
            </a:r>
            <a:r>
              <a:rPr lang="cs-CZ" dirty="0" err="1" smtClean="0"/>
              <a:t>hypopnoe</a:t>
            </a:r>
            <a:r>
              <a:rPr lang="cs-CZ" dirty="0" smtClean="0"/>
              <a:t>, rapid </a:t>
            </a:r>
            <a:r>
              <a:rPr lang="cs-CZ" dirty="0" err="1" smtClean="0"/>
              <a:t>shallow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, </a:t>
            </a:r>
            <a:r>
              <a:rPr lang="cs-CZ" dirty="0" err="1" smtClean="0"/>
              <a:t>bronchoconstriction</a:t>
            </a:r>
            <a:r>
              <a:rPr lang="cs-CZ" dirty="0" smtClean="0"/>
              <a:t>, </a:t>
            </a:r>
            <a:r>
              <a:rPr lang="cs-CZ" dirty="0" err="1" smtClean="0"/>
              <a:t>cough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Stretch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 </a:t>
            </a:r>
            <a:r>
              <a:rPr lang="cs-CZ" dirty="0" err="1" smtClean="0"/>
              <a:t>slowly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r>
              <a:rPr lang="cs-CZ" dirty="0" smtClean="0"/>
              <a:t> (</a:t>
            </a:r>
            <a:r>
              <a:rPr lang="cs-CZ" dirty="0" err="1" smtClean="0"/>
              <a:t>mechanoreceptors</a:t>
            </a:r>
            <a:r>
              <a:rPr lang="cs-CZ" dirty="0" smtClean="0"/>
              <a:t> in </a:t>
            </a:r>
            <a:r>
              <a:rPr lang="cs-CZ" dirty="0" err="1" smtClean="0"/>
              <a:t>tracheobronchial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by </a:t>
            </a:r>
            <a:r>
              <a:rPr lang="cs-CZ" dirty="0" err="1" smtClean="0"/>
              <a:t>sensing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), </a:t>
            </a:r>
            <a:r>
              <a:rPr lang="cs-CZ" dirty="0" err="1" smtClean="0"/>
              <a:t>inform</a:t>
            </a:r>
            <a:r>
              <a:rPr lang="cs-CZ" dirty="0" smtClean="0"/>
              <a:t> to brain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to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;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triggered</a:t>
            </a:r>
            <a:r>
              <a:rPr lang="cs-CZ" dirty="0" smtClean="0"/>
              <a:t> </a:t>
            </a:r>
            <a:r>
              <a:rPr lang="cs-CZ" dirty="0" err="1" smtClean="0"/>
              <a:t>decrese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centre – </a:t>
            </a:r>
            <a:r>
              <a:rPr lang="cs-CZ" b="1" dirty="0" err="1" smtClean="0"/>
              <a:t>Hering-Breuer´s</a:t>
            </a:r>
            <a:r>
              <a:rPr lang="cs-CZ" b="1" dirty="0" smtClean="0"/>
              <a:t>  </a:t>
            </a:r>
            <a:r>
              <a:rPr lang="cs-CZ" b="1" dirty="0" err="1" smtClean="0"/>
              <a:t>reflexes</a:t>
            </a:r>
            <a:r>
              <a:rPr lang="cs-CZ" dirty="0" smtClean="0"/>
              <a:t>. (</a:t>
            </a:r>
            <a:r>
              <a:rPr lang="cs-CZ" dirty="0" err="1" smtClean="0"/>
              <a:t>protecting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overinflation</a:t>
            </a:r>
            <a:r>
              <a:rPr lang="cs-CZ" dirty="0" smtClean="0"/>
              <a:t>/</a:t>
            </a:r>
            <a:r>
              <a:rPr lang="cs-CZ" dirty="0" err="1" smtClean="0"/>
              <a:t>deflation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2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656" y="289628"/>
            <a:ext cx="12097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Baroreceptors</a:t>
            </a:r>
            <a:r>
              <a:rPr lang="cs-CZ" sz="2400" dirty="0" smtClean="0"/>
              <a:t> – </a:t>
            </a:r>
            <a:r>
              <a:rPr lang="cs-CZ" sz="2400" dirty="0" err="1" smtClean="0"/>
              <a:t>suppresses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centre </a:t>
            </a:r>
          </a:p>
          <a:p>
            <a:endParaRPr lang="cs-CZ" sz="2400" dirty="0"/>
          </a:p>
          <a:p>
            <a:r>
              <a:rPr lang="cs-CZ" sz="2400" dirty="0" err="1" smtClean="0"/>
              <a:t>Irritants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proprioreceptors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muscles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tendons</a:t>
            </a:r>
            <a:r>
              <a:rPr lang="cs-CZ" sz="2400" b="1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active</a:t>
            </a:r>
            <a:r>
              <a:rPr lang="cs-CZ" sz="2400" dirty="0" smtClean="0"/>
              <a:t> and </a:t>
            </a:r>
            <a:r>
              <a:rPr lang="cs-CZ" sz="2400" dirty="0" err="1" smtClean="0"/>
              <a:t>pasive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limbs</a:t>
            </a:r>
            <a:endParaRPr lang="cs-CZ" sz="2400" dirty="0" smtClean="0"/>
          </a:p>
          <a:p>
            <a:r>
              <a:rPr lang="cs-CZ" sz="2400" dirty="0" err="1" smtClean="0"/>
              <a:t>Influenced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 (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minute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ventilation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load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b="1" dirty="0" err="1" smtClean="0"/>
              <a:t>Limbic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system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hypothalamus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strong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, </a:t>
            </a:r>
            <a:r>
              <a:rPr lang="cs-CZ" sz="2400" dirty="0" err="1" smtClean="0"/>
              <a:t>emotion</a:t>
            </a:r>
            <a:endParaRPr lang="cs-CZ" sz="2400" dirty="0" smtClean="0"/>
          </a:p>
          <a:p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corticospinalis</a:t>
            </a:r>
            <a:r>
              <a:rPr lang="cs-CZ" sz="2400" dirty="0" smtClean="0"/>
              <a:t> =</a:t>
            </a:r>
            <a:r>
              <a:rPr lang="cs-CZ" sz="2400" dirty="0" err="1" smtClean="0"/>
              <a:t>cortex</a:t>
            </a:r>
            <a:r>
              <a:rPr lang="cs-CZ" sz="2400" dirty="0" smtClean="0"/>
              <a:t> –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RC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load</a:t>
            </a:r>
            <a:endParaRPr lang="cs-CZ" sz="2400" dirty="0" smtClean="0"/>
          </a:p>
          <a:p>
            <a:endParaRPr lang="cs-CZ" sz="2400" dirty="0"/>
          </a:p>
          <a:p>
            <a:endParaRPr lang="cs-CZ" altLang="cs-CZ" sz="2400" dirty="0">
              <a:latin typeface="Arial CE" panose="020B0604020202020204" pitchFamily="34" charset="0"/>
            </a:endParaRPr>
          </a:p>
          <a:p>
            <a:r>
              <a:rPr lang="cs-CZ" altLang="cs-CZ" sz="2400" b="1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temperature</a:t>
            </a:r>
            <a:endParaRPr lang="cs-CZ" altLang="cs-CZ" sz="2400" b="1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2958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285" y="1125538"/>
            <a:ext cx="4320116" cy="6477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cs-CZ" altLang="cs-CZ" sz="2000" b="1" dirty="0" smtClean="0">
              <a:cs typeface="Arial" pitchFamily="34" charset="0"/>
            </a:endParaRPr>
          </a:p>
        </p:txBody>
      </p:sp>
      <p:pic>
        <p:nvPicPr>
          <p:cNvPr id="48131" name="Picture 4" descr="F:\FRVŠ\FILM FOTO FINAL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773239"/>
            <a:ext cx="317288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Obdélník 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3" name="Obdélník 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4" name="Zástupný symbol pro číslo snímku 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2CF3EC6-E61A-4841-A20E-CA89494FCDD3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81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44212" b="17644"/>
          <a:stretch>
            <a:fillRect/>
          </a:stretch>
        </p:blipFill>
        <p:spPr bwMode="auto">
          <a:xfrm>
            <a:off x="5928784" y="20367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22842" b="17644"/>
          <a:stretch>
            <a:fillRect/>
          </a:stretch>
        </p:blipFill>
        <p:spPr bwMode="auto">
          <a:xfrm>
            <a:off x="8784167" y="3946525"/>
            <a:ext cx="2942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4398964"/>
            <a:ext cx="32342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Skupina 85"/>
          <p:cNvGrpSpPr>
            <a:grpSpLocks/>
          </p:cNvGrpSpPr>
          <p:nvPr/>
        </p:nvGrpSpPr>
        <p:grpSpPr bwMode="auto">
          <a:xfrm flipH="1">
            <a:off x="5871634" y="2635251"/>
            <a:ext cx="118533" cy="1160463"/>
            <a:chOff x="4328377" y="2755900"/>
            <a:chExt cx="88635" cy="1160496"/>
          </a:xfrm>
        </p:grpSpPr>
        <p:sp>
          <p:nvSpPr>
            <p:cNvPr id="49230" name="Volný tvar 83"/>
            <p:cNvSpPr>
              <a:spLocks/>
            </p:cNvSpPr>
            <p:nvPr/>
          </p:nvSpPr>
          <p:spPr bwMode="auto">
            <a:xfrm flipH="1">
              <a:off x="4361979" y="2774454"/>
              <a:ext cx="55033" cy="1141942"/>
            </a:xfrm>
            <a:custGeom>
              <a:avLst/>
              <a:gdLst>
                <a:gd name="T0" fmla="*/ 248591 w 35983"/>
                <a:gd name="T1" fmla="*/ 133350 h 1141942"/>
                <a:gd name="T2" fmla="*/ 0 w 35983"/>
                <a:gd name="T3" fmla="*/ 450850 h 1141942"/>
                <a:gd name="T4" fmla="*/ 248591 w 35983"/>
                <a:gd name="T5" fmla="*/ 876300 h 1141942"/>
                <a:gd name="T6" fmla="*/ 621477 w 35983"/>
                <a:gd name="T7" fmla="*/ 1054100 h 1141942"/>
                <a:gd name="T8" fmla="*/ 621477 w 35983"/>
                <a:gd name="T9" fmla="*/ 349250 h 1141942"/>
                <a:gd name="T10" fmla="*/ 621477 w 35983"/>
                <a:gd name="T11" fmla="*/ 31750 h 1141942"/>
                <a:gd name="T12" fmla="*/ 248591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31" name="Volný tvar 84"/>
            <p:cNvSpPr>
              <a:spLocks/>
            </p:cNvSpPr>
            <p:nvPr/>
          </p:nvSpPr>
          <p:spPr bwMode="auto">
            <a:xfrm>
              <a:off x="4328377" y="2755900"/>
              <a:ext cx="35983" cy="1141942"/>
            </a:xfrm>
            <a:custGeom>
              <a:avLst/>
              <a:gdLst>
                <a:gd name="T0" fmla="*/ 12700 w 35983"/>
                <a:gd name="T1" fmla="*/ 133350 h 1141942"/>
                <a:gd name="T2" fmla="*/ 0 w 35983"/>
                <a:gd name="T3" fmla="*/ 450850 h 1141942"/>
                <a:gd name="T4" fmla="*/ 12700 w 35983"/>
                <a:gd name="T5" fmla="*/ 876300 h 1141942"/>
                <a:gd name="T6" fmla="*/ 31750 w 35983"/>
                <a:gd name="T7" fmla="*/ 1054100 h 1141942"/>
                <a:gd name="T8" fmla="*/ 31750 w 35983"/>
                <a:gd name="T9" fmla="*/ 349250 h 1141942"/>
                <a:gd name="T10" fmla="*/ 31750 w 35983"/>
                <a:gd name="T11" fmla="*/ 31750 h 1141942"/>
                <a:gd name="T12" fmla="*/ 12700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5" name="Volný tvar 82"/>
          <p:cNvSpPr>
            <a:spLocks/>
          </p:cNvSpPr>
          <p:nvPr/>
        </p:nvSpPr>
        <p:spPr bwMode="auto">
          <a:xfrm flipH="1">
            <a:off x="5613401" y="2622551"/>
            <a:ext cx="71967" cy="1141413"/>
          </a:xfrm>
          <a:custGeom>
            <a:avLst/>
            <a:gdLst>
              <a:gd name="T0" fmla="*/ 221260 w 35983"/>
              <a:gd name="T1" fmla="*/ 132978 h 1141942"/>
              <a:gd name="T2" fmla="*/ 0 w 35983"/>
              <a:gd name="T3" fmla="*/ 449598 h 1141942"/>
              <a:gd name="T4" fmla="*/ 221260 w 35983"/>
              <a:gd name="T5" fmla="*/ 873867 h 1141942"/>
              <a:gd name="T6" fmla="*/ 553150 w 35983"/>
              <a:gd name="T7" fmla="*/ 1051174 h 1141942"/>
              <a:gd name="T8" fmla="*/ 553150 w 35983"/>
              <a:gd name="T9" fmla="*/ 348280 h 1141942"/>
              <a:gd name="T10" fmla="*/ 553150 w 35983"/>
              <a:gd name="T11" fmla="*/ 31660 h 1141942"/>
              <a:gd name="T12" fmla="*/ 221260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Volný tvar 81"/>
          <p:cNvSpPr>
            <a:spLocks/>
          </p:cNvSpPr>
          <p:nvPr/>
        </p:nvSpPr>
        <p:spPr bwMode="auto">
          <a:xfrm>
            <a:off x="5568951" y="2603501"/>
            <a:ext cx="46567" cy="1141413"/>
          </a:xfrm>
          <a:custGeom>
            <a:avLst/>
            <a:gdLst>
              <a:gd name="T0" fmla="*/ 10619 w 35983"/>
              <a:gd name="T1" fmla="*/ 132978 h 1141942"/>
              <a:gd name="T2" fmla="*/ 0 w 35983"/>
              <a:gd name="T3" fmla="*/ 449598 h 1141942"/>
              <a:gd name="T4" fmla="*/ 10619 w 35983"/>
              <a:gd name="T5" fmla="*/ 873867 h 1141942"/>
              <a:gd name="T6" fmla="*/ 26545 w 35983"/>
              <a:gd name="T7" fmla="*/ 1051174 h 1141942"/>
              <a:gd name="T8" fmla="*/ 26545 w 35983"/>
              <a:gd name="T9" fmla="*/ 348280 h 1141942"/>
              <a:gd name="T10" fmla="*/ 26545 w 35983"/>
              <a:gd name="T11" fmla="*/ 31660 h 1141942"/>
              <a:gd name="T12" fmla="*/ 10619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9157" name="Skupina 80"/>
          <p:cNvGrpSpPr>
            <a:grpSpLocks/>
          </p:cNvGrpSpPr>
          <p:nvPr/>
        </p:nvGrpSpPr>
        <p:grpSpPr bwMode="auto">
          <a:xfrm>
            <a:off x="5670552" y="2581275"/>
            <a:ext cx="207433" cy="1282700"/>
            <a:chOff x="4252119" y="2581276"/>
            <a:chExt cx="156369" cy="1281906"/>
          </a:xfrm>
        </p:grpSpPr>
        <p:sp>
          <p:nvSpPr>
            <p:cNvPr id="49216" name="Volný tvar 65"/>
            <p:cNvSpPr>
              <a:spLocks/>
            </p:cNvSpPr>
            <p:nvPr/>
          </p:nvSpPr>
          <p:spPr bwMode="auto">
            <a:xfrm>
              <a:off x="4252119" y="2581276"/>
              <a:ext cx="156369" cy="1281906"/>
            </a:xfrm>
            <a:custGeom>
              <a:avLst/>
              <a:gdLst>
                <a:gd name="T0" fmla="*/ 48419 w 156369"/>
                <a:gd name="T1" fmla="*/ 80962 h 1281906"/>
                <a:gd name="T2" fmla="*/ 29369 w 156369"/>
                <a:gd name="T3" fmla="*/ 509587 h 1281906"/>
                <a:gd name="T4" fmla="*/ 24606 w 156369"/>
                <a:gd name="T5" fmla="*/ 1047749 h 1281906"/>
                <a:gd name="T6" fmla="*/ 15081 w 156369"/>
                <a:gd name="T7" fmla="*/ 1214437 h 1281906"/>
                <a:gd name="T8" fmla="*/ 115094 w 156369"/>
                <a:gd name="T9" fmla="*/ 1223962 h 1281906"/>
                <a:gd name="T10" fmla="*/ 119856 w 156369"/>
                <a:gd name="T11" fmla="*/ 866774 h 1281906"/>
                <a:gd name="T12" fmla="*/ 134144 w 156369"/>
                <a:gd name="T13" fmla="*/ 419099 h 1281906"/>
                <a:gd name="T14" fmla="*/ 153194 w 156369"/>
                <a:gd name="T15" fmla="*/ 85724 h 1281906"/>
                <a:gd name="T16" fmla="*/ 115094 w 156369"/>
                <a:gd name="T17" fmla="*/ 23812 h 1281906"/>
                <a:gd name="T18" fmla="*/ 48419 w 156369"/>
                <a:gd name="T19" fmla="*/ 80962 h 12819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369" h="1281906">
                  <a:moveTo>
                    <a:pt x="48419" y="80962"/>
                  </a:moveTo>
                  <a:cubicBezTo>
                    <a:pt x="34132" y="161925"/>
                    <a:pt x="33338" y="348456"/>
                    <a:pt x="29369" y="509587"/>
                  </a:cubicBezTo>
                  <a:cubicBezTo>
                    <a:pt x="25400" y="670718"/>
                    <a:pt x="26987" y="930274"/>
                    <a:pt x="24606" y="1047749"/>
                  </a:cubicBezTo>
                  <a:cubicBezTo>
                    <a:pt x="22225" y="1165224"/>
                    <a:pt x="0" y="1185068"/>
                    <a:pt x="15081" y="1214437"/>
                  </a:cubicBezTo>
                  <a:cubicBezTo>
                    <a:pt x="30162" y="1243806"/>
                    <a:pt x="97632" y="1281906"/>
                    <a:pt x="115094" y="1223962"/>
                  </a:cubicBezTo>
                  <a:cubicBezTo>
                    <a:pt x="132557" y="1166018"/>
                    <a:pt x="116681" y="1000918"/>
                    <a:pt x="119856" y="866774"/>
                  </a:cubicBezTo>
                  <a:cubicBezTo>
                    <a:pt x="123031" y="732630"/>
                    <a:pt x="128588" y="549274"/>
                    <a:pt x="134144" y="419099"/>
                  </a:cubicBezTo>
                  <a:cubicBezTo>
                    <a:pt x="139700" y="288924"/>
                    <a:pt x="156369" y="151605"/>
                    <a:pt x="153194" y="85724"/>
                  </a:cubicBezTo>
                  <a:cubicBezTo>
                    <a:pt x="150019" y="19843"/>
                    <a:pt x="133350" y="28574"/>
                    <a:pt x="115094" y="23812"/>
                  </a:cubicBezTo>
                  <a:cubicBezTo>
                    <a:pt x="96838" y="19050"/>
                    <a:pt x="62707" y="0"/>
                    <a:pt x="48419" y="80962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7" name="Volný tvar 67"/>
            <p:cNvSpPr>
              <a:spLocks/>
            </p:cNvSpPr>
            <p:nvPr/>
          </p:nvSpPr>
          <p:spPr bwMode="auto">
            <a:xfrm>
              <a:off x="4275137" y="277177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8" name="Volný tvar 68"/>
            <p:cNvSpPr>
              <a:spLocks/>
            </p:cNvSpPr>
            <p:nvPr/>
          </p:nvSpPr>
          <p:spPr bwMode="auto">
            <a:xfrm>
              <a:off x="4279206" y="269949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9" name="Volný tvar 69"/>
            <p:cNvSpPr>
              <a:spLocks/>
            </p:cNvSpPr>
            <p:nvPr/>
          </p:nvSpPr>
          <p:spPr bwMode="auto">
            <a:xfrm>
              <a:off x="4272063" y="283626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0" name="Volný tvar 70"/>
            <p:cNvSpPr>
              <a:spLocks/>
            </p:cNvSpPr>
            <p:nvPr/>
          </p:nvSpPr>
          <p:spPr bwMode="auto">
            <a:xfrm>
              <a:off x="4269682" y="290351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1" name="Volný tvar 71"/>
            <p:cNvSpPr>
              <a:spLocks/>
            </p:cNvSpPr>
            <p:nvPr/>
          </p:nvSpPr>
          <p:spPr bwMode="auto">
            <a:xfrm>
              <a:off x="4269682" y="297504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2" name="Volný tvar 72"/>
            <p:cNvSpPr>
              <a:spLocks/>
            </p:cNvSpPr>
            <p:nvPr/>
          </p:nvSpPr>
          <p:spPr bwMode="auto">
            <a:xfrm>
              <a:off x="4267301" y="3050010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3" name="Volný tvar 73"/>
            <p:cNvSpPr>
              <a:spLocks/>
            </p:cNvSpPr>
            <p:nvPr/>
          </p:nvSpPr>
          <p:spPr bwMode="auto">
            <a:xfrm>
              <a:off x="4264920" y="311953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4" name="Volný tvar 74"/>
            <p:cNvSpPr>
              <a:spLocks/>
            </p:cNvSpPr>
            <p:nvPr/>
          </p:nvSpPr>
          <p:spPr bwMode="auto">
            <a:xfrm>
              <a:off x="4259580" y="3189166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5" name="Volný tvar 75"/>
            <p:cNvSpPr>
              <a:spLocks/>
            </p:cNvSpPr>
            <p:nvPr/>
          </p:nvSpPr>
          <p:spPr bwMode="auto">
            <a:xfrm>
              <a:off x="4257944" y="325879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6" name="Volný tvar 76"/>
            <p:cNvSpPr>
              <a:spLocks/>
            </p:cNvSpPr>
            <p:nvPr/>
          </p:nvSpPr>
          <p:spPr bwMode="auto">
            <a:xfrm>
              <a:off x="4254818" y="333556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7" name="Volný tvar 77"/>
            <p:cNvSpPr>
              <a:spLocks/>
            </p:cNvSpPr>
            <p:nvPr/>
          </p:nvSpPr>
          <p:spPr bwMode="auto">
            <a:xfrm>
              <a:off x="4257777" y="3421377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8" name="Volný tvar 78"/>
            <p:cNvSpPr>
              <a:spLocks/>
            </p:cNvSpPr>
            <p:nvPr/>
          </p:nvSpPr>
          <p:spPr bwMode="auto">
            <a:xfrm>
              <a:off x="4256141" y="349100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9" name="Volný tvar 79"/>
            <p:cNvSpPr>
              <a:spLocks/>
            </p:cNvSpPr>
            <p:nvPr/>
          </p:nvSpPr>
          <p:spPr bwMode="auto">
            <a:xfrm>
              <a:off x="4253015" y="356777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8" name="Freeform 34"/>
          <p:cNvSpPr>
            <a:spLocks/>
          </p:cNvSpPr>
          <p:nvPr/>
        </p:nvSpPr>
        <p:spPr bwMode="auto">
          <a:xfrm>
            <a:off x="6426200" y="4810125"/>
            <a:ext cx="510117" cy="1220788"/>
          </a:xfrm>
          <a:custGeom>
            <a:avLst/>
            <a:gdLst>
              <a:gd name="T0" fmla="*/ 2147483646 w 306"/>
              <a:gd name="T1" fmla="*/ 2147483646 h 994"/>
              <a:gd name="T2" fmla="*/ 2147483646 w 306"/>
              <a:gd name="T3" fmla="*/ 2147483646 h 994"/>
              <a:gd name="T4" fmla="*/ 2147483646 w 306"/>
              <a:gd name="T5" fmla="*/ 2147483646 h 994"/>
              <a:gd name="T6" fmla="*/ 2147483646 w 306"/>
              <a:gd name="T7" fmla="*/ 2147483646 h 994"/>
              <a:gd name="T8" fmla="*/ 2147483646 w 306"/>
              <a:gd name="T9" fmla="*/ 2147483646 h 994"/>
              <a:gd name="T10" fmla="*/ 2147483646 w 306"/>
              <a:gd name="T11" fmla="*/ 2147483646 h 994"/>
              <a:gd name="T12" fmla="*/ 2147483646 w 306"/>
              <a:gd name="T13" fmla="*/ 2147483646 h 994"/>
              <a:gd name="T14" fmla="*/ 2147483646 w 306"/>
              <a:gd name="T15" fmla="*/ 2147483646 h 994"/>
              <a:gd name="T16" fmla="*/ 2147483646 w 306"/>
              <a:gd name="T17" fmla="*/ 2147483646 h 9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6"/>
              <a:gd name="T28" fmla="*/ 0 h 994"/>
              <a:gd name="T29" fmla="*/ 306 w 306"/>
              <a:gd name="T30" fmla="*/ 994 h 9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6" h="994">
                <a:moveTo>
                  <a:pt x="280" y="21"/>
                </a:moveTo>
                <a:cubicBezTo>
                  <a:pt x="240" y="53"/>
                  <a:pt x="80" y="197"/>
                  <a:pt x="40" y="261"/>
                </a:cubicBezTo>
                <a:cubicBezTo>
                  <a:pt x="0" y="325"/>
                  <a:pt x="24" y="333"/>
                  <a:pt x="40" y="405"/>
                </a:cubicBezTo>
                <a:cubicBezTo>
                  <a:pt x="56" y="477"/>
                  <a:pt x="104" y="597"/>
                  <a:pt x="136" y="693"/>
                </a:cubicBezTo>
                <a:cubicBezTo>
                  <a:pt x="168" y="789"/>
                  <a:pt x="218" y="994"/>
                  <a:pt x="232" y="981"/>
                </a:cubicBezTo>
                <a:cubicBezTo>
                  <a:pt x="246" y="968"/>
                  <a:pt x="222" y="724"/>
                  <a:pt x="220" y="617"/>
                </a:cubicBezTo>
                <a:cubicBezTo>
                  <a:pt x="218" y="510"/>
                  <a:pt x="207" y="431"/>
                  <a:pt x="220" y="337"/>
                </a:cubicBezTo>
                <a:cubicBezTo>
                  <a:pt x="233" y="243"/>
                  <a:pt x="286" y="106"/>
                  <a:pt x="296" y="53"/>
                </a:cubicBezTo>
                <a:cubicBezTo>
                  <a:pt x="306" y="0"/>
                  <a:pt x="283" y="28"/>
                  <a:pt x="280" y="21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9" name="Freeform 33"/>
          <p:cNvSpPr>
            <a:spLocks/>
          </p:cNvSpPr>
          <p:nvPr/>
        </p:nvSpPr>
        <p:spPr bwMode="auto">
          <a:xfrm>
            <a:off x="4370917" y="4718051"/>
            <a:ext cx="533400" cy="1247775"/>
          </a:xfrm>
          <a:custGeom>
            <a:avLst/>
            <a:gdLst>
              <a:gd name="T0" fmla="*/ 2147483646 w 320"/>
              <a:gd name="T1" fmla="*/ 2147483646 h 1016"/>
              <a:gd name="T2" fmla="*/ 2147483646 w 320"/>
              <a:gd name="T3" fmla="*/ 2147483646 h 1016"/>
              <a:gd name="T4" fmla="*/ 2147483646 w 320"/>
              <a:gd name="T5" fmla="*/ 2147483646 h 1016"/>
              <a:gd name="T6" fmla="*/ 2147483646 w 320"/>
              <a:gd name="T7" fmla="*/ 2147483646 h 1016"/>
              <a:gd name="T8" fmla="*/ 2147483646 w 320"/>
              <a:gd name="T9" fmla="*/ 2147483646 h 1016"/>
              <a:gd name="T10" fmla="*/ 2147483646 w 320"/>
              <a:gd name="T11" fmla="*/ 2147483646 h 1016"/>
              <a:gd name="T12" fmla="*/ 2147483646 w 320"/>
              <a:gd name="T13" fmla="*/ 2147483646 h 1016"/>
              <a:gd name="T14" fmla="*/ 2147483646 w 320"/>
              <a:gd name="T15" fmla="*/ 2147483646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1016"/>
              <a:gd name="T26" fmla="*/ 320 w 320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1016">
                <a:moveTo>
                  <a:pt x="24" y="8"/>
                </a:moveTo>
                <a:cubicBezTo>
                  <a:pt x="48" y="0"/>
                  <a:pt x="216" y="232"/>
                  <a:pt x="264" y="296"/>
                </a:cubicBezTo>
                <a:cubicBezTo>
                  <a:pt x="312" y="360"/>
                  <a:pt x="320" y="320"/>
                  <a:pt x="312" y="392"/>
                </a:cubicBezTo>
                <a:cubicBezTo>
                  <a:pt x="304" y="464"/>
                  <a:pt x="240" y="624"/>
                  <a:pt x="216" y="728"/>
                </a:cubicBezTo>
                <a:cubicBezTo>
                  <a:pt x="192" y="832"/>
                  <a:pt x="184" y="1016"/>
                  <a:pt x="168" y="1016"/>
                </a:cubicBezTo>
                <a:cubicBezTo>
                  <a:pt x="152" y="1016"/>
                  <a:pt x="128" y="840"/>
                  <a:pt x="120" y="728"/>
                </a:cubicBezTo>
                <a:cubicBezTo>
                  <a:pt x="112" y="616"/>
                  <a:pt x="136" y="464"/>
                  <a:pt x="120" y="344"/>
                </a:cubicBezTo>
                <a:cubicBezTo>
                  <a:pt x="104" y="224"/>
                  <a:pt x="0" y="16"/>
                  <a:pt x="24" y="8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0" name="Freeform 35"/>
          <p:cNvSpPr>
            <a:spLocks/>
          </p:cNvSpPr>
          <p:nvPr/>
        </p:nvSpPr>
        <p:spPr bwMode="auto">
          <a:xfrm>
            <a:off x="4502151" y="5111750"/>
            <a:ext cx="2353733" cy="977900"/>
          </a:xfrm>
          <a:custGeom>
            <a:avLst/>
            <a:gdLst>
              <a:gd name="T0" fmla="*/ 2147483646 w 1411"/>
              <a:gd name="T1" fmla="*/ 2147483646 h 797"/>
              <a:gd name="T2" fmla="*/ 2147483646 w 1411"/>
              <a:gd name="T3" fmla="*/ 2147483646 h 797"/>
              <a:gd name="T4" fmla="*/ 2147483646 w 1411"/>
              <a:gd name="T5" fmla="*/ 2147483646 h 797"/>
              <a:gd name="T6" fmla="*/ 2147483646 w 1411"/>
              <a:gd name="T7" fmla="*/ 2147483646 h 797"/>
              <a:gd name="T8" fmla="*/ 2147483646 w 1411"/>
              <a:gd name="T9" fmla="*/ 2147483646 h 797"/>
              <a:gd name="T10" fmla="*/ 2147483646 w 1411"/>
              <a:gd name="T11" fmla="*/ 2147483646 h 797"/>
              <a:gd name="T12" fmla="*/ 2147483646 w 1411"/>
              <a:gd name="T13" fmla="*/ 2147483646 h 797"/>
              <a:gd name="T14" fmla="*/ 2147483646 w 1411"/>
              <a:gd name="T15" fmla="*/ 2147483646 h 797"/>
              <a:gd name="T16" fmla="*/ 2147483646 w 1411"/>
              <a:gd name="T17" fmla="*/ 2147483646 h 797"/>
              <a:gd name="T18" fmla="*/ 2147483646 w 1411"/>
              <a:gd name="T19" fmla="*/ 2147483646 h 797"/>
              <a:gd name="T20" fmla="*/ 2147483646 w 1411"/>
              <a:gd name="T21" fmla="*/ 2147483646 h 797"/>
              <a:gd name="T22" fmla="*/ 2147483646 w 1411"/>
              <a:gd name="T23" fmla="*/ 2147483646 h 797"/>
              <a:gd name="T24" fmla="*/ 2147483646 w 1411"/>
              <a:gd name="T25" fmla="*/ 2147483646 h 797"/>
              <a:gd name="T26" fmla="*/ 2147483646 w 1411"/>
              <a:gd name="T27" fmla="*/ 2147483646 h 7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11"/>
              <a:gd name="T43" fmla="*/ 0 h 797"/>
              <a:gd name="T44" fmla="*/ 1411 w 1411"/>
              <a:gd name="T45" fmla="*/ 797 h 7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11" h="797">
                <a:moveTo>
                  <a:pt x="233" y="64"/>
                </a:moveTo>
                <a:cubicBezTo>
                  <a:pt x="257" y="0"/>
                  <a:pt x="245" y="16"/>
                  <a:pt x="281" y="64"/>
                </a:cubicBezTo>
                <a:cubicBezTo>
                  <a:pt x="317" y="112"/>
                  <a:pt x="492" y="411"/>
                  <a:pt x="569" y="496"/>
                </a:cubicBezTo>
                <a:cubicBezTo>
                  <a:pt x="646" y="581"/>
                  <a:pt x="681" y="598"/>
                  <a:pt x="741" y="576"/>
                </a:cubicBezTo>
                <a:cubicBezTo>
                  <a:pt x="801" y="554"/>
                  <a:pt x="870" y="441"/>
                  <a:pt x="929" y="364"/>
                </a:cubicBezTo>
                <a:cubicBezTo>
                  <a:pt x="988" y="287"/>
                  <a:pt x="1053" y="162"/>
                  <a:pt x="1097" y="112"/>
                </a:cubicBezTo>
                <a:cubicBezTo>
                  <a:pt x="1141" y="62"/>
                  <a:pt x="1161" y="16"/>
                  <a:pt x="1193" y="64"/>
                </a:cubicBezTo>
                <a:cubicBezTo>
                  <a:pt x="1225" y="112"/>
                  <a:pt x="1256" y="288"/>
                  <a:pt x="1289" y="400"/>
                </a:cubicBezTo>
                <a:cubicBezTo>
                  <a:pt x="1322" y="512"/>
                  <a:pt x="1411" y="675"/>
                  <a:pt x="1393" y="736"/>
                </a:cubicBezTo>
                <a:cubicBezTo>
                  <a:pt x="1375" y="797"/>
                  <a:pt x="1312" y="758"/>
                  <a:pt x="1183" y="766"/>
                </a:cubicBezTo>
                <a:cubicBezTo>
                  <a:pt x="1054" y="774"/>
                  <a:pt x="800" y="790"/>
                  <a:pt x="617" y="784"/>
                </a:cubicBezTo>
                <a:cubicBezTo>
                  <a:pt x="434" y="778"/>
                  <a:pt x="170" y="785"/>
                  <a:pt x="85" y="728"/>
                </a:cubicBezTo>
                <a:cubicBezTo>
                  <a:pt x="0" y="671"/>
                  <a:pt x="84" y="551"/>
                  <a:pt x="109" y="440"/>
                </a:cubicBezTo>
                <a:cubicBezTo>
                  <a:pt x="134" y="329"/>
                  <a:pt x="207" y="142"/>
                  <a:pt x="233" y="6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1" name="Freeform 44"/>
          <p:cNvSpPr>
            <a:spLocks/>
          </p:cNvSpPr>
          <p:nvPr/>
        </p:nvSpPr>
        <p:spPr bwMode="auto">
          <a:xfrm>
            <a:off x="5482167" y="1839914"/>
            <a:ext cx="630767" cy="966787"/>
          </a:xfrm>
          <a:custGeom>
            <a:avLst/>
            <a:gdLst>
              <a:gd name="T0" fmla="*/ 2147483646 w 13825"/>
              <a:gd name="T1" fmla="*/ 2147483646 h 10035"/>
              <a:gd name="T2" fmla="*/ 2147483646 w 13825"/>
              <a:gd name="T3" fmla="*/ 2147483646 h 10035"/>
              <a:gd name="T4" fmla="*/ 2147483646 w 13825"/>
              <a:gd name="T5" fmla="*/ 2147483646 h 10035"/>
              <a:gd name="T6" fmla="*/ 2147483646 w 13825"/>
              <a:gd name="T7" fmla="*/ 2147483646 h 10035"/>
              <a:gd name="T8" fmla="*/ 2147483646 w 13825"/>
              <a:gd name="T9" fmla="*/ 2147483646 h 10035"/>
              <a:gd name="T10" fmla="*/ 2147483646 w 13825"/>
              <a:gd name="T11" fmla="*/ 2147483646 h 10035"/>
              <a:gd name="T12" fmla="*/ 2147483646 w 13825"/>
              <a:gd name="T13" fmla="*/ 2147483646 h 10035"/>
              <a:gd name="T14" fmla="*/ 2147483646 w 13825"/>
              <a:gd name="T15" fmla="*/ 2147483646 h 10035"/>
              <a:gd name="T16" fmla="*/ 2147483646 w 13825"/>
              <a:gd name="T17" fmla="*/ 2147483646 h 10035"/>
              <a:gd name="T18" fmla="*/ 2147483646 w 13825"/>
              <a:gd name="T19" fmla="*/ 2147483646 h 10035"/>
              <a:gd name="T20" fmla="*/ 2147483646 w 13825"/>
              <a:gd name="T21" fmla="*/ 2147483646 h 100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25" h="10035">
                <a:moveTo>
                  <a:pt x="2251" y="9083"/>
                </a:moveTo>
                <a:cubicBezTo>
                  <a:pt x="3077" y="8460"/>
                  <a:pt x="5475" y="7350"/>
                  <a:pt x="5768" y="6025"/>
                </a:cubicBezTo>
                <a:cubicBezTo>
                  <a:pt x="6061" y="4701"/>
                  <a:pt x="3753" y="2115"/>
                  <a:pt x="4009" y="1134"/>
                </a:cubicBezTo>
                <a:cubicBezTo>
                  <a:pt x="4266" y="153"/>
                  <a:pt x="6134" y="204"/>
                  <a:pt x="7306" y="102"/>
                </a:cubicBezTo>
                <a:cubicBezTo>
                  <a:pt x="8478" y="0"/>
                  <a:pt x="10420" y="51"/>
                  <a:pt x="11042" y="522"/>
                </a:cubicBezTo>
                <a:cubicBezTo>
                  <a:pt x="11665" y="994"/>
                  <a:pt x="11335" y="1949"/>
                  <a:pt x="11042" y="2968"/>
                </a:cubicBezTo>
                <a:cubicBezTo>
                  <a:pt x="10749" y="3987"/>
                  <a:pt x="8880" y="5505"/>
                  <a:pt x="9284" y="6637"/>
                </a:cubicBezTo>
                <a:cubicBezTo>
                  <a:pt x="9688" y="7769"/>
                  <a:pt x="13825" y="9491"/>
                  <a:pt x="13468" y="9763"/>
                </a:cubicBezTo>
                <a:cubicBezTo>
                  <a:pt x="13111" y="10035"/>
                  <a:pt x="9251" y="8268"/>
                  <a:pt x="7142" y="8268"/>
                </a:cubicBezTo>
                <a:cubicBezTo>
                  <a:pt x="5033" y="8268"/>
                  <a:pt x="1630" y="9627"/>
                  <a:pt x="815" y="9763"/>
                </a:cubicBezTo>
                <a:cubicBezTo>
                  <a:pt x="0" y="9899"/>
                  <a:pt x="1425" y="9706"/>
                  <a:pt x="2251" y="908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2" name="Freeform 42"/>
          <p:cNvSpPr>
            <a:spLocks/>
          </p:cNvSpPr>
          <p:nvPr/>
        </p:nvSpPr>
        <p:spPr bwMode="auto">
          <a:xfrm>
            <a:off x="4612217" y="3233738"/>
            <a:ext cx="1092200" cy="679450"/>
          </a:xfrm>
          <a:custGeom>
            <a:avLst/>
            <a:gdLst>
              <a:gd name="T0" fmla="*/ 2147483646 w 656"/>
              <a:gd name="T1" fmla="*/ 2147483646 h 554"/>
              <a:gd name="T2" fmla="*/ 2147483646 w 656"/>
              <a:gd name="T3" fmla="*/ 2147483646 h 554"/>
              <a:gd name="T4" fmla="*/ 2147483646 w 656"/>
              <a:gd name="T5" fmla="*/ 2147483646 h 554"/>
              <a:gd name="T6" fmla="*/ 2147483646 w 656"/>
              <a:gd name="T7" fmla="*/ 2147483646 h 554"/>
              <a:gd name="T8" fmla="*/ 2147483646 w 656"/>
              <a:gd name="T9" fmla="*/ 2147483646 h 554"/>
              <a:gd name="T10" fmla="*/ 2147483646 w 656"/>
              <a:gd name="T11" fmla="*/ 2147483646 h 554"/>
              <a:gd name="T12" fmla="*/ 2147483646 w 656"/>
              <a:gd name="T13" fmla="*/ 2147483646 h 554"/>
              <a:gd name="T14" fmla="*/ 2147483646 w 656"/>
              <a:gd name="T15" fmla="*/ 2147483646 h 554"/>
              <a:gd name="T16" fmla="*/ 2147483646 w 656"/>
              <a:gd name="T17" fmla="*/ 2147483646 h 554"/>
              <a:gd name="T18" fmla="*/ 2147483646 w 656"/>
              <a:gd name="T19" fmla="*/ 2147483646 h 554"/>
              <a:gd name="T20" fmla="*/ 2147483646 w 656"/>
              <a:gd name="T21" fmla="*/ 2147483646 h 554"/>
              <a:gd name="T22" fmla="*/ 2147483646 w 656"/>
              <a:gd name="T23" fmla="*/ 2147483646 h 554"/>
              <a:gd name="T24" fmla="*/ 2147483646 w 656"/>
              <a:gd name="T25" fmla="*/ 2147483646 h 5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6"/>
              <a:gd name="T40" fmla="*/ 0 h 554"/>
              <a:gd name="T41" fmla="*/ 656 w 656"/>
              <a:gd name="T42" fmla="*/ 554 h 5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6" h="554">
                <a:moveTo>
                  <a:pt x="24" y="490"/>
                </a:moveTo>
                <a:cubicBezTo>
                  <a:pt x="48" y="466"/>
                  <a:pt x="131" y="425"/>
                  <a:pt x="168" y="394"/>
                </a:cubicBezTo>
                <a:cubicBezTo>
                  <a:pt x="205" y="363"/>
                  <a:pt x="209" y="368"/>
                  <a:pt x="249" y="304"/>
                </a:cubicBezTo>
                <a:cubicBezTo>
                  <a:pt x="289" y="240"/>
                  <a:pt x="381" y="20"/>
                  <a:pt x="408" y="10"/>
                </a:cubicBezTo>
                <a:cubicBezTo>
                  <a:pt x="435" y="0"/>
                  <a:pt x="395" y="193"/>
                  <a:pt x="411" y="241"/>
                </a:cubicBezTo>
                <a:cubicBezTo>
                  <a:pt x="427" y="289"/>
                  <a:pt x="473" y="304"/>
                  <a:pt x="504" y="298"/>
                </a:cubicBezTo>
                <a:cubicBezTo>
                  <a:pt x="535" y="292"/>
                  <a:pt x="576" y="178"/>
                  <a:pt x="600" y="202"/>
                </a:cubicBezTo>
                <a:cubicBezTo>
                  <a:pt x="624" y="226"/>
                  <a:pt x="656" y="402"/>
                  <a:pt x="648" y="442"/>
                </a:cubicBezTo>
                <a:cubicBezTo>
                  <a:pt x="640" y="482"/>
                  <a:pt x="608" y="426"/>
                  <a:pt x="552" y="442"/>
                </a:cubicBezTo>
                <a:cubicBezTo>
                  <a:pt x="496" y="458"/>
                  <a:pt x="392" y="522"/>
                  <a:pt x="312" y="538"/>
                </a:cubicBezTo>
                <a:cubicBezTo>
                  <a:pt x="232" y="554"/>
                  <a:pt x="120" y="538"/>
                  <a:pt x="72" y="538"/>
                </a:cubicBezTo>
                <a:cubicBezTo>
                  <a:pt x="24" y="538"/>
                  <a:pt x="32" y="546"/>
                  <a:pt x="24" y="538"/>
                </a:cubicBezTo>
                <a:cubicBezTo>
                  <a:pt x="16" y="530"/>
                  <a:pt x="0" y="514"/>
                  <a:pt x="24" y="49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3" name="Freeform 41"/>
          <p:cNvSpPr>
            <a:spLocks/>
          </p:cNvSpPr>
          <p:nvPr/>
        </p:nvSpPr>
        <p:spPr bwMode="auto">
          <a:xfrm>
            <a:off x="5020734" y="3851276"/>
            <a:ext cx="605367" cy="1006475"/>
          </a:xfrm>
          <a:custGeom>
            <a:avLst/>
            <a:gdLst>
              <a:gd name="T0" fmla="*/ 0 w 362"/>
              <a:gd name="T1" fmla="*/ 2147483646 h 820"/>
              <a:gd name="T2" fmla="*/ 2147483646 w 362"/>
              <a:gd name="T3" fmla="*/ 2147483646 h 820"/>
              <a:gd name="T4" fmla="*/ 2147483646 w 362"/>
              <a:gd name="T5" fmla="*/ 2147483646 h 820"/>
              <a:gd name="T6" fmla="*/ 2147483646 w 362"/>
              <a:gd name="T7" fmla="*/ 2147483646 h 820"/>
              <a:gd name="T8" fmla="*/ 2147483646 w 362"/>
              <a:gd name="T9" fmla="*/ 2147483646 h 820"/>
              <a:gd name="T10" fmla="*/ 2147483646 w 362"/>
              <a:gd name="T11" fmla="*/ 2147483646 h 820"/>
              <a:gd name="T12" fmla="*/ 2147483646 w 362"/>
              <a:gd name="T13" fmla="*/ 2147483646 h 820"/>
              <a:gd name="T14" fmla="*/ 2147483646 w 362"/>
              <a:gd name="T15" fmla="*/ 2147483646 h 820"/>
              <a:gd name="T16" fmla="*/ 0 w 362"/>
              <a:gd name="T17" fmla="*/ 2147483646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820"/>
              <a:gd name="T29" fmla="*/ 362 w 362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820">
                <a:moveTo>
                  <a:pt x="0" y="230"/>
                </a:moveTo>
                <a:cubicBezTo>
                  <a:pt x="30" y="171"/>
                  <a:pt x="244" y="103"/>
                  <a:pt x="303" y="71"/>
                </a:cubicBezTo>
                <a:cubicBezTo>
                  <a:pt x="362" y="39"/>
                  <a:pt x="348" y="0"/>
                  <a:pt x="354" y="35"/>
                </a:cubicBezTo>
                <a:cubicBezTo>
                  <a:pt x="360" y="70"/>
                  <a:pt x="344" y="162"/>
                  <a:pt x="336" y="281"/>
                </a:cubicBezTo>
                <a:cubicBezTo>
                  <a:pt x="328" y="400"/>
                  <a:pt x="324" y="684"/>
                  <a:pt x="306" y="752"/>
                </a:cubicBezTo>
                <a:cubicBezTo>
                  <a:pt x="288" y="820"/>
                  <a:pt x="245" y="719"/>
                  <a:pt x="225" y="689"/>
                </a:cubicBezTo>
                <a:cubicBezTo>
                  <a:pt x="205" y="659"/>
                  <a:pt x="203" y="616"/>
                  <a:pt x="186" y="572"/>
                </a:cubicBezTo>
                <a:cubicBezTo>
                  <a:pt x="169" y="528"/>
                  <a:pt x="154" y="479"/>
                  <a:pt x="123" y="422"/>
                </a:cubicBezTo>
                <a:cubicBezTo>
                  <a:pt x="92" y="365"/>
                  <a:pt x="26" y="270"/>
                  <a:pt x="0" y="23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4" name="Freeform 4"/>
          <p:cNvSpPr>
            <a:spLocks/>
          </p:cNvSpPr>
          <p:nvPr/>
        </p:nvSpPr>
        <p:spPr bwMode="auto">
          <a:xfrm>
            <a:off x="4305301" y="2244726"/>
            <a:ext cx="920751" cy="873125"/>
          </a:xfrm>
          <a:custGeom>
            <a:avLst/>
            <a:gdLst>
              <a:gd name="T0" fmla="*/ 2147483646 w 552"/>
              <a:gd name="T1" fmla="*/ 2147483646 h 712"/>
              <a:gd name="T2" fmla="*/ 2147483646 w 552"/>
              <a:gd name="T3" fmla="*/ 2147483646 h 712"/>
              <a:gd name="T4" fmla="*/ 2147483646 w 552"/>
              <a:gd name="T5" fmla="*/ 2147483646 h 712"/>
              <a:gd name="T6" fmla="*/ 2147483646 w 552"/>
              <a:gd name="T7" fmla="*/ 2147483646 h 712"/>
              <a:gd name="T8" fmla="*/ 2147483646 w 552"/>
              <a:gd name="T9" fmla="*/ 2147483646 h 712"/>
              <a:gd name="T10" fmla="*/ 2147483646 w 552"/>
              <a:gd name="T11" fmla="*/ 2147483646 h 712"/>
              <a:gd name="T12" fmla="*/ 2147483646 w 552"/>
              <a:gd name="T13" fmla="*/ 2147483646 h 712"/>
              <a:gd name="T14" fmla="*/ 2147483646 w 552"/>
              <a:gd name="T15" fmla="*/ 2147483646 h 712"/>
              <a:gd name="T16" fmla="*/ 2147483646 w 552"/>
              <a:gd name="T17" fmla="*/ 2147483646 h 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712"/>
              <a:gd name="T29" fmla="*/ 552 w 552"/>
              <a:gd name="T30" fmla="*/ 712 h 7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712">
                <a:moveTo>
                  <a:pt x="472" y="24"/>
                </a:moveTo>
                <a:cubicBezTo>
                  <a:pt x="440" y="0"/>
                  <a:pt x="344" y="72"/>
                  <a:pt x="280" y="120"/>
                </a:cubicBezTo>
                <a:cubicBezTo>
                  <a:pt x="216" y="168"/>
                  <a:pt x="128" y="224"/>
                  <a:pt x="88" y="312"/>
                </a:cubicBezTo>
                <a:cubicBezTo>
                  <a:pt x="48" y="400"/>
                  <a:pt x="0" y="584"/>
                  <a:pt x="40" y="648"/>
                </a:cubicBezTo>
                <a:cubicBezTo>
                  <a:pt x="80" y="712"/>
                  <a:pt x="248" y="712"/>
                  <a:pt x="328" y="696"/>
                </a:cubicBezTo>
                <a:cubicBezTo>
                  <a:pt x="408" y="680"/>
                  <a:pt x="488" y="608"/>
                  <a:pt x="520" y="552"/>
                </a:cubicBezTo>
                <a:cubicBezTo>
                  <a:pt x="552" y="496"/>
                  <a:pt x="528" y="408"/>
                  <a:pt x="520" y="360"/>
                </a:cubicBezTo>
                <a:cubicBezTo>
                  <a:pt x="512" y="312"/>
                  <a:pt x="480" y="320"/>
                  <a:pt x="472" y="264"/>
                </a:cubicBezTo>
                <a:cubicBezTo>
                  <a:pt x="464" y="208"/>
                  <a:pt x="504" y="48"/>
                  <a:pt x="472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5" name="Freeform 5"/>
          <p:cNvSpPr>
            <a:spLocks/>
          </p:cNvSpPr>
          <p:nvPr/>
        </p:nvSpPr>
        <p:spPr bwMode="auto">
          <a:xfrm>
            <a:off x="6278033" y="2322513"/>
            <a:ext cx="1001184" cy="952500"/>
          </a:xfrm>
          <a:custGeom>
            <a:avLst/>
            <a:gdLst>
              <a:gd name="T0" fmla="*/ 2147483646 w 600"/>
              <a:gd name="T1" fmla="*/ 2147483646 h 776"/>
              <a:gd name="T2" fmla="*/ 2147483646 w 600"/>
              <a:gd name="T3" fmla="*/ 2147483646 h 776"/>
              <a:gd name="T4" fmla="*/ 2147483646 w 600"/>
              <a:gd name="T5" fmla="*/ 2147483646 h 776"/>
              <a:gd name="T6" fmla="*/ 2147483646 w 600"/>
              <a:gd name="T7" fmla="*/ 2147483646 h 776"/>
              <a:gd name="T8" fmla="*/ 2147483646 w 600"/>
              <a:gd name="T9" fmla="*/ 2147483646 h 776"/>
              <a:gd name="T10" fmla="*/ 2147483646 w 600"/>
              <a:gd name="T11" fmla="*/ 2147483646 h 776"/>
              <a:gd name="T12" fmla="*/ 2147483646 w 600"/>
              <a:gd name="T13" fmla="*/ 2147483646 h 776"/>
              <a:gd name="T14" fmla="*/ 2147483646 w 600"/>
              <a:gd name="T15" fmla="*/ 2147483646 h 776"/>
              <a:gd name="T16" fmla="*/ 2147483646 w 600"/>
              <a:gd name="T17" fmla="*/ 2147483646 h 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0"/>
              <a:gd name="T28" fmla="*/ 0 h 776"/>
              <a:gd name="T29" fmla="*/ 600 w 600"/>
              <a:gd name="T30" fmla="*/ 776 h 7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0" h="776">
                <a:moveTo>
                  <a:pt x="128" y="32"/>
                </a:moveTo>
                <a:cubicBezTo>
                  <a:pt x="152" y="0"/>
                  <a:pt x="216" y="40"/>
                  <a:pt x="272" y="80"/>
                </a:cubicBezTo>
                <a:cubicBezTo>
                  <a:pt x="328" y="120"/>
                  <a:pt x="416" y="168"/>
                  <a:pt x="464" y="272"/>
                </a:cubicBezTo>
                <a:cubicBezTo>
                  <a:pt x="512" y="376"/>
                  <a:pt x="600" y="632"/>
                  <a:pt x="560" y="704"/>
                </a:cubicBezTo>
                <a:cubicBezTo>
                  <a:pt x="520" y="776"/>
                  <a:pt x="312" y="728"/>
                  <a:pt x="224" y="704"/>
                </a:cubicBezTo>
                <a:cubicBezTo>
                  <a:pt x="136" y="680"/>
                  <a:pt x="64" y="608"/>
                  <a:pt x="32" y="560"/>
                </a:cubicBezTo>
                <a:cubicBezTo>
                  <a:pt x="0" y="512"/>
                  <a:pt x="20" y="463"/>
                  <a:pt x="32" y="416"/>
                </a:cubicBezTo>
                <a:cubicBezTo>
                  <a:pt x="44" y="369"/>
                  <a:pt x="88" y="342"/>
                  <a:pt x="104" y="278"/>
                </a:cubicBezTo>
                <a:cubicBezTo>
                  <a:pt x="120" y="214"/>
                  <a:pt x="123" y="83"/>
                  <a:pt x="128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6" name="Freeform 7"/>
          <p:cNvSpPr>
            <a:spLocks/>
          </p:cNvSpPr>
          <p:nvPr/>
        </p:nvSpPr>
        <p:spPr bwMode="auto">
          <a:xfrm>
            <a:off x="5105400" y="1139825"/>
            <a:ext cx="1413933" cy="1119188"/>
          </a:xfrm>
          <a:custGeom>
            <a:avLst/>
            <a:gdLst>
              <a:gd name="T0" fmla="*/ 2147483646 w 848"/>
              <a:gd name="T1" fmla="*/ 2147483646 h 912"/>
              <a:gd name="T2" fmla="*/ 2147483646 w 848"/>
              <a:gd name="T3" fmla="*/ 2147483646 h 912"/>
              <a:gd name="T4" fmla="*/ 2147483646 w 848"/>
              <a:gd name="T5" fmla="*/ 2147483646 h 912"/>
              <a:gd name="T6" fmla="*/ 2147483646 w 848"/>
              <a:gd name="T7" fmla="*/ 2147483646 h 912"/>
              <a:gd name="T8" fmla="*/ 2147483646 w 848"/>
              <a:gd name="T9" fmla="*/ 2147483646 h 912"/>
              <a:gd name="T10" fmla="*/ 2147483646 w 848"/>
              <a:gd name="T11" fmla="*/ 2147483646 h 912"/>
              <a:gd name="T12" fmla="*/ 2147483646 w 848"/>
              <a:gd name="T13" fmla="*/ 2147483646 h 912"/>
              <a:gd name="T14" fmla="*/ 2147483646 w 848"/>
              <a:gd name="T15" fmla="*/ 2147483646 h 912"/>
              <a:gd name="T16" fmla="*/ 2147483646 w 848"/>
              <a:gd name="T17" fmla="*/ 2147483646 h 912"/>
              <a:gd name="T18" fmla="*/ 2147483646 w 848"/>
              <a:gd name="T19" fmla="*/ 2147483646 h 912"/>
              <a:gd name="T20" fmla="*/ 2147483646 w 848"/>
              <a:gd name="T21" fmla="*/ 2147483646 h 912"/>
              <a:gd name="T22" fmla="*/ 2147483646 w 848"/>
              <a:gd name="T23" fmla="*/ 2147483646 h 912"/>
              <a:gd name="T24" fmla="*/ 2147483646 w 848"/>
              <a:gd name="T25" fmla="*/ 2147483646 h 912"/>
              <a:gd name="T26" fmla="*/ 2147483646 w 848"/>
              <a:gd name="T27" fmla="*/ 2147483646 h 912"/>
              <a:gd name="T28" fmla="*/ 2147483646 w 848"/>
              <a:gd name="T29" fmla="*/ 2147483646 h 912"/>
              <a:gd name="T30" fmla="*/ 2147483646 w 848"/>
              <a:gd name="T31" fmla="*/ 2147483646 h 912"/>
              <a:gd name="T32" fmla="*/ 2147483646 w 848"/>
              <a:gd name="T33" fmla="*/ 2147483646 h 912"/>
              <a:gd name="T34" fmla="*/ 2147483646 w 848"/>
              <a:gd name="T35" fmla="*/ 2147483646 h 912"/>
              <a:gd name="T36" fmla="*/ 2147483646 w 848"/>
              <a:gd name="T37" fmla="*/ 2147483646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8"/>
              <a:gd name="T58" fmla="*/ 0 h 912"/>
              <a:gd name="T59" fmla="*/ 848 w 848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8" h="912">
                <a:moveTo>
                  <a:pt x="16" y="848"/>
                </a:moveTo>
                <a:cubicBezTo>
                  <a:pt x="16" y="832"/>
                  <a:pt x="8" y="840"/>
                  <a:pt x="16" y="800"/>
                </a:cubicBezTo>
                <a:cubicBezTo>
                  <a:pt x="24" y="760"/>
                  <a:pt x="40" y="664"/>
                  <a:pt x="64" y="608"/>
                </a:cubicBezTo>
                <a:cubicBezTo>
                  <a:pt x="88" y="552"/>
                  <a:pt x="136" y="512"/>
                  <a:pt x="160" y="464"/>
                </a:cubicBezTo>
                <a:cubicBezTo>
                  <a:pt x="184" y="416"/>
                  <a:pt x="184" y="360"/>
                  <a:pt x="208" y="320"/>
                </a:cubicBezTo>
                <a:cubicBezTo>
                  <a:pt x="232" y="280"/>
                  <a:pt x="272" y="272"/>
                  <a:pt x="304" y="224"/>
                </a:cubicBezTo>
                <a:cubicBezTo>
                  <a:pt x="336" y="176"/>
                  <a:pt x="368" y="64"/>
                  <a:pt x="400" y="32"/>
                </a:cubicBezTo>
                <a:cubicBezTo>
                  <a:pt x="432" y="0"/>
                  <a:pt x="464" y="0"/>
                  <a:pt x="496" y="32"/>
                </a:cubicBezTo>
                <a:cubicBezTo>
                  <a:pt x="528" y="64"/>
                  <a:pt x="560" y="176"/>
                  <a:pt x="592" y="224"/>
                </a:cubicBezTo>
                <a:cubicBezTo>
                  <a:pt x="624" y="272"/>
                  <a:pt x="664" y="280"/>
                  <a:pt x="688" y="320"/>
                </a:cubicBezTo>
                <a:cubicBezTo>
                  <a:pt x="712" y="360"/>
                  <a:pt x="712" y="400"/>
                  <a:pt x="736" y="464"/>
                </a:cubicBezTo>
                <a:cubicBezTo>
                  <a:pt x="760" y="528"/>
                  <a:pt x="816" y="632"/>
                  <a:pt x="832" y="704"/>
                </a:cubicBezTo>
                <a:cubicBezTo>
                  <a:pt x="848" y="776"/>
                  <a:pt x="848" y="888"/>
                  <a:pt x="832" y="896"/>
                </a:cubicBezTo>
                <a:cubicBezTo>
                  <a:pt x="816" y="904"/>
                  <a:pt x="792" y="800"/>
                  <a:pt x="736" y="752"/>
                </a:cubicBezTo>
                <a:cubicBezTo>
                  <a:pt x="680" y="704"/>
                  <a:pt x="560" y="632"/>
                  <a:pt x="496" y="608"/>
                </a:cubicBezTo>
                <a:cubicBezTo>
                  <a:pt x="432" y="584"/>
                  <a:pt x="416" y="584"/>
                  <a:pt x="352" y="608"/>
                </a:cubicBezTo>
                <a:cubicBezTo>
                  <a:pt x="288" y="632"/>
                  <a:pt x="168" y="704"/>
                  <a:pt x="112" y="752"/>
                </a:cubicBezTo>
                <a:cubicBezTo>
                  <a:pt x="56" y="800"/>
                  <a:pt x="32" y="880"/>
                  <a:pt x="16" y="896"/>
                </a:cubicBezTo>
                <a:cubicBezTo>
                  <a:pt x="0" y="912"/>
                  <a:pt x="16" y="864"/>
                  <a:pt x="16" y="8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7" name="Freeform 9"/>
          <p:cNvSpPr>
            <a:spLocks/>
          </p:cNvSpPr>
          <p:nvPr/>
        </p:nvSpPr>
        <p:spPr bwMode="auto">
          <a:xfrm>
            <a:off x="4972052" y="1527176"/>
            <a:ext cx="639233" cy="68263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10"/>
          <p:cNvSpPr>
            <a:spLocks/>
          </p:cNvSpPr>
          <p:nvPr/>
        </p:nvSpPr>
        <p:spPr bwMode="auto">
          <a:xfrm>
            <a:off x="4972051" y="1595439"/>
            <a:ext cx="560916" cy="58737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Freeform 11"/>
          <p:cNvSpPr>
            <a:spLocks/>
          </p:cNvSpPr>
          <p:nvPr/>
        </p:nvSpPr>
        <p:spPr bwMode="auto">
          <a:xfrm>
            <a:off x="5052485" y="1871664"/>
            <a:ext cx="732367" cy="962025"/>
          </a:xfrm>
          <a:custGeom>
            <a:avLst/>
            <a:gdLst>
              <a:gd name="T0" fmla="*/ 2147483646 w 440"/>
              <a:gd name="T1" fmla="*/ 2147483646 h 784"/>
              <a:gd name="T2" fmla="*/ 2147483646 w 440"/>
              <a:gd name="T3" fmla="*/ 2147483646 h 784"/>
              <a:gd name="T4" fmla="*/ 2147483646 w 440"/>
              <a:gd name="T5" fmla="*/ 2147483646 h 784"/>
              <a:gd name="T6" fmla="*/ 2147483646 w 440"/>
              <a:gd name="T7" fmla="*/ 2147483646 h 784"/>
              <a:gd name="T8" fmla="*/ 2147483646 w 440"/>
              <a:gd name="T9" fmla="*/ 2147483646 h 784"/>
              <a:gd name="T10" fmla="*/ 2147483646 w 440"/>
              <a:gd name="T11" fmla="*/ 2147483646 h 784"/>
              <a:gd name="T12" fmla="*/ 0 w 440"/>
              <a:gd name="T13" fmla="*/ 2147483646 h 784"/>
              <a:gd name="T14" fmla="*/ 2147483646 w 440"/>
              <a:gd name="T15" fmla="*/ 2147483646 h 784"/>
              <a:gd name="T16" fmla="*/ 2147483646 w 440"/>
              <a:gd name="T17" fmla="*/ 2147483646 h 784"/>
              <a:gd name="T18" fmla="*/ 2147483646 w 440"/>
              <a:gd name="T19" fmla="*/ 2147483646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0"/>
              <a:gd name="T31" fmla="*/ 0 h 784"/>
              <a:gd name="T32" fmla="*/ 440 w 440"/>
              <a:gd name="T33" fmla="*/ 784 h 7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0" h="784">
                <a:moveTo>
                  <a:pt x="336" y="16"/>
                </a:moveTo>
                <a:cubicBezTo>
                  <a:pt x="368" y="8"/>
                  <a:pt x="368" y="0"/>
                  <a:pt x="384" y="64"/>
                </a:cubicBezTo>
                <a:cubicBezTo>
                  <a:pt x="400" y="128"/>
                  <a:pt x="440" y="296"/>
                  <a:pt x="432" y="400"/>
                </a:cubicBezTo>
                <a:cubicBezTo>
                  <a:pt x="424" y="504"/>
                  <a:pt x="376" y="624"/>
                  <a:pt x="336" y="688"/>
                </a:cubicBezTo>
                <a:cubicBezTo>
                  <a:pt x="296" y="752"/>
                  <a:pt x="240" y="784"/>
                  <a:pt x="192" y="784"/>
                </a:cubicBezTo>
                <a:cubicBezTo>
                  <a:pt x="144" y="784"/>
                  <a:pt x="80" y="728"/>
                  <a:pt x="48" y="688"/>
                </a:cubicBezTo>
                <a:cubicBezTo>
                  <a:pt x="16" y="648"/>
                  <a:pt x="0" y="616"/>
                  <a:pt x="0" y="544"/>
                </a:cubicBezTo>
                <a:cubicBezTo>
                  <a:pt x="0" y="472"/>
                  <a:pt x="16" y="328"/>
                  <a:pt x="48" y="256"/>
                </a:cubicBezTo>
                <a:cubicBezTo>
                  <a:pt x="80" y="184"/>
                  <a:pt x="144" y="152"/>
                  <a:pt x="192" y="112"/>
                </a:cubicBezTo>
                <a:cubicBezTo>
                  <a:pt x="240" y="72"/>
                  <a:pt x="304" y="24"/>
                  <a:pt x="336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0" name="Freeform 13"/>
          <p:cNvSpPr>
            <a:spLocks/>
          </p:cNvSpPr>
          <p:nvPr/>
        </p:nvSpPr>
        <p:spPr bwMode="auto">
          <a:xfrm>
            <a:off x="5892801" y="1879601"/>
            <a:ext cx="639233" cy="963613"/>
          </a:xfrm>
          <a:custGeom>
            <a:avLst/>
            <a:gdLst>
              <a:gd name="T0" fmla="*/ 2147483646 w 384"/>
              <a:gd name="T1" fmla="*/ 2147483646 h 785"/>
              <a:gd name="T2" fmla="*/ 2147483646 w 384"/>
              <a:gd name="T3" fmla="*/ 2147483646 h 785"/>
              <a:gd name="T4" fmla="*/ 2147483646 w 384"/>
              <a:gd name="T5" fmla="*/ 2147483646 h 785"/>
              <a:gd name="T6" fmla="*/ 2147483646 w 384"/>
              <a:gd name="T7" fmla="*/ 2147483646 h 785"/>
              <a:gd name="T8" fmla="*/ 2147483646 w 384"/>
              <a:gd name="T9" fmla="*/ 2147483646 h 785"/>
              <a:gd name="T10" fmla="*/ 2147483646 w 384"/>
              <a:gd name="T11" fmla="*/ 2147483646 h 785"/>
              <a:gd name="T12" fmla="*/ 2147483646 w 384"/>
              <a:gd name="T13" fmla="*/ 2147483646 h 785"/>
              <a:gd name="T14" fmla="*/ 2147483646 w 384"/>
              <a:gd name="T15" fmla="*/ 2147483646 h 785"/>
              <a:gd name="T16" fmla="*/ 2147483646 w 384"/>
              <a:gd name="T17" fmla="*/ 2147483646 h 785"/>
              <a:gd name="T18" fmla="*/ 2147483646 w 384"/>
              <a:gd name="T19" fmla="*/ 2147483646 h 7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785"/>
              <a:gd name="T32" fmla="*/ 384 w 384"/>
              <a:gd name="T33" fmla="*/ 785 h 7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785">
                <a:moveTo>
                  <a:pt x="72" y="9"/>
                </a:moveTo>
                <a:cubicBezTo>
                  <a:pt x="45" y="0"/>
                  <a:pt x="60" y="5"/>
                  <a:pt x="52" y="53"/>
                </a:cubicBezTo>
                <a:cubicBezTo>
                  <a:pt x="44" y="101"/>
                  <a:pt x="29" y="200"/>
                  <a:pt x="24" y="297"/>
                </a:cubicBezTo>
                <a:cubicBezTo>
                  <a:pt x="19" y="394"/>
                  <a:pt x="0" y="553"/>
                  <a:pt x="24" y="633"/>
                </a:cubicBezTo>
                <a:cubicBezTo>
                  <a:pt x="48" y="713"/>
                  <a:pt x="120" y="769"/>
                  <a:pt x="168" y="777"/>
                </a:cubicBezTo>
                <a:cubicBezTo>
                  <a:pt x="216" y="785"/>
                  <a:pt x="280" y="730"/>
                  <a:pt x="312" y="681"/>
                </a:cubicBezTo>
                <a:cubicBezTo>
                  <a:pt x="344" y="632"/>
                  <a:pt x="352" y="549"/>
                  <a:pt x="360" y="485"/>
                </a:cubicBezTo>
                <a:cubicBezTo>
                  <a:pt x="368" y="421"/>
                  <a:pt x="384" y="360"/>
                  <a:pt x="360" y="297"/>
                </a:cubicBezTo>
                <a:cubicBezTo>
                  <a:pt x="336" y="234"/>
                  <a:pt x="264" y="153"/>
                  <a:pt x="216" y="105"/>
                </a:cubicBezTo>
                <a:cubicBezTo>
                  <a:pt x="168" y="57"/>
                  <a:pt x="96" y="17"/>
                  <a:pt x="72" y="9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5825068" y="2686051"/>
            <a:ext cx="588433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6089651" y="3122613"/>
            <a:ext cx="270933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6292851" y="3451226"/>
            <a:ext cx="520700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Freeform 23"/>
          <p:cNvSpPr>
            <a:spLocks/>
          </p:cNvSpPr>
          <p:nvPr/>
        </p:nvSpPr>
        <p:spPr bwMode="auto">
          <a:xfrm>
            <a:off x="6265334" y="3814763"/>
            <a:ext cx="1361017" cy="501650"/>
          </a:xfrm>
          <a:custGeom>
            <a:avLst/>
            <a:gdLst>
              <a:gd name="T0" fmla="*/ 2147483646 w 816"/>
              <a:gd name="T1" fmla="*/ 2147483646 h 408"/>
              <a:gd name="T2" fmla="*/ 2147483646 w 816"/>
              <a:gd name="T3" fmla="*/ 2147483646 h 408"/>
              <a:gd name="T4" fmla="*/ 2147483646 w 816"/>
              <a:gd name="T5" fmla="*/ 2147483646 h 408"/>
              <a:gd name="T6" fmla="*/ 2147483646 w 816"/>
              <a:gd name="T7" fmla="*/ 2147483646 h 408"/>
              <a:gd name="T8" fmla="*/ 2147483646 w 816"/>
              <a:gd name="T9" fmla="*/ 2147483646 h 408"/>
              <a:gd name="T10" fmla="*/ 2147483646 w 816"/>
              <a:gd name="T11" fmla="*/ 2147483646 h 408"/>
              <a:gd name="T12" fmla="*/ 2147483646 w 816"/>
              <a:gd name="T13" fmla="*/ 2147483646 h 408"/>
              <a:gd name="T14" fmla="*/ 2147483646 w 816"/>
              <a:gd name="T15" fmla="*/ 2147483646 h 408"/>
              <a:gd name="T16" fmla="*/ 2147483646 w 816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408"/>
              <a:gd name="T29" fmla="*/ 816 w 816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408">
                <a:moveTo>
                  <a:pt x="40" y="16"/>
                </a:moveTo>
                <a:cubicBezTo>
                  <a:pt x="80" y="8"/>
                  <a:pt x="240" y="0"/>
                  <a:pt x="328" y="16"/>
                </a:cubicBezTo>
                <a:cubicBezTo>
                  <a:pt x="416" y="32"/>
                  <a:pt x="504" y="72"/>
                  <a:pt x="568" y="112"/>
                </a:cubicBezTo>
                <a:cubicBezTo>
                  <a:pt x="632" y="152"/>
                  <a:pt x="672" y="208"/>
                  <a:pt x="712" y="256"/>
                </a:cubicBezTo>
                <a:cubicBezTo>
                  <a:pt x="752" y="304"/>
                  <a:pt x="816" y="392"/>
                  <a:pt x="808" y="400"/>
                </a:cubicBezTo>
                <a:cubicBezTo>
                  <a:pt x="800" y="408"/>
                  <a:pt x="744" y="344"/>
                  <a:pt x="664" y="304"/>
                </a:cubicBezTo>
                <a:cubicBezTo>
                  <a:pt x="584" y="264"/>
                  <a:pt x="424" y="200"/>
                  <a:pt x="328" y="160"/>
                </a:cubicBezTo>
                <a:cubicBezTo>
                  <a:pt x="232" y="120"/>
                  <a:pt x="136" y="88"/>
                  <a:pt x="88" y="64"/>
                </a:cubicBezTo>
                <a:cubicBezTo>
                  <a:pt x="40" y="40"/>
                  <a:pt x="0" y="24"/>
                  <a:pt x="40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Freeform 24"/>
          <p:cNvSpPr>
            <a:spLocks/>
          </p:cNvSpPr>
          <p:nvPr/>
        </p:nvSpPr>
        <p:spPr bwMode="auto">
          <a:xfrm>
            <a:off x="3757085" y="3894138"/>
            <a:ext cx="3856567" cy="1954212"/>
          </a:xfrm>
          <a:custGeom>
            <a:avLst/>
            <a:gdLst>
              <a:gd name="T0" fmla="*/ 2147483646 w 2312"/>
              <a:gd name="T1" fmla="*/ 2147483646 h 1592"/>
              <a:gd name="T2" fmla="*/ 2147483646 w 2312"/>
              <a:gd name="T3" fmla="*/ 2147483646 h 1592"/>
              <a:gd name="T4" fmla="*/ 2147483646 w 2312"/>
              <a:gd name="T5" fmla="*/ 0 h 1592"/>
              <a:gd name="T6" fmla="*/ 2147483646 w 2312"/>
              <a:gd name="T7" fmla="*/ 2147483646 h 1592"/>
              <a:gd name="T8" fmla="*/ 2147483646 w 2312"/>
              <a:gd name="T9" fmla="*/ 2147483646 h 1592"/>
              <a:gd name="T10" fmla="*/ 2147483646 w 2312"/>
              <a:gd name="T11" fmla="*/ 2147483646 h 1592"/>
              <a:gd name="T12" fmla="*/ 2147483646 w 2312"/>
              <a:gd name="T13" fmla="*/ 2147483646 h 1592"/>
              <a:gd name="T14" fmla="*/ 2147483646 w 2312"/>
              <a:gd name="T15" fmla="*/ 2147483646 h 1592"/>
              <a:gd name="T16" fmla="*/ 2147483646 w 2312"/>
              <a:gd name="T17" fmla="*/ 2147483646 h 1592"/>
              <a:gd name="T18" fmla="*/ 2147483646 w 2312"/>
              <a:gd name="T19" fmla="*/ 2147483646 h 1592"/>
              <a:gd name="T20" fmla="*/ 2147483646 w 2312"/>
              <a:gd name="T21" fmla="*/ 2147483646 h 1592"/>
              <a:gd name="T22" fmla="*/ 2147483646 w 2312"/>
              <a:gd name="T23" fmla="*/ 2147483646 h 1592"/>
              <a:gd name="T24" fmla="*/ 2147483646 w 2312"/>
              <a:gd name="T25" fmla="*/ 2147483646 h 1592"/>
              <a:gd name="T26" fmla="*/ 2147483646 w 2312"/>
              <a:gd name="T27" fmla="*/ 2147483646 h 1592"/>
              <a:gd name="T28" fmla="*/ 2147483646 w 2312"/>
              <a:gd name="T29" fmla="*/ 2147483646 h 1592"/>
              <a:gd name="T30" fmla="*/ 2147483646 w 2312"/>
              <a:gd name="T31" fmla="*/ 2147483646 h 1592"/>
              <a:gd name="T32" fmla="*/ 2147483646 w 2312"/>
              <a:gd name="T33" fmla="*/ 2147483646 h 1592"/>
              <a:gd name="T34" fmla="*/ 2147483646 w 2312"/>
              <a:gd name="T35" fmla="*/ 2147483646 h 1592"/>
              <a:gd name="T36" fmla="*/ 2147483646 w 2312"/>
              <a:gd name="T37" fmla="*/ 2147483646 h 1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2"/>
              <a:gd name="T58" fmla="*/ 0 h 1592"/>
              <a:gd name="T59" fmla="*/ 2312 w 2312"/>
              <a:gd name="T60" fmla="*/ 1592 h 1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2" h="1592">
                <a:moveTo>
                  <a:pt x="8" y="384"/>
                </a:moveTo>
                <a:cubicBezTo>
                  <a:pt x="0" y="312"/>
                  <a:pt x="152" y="208"/>
                  <a:pt x="248" y="144"/>
                </a:cubicBezTo>
                <a:cubicBezTo>
                  <a:pt x="344" y="80"/>
                  <a:pt x="504" y="0"/>
                  <a:pt x="584" y="0"/>
                </a:cubicBezTo>
                <a:cubicBezTo>
                  <a:pt x="664" y="0"/>
                  <a:pt x="676" y="78"/>
                  <a:pt x="728" y="144"/>
                </a:cubicBezTo>
                <a:cubicBezTo>
                  <a:pt x="780" y="210"/>
                  <a:pt x="856" y="314"/>
                  <a:pt x="896" y="394"/>
                </a:cubicBezTo>
                <a:cubicBezTo>
                  <a:pt x="936" y="474"/>
                  <a:pt x="940" y="570"/>
                  <a:pt x="968" y="624"/>
                </a:cubicBezTo>
                <a:cubicBezTo>
                  <a:pt x="996" y="678"/>
                  <a:pt x="1000" y="680"/>
                  <a:pt x="1064" y="720"/>
                </a:cubicBezTo>
                <a:cubicBezTo>
                  <a:pt x="1128" y="760"/>
                  <a:pt x="1232" y="864"/>
                  <a:pt x="1352" y="864"/>
                </a:cubicBezTo>
                <a:cubicBezTo>
                  <a:pt x="1472" y="864"/>
                  <a:pt x="1632" y="784"/>
                  <a:pt x="1784" y="720"/>
                </a:cubicBezTo>
                <a:cubicBezTo>
                  <a:pt x="1936" y="656"/>
                  <a:pt x="2216" y="496"/>
                  <a:pt x="2264" y="480"/>
                </a:cubicBezTo>
                <a:cubicBezTo>
                  <a:pt x="2312" y="464"/>
                  <a:pt x="2168" y="544"/>
                  <a:pt x="2072" y="624"/>
                </a:cubicBezTo>
                <a:cubicBezTo>
                  <a:pt x="1976" y="704"/>
                  <a:pt x="1808" y="832"/>
                  <a:pt x="1688" y="960"/>
                </a:cubicBezTo>
                <a:cubicBezTo>
                  <a:pt x="1568" y="1088"/>
                  <a:pt x="1440" y="1288"/>
                  <a:pt x="1352" y="1392"/>
                </a:cubicBezTo>
                <a:cubicBezTo>
                  <a:pt x="1264" y="1496"/>
                  <a:pt x="1224" y="1576"/>
                  <a:pt x="1160" y="1584"/>
                </a:cubicBezTo>
                <a:cubicBezTo>
                  <a:pt x="1096" y="1592"/>
                  <a:pt x="1032" y="1512"/>
                  <a:pt x="968" y="1440"/>
                </a:cubicBezTo>
                <a:cubicBezTo>
                  <a:pt x="904" y="1368"/>
                  <a:pt x="848" y="1248"/>
                  <a:pt x="776" y="1152"/>
                </a:cubicBezTo>
                <a:cubicBezTo>
                  <a:pt x="704" y="1056"/>
                  <a:pt x="616" y="960"/>
                  <a:pt x="536" y="864"/>
                </a:cubicBezTo>
                <a:cubicBezTo>
                  <a:pt x="456" y="768"/>
                  <a:pt x="384" y="656"/>
                  <a:pt x="296" y="576"/>
                </a:cubicBezTo>
                <a:cubicBezTo>
                  <a:pt x="208" y="496"/>
                  <a:pt x="16" y="456"/>
                  <a:pt x="8" y="38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Freeform 25"/>
          <p:cNvSpPr>
            <a:spLocks/>
          </p:cNvSpPr>
          <p:nvPr/>
        </p:nvSpPr>
        <p:spPr bwMode="auto">
          <a:xfrm>
            <a:off x="3716867" y="3833813"/>
            <a:ext cx="1041400" cy="550862"/>
          </a:xfrm>
          <a:custGeom>
            <a:avLst/>
            <a:gdLst>
              <a:gd name="T0" fmla="*/ 2147483646 w 624"/>
              <a:gd name="T1" fmla="*/ 2147483646 h 449"/>
              <a:gd name="T2" fmla="*/ 2147483646 w 624"/>
              <a:gd name="T3" fmla="*/ 2147483646 h 449"/>
              <a:gd name="T4" fmla="*/ 2147483646 w 624"/>
              <a:gd name="T5" fmla="*/ 2147483646 h 449"/>
              <a:gd name="T6" fmla="*/ 2147483646 w 624"/>
              <a:gd name="T7" fmla="*/ 2147483646 h 449"/>
              <a:gd name="T8" fmla="*/ 2147483646 w 624"/>
              <a:gd name="T9" fmla="*/ 2147483646 h 449"/>
              <a:gd name="T10" fmla="*/ 2147483646 w 624"/>
              <a:gd name="T11" fmla="*/ 2147483646 h 449"/>
              <a:gd name="T12" fmla="*/ 2147483646 w 624"/>
              <a:gd name="T13" fmla="*/ 2147483646 h 449"/>
              <a:gd name="T14" fmla="*/ 2147483646 w 624"/>
              <a:gd name="T15" fmla="*/ 2147483646 h 449"/>
              <a:gd name="T16" fmla="*/ 2147483646 w 624"/>
              <a:gd name="T17" fmla="*/ 2147483646 h 4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49"/>
              <a:gd name="T29" fmla="*/ 624 w 624"/>
              <a:gd name="T30" fmla="*/ 449 h 4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49">
                <a:moveTo>
                  <a:pt x="32" y="433"/>
                </a:moveTo>
                <a:cubicBezTo>
                  <a:pt x="6" y="449"/>
                  <a:pt x="0" y="425"/>
                  <a:pt x="16" y="385"/>
                </a:cubicBezTo>
                <a:cubicBezTo>
                  <a:pt x="32" y="345"/>
                  <a:pt x="77" y="249"/>
                  <a:pt x="128" y="193"/>
                </a:cubicBezTo>
                <a:cubicBezTo>
                  <a:pt x="179" y="137"/>
                  <a:pt x="248" y="81"/>
                  <a:pt x="320" y="49"/>
                </a:cubicBezTo>
                <a:cubicBezTo>
                  <a:pt x="392" y="17"/>
                  <a:pt x="513" y="2"/>
                  <a:pt x="560" y="1"/>
                </a:cubicBezTo>
                <a:cubicBezTo>
                  <a:pt x="607" y="0"/>
                  <a:pt x="624" y="27"/>
                  <a:pt x="604" y="45"/>
                </a:cubicBezTo>
                <a:cubicBezTo>
                  <a:pt x="584" y="63"/>
                  <a:pt x="511" y="68"/>
                  <a:pt x="440" y="109"/>
                </a:cubicBezTo>
                <a:cubicBezTo>
                  <a:pt x="369" y="150"/>
                  <a:pt x="244" y="235"/>
                  <a:pt x="176" y="289"/>
                </a:cubicBezTo>
                <a:cubicBezTo>
                  <a:pt x="108" y="343"/>
                  <a:pt x="56" y="417"/>
                  <a:pt x="32" y="433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Freeform 26"/>
          <p:cNvSpPr>
            <a:spLocks/>
          </p:cNvSpPr>
          <p:nvPr/>
        </p:nvSpPr>
        <p:spPr bwMode="auto">
          <a:xfrm>
            <a:off x="3676651" y="4365626"/>
            <a:ext cx="774700" cy="638175"/>
          </a:xfrm>
          <a:custGeom>
            <a:avLst/>
            <a:gdLst>
              <a:gd name="T0" fmla="*/ 2147483646 w 464"/>
              <a:gd name="T1" fmla="*/ 0 h 520"/>
              <a:gd name="T2" fmla="*/ 0 w 464"/>
              <a:gd name="T3" fmla="*/ 2147483646 h 520"/>
              <a:gd name="T4" fmla="*/ 2147483646 w 464"/>
              <a:gd name="T5" fmla="*/ 2147483646 h 520"/>
              <a:gd name="T6" fmla="*/ 2147483646 w 464"/>
              <a:gd name="T7" fmla="*/ 2147483646 h 520"/>
              <a:gd name="T8" fmla="*/ 2147483646 w 464"/>
              <a:gd name="T9" fmla="*/ 2147483646 h 520"/>
              <a:gd name="T10" fmla="*/ 2147483646 w 464"/>
              <a:gd name="T11" fmla="*/ 2147483646 h 520"/>
              <a:gd name="T12" fmla="*/ 2147483646 w 464"/>
              <a:gd name="T13" fmla="*/ 2147483646 h 520"/>
              <a:gd name="T14" fmla="*/ 2147483646 w 464"/>
              <a:gd name="T15" fmla="*/ 2147483646 h 520"/>
              <a:gd name="T16" fmla="*/ 2147483646 w 464"/>
              <a:gd name="T17" fmla="*/ 0 h 5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520"/>
              <a:gd name="T29" fmla="*/ 464 w 464"/>
              <a:gd name="T30" fmla="*/ 520 h 5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520">
                <a:moveTo>
                  <a:pt x="56" y="0"/>
                </a:moveTo>
                <a:cubicBezTo>
                  <a:pt x="20" y="22"/>
                  <a:pt x="0" y="172"/>
                  <a:pt x="0" y="252"/>
                </a:cubicBezTo>
                <a:cubicBezTo>
                  <a:pt x="0" y="332"/>
                  <a:pt x="39" y="440"/>
                  <a:pt x="56" y="480"/>
                </a:cubicBezTo>
                <a:cubicBezTo>
                  <a:pt x="73" y="520"/>
                  <a:pt x="60" y="500"/>
                  <a:pt x="100" y="492"/>
                </a:cubicBezTo>
                <a:cubicBezTo>
                  <a:pt x="140" y="484"/>
                  <a:pt x="237" y="459"/>
                  <a:pt x="296" y="432"/>
                </a:cubicBezTo>
                <a:cubicBezTo>
                  <a:pt x="355" y="405"/>
                  <a:pt x="448" y="368"/>
                  <a:pt x="456" y="328"/>
                </a:cubicBezTo>
                <a:cubicBezTo>
                  <a:pt x="464" y="288"/>
                  <a:pt x="384" y="227"/>
                  <a:pt x="344" y="192"/>
                </a:cubicBezTo>
                <a:cubicBezTo>
                  <a:pt x="304" y="157"/>
                  <a:pt x="264" y="152"/>
                  <a:pt x="216" y="120"/>
                </a:cubicBezTo>
                <a:cubicBezTo>
                  <a:pt x="168" y="88"/>
                  <a:pt x="89" y="25"/>
                  <a:pt x="56" y="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Freeform 28"/>
          <p:cNvSpPr>
            <a:spLocks/>
          </p:cNvSpPr>
          <p:nvPr/>
        </p:nvSpPr>
        <p:spPr bwMode="auto">
          <a:xfrm>
            <a:off x="3024718" y="4227514"/>
            <a:ext cx="706967" cy="706437"/>
          </a:xfrm>
          <a:custGeom>
            <a:avLst/>
            <a:gdLst>
              <a:gd name="T0" fmla="*/ 2147483646 w 424"/>
              <a:gd name="T1" fmla="*/ 2147483646 h 576"/>
              <a:gd name="T2" fmla="*/ 2147483646 w 424"/>
              <a:gd name="T3" fmla="*/ 2147483646 h 576"/>
              <a:gd name="T4" fmla="*/ 2147483646 w 424"/>
              <a:gd name="T5" fmla="*/ 2147483646 h 576"/>
              <a:gd name="T6" fmla="*/ 2147483646 w 424"/>
              <a:gd name="T7" fmla="*/ 2147483646 h 576"/>
              <a:gd name="T8" fmla="*/ 2147483646 w 424"/>
              <a:gd name="T9" fmla="*/ 2147483646 h 576"/>
              <a:gd name="T10" fmla="*/ 2147483646 w 424"/>
              <a:gd name="T11" fmla="*/ 2147483646 h 576"/>
              <a:gd name="T12" fmla="*/ 2147483646 w 424"/>
              <a:gd name="T13" fmla="*/ 2147483646 h 576"/>
              <a:gd name="T14" fmla="*/ 2147483646 w 424"/>
              <a:gd name="T15" fmla="*/ 2147483646 h 576"/>
              <a:gd name="T16" fmla="*/ 2147483646 w 424"/>
              <a:gd name="T17" fmla="*/ 2147483646 h 576"/>
              <a:gd name="T18" fmla="*/ 2147483646 w 42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4"/>
              <a:gd name="T31" fmla="*/ 0 h 576"/>
              <a:gd name="T32" fmla="*/ 424 w 42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4" h="576">
                <a:moveTo>
                  <a:pt x="256" y="544"/>
                </a:moveTo>
                <a:cubicBezTo>
                  <a:pt x="208" y="512"/>
                  <a:pt x="104" y="360"/>
                  <a:pt x="64" y="304"/>
                </a:cubicBezTo>
                <a:cubicBezTo>
                  <a:pt x="24" y="248"/>
                  <a:pt x="0" y="248"/>
                  <a:pt x="16" y="208"/>
                </a:cubicBezTo>
                <a:cubicBezTo>
                  <a:pt x="32" y="168"/>
                  <a:pt x="120" y="96"/>
                  <a:pt x="160" y="64"/>
                </a:cubicBezTo>
                <a:cubicBezTo>
                  <a:pt x="200" y="32"/>
                  <a:pt x="216" y="0"/>
                  <a:pt x="256" y="16"/>
                </a:cubicBezTo>
                <a:cubicBezTo>
                  <a:pt x="296" y="32"/>
                  <a:pt x="376" y="104"/>
                  <a:pt x="400" y="160"/>
                </a:cubicBezTo>
                <a:cubicBezTo>
                  <a:pt x="424" y="216"/>
                  <a:pt x="398" y="295"/>
                  <a:pt x="400" y="352"/>
                </a:cubicBezTo>
                <a:cubicBezTo>
                  <a:pt x="402" y="409"/>
                  <a:pt x="420" y="476"/>
                  <a:pt x="412" y="500"/>
                </a:cubicBezTo>
                <a:cubicBezTo>
                  <a:pt x="404" y="524"/>
                  <a:pt x="378" y="489"/>
                  <a:pt x="352" y="496"/>
                </a:cubicBezTo>
                <a:cubicBezTo>
                  <a:pt x="326" y="503"/>
                  <a:pt x="304" y="576"/>
                  <a:pt x="256" y="54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3450167" y="4824413"/>
            <a:ext cx="391584" cy="201612"/>
          </a:xfrm>
          <a:custGeom>
            <a:avLst/>
            <a:gdLst>
              <a:gd name="T0" fmla="*/ 0 w 235"/>
              <a:gd name="T1" fmla="*/ 2147483646 h 164"/>
              <a:gd name="T2" fmla="*/ 2147483646 w 235"/>
              <a:gd name="T3" fmla="*/ 2147483646 h 164"/>
              <a:gd name="T4" fmla="*/ 2147483646 w 235"/>
              <a:gd name="T5" fmla="*/ 2147483646 h 164"/>
              <a:gd name="T6" fmla="*/ 2147483646 w 235"/>
              <a:gd name="T7" fmla="*/ 2147483646 h 164"/>
              <a:gd name="T8" fmla="*/ 0 w 235"/>
              <a:gd name="T9" fmla="*/ 2147483646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164"/>
              <a:gd name="T17" fmla="*/ 235 w 235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164">
                <a:moveTo>
                  <a:pt x="0" y="58"/>
                </a:moveTo>
                <a:cubicBezTo>
                  <a:pt x="0" y="34"/>
                  <a:pt x="106" y="0"/>
                  <a:pt x="144" y="10"/>
                </a:cubicBezTo>
                <a:cubicBezTo>
                  <a:pt x="182" y="20"/>
                  <a:pt x="235" y="94"/>
                  <a:pt x="228" y="118"/>
                </a:cubicBezTo>
                <a:cubicBezTo>
                  <a:pt x="221" y="142"/>
                  <a:pt x="138" y="164"/>
                  <a:pt x="100" y="154"/>
                </a:cubicBezTo>
                <a:cubicBezTo>
                  <a:pt x="62" y="144"/>
                  <a:pt x="21" y="78"/>
                  <a:pt x="0" y="5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Freeform 30"/>
          <p:cNvSpPr>
            <a:spLocks/>
          </p:cNvSpPr>
          <p:nvPr/>
        </p:nvSpPr>
        <p:spPr bwMode="auto">
          <a:xfrm>
            <a:off x="6891867" y="4394200"/>
            <a:ext cx="960967" cy="609600"/>
          </a:xfrm>
          <a:custGeom>
            <a:avLst/>
            <a:gdLst>
              <a:gd name="T0" fmla="*/ 2147483646 w 576"/>
              <a:gd name="T1" fmla="*/ 2147483646 h 496"/>
              <a:gd name="T2" fmla="*/ 2147483646 w 576"/>
              <a:gd name="T3" fmla="*/ 2147483646 h 496"/>
              <a:gd name="T4" fmla="*/ 2147483646 w 576"/>
              <a:gd name="T5" fmla="*/ 2147483646 h 496"/>
              <a:gd name="T6" fmla="*/ 2147483646 w 576"/>
              <a:gd name="T7" fmla="*/ 2147483646 h 496"/>
              <a:gd name="T8" fmla="*/ 2147483646 w 576"/>
              <a:gd name="T9" fmla="*/ 2147483646 h 496"/>
              <a:gd name="T10" fmla="*/ 0 w 576"/>
              <a:gd name="T11" fmla="*/ 2147483646 h 496"/>
              <a:gd name="T12" fmla="*/ 2147483646 w 576"/>
              <a:gd name="T13" fmla="*/ 2147483646 h 496"/>
              <a:gd name="T14" fmla="*/ 2147483646 w 576"/>
              <a:gd name="T15" fmla="*/ 2147483646 h 496"/>
              <a:gd name="T16" fmla="*/ 2147483646 w 576"/>
              <a:gd name="T17" fmla="*/ 2147483646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6"/>
              <a:gd name="T28" fmla="*/ 0 h 496"/>
              <a:gd name="T29" fmla="*/ 576 w 576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6" h="496">
                <a:moveTo>
                  <a:pt x="528" y="24"/>
                </a:moveTo>
                <a:cubicBezTo>
                  <a:pt x="560" y="48"/>
                  <a:pt x="576" y="144"/>
                  <a:pt x="576" y="216"/>
                </a:cubicBezTo>
                <a:cubicBezTo>
                  <a:pt x="576" y="288"/>
                  <a:pt x="552" y="416"/>
                  <a:pt x="528" y="456"/>
                </a:cubicBezTo>
                <a:cubicBezTo>
                  <a:pt x="504" y="496"/>
                  <a:pt x="480" y="456"/>
                  <a:pt x="432" y="456"/>
                </a:cubicBezTo>
                <a:cubicBezTo>
                  <a:pt x="384" y="456"/>
                  <a:pt x="312" y="472"/>
                  <a:pt x="240" y="456"/>
                </a:cubicBezTo>
                <a:cubicBezTo>
                  <a:pt x="168" y="440"/>
                  <a:pt x="0" y="408"/>
                  <a:pt x="0" y="360"/>
                </a:cubicBezTo>
                <a:cubicBezTo>
                  <a:pt x="0" y="312"/>
                  <a:pt x="176" y="216"/>
                  <a:pt x="240" y="168"/>
                </a:cubicBezTo>
                <a:cubicBezTo>
                  <a:pt x="304" y="120"/>
                  <a:pt x="336" y="96"/>
                  <a:pt x="384" y="72"/>
                </a:cubicBezTo>
                <a:cubicBezTo>
                  <a:pt x="432" y="48"/>
                  <a:pt x="496" y="0"/>
                  <a:pt x="528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Freeform 32"/>
          <p:cNvSpPr>
            <a:spLocks/>
          </p:cNvSpPr>
          <p:nvPr/>
        </p:nvSpPr>
        <p:spPr bwMode="auto">
          <a:xfrm>
            <a:off x="7772401" y="4168776"/>
            <a:ext cx="613833" cy="735013"/>
          </a:xfrm>
          <a:custGeom>
            <a:avLst/>
            <a:gdLst>
              <a:gd name="T0" fmla="*/ 0 w 368"/>
              <a:gd name="T1" fmla="*/ 2147483646 h 599"/>
              <a:gd name="T2" fmla="*/ 2147483646 w 368"/>
              <a:gd name="T3" fmla="*/ 2147483646 h 599"/>
              <a:gd name="T4" fmla="*/ 2147483646 w 368"/>
              <a:gd name="T5" fmla="*/ 2147483646 h 599"/>
              <a:gd name="T6" fmla="*/ 2147483646 w 368"/>
              <a:gd name="T7" fmla="*/ 2147483646 h 599"/>
              <a:gd name="T8" fmla="*/ 2147483646 w 368"/>
              <a:gd name="T9" fmla="*/ 2147483646 h 599"/>
              <a:gd name="T10" fmla="*/ 2147483646 w 368"/>
              <a:gd name="T11" fmla="*/ 2147483646 h 599"/>
              <a:gd name="T12" fmla="*/ 2147483646 w 368"/>
              <a:gd name="T13" fmla="*/ 2147483646 h 599"/>
              <a:gd name="T14" fmla="*/ 2147483646 w 368"/>
              <a:gd name="T15" fmla="*/ 2147483646 h 599"/>
              <a:gd name="T16" fmla="*/ 2147483646 w 368"/>
              <a:gd name="T17" fmla="*/ 2147483646 h 599"/>
              <a:gd name="T18" fmla="*/ 0 w 368"/>
              <a:gd name="T19" fmla="*/ 2147483646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8"/>
              <a:gd name="T31" fmla="*/ 0 h 599"/>
              <a:gd name="T32" fmla="*/ 368 w 368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8" h="599">
                <a:moveTo>
                  <a:pt x="0" y="208"/>
                </a:moveTo>
                <a:cubicBezTo>
                  <a:pt x="0" y="160"/>
                  <a:pt x="24" y="144"/>
                  <a:pt x="48" y="112"/>
                </a:cubicBezTo>
                <a:cubicBezTo>
                  <a:pt x="72" y="80"/>
                  <a:pt x="96" y="0"/>
                  <a:pt x="144" y="16"/>
                </a:cubicBezTo>
                <a:cubicBezTo>
                  <a:pt x="192" y="32"/>
                  <a:pt x="304" y="160"/>
                  <a:pt x="336" y="208"/>
                </a:cubicBezTo>
                <a:cubicBezTo>
                  <a:pt x="368" y="256"/>
                  <a:pt x="355" y="257"/>
                  <a:pt x="336" y="304"/>
                </a:cubicBezTo>
                <a:cubicBezTo>
                  <a:pt x="317" y="351"/>
                  <a:pt x="252" y="444"/>
                  <a:pt x="220" y="492"/>
                </a:cubicBezTo>
                <a:cubicBezTo>
                  <a:pt x="188" y="540"/>
                  <a:pt x="173" y="585"/>
                  <a:pt x="144" y="592"/>
                </a:cubicBezTo>
                <a:cubicBezTo>
                  <a:pt x="115" y="599"/>
                  <a:pt x="60" y="568"/>
                  <a:pt x="44" y="536"/>
                </a:cubicBezTo>
                <a:cubicBezTo>
                  <a:pt x="28" y="504"/>
                  <a:pt x="55" y="455"/>
                  <a:pt x="48" y="400"/>
                </a:cubicBezTo>
                <a:cubicBezTo>
                  <a:pt x="41" y="345"/>
                  <a:pt x="0" y="256"/>
                  <a:pt x="0" y="20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Freeform 31"/>
          <p:cNvSpPr>
            <a:spLocks/>
          </p:cNvSpPr>
          <p:nvPr/>
        </p:nvSpPr>
        <p:spPr bwMode="auto">
          <a:xfrm>
            <a:off x="7687733" y="4797426"/>
            <a:ext cx="330200" cy="195263"/>
          </a:xfrm>
          <a:custGeom>
            <a:avLst/>
            <a:gdLst>
              <a:gd name="T0" fmla="*/ 2147483646 w 198"/>
              <a:gd name="T1" fmla="*/ 2147483646 h 159"/>
              <a:gd name="T2" fmla="*/ 2147483646 w 198"/>
              <a:gd name="T3" fmla="*/ 2147483646 h 159"/>
              <a:gd name="T4" fmla="*/ 2147483646 w 198"/>
              <a:gd name="T5" fmla="*/ 2147483646 h 159"/>
              <a:gd name="T6" fmla="*/ 2147483646 w 198"/>
              <a:gd name="T7" fmla="*/ 2147483646 h 159"/>
              <a:gd name="T8" fmla="*/ 2147483646 w 198"/>
              <a:gd name="T9" fmla="*/ 2147483646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159"/>
              <a:gd name="T17" fmla="*/ 198 w 19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159">
                <a:moveTo>
                  <a:pt x="91" y="8"/>
                </a:moveTo>
                <a:cubicBezTo>
                  <a:pt x="59" y="16"/>
                  <a:pt x="0" y="103"/>
                  <a:pt x="3" y="127"/>
                </a:cubicBezTo>
                <a:cubicBezTo>
                  <a:pt x="4" y="147"/>
                  <a:pt x="75" y="159"/>
                  <a:pt x="107" y="151"/>
                </a:cubicBezTo>
                <a:cubicBezTo>
                  <a:pt x="139" y="143"/>
                  <a:pt x="198" y="103"/>
                  <a:pt x="195" y="79"/>
                </a:cubicBezTo>
                <a:cubicBezTo>
                  <a:pt x="192" y="55"/>
                  <a:pt x="123" y="0"/>
                  <a:pt x="91" y="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Freeform 36"/>
          <p:cNvSpPr>
            <a:spLocks/>
          </p:cNvSpPr>
          <p:nvPr/>
        </p:nvSpPr>
        <p:spPr bwMode="auto">
          <a:xfrm>
            <a:off x="4792134" y="3765550"/>
            <a:ext cx="859367" cy="201613"/>
          </a:xfrm>
          <a:custGeom>
            <a:avLst/>
            <a:gdLst>
              <a:gd name="T0" fmla="*/ 0 w 516"/>
              <a:gd name="T1" fmla="*/ 2147483646 h 164"/>
              <a:gd name="T2" fmla="*/ 2147483646 w 516"/>
              <a:gd name="T3" fmla="*/ 2147483646 h 164"/>
              <a:gd name="T4" fmla="*/ 2147483646 w 516"/>
              <a:gd name="T5" fmla="*/ 2147483646 h 164"/>
              <a:gd name="T6" fmla="*/ 2147483646 w 516"/>
              <a:gd name="T7" fmla="*/ 2147483646 h 164"/>
              <a:gd name="T8" fmla="*/ 2147483646 w 516"/>
              <a:gd name="T9" fmla="*/ 2147483646 h 164"/>
              <a:gd name="T10" fmla="*/ 2147483646 w 516"/>
              <a:gd name="T11" fmla="*/ 2147483646 h 164"/>
              <a:gd name="T12" fmla="*/ 2147483646 w 516"/>
              <a:gd name="T13" fmla="*/ 2147483646 h 164"/>
              <a:gd name="T14" fmla="*/ 2147483646 w 516"/>
              <a:gd name="T15" fmla="*/ 2147483646 h 164"/>
              <a:gd name="T16" fmla="*/ 0 w 516"/>
              <a:gd name="T17" fmla="*/ 2147483646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6"/>
              <a:gd name="T28" fmla="*/ 0 h 164"/>
              <a:gd name="T29" fmla="*/ 516 w 516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6" h="164">
                <a:moveTo>
                  <a:pt x="0" y="104"/>
                </a:moveTo>
                <a:cubicBezTo>
                  <a:pt x="34" y="89"/>
                  <a:pt x="186" y="72"/>
                  <a:pt x="252" y="56"/>
                </a:cubicBezTo>
                <a:cubicBezTo>
                  <a:pt x="318" y="40"/>
                  <a:pt x="356" y="16"/>
                  <a:pt x="396" y="8"/>
                </a:cubicBezTo>
                <a:cubicBezTo>
                  <a:pt x="436" y="0"/>
                  <a:pt x="476" y="0"/>
                  <a:pt x="492" y="8"/>
                </a:cubicBezTo>
                <a:cubicBezTo>
                  <a:pt x="508" y="16"/>
                  <a:pt x="516" y="44"/>
                  <a:pt x="492" y="56"/>
                </a:cubicBezTo>
                <a:cubicBezTo>
                  <a:pt x="468" y="68"/>
                  <a:pt x="404" y="63"/>
                  <a:pt x="348" y="77"/>
                </a:cubicBezTo>
                <a:cubicBezTo>
                  <a:pt x="292" y="91"/>
                  <a:pt x="201" y="130"/>
                  <a:pt x="153" y="143"/>
                </a:cubicBezTo>
                <a:cubicBezTo>
                  <a:pt x="105" y="156"/>
                  <a:pt x="82" y="164"/>
                  <a:pt x="57" y="158"/>
                </a:cubicBezTo>
                <a:cubicBezTo>
                  <a:pt x="32" y="152"/>
                  <a:pt x="12" y="115"/>
                  <a:pt x="0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Freeform 37"/>
          <p:cNvSpPr>
            <a:spLocks/>
          </p:cNvSpPr>
          <p:nvPr/>
        </p:nvSpPr>
        <p:spPr bwMode="auto">
          <a:xfrm>
            <a:off x="4864101" y="3817938"/>
            <a:ext cx="706967" cy="201612"/>
          </a:xfrm>
          <a:custGeom>
            <a:avLst/>
            <a:gdLst>
              <a:gd name="T0" fmla="*/ 2147483646 w 424"/>
              <a:gd name="T1" fmla="*/ 2147483646 h 165"/>
              <a:gd name="T2" fmla="*/ 2147483646 w 424"/>
              <a:gd name="T3" fmla="*/ 2147483646 h 165"/>
              <a:gd name="T4" fmla="*/ 2147483646 w 424"/>
              <a:gd name="T5" fmla="*/ 2147483646 h 165"/>
              <a:gd name="T6" fmla="*/ 2147483646 w 424"/>
              <a:gd name="T7" fmla="*/ 2147483646 h 165"/>
              <a:gd name="T8" fmla="*/ 2147483646 w 424"/>
              <a:gd name="T9" fmla="*/ 2147483646 h 165"/>
              <a:gd name="T10" fmla="*/ 2147483646 w 424"/>
              <a:gd name="T11" fmla="*/ 2147483646 h 165"/>
              <a:gd name="T12" fmla="*/ 2147483646 w 424"/>
              <a:gd name="T13" fmla="*/ 2147483646 h 165"/>
              <a:gd name="T14" fmla="*/ 2147483646 w 424"/>
              <a:gd name="T15" fmla="*/ 2147483646 h 165"/>
              <a:gd name="T16" fmla="*/ 2147483646 w 424"/>
              <a:gd name="T17" fmla="*/ 2147483646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4"/>
              <a:gd name="T28" fmla="*/ 0 h 165"/>
              <a:gd name="T29" fmla="*/ 424 w 424"/>
              <a:gd name="T30" fmla="*/ 165 h 1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4" h="165">
                <a:moveTo>
                  <a:pt x="16" y="110"/>
                </a:moveTo>
                <a:cubicBezTo>
                  <a:pt x="37" y="98"/>
                  <a:pt x="105" y="95"/>
                  <a:pt x="145" y="86"/>
                </a:cubicBezTo>
                <a:cubicBezTo>
                  <a:pt x="185" y="77"/>
                  <a:pt x="221" y="65"/>
                  <a:pt x="256" y="53"/>
                </a:cubicBezTo>
                <a:cubicBezTo>
                  <a:pt x="291" y="41"/>
                  <a:pt x="328" y="20"/>
                  <a:pt x="352" y="14"/>
                </a:cubicBezTo>
                <a:cubicBezTo>
                  <a:pt x="376" y="8"/>
                  <a:pt x="424" y="0"/>
                  <a:pt x="400" y="17"/>
                </a:cubicBezTo>
                <a:cubicBezTo>
                  <a:pt x="376" y="34"/>
                  <a:pt x="257" y="94"/>
                  <a:pt x="205" y="116"/>
                </a:cubicBezTo>
                <a:cubicBezTo>
                  <a:pt x="153" y="138"/>
                  <a:pt x="119" y="145"/>
                  <a:pt x="88" y="152"/>
                </a:cubicBezTo>
                <a:cubicBezTo>
                  <a:pt x="57" y="159"/>
                  <a:pt x="28" y="165"/>
                  <a:pt x="16" y="158"/>
                </a:cubicBezTo>
                <a:cubicBezTo>
                  <a:pt x="4" y="151"/>
                  <a:pt x="0" y="118"/>
                  <a:pt x="16" y="1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Freeform 38"/>
          <p:cNvSpPr>
            <a:spLocks/>
          </p:cNvSpPr>
          <p:nvPr/>
        </p:nvSpPr>
        <p:spPr bwMode="auto">
          <a:xfrm>
            <a:off x="4887385" y="3808413"/>
            <a:ext cx="730249" cy="265112"/>
          </a:xfrm>
          <a:custGeom>
            <a:avLst/>
            <a:gdLst>
              <a:gd name="T0" fmla="*/ 2147483646 w 438"/>
              <a:gd name="T1" fmla="*/ 2147483646 h 217"/>
              <a:gd name="T2" fmla="*/ 2147483646 w 438"/>
              <a:gd name="T3" fmla="*/ 2147483646 h 217"/>
              <a:gd name="T4" fmla="*/ 2147483646 w 438"/>
              <a:gd name="T5" fmla="*/ 2147483646 h 217"/>
              <a:gd name="T6" fmla="*/ 2147483646 w 438"/>
              <a:gd name="T7" fmla="*/ 2147483646 h 217"/>
              <a:gd name="T8" fmla="*/ 2147483646 w 438"/>
              <a:gd name="T9" fmla="*/ 2147483646 h 217"/>
              <a:gd name="T10" fmla="*/ 2147483646 w 438"/>
              <a:gd name="T11" fmla="*/ 2147483646 h 217"/>
              <a:gd name="T12" fmla="*/ 2147483646 w 438"/>
              <a:gd name="T13" fmla="*/ 2147483646 h 217"/>
              <a:gd name="T14" fmla="*/ 2147483646 w 438"/>
              <a:gd name="T15" fmla="*/ 2147483646 h 217"/>
              <a:gd name="T16" fmla="*/ 2147483646 w 438"/>
              <a:gd name="T17" fmla="*/ 2147483646 h 2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217"/>
              <a:gd name="T29" fmla="*/ 438 w 438"/>
              <a:gd name="T30" fmla="*/ 217 h 2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8" h="217">
                <a:moveTo>
                  <a:pt x="2" y="166"/>
                </a:moveTo>
                <a:cubicBezTo>
                  <a:pt x="13" y="156"/>
                  <a:pt x="76" y="162"/>
                  <a:pt x="113" y="154"/>
                </a:cubicBezTo>
                <a:cubicBezTo>
                  <a:pt x="150" y="146"/>
                  <a:pt x="179" y="137"/>
                  <a:pt x="224" y="115"/>
                </a:cubicBezTo>
                <a:cubicBezTo>
                  <a:pt x="269" y="93"/>
                  <a:pt x="353" y="38"/>
                  <a:pt x="386" y="22"/>
                </a:cubicBezTo>
                <a:cubicBezTo>
                  <a:pt x="419" y="6"/>
                  <a:pt x="438" y="0"/>
                  <a:pt x="422" y="16"/>
                </a:cubicBezTo>
                <a:cubicBezTo>
                  <a:pt x="406" y="32"/>
                  <a:pt x="328" y="93"/>
                  <a:pt x="290" y="118"/>
                </a:cubicBezTo>
                <a:cubicBezTo>
                  <a:pt x="252" y="143"/>
                  <a:pt x="237" y="150"/>
                  <a:pt x="194" y="166"/>
                </a:cubicBezTo>
                <a:cubicBezTo>
                  <a:pt x="151" y="182"/>
                  <a:pt x="64" y="217"/>
                  <a:pt x="32" y="217"/>
                </a:cubicBezTo>
                <a:cubicBezTo>
                  <a:pt x="0" y="217"/>
                  <a:pt x="8" y="177"/>
                  <a:pt x="2" y="16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Freeform 39"/>
          <p:cNvSpPr>
            <a:spLocks/>
          </p:cNvSpPr>
          <p:nvPr/>
        </p:nvSpPr>
        <p:spPr bwMode="auto">
          <a:xfrm>
            <a:off x="4931833" y="3792539"/>
            <a:ext cx="795867" cy="325437"/>
          </a:xfrm>
          <a:custGeom>
            <a:avLst/>
            <a:gdLst>
              <a:gd name="T0" fmla="*/ 0 w 478"/>
              <a:gd name="T1" fmla="*/ 2147483646 h 266"/>
              <a:gd name="T2" fmla="*/ 2147483646 w 478"/>
              <a:gd name="T3" fmla="*/ 2147483646 h 266"/>
              <a:gd name="T4" fmla="*/ 2147483646 w 478"/>
              <a:gd name="T5" fmla="*/ 2147483646 h 266"/>
              <a:gd name="T6" fmla="*/ 2147483646 w 478"/>
              <a:gd name="T7" fmla="*/ 2147483646 h 266"/>
              <a:gd name="T8" fmla="*/ 2147483646 w 478"/>
              <a:gd name="T9" fmla="*/ 2147483646 h 266"/>
              <a:gd name="T10" fmla="*/ 2147483646 w 478"/>
              <a:gd name="T11" fmla="*/ 2147483646 h 266"/>
              <a:gd name="T12" fmla="*/ 2147483646 w 478"/>
              <a:gd name="T13" fmla="*/ 2147483646 h 266"/>
              <a:gd name="T14" fmla="*/ 2147483646 w 478"/>
              <a:gd name="T15" fmla="*/ 2147483646 h 266"/>
              <a:gd name="T16" fmla="*/ 0 w 478"/>
              <a:gd name="T17" fmla="*/ 2147483646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8"/>
              <a:gd name="T28" fmla="*/ 0 h 266"/>
              <a:gd name="T29" fmla="*/ 478 w 478"/>
              <a:gd name="T30" fmla="*/ 266 h 2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8" h="266">
                <a:moveTo>
                  <a:pt x="0" y="227"/>
                </a:moveTo>
                <a:cubicBezTo>
                  <a:pt x="30" y="211"/>
                  <a:pt x="124" y="195"/>
                  <a:pt x="168" y="179"/>
                </a:cubicBezTo>
                <a:cubicBezTo>
                  <a:pt x="212" y="163"/>
                  <a:pt x="223" y="157"/>
                  <a:pt x="264" y="131"/>
                </a:cubicBezTo>
                <a:cubicBezTo>
                  <a:pt x="305" y="105"/>
                  <a:pt x="384" y="38"/>
                  <a:pt x="417" y="20"/>
                </a:cubicBezTo>
                <a:cubicBezTo>
                  <a:pt x="450" y="2"/>
                  <a:pt x="478" y="0"/>
                  <a:pt x="459" y="23"/>
                </a:cubicBezTo>
                <a:cubicBezTo>
                  <a:pt x="440" y="46"/>
                  <a:pt x="348" y="124"/>
                  <a:pt x="300" y="158"/>
                </a:cubicBezTo>
                <a:cubicBezTo>
                  <a:pt x="252" y="192"/>
                  <a:pt x="213" y="209"/>
                  <a:pt x="168" y="227"/>
                </a:cubicBezTo>
                <a:cubicBezTo>
                  <a:pt x="123" y="245"/>
                  <a:pt x="61" y="266"/>
                  <a:pt x="33" y="266"/>
                </a:cubicBezTo>
                <a:cubicBezTo>
                  <a:pt x="5" y="266"/>
                  <a:pt x="7" y="235"/>
                  <a:pt x="0" y="22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Freeform 40"/>
          <p:cNvSpPr>
            <a:spLocks/>
          </p:cNvSpPr>
          <p:nvPr/>
        </p:nvSpPr>
        <p:spPr bwMode="auto">
          <a:xfrm>
            <a:off x="5452534" y="3687763"/>
            <a:ext cx="158751" cy="234950"/>
          </a:xfrm>
          <a:custGeom>
            <a:avLst/>
            <a:gdLst>
              <a:gd name="T0" fmla="*/ 0 w 96"/>
              <a:gd name="T1" fmla="*/ 2147483646 h 192"/>
              <a:gd name="T2" fmla="*/ 2147483646 w 96"/>
              <a:gd name="T3" fmla="*/ 2147483646 h 192"/>
              <a:gd name="T4" fmla="*/ 2147483646 w 96"/>
              <a:gd name="T5" fmla="*/ 2147483646 h 192"/>
              <a:gd name="T6" fmla="*/ 2147483646 w 96"/>
              <a:gd name="T7" fmla="*/ 2147483646 h 192"/>
              <a:gd name="T8" fmla="*/ 0 w 96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92"/>
              <a:gd name="T17" fmla="*/ 96 w 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92">
                <a:moveTo>
                  <a:pt x="0" y="24"/>
                </a:moveTo>
                <a:cubicBezTo>
                  <a:pt x="0" y="48"/>
                  <a:pt x="32" y="144"/>
                  <a:pt x="48" y="168"/>
                </a:cubicBezTo>
                <a:cubicBezTo>
                  <a:pt x="64" y="192"/>
                  <a:pt x="96" y="192"/>
                  <a:pt x="96" y="168"/>
                </a:cubicBezTo>
                <a:cubicBezTo>
                  <a:pt x="96" y="144"/>
                  <a:pt x="64" y="48"/>
                  <a:pt x="48" y="24"/>
                </a:cubicBezTo>
                <a:cubicBezTo>
                  <a:pt x="32" y="0"/>
                  <a:pt x="0" y="0"/>
                  <a:pt x="0" y="24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Freeform 45"/>
          <p:cNvSpPr>
            <a:spLocks/>
          </p:cNvSpPr>
          <p:nvPr/>
        </p:nvSpPr>
        <p:spPr bwMode="auto">
          <a:xfrm>
            <a:off x="4944534" y="1654176"/>
            <a:ext cx="560917" cy="60325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89" name="Freeform 46"/>
          <p:cNvSpPr>
            <a:spLocks/>
          </p:cNvSpPr>
          <p:nvPr/>
        </p:nvSpPr>
        <p:spPr bwMode="auto">
          <a:xfrm>
            <a:off x="4944534" y="1714500"/>
            <a:ext cx="560917" cy="58738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Freeform 51"/>
          <p:cNvSpPr>
            <a:spLocks/>
          </p:cNvSpPr>
          <p:nvPr/>
        </p:nvSpPr>
        <p:spPr bwMode="auto">
          <a:xfrm>
            <a:off x="6066367" y="1536700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1" name="Freeform 52"/>
          <p:cNvSpPr>
            <a:spLocks/>
          </p:cNvSpPr>
          <p:nvPr/>
        </p:nvSpPr>
        <p:spPr bwMode="auto">
          <a:xfrm>
            <a:off x="6066367" y="1595438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2" name="Freeform 53"/>
          <p:cNvSpPr>
            <a:spLocks/>
          </p:cNvSpPr>
          <p:nvPr/>
        </p:nvSpPr>
        <p:spPr bwMode="auto">
          <a:xfrm>
            <a:off x="6066367" y="1654175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3" name="Freeform 54"/>
          <p:cNvSpPr>
            <a:spLocks/>
          </p:cNvSpPr>
          <p:nvPr/>
        </p:nvSpPr>
        <p:spPr bwMode="auto">
          <a:xfrm>
            <a:off x="6066367" y="1714501"/>
            <a:ext cx="558800" cy="176213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4" name="Freeform 6"/>
          <p:cNvSpPr>
            <a:spLocks/>
          </p:cNvSpPr>
          <p:nvPr/>
        </p:nvSpPr>
        <p:spPr bwMode="auto">
          <a:xfrm>
            <a:off x="5357285" y="1181101"/>
            <a:ext cx="882649" cy="684213"/>
          </a:xfrm>
          <a:custGeom>
            <a:avLst/>
            <a:gdLst>
              <a:gd name="T0" fmla="*/ 2147483646 w 530"/>
              <a:gd name="T1" fmla="*/ 2147483646 h 558"/>
              <a:gd name="T2" fmla="*/ 2147483646 w 530"/>
              <a:gd name="T3" fmla="*/ 2147483646 h 558"/>
              <a:gd name="T4" fmla="*/ 2147483646 w 530"/>
              <a:gd name="T5" fmla="*/ 2147483646 h 558"/>
              <a:gd name="T6" fmla="*/ 2147483646 w 530"/>
              <a:gd name="T7" fmla="*/ 2147483646 h 558"/>
              <a:gd name="T8" fmla="*/ 2147483646 w 530"/>
              <a:gd name="T9" fmla="*/ 0 h 558"/>
              <a:gd name="T10" fmla="*/ 2147483646 w 530"/>
              <a:gd name="T11" fmla="*/ 2147483646 h 558"/>
              <a:gd name="T12" fmla="*/ 2147483646 w 530"/>
              <a:gd name="T13" fmla="*/ 2147483646 h 558"/>
              <a:gd name="T14" fmla="*/ 2147483646 w 530"/>
              <a:gd name="T15" fmla="*/ 2147483646 h 558"/>
              <a:gd name="T16" fmla="*/ 2147483646 w 530"/>
              <a:gd name="T17" fmla="*/ 2147483646 h 558"/>
              <a:gd name="T18" fmla="*/ 2147483646 w 530"/>
              <a:gd name="T19" fmla="*/ 2147483646 h 558"/>
              <a:gd name="T20" fmla="*/ 2147483646 w 530"/>
              <a:gd name="T21" fmla="*/ 2147483646 h 558"/>
              <a:gd name="T22" fmla="*/ 2147483646 w 530"/>
              <a:gd name="T23" fmla="*/ 2147483646 h 558"/>
              <a:gd name="T24" fmla="*/ 2147483646 w 530"/>
              <a:gd name="T25" fmla="*/ 2147483646 h 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0"/>
              <a:gd name="T40" fmla="*/ 0 h 558"/>
              <a:gd name="T41" fmla="*/ 530 w 530"/>
              <a:gd name="T42" fmla="*/ 558 h 5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0" h="558">
                <a:moveTo>
                  <a:pt x="9" y="530"/>
                </a:moveTo>
                <a:cubicBezTo>
                  <a:pt x="27" y="499"/>
                  <a:pt x="116" y="386"/>
                  <a:pt x="156" y="338"/>
                </a:cubicBezTo>
                <a:cubicBezTo>
                  <a:pt x="196" y="290"/>
                  <a:pt x="227" y="270"/>
                  <a:pt x="249" y="242"/>
                </a:cubicBezTo>
                <a:cubicBezTo>
                  <a:pt x="271" y="214"/>
                  <a:pt x="279" y="210"/>
                  <a:pt x="287" y="170"/>
                </a:cubicBezTo>
                <a:cubicBezTo>
                  <a:pt x="295" y="130"/>
                  <a:pt x="302" y="0"/>
                  <a:pt x="300" y="0"/>
                </a:cubicBezTo>
                <a:cubicBezTo>
                  <a:pt x="298" y="0"/>
                  <a:pt x="296" y="131"/>
                  <a:pt x="302" y="173"/>
                </a:cubicBezTo>
                <a:cubicBezTo>
                  <a:pt x="308" y="215"/>
                  <a:pt x="304" y="202"/>
                  <a:pt x="337" y="250"/>
                </a:cubicBezTo>
                <a:cubicBezTo>
                  <a:pt x="370" y="298"/>
                  <a:pt x="472" y="409"/>
                  <a:pt x="501" y="458"/>
                </a:cubicBezTo>
                <a:cubicBezTo>
                  <a:pt x="530" y="507"/>
                  <a:pt x="530" y="552"/>
                  <a:pt x="513" y="542"/>
                </a:cubicBezTo>
                <a:cubicBezTo>
                  <a:pt x="496" y="532"/>
                  <a:pt x="439" y="439"/>
                  <a:pt x="400" y="401"/>
                </a:cubicBezTo>
                <a:cubicBezTo>
                  <a:pt x="361" y="363"/>
                  <a:pt x="340" y="293"/>
                  <a:pt x="281" y="313"/>
                </a:cubicBezTo>
                <a:cubicBezTo>
                  <a:pt x="222" y="333"/>
                  <a:pt x="90" y="486"/>
                  <a:pt x="45" y="522"/>
                </a:cubicBezTo>
                <a:cubicBezTo>
                  <a:pt x="0" y="558"/>
                  <a:pt x="16" y="528"/>
                  <a:pt x="9" y="53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Oval 8"/>
          <p:cNvSpPr>
            <a:spLocks noChangeArrowheads="1"/>
          </p:cNvSpPr>
          <p:nvPr/>
        </p:nvSpPr>
        <p:spPr bwMode="auto">
          <a:xfrm>
            <a:off x="5772151" y="1125539"/>
            <a:ext cx="160867" cy="587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196" name="Freeform 55"/>
          <p:cNvSpPr>
            <a:spLocks/>
          </p:cNvSpPr>
          <p:nvPr/>
        </p:nvSpPr>
        <p:spPr bwMode="auto">
          <a:xfrm>
            <a:off x="5717117" y="1406526"/>
            <a:ext cx="141816" cy="174625"/>
          </a:xfrm>
          <a:custGeom>
            <a:avLst/>
            <a:gdLst>
              <a:gd name="T0" fmla="*/ 2147483646 w 85"/>
              <a:gd name="T1" fmla="*/ 2147483646 h 143"/>
              <a:gd name="T2" fmla="*/ 2147483646 w 85"/>
              <a:gd name="T3" fmla="*/ 2147483646 h 143"/>
              <a:gd name="T4" fmla="*/ 2147483646 w 85"/>
              <a:gd name="T5" fmla="*/ 2147483646 h 143"/>
              <a:gd name="T6" fmla="*/ 2147483646 w 85"/>
              <a:gd name="T7" fmla="*/ 2147483646 h 143"/>
              <a:gd name="T8" fmla="*/ 2147483646 w 85"/>
              <a:gd name="T9" fmla="*/ 2147483646 h 143"/>
              <a:gd name="T10" fmla="*/ 2147483646 w 85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143"/>
              <a:gd name="T20" fmla="*/ 85 w 85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143">
                <a:moveTo>
                  <a:pt x="26" y="104"/>
                </a:moveTo>
                <a:cubicBezTo>
                  <a:pt x="15" y="127"/>
                  <a:pt x="0" y="143"/>
                  <a:pt x="8" y="143"/>
                </a:cubicBezTo>
                <a:cubicBezTo>
                  <a:pt x="16" y="143"/>
                  <a:pt x="63" y="118"/>
                  <a:pt x="74" y="104"/>
                </a:cubicBezTo>
                <a:cubicBezTo>
                  <a:pt x="85" y="90"/>
                  <a:pt x="74" y="72"/>
                  <a:pt x="74" y="56"/>
                </a:cubicBezTo>
                <a:cubicBezTo>
                  <a:pt x="74" y="40"/>
                  <a:pt x="82" y="0"/>
                  <a:pt x="74" y="8"/>
                </a:cubicBezTo>
                <a:cubicBezTo>
                  <a:pt x="66" y="16"/>
                  <a:pt x="34" y="80"/>
                  <a:pt x="26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Freeform 56"/>
          <p:cNvSpPr>
            <a:spLocks/>
          </p:cNvSpPr>
          <p:nvPr/>
        </p:nvSpPr>
        <p:spPr bwMode="auto">
          <a:xfrm>
            <a:off x="5839885" y="1406525"/>
            <a:ext cx="154516" cy="185738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152"/>
              <a:gd name="T20" fmla="*/ 92 w 9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152">
                <a:moveTo>
                  <a:pt x="63" y="99"/>
                </a:moveTo>
                <a:cubicBezTo>
                  <a:pt x="75" y="123"/>
                  <a:pt x="92" y="150"/>
                  <a:pt x="84" y="151"/>
                </a:cubicBezTo>
                <a:cubicBezTo>
                  <a:pt x="76" y="152"/>
                  <a:pt x="24" y="119"/>
                  <a:pt x="12" y="103"/>
                </a:cubicBezTo>
                <a:cubicBezTo>
                  <a:pt x="0" y="87"/>
                  <a:pt x="12" y="71"/>
                  <a:pt x="12" y="55"/>
                </a:cubicBezTo>
                <a:cubicBezTo>
                  <a:pt x="12" y="39"/>
                  <a:pt x="4" y="0"/>
                  <a:pt x="12" y="7"/>
                </a:cubicBezTo>
                <a:cubicBezTo>
                  <a:pt x="20" y="14"/>
                  <a:pt x="51" y="75"/>
                  <a:pt x="63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Rectangle 2"/>
          <p:cNvSpPr>
            <a:spLocks noChangeArrowheads="1"/>
          </p:cNvSpPr>
          <p:nvPr/>
        </p:nvSpPr>
        <p:spPr bwMode="auto">
          <a:xfrm>
            <a:off x="6769101" y="6527800"/>
            <a:ext cx="5397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b="1">
                <a:cs typeface="Arial" pitchFamily="34" charset="0"/>
              </a:rPr>
              <a:t>Upraveno dle: Poopesko Peter a kol. (1990)</a:t>
            </a:r>
            <a:endParaRPr lang="en-US" altLang="cs-CZ" sz="1400" b="1">
              <a:cs typeface="Arial" pitchFamily="34" charset="0"/>
            </a:endParaRPr>
          </a:p>
        </p:txBody>
      </p:sp>
      <p:sp>
        <p:nvSpPr>
          <p:cNvPr id="49199" name="Obdélník 57"/>
          <p:cNvSpPr>
            <a:spLocks noChangeArrowheads="1"/>
          </p:cNvSpPr>
          <p:nvPr/>
        </p:nvSpPr>
        <p:spPr bwMode="auto">
          <a:xfrm>
            <a:off x="-2117" y="0"/>
            <a:ext cx="12192001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0" name="Obdélník 58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1" name="Zástupný symbol pro číslo snímku 59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D233EA2-A102-4FBE-AC36-3BB61E0829A9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9203" name="Freeform 19"/>
          <p:cNvSpPr>
            <a:spLocks/>
          </p:cNvSpPr>
          <p:nvPr/>
        </p:nvSpPr>
        <p:spPr bwMode="auto">
          <a:xfrm flipH="1">
            <a:off x="5082118" y="2636839"/>
            <a:ext cx="586316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Freeform 20"/>
          <p:cNvSpPr>
            <a:spLocks/>
          </p:cNvSpPr>
          <p:nvPr/>
        </p:nvSpPr>
        <p:spPr bwMode="auto">
          <a:xfrm flipH="1">
            <a:off x="5130801" y="3068638"/>
            <a:ext cx="268817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5" name="Freeform 21"/>
          <p:cNvSpPr>
            <a:spLocks/>
          </p:cNvSpPr>
          <p:nvPr/>
        </p:nvSpPr>
        <p:spPr bwMode="auto">
          <a:xfrm flipH="1">
            <a:off x="4663018" y="3429000"/>
            <a:ext cx="518583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6" name="Freeform 22"/>
          <p:cNvSpPr>
            <a:spLocks/>
          </p:cNvSpPr>
          <p:nvPr/>
        </p:nvSpPr>
        <p:spPr bwMode="auto">
          <a:xfrm>
            <a:off x="5518151" y="3736975"/>
            <a:ext cx="2281767" cy="1658938"/>
          </a:xfrm>
          <a:custGeom>
            <a:avLst/>
            <a:gdLst>
              <a:gd name="T0" fmla="*/ 2147483646 w 1368"/>
              <a:gd name="T1" fmla="*/ 2147483646 h 1352"/>
              <a:gd name="T2" fmla="*/ 2147483646 w 1368"/>
              <a:gd name="T3" fmla="*/ 2147483646 h 1352"/>
              <a:gd name="T4" fmla="*/ 2147483646 w 1368"/>
              <a:gd name="T5" fmla="*/ 2147483646 h 1352"/>
              <a:gd name="T6" fmla="*/ 2147483646 w 1368"/>
              <a:gd name="T7" fmla="*/ 2147483646 h 1352"/>
              <a:gd name="T8" fmla="*/ 2147483646 w 1368"/>
              <a:gd name="T9" fmla="*/ 2147483646 h 1352"/>
              <a:gd name="T10" fmla="*/ 2147483646 w 1368"/>
              <a:gd name="T11" fmla="*/ 2147483646 h 1352"/>
              <a:gd name="T12" fmla="*/ 2147483646 w 1368"/>
              <a:gd name="T13" fmla="*/ 2147483646 h 1352"/>
              <a:gd name="T14" fmla="*/ 2147483646 w 1368"/>
              <a:gd name="T15" fmla="*/ 2147483646 h 1352"/>
              <a:gd name="T16" fmla="*/ 2147483646 w 1368"/>
              <a:gd name="T17" fmla="*/ 2147483646 h 1352"/>
              <a:gd name="T18" fmla="*/ 2147483646 w 1368"/>
              <a:gd name="T19" fmla="*/ 2147483646 h 1352"/>
              <a:gd name="T20" fmla="*/ 2147483646 w 1368"/>
              <a:gd name="T21" fmla="*/ 2147483646 h 1352"/>
              <a:gd name="T22" fmla="*/ 2147483646 w 1368"/>
              <a:gd name="T23" fmla="*/ 2147483646 h 1352"/>
              <a:gd name="T24" fmla="*/ 2147483646 w 1368"/>
              <a:gd name="T25" fmla="*/ 2147483646 h 1352"/>
              <a:gd name="T26" fmla="*/ 2147483646 w 1368"/>
              <a:gd name="T27" fmla="*/ 2147483646 h 13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8"/>
              <a:gd name="T43" fmla="*/ 0 h 1352"/>
              <a:gd name="T44" fmla="*/ 1368 w 1368"/>
              <a:gd name="T45" fmla="*/ 1352 h 13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8" h="1352">
                <a:moveTo>
                  <a:pt x="104" y="1328"/>
                </a:moveTo>
                <a:cubicBezTo>
                  <a:pt x="64" y="1352"/>
                  <a:pt x="72" y="1344"/>
                  <a:pt x="56" y="1328"/>
                </a:cubicBezTo>
                <a:cubicBezTo>
                  <a:pt x="40" y="1312"/>
                  <a:pt x="16" y="1328"/>
                  <a:pt x="8" y="1232"/>
                </a:cubicBezTo>
                <a:cubicBezTo>
                  <a:pt x="0" y="1136"/>
                  <a:pt x="0" y="920"/>
                  <a:pt x="8" y="752"/>
                </a:cubicBezTo>
                <a:cubicBezTo>
                  <a:pt x="16" y="584"/>
                  <a:pt x="40" y="344"/>
                  <a:pt x="56" y="224"/>
                </a:cubicBezTo>
                <a:cubicBezTo>
                  <a:pt x="72" y="104"/>
                  <a:pt x="56" y="64"/>
                  <a:pt x="104" y="32"/>
                </a:cubicBezTo>
                <a:cubicBezTo>
                  <a:pt x="152" y="0"/>
                  <a:pt x="232" y="8"/>
                  <a:pt x="344" y="32"/>
                </a:cubicBezTo>
                <a:cubicBezTo>
                  <a:pt x="456" y="56"/>
                  <a:pt x="632" y="112"/>
                  <a:pt x="776" y="176"/>
                </a:cubicBezTo>
                <a:cubicBezTo>
                  <a:pt x="920" y="240"/>
                  <a:pt x="1112" y="352"/>
                  <a:pt x="1208" y="416"/>
                </a:cubicBezTo>
                <a:cubicBezTo>
                  <a:pt x="1304" y="480"/>
                  <a:pt x="1368" y="520"/>
                  <a:pt x="1352" y="560"/>
                </a:cubicBezTo>
                <a:cubicBezTo>
                  <a:pt x="1336" y="600"/>
                  <a:pt x="1208" y="608"/>
                  <a:pt x="1112" y="656"/>
                </a:cubicBezTo>
                <a:cubicBezTo>
                  <a:pt x="1016" y="704"/>
                  <a:pt x="912" y="760"/>
                  <a:pt x="776" y="848"/>
                </a:cubicBezTo>
                <a:cubicBezTo>
                  <a:pt x="640" y="936"/>
                  <a:pt x="408" y="1104"/>
                  <a:pt x="296" y="1184"/>
                </a:cubicBezTo>
                <a:cubicBezTo>
                  <a:pt x="184" y="1264"/>
                  <a:pt x="144" y="1304"/>
                  <a:pt x="104" y="132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7" name="Left Arrow 3"/>
          <p:cNvSpPr>
            <a:spLocks noChangeArrowheads="1"/>
          </p:cNvSpPr>
          <p:nvPr/>
        </p:nvSpPr>
        <p:spPr bwMode="auto">
          <a:xfrm rot="-9707214">
            <a:off x="2567518" y="2371725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8" name="Left Arrow 3"/>
          <p:cNvSpPr>
            <a:spLocks noChangeArrowheads="1"/>
          </p:cNvSpPr>
          <p:nvPr/>
        </p:nvSpPr>
        <p:spPr bwMode="auto">
          <a:xfrm rot="10800000">
            <a:off x="2453218" y="3003550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9" name="Left Arrow 3"/>
          <p:cNvSpPr>
            <a:spLocks noChangeArrowheads="1"/>
          </p:cNvSpPr>
          <p:nvPr/>
        </p:nvSpPr>
        <p:spPr bwMode="auto">
          <a:xfrm rot="9433468">
            <a:off x="2510367" y="3602038"/>
            <a:ext cx="3202517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10" name="TextBox 4"/>
          <p:cNvSpPr txBox="1">
            <a:spLocks noChangeArrowheads="1"/>
          </p:cNvSpPr>
          <p:nvPr/>
        </p:nvSpPr>
        <p:spPr bwMode="auto">
          <a:xfrm>
            <a:off x="864931" y="1844675"/>
            <a:ext cx="1443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TRACHEA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1" name="TextBox 4"/>
          <p:cNvSpPr txBox="1">
            <a:spLocks noChangeArrowheads="1"/>
          </p:cNvSpPr>
          <p:nvPr/>
        </p:nvSpPr>
        <p:spPr bwMode="auto">
          <a:xfrm>
            <a:off x="782728" y="4067175"/>
            <a:ext cx="1406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N. VAGUS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2" name="TextBox 4"/>
          <p:cNvSpPr txBox="1">
            <a:spLocks noChangeArrowheads="1"/>
          </p:cNvSpPr>
          <p:nvPr/>
        </p:nvSpPr>
        <p:spPr bwMode="auto">
          <a:xfrm>
            <a:off x="406646" y="2852739"/>
            <a:ext cx="166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A. CAROTIS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3" name="TextovéPole 93"/>
          <p:cNvSpPr txBox="1">
            <a:spLocks noChangeArrowheads="1"/>
          </p:cNvSpPr>
          <p:nvPr/>
        </p:nvSpPr>
        <p:spPr bwMode="auto">
          <a:xfrm>
            <a:off x="7440084" y="1054101"/>
            <a:ext cx="451273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1800" b="1" dirty="0" smtClean="0">
                <a:cs typeface="Arial" pitchFamily="34" charset="0"/>
              </a:rPr>
              <a:t>ENDOTRACHEAL CANNULA</a:t>
            </a:r>
            <a:endParaRPr lang="cs-CZ" altLang="cs-CZ" sz="1800" b="1" dirty="0">
              <a:cs typeface="Arial" pitchFamily="34" charset="0"/>
            </a:endParaRPr>
          </a:p>
        </p:txBody>
      </p:sp>
      <p:pic>
        <p:nvPicPr>
          <p:cNvPr id="492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30408" r="24954" b="32961"/>
          <a:stretch>
            <a:fillRect/>
          </a:stretch>
        </p:blipFill>
        <p:spPr bwMode="auto">
          <a:xfrm>
            <a:off x="8015818" y="1782764"/>
            <a:ext cx="348191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3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4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3641FAC-EAB0-4993-ADB5-21886545624D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HERING-BREUER REFLEX</a:t>
            </a:r>
            <a:r>
              <a:rPr lang="cs-CZ" altLang="cs-CZ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46086" name="Picture 4" descr="HB před vagotomií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276476"/>
            <a:ext cx="115146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eft Brace 1"/>
          <p:cNvSpPr>
            <a:spLocks/>
          </p:cNvSpPr>
          <p:nvPr/>
        </p:nvSpPr>
        <p:spPr bwMode="auto">
          <a:xfrm rot="5400000">
            <a:off x="6288882" y="716757"/>
            <a:ext cx="287337" cy="41275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1513" name="Obdélník 11"/>
          <p:cNvSpPr>
            <a:spLocks noChangeArrowheads="1"/>
          </p:cNvSpPr>
          <p:nvPr/>
        </p:nvSpPr>
        <p:spPr bwMode="auto">
          <a:xfrm>
            <a:off x="3790951" y="1484313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smtClean="0">
                <a:latin typeface="Arial" charset="0"/>
                <a:cs typeface="Arial" charset="0"/>
              </a:rPr>
              <a:t>Reflex STOP BREATHING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89" name="Left Brace 1"/>
          <p:cNvSpPr>
            <a:spLocks/>
          </p:cNvSpPr>
          <p:nvPr/>
        </p:nvSpPr>
        <p:spPr bwMode="auto">
          <a:xfrm rot="-5400000">
            <a:off x="3120232" y="3050382"/>
            <a:ext cx="287337" cy="220980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814917" y="4365626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91" name="Left Brace 1"/>
          <p:cNvSpPr>
            <a:spLocks/>
          </p:cNvSpPr>
          <p:nvPr/>
        </p:nvSpPr>
        <p:spPr bwMode="auto">
          <a:xfrm rot="-5400000">
            <a:off x="9263857" y="3428207"/>
            <a:ext cx="287337" cy="1441451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959601" y="4365626"/>
            <a:ext cx="49932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7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8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7170C9-6FE5-434A-B60E-120BF7642456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VAGOTOMY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103718" y="981076"/>
            <a:ext cx="11944349" cy="17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cs-CZ" altLang="cs-CZ" sz="2400" dirty="0">
              <a:cs typeface="Arial" pitchFamily="34" charset="0"/>
            </a:endParaRPr>
          </a:p>
        </p:txBody>
      </p:sp>
      <p:pic>
        <p:nvPicPr>
          <p:cNvPr id="47111" name="Picture 4" descr="klidové dých  po vagotomii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264"/>
            <a:ext cx="11415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Left-Right Arrow 2"/>
          <p:cNvSpPr>
            <a:spLocks noChangeArrowheads="1"/>
          </p:cNvSpPr>
          <p:nvPr/>
        </p:nvSpPr>
        <p:spPr bwMode="auto">
          <a:xfrm>
            <a:off x="5039784" y="3716339"/>
            <a:ext cx="575733" cy="217487"/>
          </a:xfrm>
          <a:prstGeom prst="leftRightArrow">
            <a:avLst>
              <a:gd name="adj1" fmla="val 50000"/>
              <a:gd name="adj2" fmla="val 4963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3" name="Left-Right Arrow 13"/>
          <p:cNvSpPr>
            <a:spLocks noChangeArrowheads="1"/>
          </p:cNvSpPr>
          <p:nvPr/>
        </p:nvSpPr>
        <p:spPr bwMode="auto">
          <a:xfrm>
            <a:off x="5615518" y="3716339"/>
            <a:ext cx="385233" cy="217487"/>
          </a:xfrm>
          <a:prstGeom prst="left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cxnSp>
        <p:nvCxnSpPr>
          <p:cNvPr id="47114" name="Straight Connector 4"/>
          <p:cNvCxnSpPr>
            <a:cxnSpLocks noChangeShapeType="1"/>
          </p:cNvCxnSpPr>
          <p:nvPr/>
        </p:nvCxnSpPr>
        <p:spPr bwMode="auto">
          <a:xfrm>
            <a:off x="5039784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5615517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000751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7" name="Left Brace 5"/>
          <p:cNvSpPr>
            <a:spLocks/>
          </p:cNvSpPr>
          <p:nvPr/>
        </p:nvSpPr>
        <p:spPr bwMode="auto">
          <a:xfrm rot="-5400000">
            <a:off x="3071549" y="4245241"/>
            <a:ext cx="287337" cy="2112433"/>
          </a:xfrm>
          <a:prstGeom prst="lef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8" name="Left Brace 25"/>
          <p:cNvSpPr>
            <a:spLocks/>
          </p:cNvSpPr>
          <p:nvPr/>
        </p:nvSpPr>
        <p:spPr bwMode="auto">
          <a:xfrm rot="-5400000">
            <a:off x="8257382" y="1844941"/>
            <a:ext cx="287337" cy="6913033"/>
          </a:xfrm>
          <a:prstGeom prst="lef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9" name="Rectangle 3"/>
          <p:cNvSpPr txBox="1">
            <a:spLocks noChangeArrowheads="1"/>
          </p:cNvSpPr>
          <p:nvPr/>
        </p:nvSpPr>
        <p:spPr bwMode="auto">
          <a:xfrm>
            <a:off x="1678517" y="5516564"/>
            <a:ext cx="314748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One-side</a:t>
            </a:r>
            <a:r>
              <a:rPr lang="cs-CZ" altLang="cs-CZ" sz="2000" b="1" dirty="0" smtClean="0">
                <a:cs typeface="Arial" pitchFamily="34" charset="0"/>
              </a:rPr>
              <a:t> 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0" name="Rectangle 3"/>
          <p:cNvSpPr txBox="1">
            <a:spLocks noChangeArrowheads="1"/>
          </p:cNvSpPr>
          <p:nvPr/>
        </p:nvSpPr>
        <p:spPr bwMode="auto">
          <a:xfrm>
            <a:off x="6864351" y="5516564"/>
            <a:ext cx="314536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Both-side</a:t>
            </a:r>
            <a:r>
              <a:rPr lang="cs-CZ" altLang="cs-CZ" sz="2000" b="1" dirty="0" smtClean="0">
                <a:cs typeface="Arial" pitchFamily="34" charset="0"/>
              </a:rPr>
              <a:t>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1" name="Rectangle 3"/>
          <p:cNvSpPr txBox="1">
            <a:spLocks noChangeArrowheads="1"/>
          </p:cNvSpPr>
          <p:nvPr/>
        </p:nvSpPr>
        <p:spPr bwMode="auto">
          <a:xfrm>
            <a:off x="3236384" y="3105151"/>
            <a:ext cx="31474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inspirium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2" name="Rectangle 3"/>
          <p:cNvSpPr txBox="1">
            <a:spLocks noChangeArrowheads="1"/>
          </p:cNvSpPr>
          <p:nvPr/>
        </p:nvSpPr>
        <p:spPr bwMode="auto">
          <a:xfrm>
            <a:off x="4847167" y="3105151"/>
            <a:ext cx="31474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exspirium</a:t>
            </a:r>
            <a:endParaRPr lang="cs-CZ" altLang="cs-CZ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rgbClr val="FF0000"/>
                </a:solidFill>
              </a:rPr>
              <a:t>Periodic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breathing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5257800"/>
          </a:xfrm>
        </p:spPr>
        <p:txBody>
          <a:bodyPr/>
          <a:lstStyle/>
          <a:p>
            <a:r>
              <a:rPr lang="en-US" dirty="0"/>
              <a:t>It is not regular, rhythmic, but respiration occurs in periods ("a moment to breathe, take a moment to </a:t>
            </a:r>
            <a:r>
              <a:rPr lang="cs-CZ" dirty="0" smtClean="0"/>
              <a:t>not </a:t>
            </a:r>
            <a:r>
              <a:rPr lang="en-US" dirty="0" smtClean="0"/>
              <a:t>breathe</a:t>
            </a:r>
            <a:r>
              <a:rPr lang="cs-CZ" dirty="0" smtClean="0"/>
              <a:t>„</a:t>
            </a:r>
            <a:r>
              <a:rPr lang="cs-CZ" altLang="cs-CZ" dirty="0" smtClean="0"/>
              <a:t>)</a:t>
            </a:r>
          </a:p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rgbClr val="7030A0"/>
                </a:solidFill>
              </a:rPr>
              <a:t>CHEYNE-STOKES</a:t>
            </a:r>
            <a:endParaRPr lang="cs-CZ" altLang="cs-CZ" dirty="0" smtClean="0"/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BIOT‘S</a:t>
            </a:r>
            <a:endParaRPr lang="cs-CZ" altLang="cs-CZ" dirty="0" smtClean="0"/>
          </a:p>
          <a:p>
            <a:r>
              <a:rPr lang="cs-CZ" altLang="cs-CZ" dirty="0" smtClean="0"/>
              <a:t>„</a:t>
            </a:r>
            <a:r>
              <a:rPr lang="cs-CZ" altLang="cs-CZ" dirty="0" err="1" smtClean="0"/>
              <a:t>gasping</a:t>
            </a:r>
            <a:r>
              <a:rPr lang="cs-CZ" altLang="cs-CZ" dirty="0" smtClean="0"/>
              <a:t>“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KUSSMAUL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489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23695" r="41127" b="46104"/>
          <a:stretch>
            <a:fillRect/>
          </a:stretch>
        </p:blipFill>
        <p:spPr bwMode="auto">
          <a:xfrm>
            <a:off x="90679" y="444843"/>
            <a:ext cx="12010641" cy="59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4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1420285" y="260350"/>
            <a:ext cx="996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Hypoxia, hypoxemia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709542" y="1396700"/>
            <a:ext cx="9999133" cy="130943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2400" dirty="0" smtClean="0">
                <a:solidFill>
                  <a:srgbClr val="FF0000"/>
                </a:solidFill>
              </a:rPr>
              <a:t>Hypoxia</a:t>
            </a:r>
            <a:r>
              <a:rPr lang="en-US" altLang="cs-CZ" sz="2400" dirty="0" smtClean="0"/>
              <a:t> is a general name for a lack of oxygen in the body or individual tissues.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 smtClean="0"/>
              <a:t>Hypoxemia is lack of oxygen in arterial blood.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 smtClean="0"/>
              <a:t>Complete lack of oxygen is known as anoxia.</a:t>
            </a:r>
          </a:p>
        </p:txBody>
      </p:sp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1871133" y="2997201"/>
            <a:ext cx="94085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6900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Verdana" panose="020B0604030504040204" pitchFamily="34" charset="0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82550" indent="0" eaLnBrk="1" hangingPunct="1">
              <a:spcBef>
                <a:spcPct val="0"/>
              </a:spcBef>
              <a:buClr>
                <a:srgbClr val="3668C4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The most common types of hypoxia:</a:t>
            </a:r>
            <a:endParaRPr lang="en-US" altLang="cs-CZ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 smtClean="0"/>
              <a:t>Hypoxic - physiological: stay at higher altitudes, pathological: hypoventilation during lung or neuromuscular diseases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 smtClean="0"/>
              <a:t>Transport (anemic) - reduced transport capacity of blood for oxygen (anemia, blood loss, CO poisoning)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 smtClean="0"/>
              <a:t>Ischemic (stagnation) - restricted blood flow to tissue (heart failure, shock states, obstruction of an artery)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 err="1" smtClean="0"/>
              <a:t>Histotoxic</a:t>
            </a:r>
            <a:r>
              <a:rPr lang="en-US" sz="2400" dirty="0" smtClean="0"/>
              <a:t> - cells are unable to utilize oxygen (cyanide poisoning - damage to the respiratory chain)</a:t>
            </a:r>
            <a:endParaRPr lang="en-US" altLang="cs-CZ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222015" y="360363"/>
            <a:ext cx="11699052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OXYGEN </a:t>
            </a:r>
            <a:r>
              <a:rPr lang="cs-CZ" altLang="cs-CZ" dirty="0">
                <a:solidFill>
                  <a:schemeClr val="tx2"/>
                </a:solidFill>
              </a:rPr>
              <a:t>FALL</a:t>
            </a:r>
          </a:p>
          <a:p>
            <a:pPr eaLnBrk="1" hangingPunct="1"/>
            <a:r>
              <a:rPr lang="cs-CZ" altLang="cs-CZ" dirty="0"/>
              <a:t>									</a:t>
            </a:r>
            <a:r>
              <a:rPr lang="cs-CZ" altLang="cs-CZ" sz="2400" dirty="0" err="1"/>
              <a:t>mmHg</a:t>
            </a:r>
            <a:endParaRPr lang="cs-CZ" altLang="cs-CZ" sz="2400" dirty="0"/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smtClean="0"/>
              <a:t>dry </a:t>
            </a:r>
            <a:r>
              <a:rPr lang="cs-CZ" altLang="cs-CZ" sz="2400" dirty="0" err="1"/>
              <a:t>atmospheric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air				</a:t>
            </a:r>
            <a:r>
              <a:rPr lang="cs-CZ" altLang="cs-CZ" sz="2400" dirty="0"/>
              <a:t>		159 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err="1" smtClean="0"/>
              <a:t>humid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atmospheric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air					</a:t>
            </a:r>
            <a:r>
              <a:rPr lang="cs-CZ" altLang="cs-CZ" sz="2400" dirty="0"/>
              <a:t>	149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err="1" smtClean="0"/>
              <a:t>ideal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alveolar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gass</a:t>
            </a:r>
            <a:r>
              <a:rPr lang="cs-CZ" altLang="cs-CZ" sz="2400" dirty="0" smtClean="0"/>
              <a:t>				                                   </a:t>
            </a:r>
            <a:r>
              <a:rPr lang="cs-CZ" altLang="cs-CZ" sz="2400" dirty="0"/>
              <a:t>105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smtClean="0"/>
              <a:t>end-</a:t>
            </a:r>
            <a:r>
              <a:rPr lang="cs-CZ" altLang="cs-CZ" sz="2400" dirty="0" err="1" smtClean="0"/>
              <a:t>expiration</a:t>
            </a:r>
            <a:r>
              <a:rPr lang="cs-CZ" altLang="cs-CZ" sz="2400" dirty="0" smtClean="0"/>
              <a:t> air</a:t>
            </a:r>
            <a:r>
              <a:rPr lang="cs-CZ" altLang="cs-CZ" sz="2400" dirty="0"/>
              <a:t>		</a:t>
            </a:r>
            <a:r>
              <a:rPr lang="cs-CZ" altLang="cs-CZ" sz="2400" dirty="0" smtClean="0"/>
              <a:t>				</a:t>
            </a:r>
            <a:r>
              <a:rPr lang="cs-CZ" altLang="cs-CZ" sz="2400" dirty="0"/>
              <a:t>	105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err="1" smtClean="0"/>
              <a:t>arterial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blood</a:t>
            </a:r>
            <a:r>
              <a:rPr lang="cs-CZ" altLang="cs-CZ" sz="2400" dirty="0"/>
              <a:t>							  77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smtClean="0"/>
              <a:t>cytoplasma </a:t>
            </a:r>
            <a:r>
              <a:rPr lang="cs-CZ" altLang="cs-CZ" sz="2400" dirty="0"/>
              <a:t>– </a:t>
            </a:r>
            <a:r>
              <a:rPr lang="cs-CZ" altLang="cs-CZ" sz="2400" dirty="0" err="1" smtClean="0"/>
              <a:t>mitochondria</a:t>
            </a:r>
            <a:r>
              <a:rPr lang="cs-CZ" altLang="cs-CZ" sz="2400" dirty="0" smtClean="0"/>
              <a:t>	</a:t>
            </a:r>
            <a:r>
              <a:rPr lang="cs-CZ" altLang="cs-CZ" sz="2400" dirty="0"/>
              <a:t>				3-10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err="1" smtClean="0"/>
              <a:t>mixed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venous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blood</a:t>
            </a:r>
            <a:r>
              <a:rPr lang="cs-CZ" altLang="cs-CZ" sz="2400" dirty="0"/>
              <a:t>						  40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400" dirty="0" err="1" smtClean="0"/>
              <a:t>venous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blood</a:t>
            </a:r>
            <a:r>
              <a:rPr lang="cs-CZ" altLang="cs-CZ" sz="2400" dirty="0"/>
              <a:t>							  20</a:t>
            </a:r>
          </a:p>
        </p:txBody>
      </p:sp>
    </p:spTree>
    <p:extLst>
      <p:ext uri="{BB962C8B-B14F-4D97-AF65-F5344CB8AC3E}">
        <p14:creationId xmlns:p14="http://schemas.microsoft.com/office/powerpoint/2010/main" val="23914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rmBronchiol s alveolyLidské tě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400"/>
            <a:ext cx="8534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6535" y="1228725"/>
            <a:ext cx="110744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4600" smtClean="0">
              <a:effectLst>
                <a:outerShdw blurRad="38100" dist="38100" dir="2700000" algn="tl">
                  <a:srgbClr val="C0C0C0"/>
                </a:outerShdw>
              </a:effectLst>
              <a:latin typeface="Bangkok CE" charset="-18"/>
              <a:ea typeface="+mj-ea"/>
            </a:endParaRPr>
          </a:p>
        </p:txBody>
      </p:sp>
      <p:pic>
        <p:nvPicPr>
          <p:cNvPr id="17411" name="Picture 1027" descr="S02401-002-f0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0226"/>
            <a:ext cx="12192000" cy="56991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432741" y="584201"/>
            <a:ext cx="2840842" cy="52322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hlink"/>
                </a:solidFill>
              </a:rPr>
              <a:t>pO</a:t>
            </a:r>
            <a:r>
              <a:rPr lang="cs-CZ" altLang="cs-CZ" baseline="-25000">
                <a:solidFill>
                  <a:schemeClr val="hlink"/>
                </a:solidFill>
              </a:rPr>
              <a:t>2</a:t>
            </a:r>
            <a:r>
              <a:rPr lang="cs-CZ" altLang="cs-CZ">
                <a:solidFill>
                  <a:schemeClr val="hlink"/>
                </a:solidFill>
              </a:rPr>
              <a:t>  =  1 mmHg</a:t>
            </a:r>
          </a:p>
        </p:txBody>
      </p:sp>
      <p:sp>
        <p:nvSpPr>
          <p:cNvPr id="17413" name="Line 1029"/>
          <p:cNvSpPr>
            <a:spLocks noChangeShapeType="1"/>
          </p:cNvSpPr>
          <p:nvPr/>
        </p:nvSpPr>
        <p:spPr bwMode="auto">
          <a:xfrm>
            <a:off x="2045171" y="1106488"/>
            <a:ext cx="4999096" cy="22272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Hypercapnia</a:t>
            </a:r>
            <a:endParaRPr lang="cs-CZ" alt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 </a:t>
            </a:r>
            <a:r>
              <a:rPr lang="en-US" altLang="cs-CZ" sz="2400" smtClean="0"/>
              <a:t>Hypercapnia</a:t>
            </a:r>
            <a:r>
              <a:rPr lang="cs-CZ" altLang="cs-CZ" sz="2400" smtClean="0"/>
              <a:t> - </a:t>
            </a:r>
            <a:r>
              <a:rPr lang="en-US" altLang="cs-CZ" sz="2400" smtClean="0"/>
              <a:t>increase of concentration of carbon dioxide in the blood or in tissues that is caused by retention of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 in the body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possible causes: total alveolar hypoventilation (decreased respiration or extension of dead space)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mild hypercapnia (5 -7</a:t>
            </a:r>
            <a:r>
              <a:rPr lang="sk-SK" altLang="cs-CZ" sz="2400" smtClean="0"/>
              <a:t> </a:t>
            </a:r>
            <a:r>
              <a:rPr lang="en-US" altLang="cs-CZ" sz="2400" smtClean="0"/>
              <a:t>kPa) causes stimulation of the respiratory center (therapeutic use: pneumoxid = mixture of oxygen + 2-5%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hypercapnia around 10 kPa -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 narcosis - respiratory depression (preceded by headache, confusion, disorientation, a feeling of breathlessness)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hypercapnia over 12 kPa - significant respiratory depression - coma and death</a:t>
            </a:r>
            <a:r>
              <a:rPr lang="cs-CZ" altLang="cs-CZ" sz="2400" smtClean="0"/>
              <a:t>.</a:t>
            </a:r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11030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0835" r="34442" b="3517"/>
          <a:stretch>
            <a:fillRect/>
          </a:stretch>
        </p:blipFill>
        <p:spPr bwMode="auto">
          <a:xfrm>
            <a:off x="3432176" y="77788"/>
            <a:ext cx="59039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494" y="2103437"/>
            <a:ext cx="11106665" cy="1325563"/>
          </a:xfrm>
        </p:spPr>
        <p:txBody>
          <a:bodyPr/>
          <a:lstStyle/>
          <a:p>
            <a:r>
              <a:rPr lang="cs-CZ" b="1" i="1" u="sng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THANK YOU FOR YOUR ATTENTION</a:t>
            </a:r>
            <a:endParaRPr lang="cs-CZ" b="1" i="1" u="sng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9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řasinky dýchacích c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89050"/>
            <a:ext cx="11785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tma v bronš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39776"/>
            <a:ext cx="117856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ýchábí žebra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0"/>
            <a:ext cx="485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ychani Hrudní koš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295401"/>
            <a:ext cx="69215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6649" y="873211"/>
            <a:ext cx="461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Bucket</a:t>
            </a:r>
            <a:r>
              <a:rPr lang="cs-CZ" dirty="0" smtClean="0"/>
              <a:t>-handle and </a:t>
            </a:r>
            <a:r>
              <a:rPr lang="cs-CZ" dirty="0" err="1" smtClean="0"/>
              <a:t>water</a:t>
            </a:r>
            <a:r>
              <a:rPr lang="cs-CZ" dirty="0" smtClean="0"/>
              <a:t>-pump handle </a:t>
            </a:r>
            <a:r>
              <a:rPr lang="cs-CZ" dirty="0" err="1" smtClean="0"/>
              <a:t>effects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476750"/>
            <a:ext cx="41994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Graf změny obje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76250"/>
            <a:ext cx="419946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2852738"/>
            <a:ext cx="419946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Obrzměny intrapleur tlaku Silbernag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0038"/>
            <a:ext cx="584411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7534" y="908050"/>
            <a:ext cx="1550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pulmonalis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0318" y="882650"/>
            <a:ext cx="1309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parietalis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28851" y="549275"/>
            <a:ext cx="1382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PLEURA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063751" y="129381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3600451" y="1222375"/>
            <a:ext cx="57573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3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vrchové napětí 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8913"/>
            <a:ext cx="11684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8147051" y="3946526"/>
          <a:ext cx="26543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Rovnice" r:id="rId4" imgW="533169" imgH="393529" progId="Equation.3">
                  <p:embed/>
                </p:oleObj>
              </mc:Choice>
              <mc:Fallback>
                <p:oleObj name="Rovnice" r:id="rId4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1" y="3946526"/>
                        <a:ext cx="26543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4E53C6B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7FC"/>
              </a:clrFrom>
              <a:clrTo>
                <a:srgbClr val="F4F7FC">
                  <a:alpha val="0"/>
                </a:srgbClr>
              </a:clrTo>
            </a:clrChange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7245" r="7185"/>
          <a:stretch>
            <a:fillRect/>
          </a:stretch>
        </p:blipFill>
        <p:spPr bwMode="auto">
          <a:xfrm>
            <a:off x="527051" y="3644900"/>
            <a:ext cx="6959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" y="908050"/>
            <a:ext cx="2639484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9784" y="692150"/>
            <a:ext cx="2639483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35334" y="600075"/>
            <a:ext cx="4129617" cy="280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31801" y="3644900"/>
            <a:ext cx="3263900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271434" y="3644900"/>
            <a:ext cx="3263900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535333" y="188914"/>
            <a:ext cx="4224867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/>
          <p:cNvSpPr txBox="1"/>
          <p:nvPr/>
        </p:nvSpPr>
        <p:spPr>
          <a:xfrm>
            <a:off x="8056605" y="5988908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Hollow</a:t>
            </a:r>
            <a:r>
              <a:rPr lang="cs-CZ" dirty="0" smtClean="0"/>
              <a:t> </a:t>
            </a:r>
            <a:r>
              <a:rPr lang="cs-CZ" dirty="0" err="1" smtClean="0"/>
              <a:t>spherical</a:t>
            </a:r>
            <a:r>
              <a:rPr lang="cs-CZ" dirty="0" smtClean="0"/>
              <a:t> organ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4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měna plynů v alveolu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160421" y="1163052"/>
            <a:ext cx="6383867" cy="52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isociační křivka hemoglobi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9726"/>
            <a:ext cx="4876800" cy="4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91352" y="139700"/>
            <a:ext cx="454368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TRANSPORT  O</a:t>
            </a:r>
            <a:r>
              <a:rPr lang="en-US" altLang="cs-CZ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cs-CZ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383867" y="2492375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100%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79117" y="4267200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34397" y="1419726"/>
            <a:ext cx="19143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cs-CZ" altLang="cs-CZ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	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687577" y="3666521"/>
            <a:ext cx="1947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47467" y="6165850"/>
            <a:ext cx="13440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401051" y="61658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25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457267" y="621188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0678584" y="61849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75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1472334" y="6184900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63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497f179-05ff-4b93-85c4-31ff812f9ec4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843</Words>
  <Application>Microsoft Office PowerPoint</Application>
  <PresentationFormat>Širokoúhlá obrazovka</PresentationFormat>
  <Paragraphs>128</Paragraphs>
  <Slides>33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6" baseType="lpstr">
      <vt:lpstr>MS PGothic</vt:lpstr>
      <vt:lpstr>Algerian</vt:lpstr>
      <vt:lpstr>Arial</vt:lpstr>
      <vt:lpstr>Arial CE</vt:lpstr>
      <vt:lpstr>Bangkok CE</vt:lpstr>
      <vt:lpstr>Calibri</vt:lpstr>
      <vt:lpstr>Calibri Light</vt:lpstr>
      <vt:lpstr>Gill Sans MT</vt:lpstr>
      <vt:lpstr>Symbol</vt:lpstr>
      <vt:lpstr>Times New Roman</vt:lpstr>
      <vt:lpstr>Wingdings 2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Control of ventilation </vt:lpstr>
      <vt:lpstr>Prezentace aplikace PowerPoint</vt:lpstr>
      <vt:lpstr>Prezentace aplikace PowerPoint</vt:lpstr>
      <vt:lpstr>Prezentace aplikace PowerPoint</vt:lpstr>
      <vt:lpstr>Prezentace aplikace PowerPoint</vt:lpstr>
      <vt:lpstr>Chemical factors affecting the respiratory center: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Periodic breathing</vt:lpstr>
      <vt:lpstr>Prezentace aplikace PowerPoint</vt:lpstr>
      <vt:lpstr>Hypoxia, hypoxemia</vt:lpstr>
      <vt:lpstr>Prezentace aplikace PowerPoint</vt:lpstr>
      <vt:lpstr>Prezentace aplikace PowerPoint</vt:lpstr>
      <vt:lpstr>Hypercapnia</vt:lpstr>
      <vt:lpstr>Prezentace aplikace PowerPoint</vt:lpstr>
      <vt:lpstr>THANK YOU FOR YOUR ATTENTION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23</cp:revision>
  <dcterms:created xsi:type="dcterms:W3CDTF">2016-02-26T14:10:40Z</dcterms:created>
  <dcterms:modified xsi:type="dcterms:W3CDTF">2017-03-06T06:28:53Z</dcterms:modified>
</cp:coreProperties>
</file>