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2"/>
  </p:sldMasterIdLst>
  <p:notesMasterIdLst>
    <p:notesMasterId r:id="rId10"/>
  </p:notesMasterIdLst>
  <p:handoutMasterIdLst>
    <p:handoutMasterId r:id="rId11"/>
  </p:handoutMasterIdLst>
  <p:sldIdLst>
    <p:sldId id="267" r:id="rId3"/>
    <p:sldId id="263" r:id="rId4"/>
    <p:sldId id="264" r:id="rId5"/>
    <p:sldId id="262" r:id="rId6"/>
    <p:sldId id="261" r:id="rId7"/>
    <p:sldId id="265" r:id="rId8"/>
    <p:sldId id="266" r:id="rId9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11" autoAdjust="0"/>
    <p:restoredTop sz="94434" autoAdjust="0"/>
  </p:normalViewPr>
  <p:slideViewPr>
    <p:cSldViewPr>
      <p:cViewPr varScale="1">
        <p:scale>
          <a:sx n="68" d="100"/>
          <a:sy n="68" d="100"/>
        </p:scale>
        <p:origin x="102" y="816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cs-CZ" smtClean="0"/>
              <a:t>03.04.2017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cs-CZ" smtClean="0"/>
              <a:t>03.04.2017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238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430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7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08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436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4979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191" y="2565402"/>
            <a:ext cx="1002192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445" y="6248400"/>
            <a:ext cx="84056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1619" y="6248400"/>
            <a:ext cx="2455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4128157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752280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4524" y="1125540"/>
            <a:ext cx="2270591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274" y="1125540"/>
            <a:ext cx="8048385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536030995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544" y="758952"/>
            <a:ext cx="9415867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198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544" y="4800600"/>
            <a:ext cx="9415867" cy="1691640"/>
          </a:xfrm>
        </p:spPr>
        <p:txBody>
          <a:bodyPr>
            <a:normAutofit/>
          </a:bodyPr>
          <a:lstStyle>
            <a:lvl1pPr marL="0" indent="0" algn="l">
              <a:buNone/>
              <a:defRPr sz="2199" baseline="0">
                <a:solidFill>
                  <a:schemeClr val="tx1">
                    <a:lumMod val="75000"/>
                  </a:schemeClr>
                </a:solidFill>
              </a:defRPr>
            </a:lvl1pPr>
            <a:lvl2pPr marL="457063" indent="0" algn="ctr">
              <a:buNone/>
              <a:defRPr sz="2199"/>
            </a:lvl2pPr>
            <a:lvl3pPr marL="914126" indent="0" algn="ctr">
              <a:buNone/>
              <a:defRPr sz="21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40160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0845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4406902"/>
            <a:ext cx="107858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276" y="2906713"/>
            <a:ext cx="1078584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4004472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273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7201" y="2019302"/>
            <a:ext cx="5167913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2158398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6" y="1134534"/>
            <a:ext cx="10785840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981" y="2019301"/>
            <a:ext cx="5170196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274" y="2915729"/>
            <a:ext cx="5164364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5853" y="2019301"/>
            <a:ext cx="516926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5645" y="2938735"/>
            <a:ext cx="5169471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2158292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10785840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2013156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64450051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274" y="1134535"/>
            <a:ext cx="10785840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494" y="2019300"/>
            <a:ext cx="6699622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274" y="2019300"/>
            <a:ext cx="3661558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8282749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095" y="5087508"/>
            <a:ext cx="7313295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095" y="1134533"/>
            <a:ext cx="7313295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095" y="5654247"/>
            <a:ext cx="7313295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9009097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276" y="1125539"/>
            <a:ext cx="10779372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276" y="2017713"/>
            <a:ext cx="1077362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445" y="6248400"/>
            <a:ext cx="840569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noProof="0"/>
              <a:t>Czech Language for Foreigners I</a:t>
            </a:r>
            <a:endParaRPr 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1619" y="6248400"/>
            <a:ext cx="24550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Cambria" panose="02040503050406030204" pitchFamily="18" charset="0"/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253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med">
    <p:fade/>
  </p:transition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Genitiv singuláru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89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koho? čeho? (</a:t>
            </a:r>
            <a:r>
              <a:rPr lang="cs-CZ" dirty="0" err="1"/>
              <a:t>simplified</a:t>
            </a:r>
            <a:r>
              <a:rPr lang="cs-CZ" dirty="0"/>
              <a:t> table)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006506"/>
              </p:ext>
            </p:extLst>
          </p:nvPr>
        </p:nvGraphicFramePr>
        <p:xfrm>
          <a:off x="261763" y="1905000"/>
          <a:ext cx="8449457" cy="26771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8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3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Adjectives</a:t>
                      </a:r>
                      <a:endParaRPr lang="cs-CZ" sz="2000" b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Typical</a:t>
                      </a:r>
                      <a:r>
                        <a:rPr lang="cs-CZ" sz="2000" b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000" b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nouns</a:t>
                      </a:r>
                      <a:endParaRPr lang="cs-CZ" sz="2000" b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Other</a:t>
                      </a:r>
                      <a:r>
                        <a:rPr lang="cs-CZ" sz="2000" b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000" b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nouns</a:t>
                      </a:r>
                      <a:endParaRPr lang="cs-CZ" sz="2000" b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 + N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česk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ého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student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muž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cs-CZ" sz="2000" b="0" noProof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důchodc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cs-CZ" sz="2000" b="0" noProof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koleg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8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moderní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obchod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les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čaj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8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nádraží, moř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kuře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česk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é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studentk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restaurac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kancelář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kost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8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moderní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61762" y="4941168"/>
            <a:ext cx="1130525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Useful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: Zeptám se Martina Punčocháře. (GEN = ACC)</a:t>
            </a:r>
          </a:p>
          <a:p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Mi: Jdu do nového baru. </a:t>
            </a:r>
          </a:p>
          <a:p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F: Večer půjdu do oblíbené hospody nebo do restaurace.</a:t>
            </a:r>
          </a:p>
          <a:p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N: Jedu do Brna.</a:t>
            </a:r>
          </a:p>
        </p:txBody>
      </p:sp>
    </p:spTree>
    <p:extLst>
      <p:ext uri="{BB962C8B-B14F-4D97-AF65-F5344CB8AC3E}">
        <p14:creationId xmlns:p14="http://schemas.microsoft.com/office/powerpoint/2010/main" val="54308075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koho? čeho? (</a:t>
            </a:r>
            <a:r>
              <a:rPr lang="cs-CZ" dirty="0" err="1"/>
              <a:t>complete</a:t>
            </a:r>
            <a:r>
              <a:rPr lang="cs-CZ" dirty="0"/>
              <a:t> table)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61763" y="1905000"/>
          <a:ext cx="11473793" cy="44094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8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3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Dem.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Possesives</a:t>
                      </a:r>
                      <a:endParaRPr lang="cs-CZ" sz="2000" b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Adjectives</a:t>
                      </a:r>
                      <a:endParaRPr lang="cs-CZ" sz="2000" b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Typical</a:t>
                      </a:r>
                      <a:r>
                        <a:rPr lang="cs-CZ" sz="2000" b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000" b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nouns</a:t>
                      </a:r>
                      <a:endParaRPr lang="cs-CZ" sz="2000" b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Other</a:t>
                      </a:r>
                      <a:r>
                        <a:rPr lang="cs-CZ" sz="2000" b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000" b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nouns</a:t>
                      </a:r>
                      <a:endParaRPr lang="cs-CZ" sz="2000" b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 + N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toho</a:t>
                      </a:r>
                      <a:endParaRPr lang="cs-CZ" sz="20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ého | 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tv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ého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česk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ého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student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muž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cs-CZ" sz="2000" b="0" noProof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důchodc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cs-CZ" sz="2000" b="0" noProof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cs-CZ" sz="2000" b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koleg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8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naš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eho | 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vaš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moderní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obchod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les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čaj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8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ln>
                            <a:solidFill>
                              <a:srgbClr val="FFC000"/>
                            </a:solidFill>
                          </a:ln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ln>
                          <a:solidFill>
                            <a:srgbClr val="FFC000"/>
                          </a:solidFill>
                        </a:ln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jeho | její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jejich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aut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nádraží, moř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kuře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té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é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/moj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česk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é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studentk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restaurac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kancelář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kost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8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tv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é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/tvoj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moderní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20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8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naš</a:t>
                      </a:r>
                      <a:r>
                        <a:rPr lang="cs-CZ" sz="2000" b="1" noProof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í 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 vaší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8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jeho</a:t>
                      </a:r>
                      <a:r>
                        <a:rPr lang="cs-CZ" sz="2000" baseline="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| </a:t>
                      </a: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její | jejich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jedné, dvou,</a:t>
                      </a:r>
                      <a:r>
                        <a:rPr lang="cs-CZ" sz="1800" baseline="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8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tří, čtyř, </a:t>
                      </a: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pět</a:t>
                      </a:r>
                      <a:r>
                        <a:rPr lang="cs-CZ" sz="1800" b="1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, šest</a:t>
                      </a:r>
                      <a:r>
                        <a:rPr lang="cs-CZ" sz="1800" b="1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, sedm</a:t>
                      </a:r>
                      <a:r>
                        <a:rPr lang="cs-CZ" sz="1800" b="1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, osm</a:t>
                      </a:r>
                      <a:r>
                        <a:rPr lang="cs-CZ" sz="1800" b="1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, dev</a:t>
                      </a:r>
                      <a:r>
                        <a:rPr lang="cs-CZ" sz="18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í</a:t>
                      </a: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cs-CZ" sz="1800" b="1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, des</a:t>
                      </a:r>
                      <a:r>
                        <a:rPr lang="cs-CZ" sz="1800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í</a:t>
                      </a: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cs-CZ" sz="1800" b="1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, jedenáct</a:t>
                      </a:r>
                      <a:r>
                        <a:rPr lang="cs-CZ" sz="1800" b="1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, dvanáct</a:t>
                      </a:r>
                      <a:r>
                        <a:rPr lang="cs-CZ" sz="1800" b="1" noProof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1800" noProof="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788262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předložky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PREPOSITIONS</a:t>
            </a:r>
          </a:p>
          <a:p>
            <a:pPr marL="0" indent="0">
              <a:buNone/>
            </a:pPr>
            <a:r>
              <a:rPr lang="pl-PL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Place: </a:t>
            </a:r>
            <a:r>
              <a:rPr lang="pl-PL" sz="2800" i="1" dirty="0">
                <a:latin typeface="Calibri" panose="020F0502020204030204" pitchFamily="34" charset="0"/>
                <a:cs typeface="Calibri" panose="020F0502020204030204" pitchFamily="34" charset="0"/>
              </a:rPr>
              <a:t>do, z, u, blízko, </a:t>
            </a:r>
            <a:r>
              <a:rPr lang="pl-PL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vedle</a:t>
            </a:r>
            <a:r>
              <a:rPr lang="pl-PL" sz="28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kolem</a:t>
            </a:r>
            <a:r>
              <a:rPr lang="pl-PL" sz="2800" i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pl-PL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okolo</a:t>
            </a:r>
            <a:r>
              <a:rPr lang="pl-PL" sz="28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uprostřed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marL="0" indent="0">
              <a:buNone/>
            </a:pP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Jedu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školy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jsem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z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Brna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bydlím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blízko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Vaňkovky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vedle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mého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domu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je park,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chodím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rád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kolem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řeky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uprostřed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kampusu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kavárna</a:t>
            </a:r>
            <a:endParaRPr lang="en-US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Time: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od – do</a:t>
            </a:r>
          </a:p>
          <a:p>
            <a:pPr marL="0" indent="0">
              <a:buNone/>
            </a:pP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Pracuju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rána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večera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, od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pondělí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do pátku.</a:t>
            </a:r>
          </a:p>
          <a:p>
            <a:pPr marL="0" indent="0">
              <a:buNone/>
            </a:pPr>
            <a:r>
              <a:rPr lang="en-US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Others: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bez, </a:t>
            </a:r>
            <a:r>
              <a:rPr lang="en-US" sz="28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kromě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Dám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kávu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bez </a:t>
            </a:r>
            <a:r>
              <a:rPr lang="en-US" sz="20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cukru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J</a:t>
            </a:r>
            <a:r>
              <a:rPr lang="en-US" sz="20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sme</a:t>
            </a: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všichni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kromě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pana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učitele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Kromě bolesti hlavy má pacient taky rýmu.</a:t>
            </a:r>
            <a:endParaRPr lang="cs-CZ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688972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koho? čeho?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VERBS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bát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se (to be afraid of),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ptát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se/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zeptat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se (to ask)</a:t>
            </a:r>
          </a:p>
          <a:p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Čeho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bojíš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? &gt;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Bojím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testu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Koho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zeptáš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? &gt;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Zeptám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paní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doktorky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2298934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koho? čeho?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POSSESIVITY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Čí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je ta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kniha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? &gt;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Její</a:t>
            </a:r>
            <a:r>
              <a:rPr lang="en-US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mladší</a:t>
            </a:r>
            <a:r>
              <a:rPr lang="en-US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</a:t>
            </a:r>
            <a:r>
              <a:rPr lang="en-US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bratr</a:t>
            </a:r>
            <a:r>
              <a:rPr lang="en-US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. / Moj</a:t>
            </a:r>
            <a:r>
              <a:rPr lang="en-US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starší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sestr</a:t>
            </a:r>
            <a:r>
              <a:rPr lang="en-US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. / Naš</a:t>
            </a:r>
            <a:r>
              <a:rPr lang="en-US" sz="2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česk</a:t>
            </a:r>
            <a:r>
              <a:rPr lang="en-US" sz="2800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učitelk</a:t>
            </a:r>
            <a:r>
              <a:rPr lang="en-US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Komenského náměstí.</a:t>
            </a:r>
          </a:p>
        </p:txBody>
      </p:sp>
    </p:spTree>
    <p:extLst>
      <p:ext uri="{BB962C8B-B14F-4D97-AF65-F5344CB8AC3E}">
        <p14:creationId xmlns:p14="http://schemas.microsoft.com/office/powerpoint/2010/main" val="414200788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koho? čeho?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PARTIALNESS („OF“ FUNCTION)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quantifiers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like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litr vody, půllitr piva, kilo masa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hrnek čaje, sklenice vína</a:t>
            </a:r>
          </a:p>
          <a:p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(in </a:t>
            </a:r>
            <a:r>
              <a:rPr 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plural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 5+ and </a:t>
            </a:r>
            <a:r>
              <a:rPr 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expressions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i="1" dirty="0" err="1">
                <a:latin typeface="Calibri" panose="020F0502020204030204" pitchFamily="34" charset="0"/>
                <a:cs typeface="Calibri" panose="020F0502020204030204" pitchFamily="34" charset="0"/>
              </a:rPr>
              <a:t>like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 „hodně“, „málo“)</a:t>
            </a:r>
          </a:p>
          <a:p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medicine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: rakovina prostaty, zánět nosohltanu, bolest hlavy, rentgen hrudníku</a:t>
            </a:r>
          </a:p>
        </p:txBody>
      </p:sp>
    </p:spTree>
    <p:extLst>
      <p:ext uri="{BB962C8B-B14F-4D97-AF65-F5344CB8AC3E}">
        <p14:creationId xmlns:p14="http://schemas.microsoft.com/office/powerpoint/2010/main" val="59572451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CFAF12D-CFF3-425F-A902-4DFAACDEC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01-introduction</Template>
  <TotalTime>0</TotalTime>
  <Words>417</Words>
  <Application>Microsoft Office PowerPoint</Application>
  <PresentationFormat>Vlastní</PresentationFormat>
  <Paragraphs>109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Cambria</vt:lpstr>
      <vt:lpstr>Corbel</vt:lpstr>
      <vt:lpstr>Tahoma</vt:lpstr>
      <vt:lpstr>Wingdings</vt:lpstr>
      <vt:lpstr>Prezentace_MU_CZ</vt:lpstr>
      <vt:lpstr>Genitiv singuláru</vt:lpstr>
      <vt:lpstr>Genitiv singuláru: koho? čeho? (simplified table)</vt:lpstr>
      <vt:lpstr>Genitiv singuláru: koho? čeho? (complete table)</vt:lpstr>
      <vt:lpstr>Genitiv singuláru: předložky</vt:lpstr>
      <vt:lpstr>Genitiv singuláru: koho? čeho?</vt:lpstr>
      <vt:lpstr>Genitiv singuláru: koho? čeho?</vt:lpstr>
      <vt:lpstr>Genitiv singuláru: koho? čeho?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5</cp:revision>
  <dcterms:created xsi:type="dcterms:W3CDTF">2015-09-08T18:40:27Z</dcterms:created>
  <dcterms:modified xsi:type="dcterms:W3CDTF">2017-04-03T13:40:59Z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