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7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anka" initials="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008000"/>
    <a:srgbClr val="00C900"/>
    <a:srgbClr val="2CCF28"/>
    <a:srgbClr val="7B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18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3" y="1553766"/>
            <a:ext cx="8647510" cy="2319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3300" b="1" dirty="0"/>
              <a:t>(</a:t>
            </a:r>
            <a:r>
              <a:rPr lang="cs-CZ" sz="3300" b="1" dirty="0" smtClean="0"/>
              <a:t>XIV.) Ergometry</a:t>
            </a:r>
            <a:r>
              <a:rPr lang="cs-CZ" sz="3300" dirty="0"/>
              <a:t/>
            </a:r>
            <a:br>
              <a:rPr lang="cs-CZ" sz="3300" dirty="0"/>
            </a:br>
            <a:endParaRPr lang="cs-CZ" sz="3300" dirty="0"/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4051698"/>
            <a:ext cx="9144000" cy="748903"/>
          </a:xfrm>
        </p:spPr>
        <p:txBody>
          <a:bodyPr/>
          <a:lstStyle/>
          <a:p>
            <a:pPr eaLnBrk="1" hangingPunct="1"/>
            <a:r>
              <a:rPr lang="en-GB" altLang="cs-CZ" dirty="0" smtClean="0"/>
              <a:t>Physiology I - </a:t>
            </a:r>
            <a:r>
              <a:rPr lang="en-GB" altLang="cs-CZ" dirty="0" err="1" smtClean="0"/>
              <a:t>practicals</a:t>
            </a:r>
            <a:endParaRPr lang="en-GB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860032" y="6093296"/>
            <a:ext cx="4001791" cy="448866"/>
          </a:xfrm>
        </p:spPr>
        <p:txBody>
          <a:bodyPr/>
          <a:lstStyle/>
          <a:p>
            <a:pPr>
              <a:defRPr/>
            </a:pPr>
            <a:r>
              <a:rPr lang="cs-CZ" sz="1400" dirty="0" err="1" smtClean="0"/>
              <a:t>Physiology</a:t>
            </a:r>
            <a:r>
              <a:rPr lang="cs-CZ" sz="1400" dirty="0" smtClean="0"/>
              <a:t> department LF </a:t>
            </a:r>
            <a:r>
              <a:rPr lang="cs-CZ" sz="1400" dirty="0"/>
              <a:t>MU, 2015 © </a:t>
            </a:r>
            <a:r>
              <a:rPr lang="cs-CZ" sz="1400" dirty="0" smtClean="0"/>
              <a:t>Eva Závodná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174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12776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Ergometry</a:t>
            </a:r>
            <a:r>
              <a:rPr lang="en-GB" sz="2800" dirty="0" smtClean="0"/>
              <a:t> deals with evaluation of performance (work, power).</a:t>
            </a:r>
          </a:p>
          <a:p>
            <a:pPr algn="just"/>
            <a:r>
              <a:rPr lang="en-GB" sz="2800" dirty="0" smtClean="0"/>
              <a:t>Its name comes from two Greek words: „</a:t>
            </a:r>
            <a:r>
              <a:rPr lang="en-GB" sz="2800" i="1" dirty="0" smtClean="0"/>
              <a:t>ergon</a:t>
            </a:r>
            <a:r>
              <a:rPr lang="en-GB" sz="2800" dirty="0" smtClean="0"/>
              <a:t>“´= work,  „</a:t>
            </a:r>
            <a:r>
              <a:rPr lang="en-GB" sz="2800" i="1" dirty="0" err="1" smtClean="0"/>
              <a:t>metron</a:t>
            </a:r>
            <a:r>
              <a:rPr lang="en-GB" sz="2800" dirty="0" smtClean="0"/>
              <a:t>“ = measure</a:t>
            </a:r>
            <a:r>
              <a:rPr lang="en-GB" sz="2800" i="1" dirty="0" smtClean="0"/>
              <a:t>.</a:t>
            </a:r>
          </a:p>
          <a:p>
            <a:pPr algn="just"/>
            <a:endParaRPr lang="en-GB" sz="2800" i="1" dirty="0" smtClean="0"/>
          </a:p>
          <a:p>
            <a:pPr algn="just"/>
            <a:r>
              <a:rPr lang="en-GB" sz="2800" dirty="0" smtClean="0"/>
              <a:t>  The test is a part of complex examinations evaluating responses and adaptation of organism to exercise. It is used to diagnose, to decide about the treatment and/or evaluation of its effectiveness. In the sport medicine, it is used mainly for evaluation of fitness.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6882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Examination phases: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3" y="3748836"/>
            <a:ext cx="9079549" cy="309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71276" y="2464027"/>
            <a:ext cx="251654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application of low workload in order to increas tissue perfusion and improve joints mobility </a:t>
            </a:r>
            <a:endParaRPr lang="en-GB"/>
          </a:p>
        </p:txBody>
      </p:sp>
      <p:sp>
        <p:nvSpPr>
          <p:cNvPr id="14" name="TextovéPole 13"/>
          <p:cNvSpPr txBox="1"/>
          <p:nvPr/>
        </p:nvSpPr>
        <p:spPr>
          <a:xfrm>
            <a:off x="115378" y="1257556"/>
            <a:ext cx="12350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recording of resting values</a:t>
            </a:r>
            <a:endParaRPr lang="en-GB"/>
          </a:p>
        </p:txBody>
      </p:sp>
      <p:sp>
        <p:nvSpPr>
          <p:cNvPr id="15" name="TextovéPole 14"/>
          <p:cNvSpPr txBox="1"/>
          <p:nvPr/>
        </p:nvSpPr>
        <p:spPr>
          <a:xfrm>
            <a:off x="1541001" y="1202268"/>
            <a:ext cx="20598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exposure of examined person to graduated physical work</a:t>
            </a:r>
            <a:endParaRPr lang="en-GB"/>
          </a:p>
        </p:txBody>
      </p:sp>
      <p:sp>
        <p:nvSpPr>
          <p:cNvPr id="16" name="TextovéPole 15"/>
          <p:cNvSpPr txBox="1"/>
          <p:nvPr/>
        </p:nvSpPr>
        <p:spPr>
          <a:xfrm>
            <a:off x="3705857" y="1479268"/>
            <a:ext cx="331236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smtClean="0"/>
              <a:t>workload of low intensity supporting catabolites removal (lactic acid), helping heart rate recovery, reducing vertigo and collapses (due to after-work hypotension)</a:t>
            </a:r>
            <a:endParaRPr lang="en-GB" sz="1600"/>
          </a:p>
        </p:txBody>
      </p:sp>
      <p:sp>
        <p:nvSpPr>
          <p:cNvPr id="17" name="TextovéPole 16"/>
          <p:cNvSpPr txBox="1"/>
          <p:nvPr/>
        </p:nvSpPr>
        <p:spPr>
          <a:xfrm>
            <a:off x="5558239" y="3256437"/>
            <a:ext cx="33123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follow-up after exercise</a:t>
            </a:r>
            <a:endParaRPr lang="en-GB"/>
          </a:p>
        </p:txBody>
      </p:sp>
      <p:cxnSp>
        <p:nvCxnSpPr>
          <p:cNvPr id="18" name="Přímá spojnice 17"/>
          <p:cNvCxnSpPr/>
          <p:nvPr/>
        </p:nvCxnSpPr>
        <p:spPr>
          <a:xfrm flipH="1" flipV="1">
            <a:off x="309276" y="2226260"/>
            <a:ext cx="162000" cy="21195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3131840" y="2424994"/>
            <a:ext cx="0" cy="16510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883240" y="3933056"/>
            <a:ext cx="27009" cy="285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4801424" y="3064191"/>
            <a:ext cx="180000" cy="9269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 flipV="1">
            <a:off x="6928225" y="3619202"/>
            <a:ext cx="286198" cy="456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3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13706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404664"/>
            <a:ext cx="3806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Basic protocol types :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627784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493204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7020272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ovéPole 7"/>
          <p:cNvSpPr txBox="1"/>
          <p:nvPr/>
        </p:nvSpPr>
        <p:spPr>
          <a:xfrm rot="2374974">
            <a:off x="273781" y="3890116"/>
            <a:ext cx="169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Single stage test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 rot="2374974">
            <a:off x="2231472" y="3860425"/>
            <a:ext cx="304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Intermittent incremental steps</a:t>
            </a:r>
            <a:endParaRPr lang="en-GB" dirty="0"/>
          </a:p>
        </p:txBody>
      </p:sp>
      <p:sp>
        <p:nvSpPr>
          <p:cNvPr id="10" name="TextovéPole 9"/>
          <p:cNvSpPr txBox="1"/>
          <p:nvPr/>
        </p:nvSpPr>
        <p:spPr>
          <a:xfrm rot="2374974">
            <a:off x="4059378" y="4168755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Continuous incremental step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 rot="2374974">
            <a:off x="6887318" y="4168757"/>
            <a:ext cx="2261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„ramp“ protocol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 rot="16200000">
            <a:off x="-341612" y="2875614"/>
            <a:ext cx="2257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Heart rate [beat/ min]</a:t>
            </a:r>
            <a:endParaRPr lang="en-GB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5572925"/>
            <a:ext cx="27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Performance [W] or</a:t>
            </a:r>
            <a:r>
              <a:rPr lang="en-US" i="1" dirty="0" smtClean="0"/>
              <a:t> [W/kg]</a:t>
            </a:r>
            <a:endParaRPr lang="en-US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7544" y="404664"/>
            <a:ext cx="3329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Heart rate change: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Přímá spojovací šipka 3"/>
          <p:cNvCxnSpPr/>
          <p:nvPr/>
        </p:nvCxnSpPr>
        <p:spPr>
          <a:xfrm flipV="1">
            <a:off x="1547664" y="1628800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939932" y="14847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971600" y="20515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971600" y="25556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71600" y="313167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971600" y="36357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971600" y="414908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30" name="Volný tvar 29"/>
          <p:cNvSpPr/>
          <p:nvPr/>
        </p:nvSpPr>
        <p:spPr>
          <a:xfrm>
            <a:off x="1596270" y="1712991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128960" y="46438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32" name="Přímá spojovací čára 20"/>
          <p:cNvCxnSpPr>
            <a:stCxn id="30" idx="9"/>
          </p:cNvCxnSpPr>
          <p:nvPr/>
        </p:nvCxnSpPr>
        <p:spPr>
          <a:xfrm flipV="1">
            <a:off x="1596270" y="836712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23"/>
          <p:cNvCxnSpPr/>
          <p:nvPr/>
        </p:nvCxnSpPr>
        <p:spPr>
          <a:xfrm flipH="1">
            <a:off x="1562522" y="2493397"/>
            <a:ext cx="273630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5417643" y="305361"/>
            <a:ext cx="2952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Up to 180 beats/min heart rate increases LINEARLY</a:t>
            </a:r>
          </a:p>
          <a:p>
            <a:r>
              <a:rPr lang="en-GB" sz="2000" dirty="0"/>
              <a:t>(</a:t>
            </a:r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en-GB" sz="2000" dirty="0"/>
              <a:t>workload increases continually)</a:t>
            </a:r>
          </a:p>
        </p:txBody>
      </p:sp>
      <p:sp>
        <p:nvSpPr>
          <p:cNvPr id="35" name="Volný tvar 34"/>
          <p:cNvSpPr/>
          <p:nvPr/>
        </p:nvSpPr>
        <p:spPr>
          <a:xfrm>
            <a:off x="1552575" y="1695078"/>
            <a:ext cx="4057650" cy="3524250"/>
          </a:xfrm>
          <a:custGeom>
            <a:avLst/>
            <a:gdLst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333750 w 3848100"/>
              <a:gd name="connsiteY3" fmla="*/ 7620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14625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00400 w 4057650"/>
              <a:gd name="connsiteY3" fmla="*/ 20955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38500 w 4057650"/>
              <a:gd name="connsiteY3" fmla="*/ 15240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235527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164275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7650" h="3524250">
                <a:moveTo>
                  <a:pt x="0" y="3524250"/>
                </a:moveTo>
                <a:lnTo>
                  <a:pt x="2247900" y="1171575"/>
                </a:lnTo>
                <a:cubicBezTo>
                  <a:pt x="2700337" y="695325"/>
                  <a:pt x="2531712" y="826716"/>
                  <a:pt x="2714625" y="666750"/>
                </a:cubicBezTo>
                <a:cubicBezTo>
                  <a:pt x="2897538" y="506784"/>
                  <a:pt x="3121541" y="322901"/>
                  <a:pt x="3345378" y="211776"/>
                </a:cubicBezTo>
                <a:cubicBezTo>
                  <a:pt x="3569215" y="100651"/>
                  <a:pt x="3827834" y="30101"/>
                  <a:pt x="4057650" y="0"/>
                </a:cubicBezTo>
              </a:path>
            </a:pathLst>
          </a:cu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 rot="18804485">
            <a:off x="1468286" y="3064136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untrained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 rot="18804485">
            <a:off x="1864637" y="3756682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trained</a:t>
            </a:r>
            <a:r>
              <a:rPr lang="cs-CZ" dirty="0" smtClean="0"/>
              <a:t> </a:t>
            </a:r>
            <a:r>
              <a:rPr lang="cs-CZ" dirty="0" err="1"/>
              <a:t>individual</a:t>
            </a:r>
            <a:endParaRPr lang="cs-CZ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3635896" y="2493397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4168527" y="2483872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2891561" y="5086817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FF0000"/>
                </a:solidFill>
              </a:rPr>
              <a:t>170</a:t>
            </a:r>
            <a:endParaRPr lang="cs-CZ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174078" y="5092445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66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006600"/>
                </a:solidFill>
              </a:rPr>
              <a:t>170</a:t>
            </a:r>
            <a:endParaRPr lang="cs-CZ" sz="2000" b="1" baseline="-25000" dirty="0">
              <a:solidFill>
                <a:srgbClr val="0066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356134" y="292076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W</a:t>
            </a:r>
            <a:r>
              <a:rPr lang="cs-CZ" sz="2000" b="1" baseline="-25000" dirty="0" smtClean="0"/>
              <a:t>170</a:t>
            </a:r>
            <a:r>
              <a:rPr lang="cs-CZ" sz="2000" b="1" dirty="0" smtClean="0"/>
              <a:t> : </a:t>
            </a:r>
            <a:r>
              <a:rPr lang="en-US" sz="2000" dirty="0">
                <a:solidFill>
                  <a:srgbClr val="003300"/>
                </a:solidFill>
                <a:latin typeface="Times New Roman" pitchFamily="18" charset="0"/>
              </a:rPr>
              <a:t>Index describing work capacity at heart rate of 170 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</a:rPr>
              <a:t>beats/min</a:t>
            </a:r>
            <a:r>
              <a:rPr lang="cs-CZ" sz="2000" dirty="0" smtClean="0">
                <a:solidFill>
                  <a:srgbClr val="003300"/>
                </a:solidFill>
                <a:latin typeface="Times New Roman" pitchFamily="18" charset="0"/>
              </a:rPr>
              <a:t>.</a:t>
            </a:r>
            <a:endParaRPr lang="en-US" sz="2000" dirty="0">
              <a:solidFill>
                <a:srgbClr val="0033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 rot="16200000">
            <a:off x="3468762" y="5858968"/>
            <a:ext cx="132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trained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 rot="16200000">
            <a:off x="2864913" y="5884493"/>
            <a:ext cx="150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untrained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ulk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447582"/>
              </p:ext>
            </p:extLst>
          </p:nvPr>
        </p:nvGraphicFramePr>
        <p:xfrm>
          <a:off x="2267744" y="2718212"/>
          <a:ext cx="363589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/>
                <a:gridCol w="576064"/>
                <a:gridCol w="864096"/>
                <a:gridCol w="648072"/>
                <a:gridCol w="1043608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</a:p>
                    <a:p>
                      <a:pPr algn="ctr"/>
                      <a:r>
                        <a:rPr lang="cs-CZ" dirty="0" smtClean="0"/>
                        <a:t>G</a:t>
                      </a:r>
                    </a:p>
                    <a:p>
                      <a:pPr algn="ctr"/>
                      <a:r>
                        <a:rPr lang="cs-CZ" dirty="0" smtClean="0"/>
                        <a:t>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Men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Women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2280395" y="2164214"/>
            <a:ext cx="316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Population norms (Heller, 2005)</a:t>
            </a:r>
            <a:endParaRPr lang="en-US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75487" y="1268760"/>
            <a:ext cx="879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W</a:t>
            </a:r>
            <a:r>
              <a:rPr lang="cs-CZ" sz="2400" b="1" baseline="-25000" dirty="0"/>
              <a:t>170</a:t>
            </a:r>
            <a:r>
              <a:rPr lang="cs-CZ" sz="2400" b="1" dirty="0"/>
              <a:t> </a:t>
            </a:r>
            <a:r>
              <a:rPr lang="cs-CZ" sz="2400" b="1" dirty="0" smtClean="0"/>
              <a:t>: </a:t>
            </a:r>
            <a:r>
              <a:rPr lang="en-US" sz="2400" dirty="0" smtClean="0">
                <a:solidFill>
                  <a:srgbClr val="003300"/>
                </a:solidFill>
                <a:latin typeface="Times New Roman" pitchFamily="18" charset="0"/>
              </a:rPr>
              <a:t>Index describing work capacity at heart rate of 170 beats/min</a:t>
            </a:r>
            <a:endParaRPr lang="en-US" sz="2400" dirty="0">
              <a:solidFill>
                <a:srgbClr val="0033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7544" y="404664"/>
            <a:ext cx="3329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Heart rate change: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312</Words>
  <Application>Microsoft Office PowerPoint</Application>
  <PresentationFormat>Předvádění na obrazovce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sady Office</vt:lpstr>
      <vt:lpstr>(XIV.) Ergometry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Zuzana Nováková</cp:lastModifiedBy>
  <cp:revision>18</cp:revision>
  <dcterms:created xsi:type="dcterms:W3CDTF">2015-11-19T20:20:37Z</dcterms:created>
  <dcterms:modified xsi:type="dcterms:W3CDTF">2017-03-30T15:32:41Z</dcterms:modified>
</cp:coreProperties>
</file>