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1" r:id="rId4"/>
    <p:sldId id="272" r:id="rId5"/>
    <p:sldId id="257" r:id="rId6"/>
    <p:sldId id="258" r:id="rId7"/>
    <p:sldId id="273" r:id="rId8"/>
    <p:sldId id="260" r:id="rId9"/>
    <p:sldId id="286" r:id="rId10"/>
    <p:sldId id="285" r:id="rId11"/>
    <p:sldId id="261" r:id="rId12"/>
    <p:sldId id="283" r:id="rId13"/>
    <p:sldId id="262" r:id="rId14"/>
    <p:sldId id="290" r:id="rId15"/>
    <p:sldId id="281" r:id="rId16"/>
    <p:sldId id="264" r:id="rId17"/>
    <p:sldId id="291" r:id="rId18"/>
    <p:sldId id="265" r:id="rId19"/>
    <p:sldId id="266" r:id="rId20"/>
    <p:sldId id="267" r:id="rId21"/>
    <p:sldId id="269" r:id="rId22"/>
    <p:sldId id="289" r:id="rId23"/>
    <p:sldId id="284" r:id="rId24"/>
    <p:sldId id="276" r:id="rId25"/>
    <p:sldId id="277" r:id="rId26"/>
    <p:sldId id="278" r:id="rId27"/>
    <p:sldId id="279" r:id="rId28"/>
    <p:sldId id="292" r:id="rId29"/>
  </p:sldIdLst>
  <p:sldSz cx="12192000" cy="6858000"/>
  <p:notesSz cx="6858000" cy="9144000"/>
  <p:custDataLst>
    <p:tags r:id="rId3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4232" autoAdjust="0"/>
    <p:restoredTop sz="94660"/>
  </p:normalViewPr>
  <p:slideViewPr>
    <p:cSldViewPr snapToGrid="0">
      <p:cViewPr varScale="1">
        <p:scale>
          <a:sx n="51" d="100"/>
          <a:sy n="51" d="100"/>
        </p:scale>
        <p:origin x="43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5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1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7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708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8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2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469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092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123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1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9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24330-9B51-4CBD-9B40-A8E44C200618}" type="datetimeFigureOut">
              <a:rPr lang="cs-CZ" smtClean="0"/>
              <a:t>22.2.2017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EB4AA-410D-4C77-A69C-233BE56B1F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90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875929"/>
              </p:ext>
            </p:extLst>
          </p:nvPr>
        </p:nvGraphicFramePr>
        <p:xfrm>
          <a:off x="3447536" y="2001795"/>
          <a:ext cx="6128951" cy="1062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8951"/>
              </a:tblGrid>
              <a:tr h="175863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Selected</a:t>
                      </a:r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lectures</a:t>
                      </a:r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from</a:t>
                      </a:r>
                      <a:r>
                        <a:rPr lang="cs-CZ" sz="3200" b="1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cs-CZ" sz="3200" b="1" u="none" strike="noStrike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Physiology</a:t>
                      </a:r>
                      <a:endParaRPr lang="cs-CZ" sz="32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65542"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 dirty="0">
                          <a:effectLst/>
                        </a:rPr>
                        <a:t> </a:t>
                      </a:r>
                      <a:endParaRPr lang="cs-CZ" sz="3200" b="1" i="0" u="none" strike="noStrike" dirty="0">
                        <a:effectLst/>
                        <a:latin typeface="Arial CE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628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9118"/>
          </a:xfrm>
        </p:spPr>
        <p:txBody>
          <a:bodyPr/>
          <a:lstStyle/>
          <a:p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molecular</a:t>
            </a:r>
            <a:r>
              <a:rPr lang="cs-CZ" b="1" dirty="0" smtClean="0"/>
              <a:t> </a:t>
            </a:r>
            <a:r>
              <a:rPr lang="cs-CZ" b="1" dirty="0" err="1" smtClean="0"/>
              <a:t>clockwork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1539" y="1154244"/>
            <a:ext cx="11168921" cy="559133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Period </a:t>
            </a:r>
            <a:r>
              <a:rPr lang="cs-CZ" dirty="0" err="1" smtClean="0"/>
              <a:t>genes</a:t>
            </a:r>
            <a:r>
              <a:rPr lang="cs-CZ" dirty="0" smtClean="0"/>
              <a:t> (PER)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discovered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 gene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conversed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fruit</a:t>
            </a:r>
            <a:r>
              <a:rPr lang="cs-CZ" dirty="0" smtClean="0"/>
              <a:t> </a:t>
            </a:r>
            <a:r>
              <a:rPr lang="cs-CZ" dirty="0" err="1" smtClean="0"/>
              <a:t>flies</a:t>
            </a:r>
            <a:r>
              <a:rPr lang="cs-CZ" dirty="0" smtClean="0"/>
              <a:t> to </a:t>
            </a:r>
            <a:r>
              <a:rPr lang="cs-CZ" dirty="0" err="1" smtClean="0"/>
              <a:t>humans</a:t>
            </a:r>
            <a:r>
              <a:rPr lang="cs-CZ" dirty="0" smtClean="0"/>
              <a:t>………1971 (Konopka and </a:t>
            </a:r>
            <a:r>
              <a:rPr lang="cs-CZ" dirty="0" err="1" smtClean="0"/>
              <a:t>Benzer</a:t>
            </a:r>
            <a:r>
              <a:rPr lang="cs-CZ" dirty="0" smtClean="0"/>
              <a:t>)</a:t>
            </a:r>
          </a:p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past </a:t>
            </a:r>
            <a:r>
              <a:rPr lang="cs-CZ" dirty="0" err="1" smtClean="0"/>
              <a:t>decades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clockwork</a:t>
            </a:r>
            <a:r>
              <a:rPr lang="cs-CZ" dirty="0" smtClean="0"/>
              <a:t> has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significantly</a:t>
            </a:r>
            <a:r>
              <a:rPr lang="cs-CZ" dirty="0" smtClean="0"/>
              <a:t> </a:t>
            </a:r>
            <a:r>
              <a:rPr lang="cs-CZ" dirty="0" err="1" smtClean="0"/>
              <a:t>expanded</a:t>
            </a:r>
            <a:endParaRPr lang="cs-CZ" dirty="0" smtClean="0"/>
          </a:p>
          <a:p>
            <a:r>
              <a:rPr lang="cs-CZ" b="1" dirty="0" err="1" smtClean="0">
                <a:solidFill>
                  <a:srgbClr val="FF0000"/>
                </a:solidFill>
              </a:rPr>
              <a:t>Transcriptional-translation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feed-back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loop</a:t>
            </a:r>
            <a:endParaRPr lang="cs-CZ" b="1" dirty="0" smtClean="0">
              <a:solidFill>
                <a:srgbClr val="FF0000"/>
              </a:solidFill>
            </a:endParaRPr>
          </a:p>
          <a:p>
            <a:pPr lvl="1"/>
            <a:r>
              <a:rPr lang="cs-CZ" dirty="0" err="1" smtClean="0"/>
              <a:t>Two</a:t>
            </a:r>
            <a:r>
              <a:rPr lang="cs-CZ" dirty="0" smtClean="0"/>
              <a:t> helix-</a:t>
            </a:r>
            <a:r>
              <a:rPr lang="cs-CZ" dirty="0" err="1" smtClean="0"/>
              <a:t>loop</a:t>
            </a:r>
            <a:r>
              <a:rPr lang="cs-CZ" dirty="0" smtClean="0"/>
              <a:t>-helix </a:t>
            </a:r>
            <a:r>
              <a:rPr lang="cs-CZ" dirty="0" err="1" smtClean="0"/>
              <a:t>transcription</a:t>
            </a:r>
            <a:r>
              <a:rPr lang="cs-CZ" dirty="0" smtClean="0"/>
              <a:t> </a:t>
            </a:r>
            <a:r>
              <a:rPr lang="cs-CZ" dirty="0" err="1" smtClean="0"/>
              <a:t>factors</a:t>
            </a:r>
            <a:r>
              <a:rPr lang="cs-CZ" dirty="0" smtClean="0"/>
              <a:t>:</a:t>
            </a:r>
          </a:p>
          <a:p>
            <a:pPr marL="914400" lvl="2" indent="0">
              <a:buNone/>
            </a:pPr>
            <a:r>
              <a:rPr lang="cs-CZ" dirty="0" smtClean="0"/>
              <a:t> </a:t>
            </a:r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pPr marL="914400" lvl="2" indent="0">
              <a:buNone/>
            </a:pPr>
            <a:r>
              <a:rPr lang="cs-CZ" sz="2400" dirty="0" smtClean="0"/>
              <a:t>+ </a:t>
            </a:r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 smtClean="0">
                <a:solidFill>
                  <a:srgbClr val="FF0000"/>
                </a:solidFill>
              </a:rPr>
              <a:t>t</a:t>
            </a:r>
            <a:r>
              <a:rPr lang="cs-CZ" sz="2400" dirty="0" err="1" smtClean="0"/>
              <a:t>ranslocator</a:t>
            </a:r>
            <a:r>
              <a:rPr lang="cs-CZ" sz="2400" dirty="0" smtClean="0"/>
              <a:t>.</a:t>
            </a:r>
          </a:p>
          <a:p>
            <a:pPr marL="914400" lvl="2" indent="0">
              <a:buNone/>
            </a:pPr>
            <a:r>
              <a:rPr lang="cs-CZ" sz="2400" dirty="0" err="1" smtClean="0"/>
              <a:t>Both</a:t>
            </a:r>
            <a:r>
              <a:rPr lang="cs-CZ" sz="2400" dirty="0" smtClean="0"/>
              <a:t> </a:t>
            </a:r>
            <a:r>
              <a:rPr lang="cs-CZ" sz="2400" dirty="0" err="1" smtClean="0"/>
              <a:t>form</a:t>
            </a:r>
            <a:r>
              <a:rPr lang="cs-CZ" sz="2400" dirty="0" smtClean="0"/>
              <a:t> </a:t>
            </a:r>
            <a:r>
              <a:rPr lang="cs-CZ" sz="2400" dirty="0" err="1" smtClean="0"/>
              <a:t>heterodimers</a:t>
            </a:r>
            <a:r>
              <a:rPr lang="cs-CZ" sz="2400" dirty="0" smtClean="0"/>
              <a:t> via </a:t>
            </a:r>
            <a:r>
              <a:rPr lang="cs-CZ" sz="2400" dirty="0" err="1" smtClean="0"/>
              <a:t>their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PAS</a:t>
            </a:r>
            <a:r>
              <a:rPr lang="cs-CZ" sz="2400" dirty="0" smtClean="0"/>
              <a:t> </a:t>
            </a:r>
            <a:r>
              <a:rPr lang="cs-CZ" sz="2400" dirty="0" err="1" smtClean="0"/>
              <a:t>domein</a:t>
            </a:r>
            <a:r>
              <a:rPr lang="cs-CZ" sz="2400" dirty="0" smtClean="0"/>
              <a:t> </a:t>
            </a:r>
            <a:r>
              <a:rPr lang="cs-CZ" sz="2400" dirty="0"/>
              <a:t>– </a:t>
            </a:r>
            <a:r>
              <a:rPr lang="cs-CZ" sz="2400" dirty="0" smtClean="0">
                <a:solidFill>
                  <a:srgbClr val="FF0000"/>
                </a:solidFill>
              </a:rPr>
              <a:t>P</a:t>
            </a:r>
            <a:r>
              <a:rPr lang="cs-CZ" sz="2400" dirty="0" smtClean="0"/>
              <a:t>ER-</a:t>
            </a:r>
            <a:r>
              <a:rPr lang="cs-CZ" sz="2400" dirty="0" smtClean="0">
                <a:solidFill>
                  <a:srgbClr val="FF0000"/>
                </a:solidFill>
              </a:rPr>
              <a:t>A</a:t>
            </a:r>
            <a:r>
              <a:rPr lang="cs-CZ" sz="2400" dirty="0" smtClean="0"/>
              <a:t>RNTL-</a:t>
            </a:r>
            <a:r>
              <a:rPr lang="cs-CZ" sz="2400" dirty="0" smtClean="0">
                <a:solidFill>
                  <a:srgbClr val="FF0000"/>
                </a:solidFill>
              </a:rPr>
              <a:t>S</a:t>
            </a:r>
            <a:r>
              <a:rPr lang="cs-CZ" sz="2400" dirty="0" smtClean="0"/>
              <a:t>IM </a:t>
            </a:r>
            <a:r>
              <a:rPr lang="cs-CZ" sz="2400" dirty="0" err="1" smtClean="0"/>
              <a:t>binding</a:t>
            </a:r>
            <a:r>
              <a:rPr lang="cs-CZ" sz="2400" dirty="0" smtClean="0"/>
              <a:t>.</a:t>
            </a:r>
          </a:p>
          <a:p>
            <a:pPr marL="914400" lvl="2" indent="0">
              <a:buNone/>
            </a:pPr>
            <a:r>
              <a:rPr lang="cs-CZ" sz="2400" dirty="0" err="1" smtClean="0"/>
              <a:t>Activates</a:t>
            </a:r>
            <a:r>
              <a:rPr lang="cs-CZ" sz="2400" dirty="0" smtClean="0"/>
              <a:t> E-box-element </a:t>
            </a:r>
            <a:r>
              <a:rPr lang="cs-CZ" sz="2400" dirty="0" err="1" smtClean="0"/>
              <a:t>containing</a:t>
            </a:r>
            <a:r>
              <a:rPr lang="cs-CZ" sz="2400" dirty="0" smtClean="0"/>
              <a:t> </a:t>
            </a:r>
            <a:r>
              <a:rPr lang="cs-CZ" sz="2400" dirty="0" err="1" smtClean="0"/>
              <a:t>gens</a:t>
            </a:r>
            <a:r>
              <a:rPr lang="cs-CZ" sz="2400" dirty="0" smtClean="0"/>
              <a:t>.</a:t>
            </a:r>
          </a:p>
          <a:p>
            <a:pPr marL="914400" lvl="2" indent="0">
              <a:buNone/>
            </a:pPr>
            <a:r>
              <a:rPr lang="cs-CZ" sz="2400" dirty="0" err="1" smtClean="0"/>
              <a:t>Complexes</a:t>
            </a:r>
            <a:r>
              <a:rPr lang="cs-CZ" sz="2400" dirty="0" smtClean="0"/>
              <a:t> CLOCK+BMAL1 </a:t>
            </a:r>
            <a:r>
              <a:rPr lang="cs-CZ" sz="2400" dirty="0" err="1" smtClean="0"/>
              <a:t>activate</a:t>
            </a:r>
            <a:r>
              <a:rPr lang="cs-CZ" sz="2400" dirty="0" smtClean="0"/>
              <a:t> </a:t>
            </a:r>
            <a:r>
              <a:rPr lang="cs-CZ" sz="2400" dirty="0" err="1" smtClean="0"/>
              <a:t>transcription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PER  and CRY </a:t>
            </a:r>
            <a:r>
              <a:rPr lang="cs-CZ" sz="2400" dirty="0" err="1" smtClean="0"/>
              <a:t>genes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day</a:t>
            </a:r>
            <a:r>
              <a:rPr lang="cs-CZ" sz="2400" dirty="0" smtClean="0"/>
              <a:t>. </a:t>
            </a:r>
            <a:r>
              <a:rPr lang="cs-CZ" sz="2400" dirty="0" err="1" smtClean="0"/>
              <a:t>PERs</a:t>
            </a:r>
            <a:r>
              <a:rPr lang="cs-CZ" sz="2400" dirty="0" smtClean="0"/>
              <a:t> and </a:t>
            </a:r>
            <a:r>
              <a:rPr lang="cs-CZ" sz="2400" dirty="0" err="1" smtClean="0"/>
              <a:t>CRYs</a:t>
            </a:r>
            <a:r>
              <a:rPr lang="cs-CZ" sz="2400" dirty="0" smtClean="0"/>
              <a:t> </a:t>
            </a:r>
            <a:r>
              <a:rPr lang="cs-CZ" sz="2400" dirty="0" err="1" smtClean="0"/>
              <a:t>translocate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nucleus</a:t>
            </a:r>
            <a:r>
              <a:rPr lang="cs-CZ" sz="2400" dirty="0" smtClean="0"/>
              <a:t> and </a:t>
            </a:r>
            <a:r>
              <a:rPr lang="cs-CZ" sz="2400" dirty="0" err="1" smtClean="0"/>
              <a:t>forms</a:t>
            </a:r>
            <a:r>
              <a:rPr lang="cs-CZ" sz="2400" dirty="0" smtClean="0"/>
              <a:t> inhibitory </a:t>
            </a:r>
            <a:r>
              <a:rPr lang="cs-CZ" sz="2400" dirty="0" err="1" smtClean="0"/>
              <a:t>complexes</a:t>
            </a:r>
            <a:r>
              <a:rPr lang="cs-CZ" sz="2400" dirty="0" smtClean="0"/>
              <a:t>, PER/CRY </a:t>
            </a:r>
            <a:r>
              <a:rPr lang="cs-CZ" sz="2400" dirty="0" err="1" smtClean="0"/>
              <a:t>complexes</a:t>
            </a:r>
            <a:r>
              <a:rPr lang="cs-CZ" sz="2400" dirty="0" smtClean="0"/>
              <a:t> </a:t>
            </a:r>
            <a:r>
              <a:rPr lang="cs-CZ" sz="2400" dirty="0" err="1" smtClean="0"/>
              <a:t>accumulate</a:t>
            </a:r>
            <a:r>
              <a:rPr lang="cs-CZ" sz="2400" dirty="0" smtClean="0"/>
              <a:t> and </a:t>
            </a:r>
            <a:r>
              <a:rPr lang="cs-CZ" sz="2400" dirty="0" err="1" smtClean="0"/>
              <a:t>does</a:t>
            </a:r>
            <a:r>
              <a:rPr lang="cs-CZ" sz="2400" dirty="0" smtClean="0"/>
              <a:t> </a:t>
            </a:r>
            <a:r>
              <a:rPr lang="cs-CZ" sz="2400" dirty="0" err="1" smtClean="0"/>
              <a:t>their</a:t>
            </a:r>
            <a:r>
              <a:rPr lang="cs-CZ" sz="2400" dirty="0" smtClean="0"/>
              <a:t> inhibitory </a:t>
            </a:r>
            <a:r>
              <a:rPr lang="cs-CZ" sz="2400" dirty="0" err="1" smtClean="0"/>
              <a:t>effect</a:t>
            </a:r>
            <a:r>
              <a:rPr lang="cs-CZ" sz="2400" dirty="0" smtClean="0"/>
              <a:t> on CLOCK-BMAL1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, </a:t>
            </a:r>
            <a:r>
              <a:rPr lang="cs-CZ" sz="2400" dirty="0" err="1" smtClean="0"/>
              <a:t>shutting</a:t>
            </a:r>
            <a:r>
              <a:rPr lang="cs-CZ" sz="2400" dirty="0" smtClean="0"/>
              <a:t> </a:t>
            </a:r>
            <a:r>
              <a:rPr lang="cs-CZ" sz="2400" dirty="0" err="1" smtClean="0"/>
              <a:t>down</a:t>
            </a:r>
            <a:r>
              <a:rPr lang="cs-CZ" sz="2400" dirty="0" smtClean="0"/>
              <a:t> Per and </a:t>
            </a:r>
            <a:r>
              <a:rPr lang="cs-CZ" sz="2400" dirty="0" err="1" smtClean="0"/>
              <a:t>Cry</a:t>
            </a:r>
            <a:r>
              <a:rPr lang="cs-CZ" sz="2400" dirty="0" smtClean="0"/>
              <a:t> </a:t>
            </a:r>
            <a:r>
              <a:rPr lang="cs-CZ" sz="2400" dirty="0" err="1" smtClean="0"/>
              <a:t>transcription</a:t>
            </a:r>
            <a:r>
              <a:rPr lang="cs-CZ" sz="2400" dirty="0" smtClean="0"/>
              <a:t> </a:t>
            </a:r>
            <a:r>
              <a:rPr lang="cs-CZ" sz="2400" dirty="0" err="1" smtClean="0"/>
              <a:t>during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night.</a:t>
            </a:r>
          </a:p>
          <a:p>
            <a:pPr marL="914400" lvl="2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659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802256" y="648866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Silbernagl</a:t>
            </a:r>
            <a:r>
              <a:rPr lang="cs-CZ" dirty="0" smtClean="0"/>
              <a:t> </a:t>
            </a:r>
            <a:r>
              <a:rPr lang="cs-CZ" dirty="0" err="1"/>
              <a:t>at</a:t>
            </a:r>
            <a:r>
              <a:rPr lang="cs-CZ" dirty="0"/>
              <a:t> al. </a:t>
            </a:r>
            <a:r>
              <a:rPr lang="cs-CZ" dirty="0" smtClean="0"/>
              <a:t>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17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374754"/>
            <a:ext cx="10515600" cy="5802209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PER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FF0000"/>
                </a:solidFill>
              </a:rPr>
              <a:t>per</a:t>
            </a:r>
            <a:r>
              <a:rPr lang="cs-CZ" sz="2400" dirty="0" smtClean="0"/>
              <a:t>iod </a:t>
            </a:r>
            <a:r>
              <a:rPr lang="cs-CZ" sz="2400" dirty="0" smtClean="0"/>
              <a:t>gene – PER 1, PER2, PER 3 ---trimer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CLOCK</a:t>
            </a:r>
            <a:r>
              <a:rPr lang="cs-CZ" sz="2400" dirty="0" smtClean="0"/>
              <a:t> – </a:t>
            </a:r>
            <a:r>
              <a:rPr lang="cs-CZ" sz="2400" dirty="0" err="1" smtClean="0">
                <a:solidFill>
                  <a:srgbClr val="FF0000"/>
                </a:solidFill>
              </a:rPr>
              <a:t>c</a:t>
            </a:r>
            <a:r>
              <a:rPr lang="cs-CZ" sz="2400" dirty="0" err="1" smtClean="0"/>
              <a:t>ircadian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</a:t>
            </a:r>
            <a:r>
              <a:rPr lang="cs-CZ" sz="2400" dirty="0" err="1" smtClean="0"/>
              <a:t>ocomotor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o</a:t>
            </a:r>
            <a:r>
              <a:rPr lang="cs-CZ" sz="2400" dirty="0" smtClean="0"/>
              <a:t>utput </a:t>
            </a:r>
            <a:r>
              <a:rPr lang="cs-CZ" sz="2400" dirty="0" err="1" smtClean="0">
                <a:solidFill>
                  <a:srgbClr val="FF0000"/>
                </a:solidFill>
              </a:rPr>
              <a:t>c</a:t>
            </a:r>
            <a:r>
              <a:rPr lang="cs-CZ" sz="2400" dirty="0" err="1" smtClean="0"/>
              <a:t>ycles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k</a:t>
            </a:r>
            <a:r>
              <a:rPr lang="cs-CZ" sz="2400" dirty="0" smtClean="0"/>
              <a:t>aput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BMAL</a:t>
            </a:r>
            <a:r>
              <a:rPr lang="cs-CZ" sz="2400" dirty="0" smtClean="0"/>
              <a:t>1 (ARNTL) – </a:t>
            </a:r>
            <a:r>
              <a:rPr lang="cs-CZ" sz="2400" dirty="0" smtClean="0">
                <a:solidFill>
                  <a:srgbClr val="FF0000"/>
                </a:solidFill>
              </a:rPr>
              <a:t>b</a:t>
            </a:r>
            <a:r>
              <a:rPr lang="cs-CZ" sz="2400" dirty="0" smtClean="0"/>
              <a:t>rain and </a:t>
            </a:r>
            <a:r>
              <a:rPr lang="cs-CZ" sz="2400" dirty="0" err="1" smtClean="0">
                <a:solidFill>
                  <a:srgbClr val="FF0000"/>
                </a:solidFill>
              </a:rPr>
              <a:t>m</a:t>
            </a:r>
            <a:r>
              <a:rPr lang="cs-CZ" sz="2400" dirty="0" err="1" smtClean="0"/>
              <a:t>uscle</a:t>
            </a:r>
            <a:r>
              <a:rPr lang="cs-CZ" sz="2400" dirty="0" smtClean="0"/>
              <a:t> </a:t>
            </a:r>
            <a:r>
              <a:rPr lang="cs-CZ" sz="2400" u="sng" dirty="0" smtClean="0">
                <a:solidFill>
                  <a:srgbClr val="FF0000"/>
                </a:solidFill>
              </a:rPr>
              <a:t>a</a:t>
            </a:r>
            <a:r>
              <a:rPr lang="cs-CZ" sz="2400" dirty="0" smtClean="0"/>
              <a:t>ry</a:t>
            </a:r>
            <a:r>
              <a:rPr lang="cs-CZ" sz="2400" dirty="0" smtClean="0">
                <a:solidFill>
                  <a:srgbClr val="FF0000"/>
                </a:solidFill>
              </a:rPr>
              <a:t>l</a:t>
            </a:r>
            <a:r>
              <a:rPr lang="cs-CZ" sz="2400" dirty="0" smtClean="0"/>
              <a:t> </a:t>
            </a:r>
            <a:r>
              <a:rPr lang="cs-CZ" sz="2400" dirty="0" err="1" smtClean="0"/>
              <a:t>hydrocarbon</a:t>
            </a:r>
            <a:r>
              <a:rPr lang="cs-CZ" sz="2400" dirty="0" smtClean="0"/>
              <a:t> </a:t>
            </a:r>
            <a:r>
              <a:rPr lang="cs-CZ" sz="2400" u="sng" dirty="0" smtClean="0">
                <a:solidFill>
                  <a:srgbClr val="FF0000"/>
                </a:solidFill>
              </a:rPr>
              <a:t>r</a:t>
            </a:r>
            <a:r>
              <a:rPr lang="cs-CZ" sz="2400" dirty="0" smtClean="0"/>
              <a:t>eceptor </a:t>
            </a:r>
            <a:r>
              <a:rPr lang="cs-CZ" sz="2400" u="sng" dirty="0" err="1" smtClean="0">
                <a:solidFill>
                  <a:srgbClr val="FF0000"/>
                </a:solidFill>
              </a:rPr>
              <a:t>n</a:t>
            </a:r>
            <a:r>
              <a:rPr lang="cs-CZ" sz="2400" dirty="0" err="1" smtClean="0"/>
              <a:t>uclear</a:t>
            </a:r>
            <a:r>
              <a:rPr lang="cs-CZ" sz="2400" dirty="0" smtClean="0"/>
              <a:t> </a:t>
            </a:r>
            <a:r>
              <a:rPr lang="cs-CZ" sz="2400" u="sng" dirty="0" err="1" smtClean="0">
                <a:solidFill>
                  <a:srgbClr val="FF0000"/>
                </a:solidFill>
              </a:rPr>
              <a:t>t</a:t>
            </a:r>
            <a:r>
              <a:rPr lang="cs-CZ" sz="2400" dirty="0" err="1" smtClean="0"/>
              <a:t>ranslocator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PAS</a:t>
            </a:r>
            <a:r>
              <a:rPr lang="cs-CZ" sz="2400" dirty="0" smtClean="0"/>
              <a:t> </a:t>
            </a:r>
            <a:r>
              <a:rPr lang="cs-CZ" sz="2400" dirty="0" err="1" smtClean="0"/>
              <a:t>domena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FF0000"/>
                </a:solidFill>
              </a:rPr>
              <a:t>P</a:t>
            </a:r>
            <a:r>
              <a:rPr lang="cs-CZ" sz="2400" dirty="0" smtClean="0"/>
              <a:t>ER-</a:t>
            </a:r>
            <a:r>
              <a:rPr lang="cs-CZ" sz="2400" dirty="0" smtClean="0">
                <a:solidFill>
                  <a:srgbClr val="FF0000"/>
                </a:solidFill>
              </a:rPr>
              <a:t>A</a:t>
            </a:r>
            <a:r>
              <a:rPr lang="cs-CZ" sz="2400" dirty="0" smtClean="0"/>
              <a:t>RNTL-</a:t>
            </a:r>
            <a:r>
              <a:rPr lang="cs-CZ" sz="2400" dirty="0" smtClean="0">
                <a:solidFill>
                  <a:srgbClr val="FF0000"/>
                </a:solidFill>
              </a:rPr>
              <a:t>S</a:t>
            </a:r>
            <a:r>
              <a:rPr lang="cs-CZ" sz="2400" dirty="0" smtClean="0"/>
              <a:t>IM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E-Box</a:t>
            </a:r>
            <a:r>
              <a:rPr lang="cs-CZ" sz="2400" dirty="0" smtClean="0"/>
              <a:t> –</a:t>
            </a:r>
            <a:r>
              <a:rPr lang="cs-CZ" sz="2400" dirty="0" err="1" smtClean="0"/>
              <a:t>controlled</a:t>
            </a:r>
            <a:r>
              <a:rPr lang="cs-CZ" sz="2400" dirty="0" smtClean="0"/>
              <a:t> </a:t>
            </a:r>
            <a:r>
              <a:rPr lang="cs-CZ" sz="2400" dirty="0" err="1" smtClean="0"/>
              <a:t>genes</a:t>
            </a:r>
            <a:endParaRPr lang="cs-CZ" sz="2400" dirty="0" smtClean="0"/>
          </a:p>
          <a:p>
            <a:r>
              <a:rPr lang="cs-CZ" sz="2400" dirty="0" smtClean="0">
                <a:solidFill>
                  <a:srgbClr val="FF0000"/>
                </a:solidFill>
              </a:rPr>
              <a:t>CRY</a:t>
            </a:r>
            <a:r>
              <a:rPr lang="cs-CZ" sz="2400" dirty="0" smtClean="0"/>
              <a:t> </a:t>
            </a:r>
            <a:r>
              <a:rPr lang="cs-CZ" sz="2400" dirty="0" err="1" smtClean="0"/>
              <a:t>genes</a:t>
            </a:r>
            <a:r>
              <a:rPr lang="cs-CZ" sz="2400" dirty="0" smtClean="0"/>
              <a:t> – </a:t>
            </a:r>
            <a:r>
              <a:rPr lang="cs-CZ" sz="2400" dirty="0" err="1" smtClean="0">
                <a:solidFill>
                  <a:srgbClr val="FF0000"/>
                </a:solidFill>
              </a:rPr>
              <a:t>cry</a:t>
            </a:r>
            <a:r>
              <a:rPr lang="cs-CZ" sz="2400" dirty="0" err="1" smtClean="0"/>
              <a:t>ptochrome</a:t>
            </a:r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„</a:t>
            </a:r>
            <a:r>
              <a:rPr lang="cs-CZ" sz="2400" dirty="0" err="1" smtClean="0"/>
              <a:t>intrinsic</a:t>
            </a:r>
            <a:r>
              <a:rPr lang="cs-CZ" sz="2400" dirty="0" smtClean="0"/>
              <a:t> </a:t>
            </a:r>
            <a:r>
              <a:rPr lang="cs-CZ" sz="2400" dirty="0" err="1"/>
              <a:t>clock</a:t>
            </a:r>
            <a:r>
              <a:rPr lang="cs-CZ" sz="2400" dirty="0"/>
              <a:t>“ </a:t>
            </a:r>
            <a:r>
              <a:rPr lang="cs-CZ" sz="2400" dirty="0" smtClean="0"/>
              <a:t> - in </a:t>
            </a:r>
            <a:r>
              <a:rPr lang="cs-CZ" sz="2400" dirty="0" err="1" smtClean="0"/>
              <a:t>humans</a:t>
            </a:r>
            <a:r>
              <a:rPr lang="cs-CZ" sz="2400" dirty="0" smtClean="0"/>
              <a:t> – period </a:t>
            </a:r>
            <a:r>
              <a:rPr lang="cs-CZ" sz="2400" dirty="0" err="1" smtClean="0"/>
              <a:t>time</a:t>
            </a:r>
            <a:r>
              <a:rPr lang="cs-CZ" sz="2400" dirty="0" smtClean="0"/>
              <a:t> </a:t>
            </a:r>
            <a:r>
              <a:rPr lang="cs-CZ" sz="2400" dirty="0" err="1" smtClean="0"/>
              <a:t>duration</a:t>
            </a:r>
            <a:r>
              <a:rPr lang="cs-CZ" sz="2400" dirty="0" smtClean="0"/>
              <a:t> : 24.2 – 26 h; </a:t>
            </a:r>
            <a:r>
              <a:rPr lang="cs-CZ" sz="2400" dirty="0" err="1" smtClean="0"/>
              <a:t>mean</a:t>
            </a:r>
            <a:r>
              <a:rPr lang="cs-CZ" sz="2400" dirty="0" smtClean="0"/>
              <a:t> 25h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                                                                                    (</a:t>
            </a:r>
            <a:r>
              <a:rPr lang="cs-CZ" sz="2400" dirty="0" err="1" smtClean="0"/>
              <a:t>e.g</a:t>
            </a:r>
            <a:r>
              <a:rPr lang="cs-CZ" sz="2400" dirty="0" smtClean="0"/>
              <a:t>. - </a:t>
            </a:r>
            <a:r>
              <a:rPr lang="cs-CZ" sz="2400" dirty="0" err="1" smtClean="0"/>
              <a:t>mouse</a:t>
            </a:r>
            <a:r>
              <a:rPr lang="cs-CZ" sz="2400" dirty="0" smtClean="0"/>
              <a:t>: 23.8 h) 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6775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FF0000"/>
                </a:solidFill>
              </a:rPr>
              <a:t>Pineal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gland</a:t>
            </a:r>
            <a:r>
              <a:rPr lang="cs-CZ" b="1" dirty="0" smtClean="0">
                <a:solidFill>
                  <a:srgbClr val="FF0000"/>
                </a:solidFill>
              </a:rPr>
              <a:t> - </a:t>
            </a:r>
            <a:r>
              <a:rPr lang="cs-CZ" b="1" dirty="0" err="1" smtClean="0">
                <a:solidFill>
                  <a:srgbClr val="FF0000"/>
                </a:solidFill>
              </a:rPr>
              <a:t>Function</a:t>
            </a:r>
            <a:r>
              <a:rPr lang="cs-CZ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</a:t>
            </a:r>
            <a:r>
              <a:rPr lang="cs-CZ" dirty="0" err="1" smtClean="0"/>
              <a:t>synthesizes</a:t>
            </a:r>
            <a:r>
              <a:rPr lang="cs-CZ" dirty="0" smtClean="0"/>
              <a:t> and </a:t>
            </a:r>
            <a:r>
              <a:rPr lang="cs-CZ" dirty="0" err="1" smtClean="0"/>
              <a:t>secrets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hormone MELATONIN   </a:t>
            </a:r>
          </a:p>
          <a:p>
            <a:pPr marL="0" indent="0">
              <a:buNone/>
            </a:pPr>
            <a:r>
              <a:rPr lang="cs-CZ" dirty="0" smtClean="0"/>
              <a:t>         (NOT melanin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brown</a:t>
            </a:r>
            <a:r>
              <a:rPr lang="cs-CZ" dirty="0" smtClean="0"/>
              <a:t> skin pigment)</a:t>
            </a:r>
          </a:p>
          <a:p>
            <a:pPr marL="0" indent="0">
              <a:buNone/>
            </a:pPr>
            <a:r>
              <a:rPr lang="cs-CZ" dirty="0" smtClean="0"/>
              <a:t>Melatonin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modified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aminoacid</a:t>
            </a:r>
            <a:r>
              <a:rPr lang="cs-CZ" dirty="0" smtClean="0"/>
              <a:t> </a:t>
            </a:r>
            <a:r>
              <a:rPr lang="cs-CZ" dirty="0" err="1" smtClean="0"/>
              <a:t>tryptophan</a:t>
            </a:r>
            <a:r>
              <a:rPr lang="cs-CZ" dirty="0" smtClean="0"/>
              <a:t> (4steps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biosynthesis</a:t>
            </a:r>
            <a:r>
              <a:rPr lang="cs-CZ" dirty="0" smtClean="0"/>
              <a:t>  - serotonin – enzyme AA-NAT=</a:t>
            </a:r>
            <a:r>
              <a:rPr lang="cs-CZ" dirty="0" err="1" smtClean="0"/>
              <a:t>arylalkylamin</a:t>
            </a:r>
            <a:r>
              <a:rPr lang="cs-CZ" dirty="0" smtClean="0"/>
              <a:t>-N-</a:t>
            </a:r>
            <a:r>
              <a:rPr lang="cs-CZ" dirty="0" err="1" smtClean="0"/>
              <a:t>acetyltranspherase</a:t>
            </a:r>
            <a:r>
              <a:rPr lang="cs-CZ" dirty="0" smtClean="0"/>
              <a:t> : </a:t>
            </a:r>
            <a:r>
              <a:rPr lang="cs-CZ" dirty="0" err="1" smtClean="0"/>
              <a:t>activity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night, </a:t>
            </a:r>
            <a:r>
              <a:rPr lang="cs-CZ" dirty="0" err="1" smtClean="0"/>
              <a:t>light</a:t>
            </a:r>
            <a:r>
              <a:rPr lang="cs-CZ" dirty="0" smtClean="0"/>
              <a:t> – </a:t>
            </a:r>
            <a:r>
              <a:rPr lang="cs-CZ" dirty="0" err="1" smtClean="0"/>
              <a:t>inhibited</a:t>
            </a:r>
            <a:r>
              <a:rPr lang="cs-CZ" dirty="0" smtClean="0"/>
              <a:t> – </a:t>
            </a:r>
            <a:r>
              <a:rPr lang="cs-CZ" dirty="0" err="1" smtClean="0"/>
              <a:t>acetylation</a:t>
            </a:r>
            <a:r>
              <a:rPr lang="cs-CZ" dirty="0" smtClean="0"/>
              <a:t> –</a:t>
            </a:r>
            <a:r>
              <a:rPr lang="cs-CZ" dirty="0" err="1" smtClean="0"/>
              <a:t>methylation</a:t>
            </a:r>
            <a:r>
              <a:rPr lang="cs-CZ" dirty="0" smtClean="0"/>
              <a:t> ….melatonin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2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suprachiasmatic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hypothalamus</a:t>
            </a:r>
            <a:r>
              <a:rPr lang="cs-CZ" dirty="0" smtClean="0"/>
              <a:t> </a:t>
            </a:r>
            <a:r>
              <a:rPr lang="cs-CZ" dirty="0" err="1" smtClean="0"/>
              <a:t>serves</a:t>
            </a:r>
            <a:r>
              <a:rPr lang="cs-CZ" dirty="0" smtClean="0"/>
              <a:t> as </a:t>
            </a:r>
            <a:r>
              <a:rPr lang="cs-CZ" dirty="0" err="1" smtClean="0"/>
              <a:t>an</a:t>
            </a:r>
            <a:r>
              <a:rPr lang="cs-CZ" dirty="0" smtClean="0"/>
              <a:t> „</a:t>
            </a:r>
            <a:r>
              <a:rPr lang="cs-CZ" dirty="0" err="1" smtClean="0"/>
              <a:t>intrinsic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“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interacts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rhythm stimulus, in </a:t>
            </a:r>
            <a:r>
              <a:rPr lang="cs-CZ" dirty="0" err="1" smtClean="0"/>
              <a:t>this</a:t>
            </a:r>
            <a:r>
              <a:rPr lang="cs-CZ" dirty="0" smtClean="0"/>
              <a:t> case </a:t>
            </a:r>
            <a:r>
              <a:rPr lang="cs-CZ" dirty="0" err="1" smtClean="0"/>
              <a:t>light</a:t>
            </a:r>
            <a:r>
              <a:rPr lang="cs-CZ" dirty="0" smtClean="0"/>
              <a:t>, to </a:t>
            </a:r>
            <a:r>
              <a:rPr lang="cs-CZ" dirty="0" err="1" smtClean="0"/>
              <a:t>coordinate</a:t>
            </a:r>
            <a:r>
              <a:rPr lang="cs-CZ" dirty="0" smtClean="0"/>
              <a:t> melatonin </a:t>
            </a:r>
            <a:r>
              <a:rPr lang="cs-CZ" dirty="0" err="1" smtClean="0"/>
              <a:t>release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-night </a:t>
            </a:r>
            <a:r>
              <a:rPr lang="cs-CZ" dirty="0" err="1" smtClean="0"/>
              <a:t>cycle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allows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conversion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inhibitory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stimuli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a </a:t>
            </a:r>
            <a:r>
              <a:rPr lang="cs-CZ" dirty="0" err="1" smtClean="0"/>
              <a:t>hormonal</a:t>
            </a:r>
            <a:r>
              <a:rPr lang="cs-CZ" dirty="0" smtClean="0"/>
              <a:t> stimulus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regulate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       : </a:t>
            </a:r>
            <a:r>
              <a:rPr lang="cs-CZ" dirty="0" err="1" smtClean="0"/>
              <a:t>Day</a:t>
            </a:r>
            <a:r>
              <a:rPr lang="cs-CZ" dirty="0" smtClean="0"/>
              <a:t>-night (</a:t>
            </a:r>
            <a:r>
              <a:rPr lang="cs-CZ" dirty="0" err="1" smtClean="0"/>
              <a:t>circadian</a:t>
            </a:r>
            <a:r>
              <a:rPr lang="cs-CZ" dirty="0" smtClean="0"/>
              <a:t> rhythm)</a:t>
            </a:r>
          </a:p>
          <a:p>
            <a:pPr marL="0" indent="0">
              <a:buNone/>
            </a:pPr>
            <a:r>
              <a:rPr lang="cs-CZ" dirty="0" smtClean="0"/>
              <a:t>        : </a:t>
            </a:r>
            <a:r>
              <a:rPr lang="cs-CZ" dirty="0" err="1" smtClean="0"/>
              <a:t>Seasonal</a:t>
            </a:r>
            <a:r>
              <a:rPr lang="cs-CZ" dirty="0" smtClean="0"/>
              <a:t> </a:t>
            </a:r>
            <a:r>
              <a:rPr lang="cs-CZ" dirty="0" err="1" smtClean="0"/>
              <a:t>breeding</a:t>
            </a:r>
            <a:r>
              <a:rPr lang="cs-CZ" dirty="0" smtClean="0"/>
              <a:t> </a:t>
            </a:r>
            <a:r>
              <a:rPr lang="cs-CZ" dirty="0" err="1" smtClean="0"/>
              <a:t>rhythms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deer</a:t>
            </a:r>
            <a:r>
              <a:rPr lang="cs-CZ" dirty="0" smtClean="0"/>
              <a:t>, </a:t>
            </a:r>
            <a:r>
              <a:rPr lang="cs-CZ" dirty="0" err="1" smtClean="0"/>
              <a:t>birds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2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5764" t="19382" r="32639" b="54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517443" y="648866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Silbernagl</a:t>
            </a:r>
            <a:r>
              <a:rPr lang="cs-CZ" dirty="0" smtClean="0"/>
              <a:t> </a:t>
            </a:r>
            <a:r>
              <a:rPr lang="cs-CZ" dirty="0" err="1"/>
              <a:t>at</a:t>
            </a:r>
            <a:r>
              <a:rPr lang="cs-CZ" dirty="0"/>
              <a:t> al. </a:t>
            </a:r>
            <a:r>
              <a:rPr lang="cs-CZ" dirty="0" smtClean="0"/>
              <a:t>2006)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9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Effects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of</a:t>
            </a:r>
            <a:r>
              <a:rPr lang="cs-CZ" b="1" dirty="0" smtClean="0">
                <a:solidFill>
                  <a:srgbClr val="FF0000"/>
                </a:solidFill>
              </a:rPr>
              <a:t> melatonin – </a:t>
            </a:r>
            <a:r>
              <a:rPr lang="cs-CZ" b="1" dirty="0" err="1" smtClean="0">
                <a:solidFill>
                  <a:srgbClr val="FF0000"/>
                </a:solidFill>
              </a:rPr>
              <a:t>pleiotropic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effect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900" dirty="0"/>
              <a:t>Melatonin has 3 </a:t>
            </a:r>
            <a:r>
              <a:rPr lang="cs-CZ" sz="3900" dirty="0" err="1"/>
              <a:t>main</a:t>
            </a:r>
            <a:r>
              <a:rPr lang="cs-CZ" sz="3900" dirty="0"/>
              <a:t> </a:t>
            </a:r>
            <a:r>
              <a:rPr lang="cs-CZ" sz="3900" dirty="0" err="1"/>
              <a:t>effects</a:t>
            </a:r>
            <a:r>
              <a:rPr lang="cs-CZ" sz="3900" dirty="0" smtClean="0"/>
              <a:t>:</a:t>
            </a:r>
          </a:p>
          <a:p>
            <a:pPr marL="0" indent="0">
              <a:buNone/>
            </a:pPr>
            <a:endParaRPr lang="cs-CZ" sz="3900" dirty="0" smtClean="0"/>
          </a:p>
          <a:p>
            <a:r>
              <a:rPr lang="cs-CZ" sz="3900" dirty="0" err="1"/>
              <a:t>It</a:t>
            </a:r>
            <a:r>
              <a:rPr lang="cs-CZ" sz="3900" dirty="0"/>
              <a:t> </a:t>
            </a:r>
            <a:r>
              <a:rPr lang="cs-CZ" sz="3900" dirty="0" err="1"/>
              <a:t>resets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SCN</a:t>
            </a:r>
          </a:p>
          <a:p>
            <a:r>
              <a:rPr lang="cs-CZ" sz="3900" dirty="0" err="1" smtClean="0"/>
              <a:t>It</a:t>
            </a:r>
            <a:r>
              <a:rPr lang="cs-CZ" sz="3900" dirty="0" smtClean="0"/>
              <a:t> </a:t>
            </a:r>
            <a:r>
              <a:rPr lang="cs-CZ" sz="3900" dirty="0" err="1"/>
              <a:t>induces</a:t>
            </a:r>
            <a:r>
              <a:rPr lang="cs-CZ" sz="3900" dirty="0"/>
              <a:t> </a:t>
            </a:r>
            <a:r>
              <a:rPr lang="cs-CZ" sz="3900" dirty="0" err="1"/>
              <a:t>sleep</a:t>
            </a:r>
            <a:r>
              <a:rPr lang="cs-CZ" sz="3900" dirty="0"/>
              <a:t> (</a:t>
            </a:r>
            <a:r>
              <a:rPr lang="cs-CZ" sz="3900" dirty="0" err="1"/>
              <a:t>hypnotic</a:t>
            </a:r>
            <a:r>
              <a:rPr lang="cs-CZ" sz="3900" dirty="0"/>
              <a:t> </a:t>
            </a:r>
            <a:r>
              <a:rPr lang="cs-CZ" sz="3900" dirty="0" err="1"/>
              <a:t>effect</a:t>
            </a:r>
            <a:r>
              <a:rPr lang="cs-CZ" sz="3900" dirty="0" smtClean="0"/>
              <a:t>)</a:t>
            </a:r>
          </a:p>
          <a:p>
            <a:r>
              <a:rPr lang="cs-CZ" sz="3900" dirty="0" err="1" smtClean="0"/>
              <a:t>It</a:t>
            </a:r>
            <a:r>
              <a:rPr lang="cs-CZ" sz="3900" dirty="0" smtClean="0"/>
              <a:t> </a:t>
            </a:r>
            <a:r>
              <a:rPr lang="cs-CZ" sz="3900" dirty="0" err="1"/>
              <a:t>influences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hypothalamus</a:t>
            </a:r>
            <a:r>
              <a:rPr lang="cs-CZ" sz="3900" dirty="0"/>
              <a:t>, </a:t>
            </a:r>
            <a:r>
              <a:rPr lang="cs-CZ" sz="3900" dirty="0" err="1"/>
              <a:t>especially</a:t>
            </a:r>
            <a:r>
              <a:rPr lang="cs-CZ" sz="3900" dirty="0"/>
              <a:t> </a:t>
            </a:r>
            <a:r>
              <a:rPr lang="cs-CZ" sz="3900" dirty="0" err="1"/>
              <a:t>the</a:t>
            </a:r>
            <a:r>
              <a:rPr lang="cs-CZ" sz="3900" dirty="0"/>
              <a:t> </a:t>
            </a:r>
            <a:r>
              <a:rPr lang="cs-CZ" sz="3900" dirty="0" err="1"/>
              <a:t>reproductive</a:t>
            </a:r>
            <a:r>
              <a:rPr lang="cs-CZ" sz="3900" dirty="0"/>
              <a:t> </a:t>
            </a:r>
            <a:r>
              <a:rPr lang="cs-CZ" sz="3900" dirty="0" err="1"/>
              <a:t>function</a:t>
            </a:r>
            <a:endParaRPr lang="cs-CZ" sz="3900" dirty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influence </a:t>
            </a:r>
            <a:r>
              <a:rPr lang="cs-CZ" b="1" dirty="0" err="1">
                <a:solidFill>
                  <a:srgbClr val="FF0000"/>
                </a:solidFill>
              </a:rPr>
              <a:t>almost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every</a:t>
            </a:r>
            <a:r>
              <a:rPr lang="cs-CZ" b="1" dirty="0">
                <a:solidFill>
                  <a:srgbClr val="FF0000"/>
                </a:solidFill>
              </a:rPr>
              <a:t> cell in </a:t>
            </a:r>
            <a:r>
              <a:rPr lang="cs-CZ" b="1" dirty="0" err="1">
                <a:solidFill>
                  <a:srgbClr val="FF0000"/>
                </a:solidFill>
              </a:rPr>
              <a:t>the</a:t>
            </a:r>
            <a:r>
              <a:rPr lang="cs-CZ" b="1" dirty="0">
                <a:solidFill>
                  <a:srgbClr val="FF0000"/>
                </a:solidFill>
              </a:rPr>
              <a:t> body</a:t>
            </a:r>
            <a:r>
              <a:rPr lang="cs-CZ" dirty="0"/>
              <a:t>. </a:t>
            </a:r>
            <a:r>
              <a:rPr lang="cs-CZ" dirty="0" err="1"/>
              <a:t>Hormones</a:t>
            </a:r>
            <a:r>
              <a:rPr lang="cs-CZ" dirty="0"/>
              <a:t> are </a:t>
            </a:r>
            <a:r>
              <a:rPr lang="cs-CZ" dirty="0" err="1"/>
              <a:t>secreted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hypothalamus</a:t>
            </a:r>
            <a:r>
              <a:rPr lang="cs-CZ" dirty="0"/>
              <a:t>, </a:t>
            </a:r>
            <a:r>
              <a:rPr lang="cs-CZ" dirty="0" err="1"/>
              <a:t>pituitary</a:t>
            </a:r>
            <a:r>
              <a:rPr lang="cs-CZ" dirty="0"/>
              <a:t> </a:t>
            </a:r>
            <a:r>
              <a:rPr lang="cs-CZ" dirty="0" err="1"/>
              <a:t>gland</a:t>
            </a:r>
            <a:r>
              <a:rPr lang="cs-CZ" dirty="0"/>
              <a:t> and </a:t>
            </a:r>
            <a:r>
              <a:rPr lang="cs-CZ" dirty="0" err="1"/>
              <a:t>gonads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dirty="0" err="1"/>
              <a:t>circadian</a:t>
            </a:r>
            <a:r>
              <a:rPr lang="cs-CZ" dirty="0"/>
              <a:t> rhythm-</a:t>
            </a:r>
            <a:r>
              <a:rPr lang="cs-CZ" dirty="0" err="1"/>
              <a:t>e.g</a:t>
            </a:r>
            <a:r>
              <a:rPr lang="cs-CZ" dirty="0"/>
              <a:t>.: CRH, ACTH-</a:t>
            </a:r>
            <a:r>
              <a:rPr lang="cs-CZ" dirty="0" err="1"/>
              <a:t>peak</a:t>
            </a:r>
            <a:r>
              <a:rPr lang="cs-CZ" dirty="0"/>
              <a:t> early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morning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0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1979454" y="0"/>
            <a:ext cx="8445384" cy="6766560"/>
          </a:xfrm>
          <a:prstGeom prst="rect">
            <a:avLst/>
          </a:prstGeom>
          <a:effectLst/>
        </p:spPr>
      </p:pic>
      <p:sp>
        <p:nvSpPr>
          <p:cNvPr id="4" name="Ovál 3"/>
          <p:cNvSpPr/>
          <p:nvPr/>
        </p:nvSpPr>
        <p:spPr>
          <a:xfrm>
            <a:off x="4245429" y="2978332"/>
            <a:ext cx="1711234" cy="1214846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995852" y="2913017"/>
            <a:ext cx="1972492" cy="1815738"/>
          </a:xfrm>
          <a:prstGeom prst="ellipse">
            <a:avLst/>
          </a:prstGeom>
          <a:noFill/>
          <a:ln w="34925">
            <a:solidFill>
              <a:srgbClr val="FF0000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9843674" y="6397228"/>
            <a:ext cx="1918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5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Jet </a:t>
            </a:r>
            <a:r>
              <a:rPr lang="cs-CZ" b="1" dirty="0" err="1" smtClean="0">
                <a:solidFill>
                  <a:srgbClr val="FF0000"/>
                </a:solidFill>
              </a:rPr>
              <a:t>lag</a:t>
            </a:r>
            <a:r>
              <a:rPr lang="cs-CZ" b="1" dirty="0" smtClean="0">
                <a:solidFill>
                  <a:srgbClr val="FF0000"/>
                </a:solidFill>
              </a:rPr>
              <a:t> syndrome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301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has </a:t>
            </a:r>
            <a:r>
              <a:rPr lang="cs-CZ" dirty="0" err="1" smtClean="0"/>
              <a:t>evolved</a:t>
            </a:r>
            <a:r>
              <a:rPr lang="cs-CZ" dirty="0" smtClean="0"/>
              <a:t> to </a:t>
            </a:r>
            <a:r>
              <a:rPr lang="cs-CZ" dirty="0" err="1" smtClean="0"/>
              <a:t>allow</a:t>
            </a:r>
            <a:r>
              <a:rPr lang="cs-CZ" dirty="0" smtClean="0"/>
              <a:t> </a:t>
            </a:r>
            <a:r>
              <a:rPr lang="cs-CZ" dirty="0" err="1" smtClean="0"/>
              <a:t>adaptation</a:t>
            </a:r>
            <a:r>
              <a:rPr lang="cs-CZ" dirty="0" smtClean="0"/>
              <a:t> to </a:t>
            </a:r>
            <a:r>
              <a:rPr lang="cs-CZ" dirty="0" err="1" smtClean="0"/>
              <a:t>changing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 </a:t>
            </a:r>
            <a:r>
              <a:rPr lang="cs-CZ" dirty="0" err="1" smtClean="0"/>
              <a:t>length</a:t>
            </a:r>
            <a:r>
              <a:rPr lang="cs-CZ" dirty="0" smtClean="0"/>
              <a:t>:</a:t>
            </a:r>
          </a:p>
          <a:p>
            <a:r>
              <a:rPr lang="cs-CZ" dirty="0" err="1" smtClean="0"/>
              <a:t>When</a:t>
            </a:r>
            <a:r>
              <a:rPr lang="cs-CZ" dirty="0" smtClean="0"/>
              <a:t> </a:t>
            </a:r>
            <a:r>
              <a:rPr lang="cs-CZ" dirty="0" err="1" smtClean="0"/>
              <a:t>people</a:t>
            </a:r>
            <a:r>
              <a:rPr lang="cs-CZ" dirty="0" smtClean="0"/>
              <a:t> </a:t>
            </a:r>
            <a:r>
              <a:rPr lang="cs-CZ" dirty="0" err="1" smtClean="0"/>
              <a:t>leaves</a:t>
            </a:r>
            <a:r>
              <a:rPr lang="cs-CZ" dirty="0" smtClean="0"/>
              <a:t> his/her </a:t>
            </a:r>
            <a:r>
              <a:rPr lang="cs-CZ" dirty="0" err="1" smtClean="0"/>
              <a:t>home</a:t>
            </a:r>
            <a:r>
              <a:rPr lang="cs-CZ" dirty="0" smtClean="0"/>
              <a:t> country </a:t>
            </a:r>
            <a:r>
              <a:rPr lang="cs-CZ" dirty="0" err="1" smtClean="0"/>
              <a:t>the</a:t>
            </a:r>
            <a:r>
              <a:rPr lang="cs-CZ" dirty="0" smtClean="0"/>
              <a:t> SCN and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are </a:t>
            </a:r>
            <a:r>
              <a:rPr lang="cs-CZ" dirty="0" err="1" smtClean="0"/>
              <a:t>synchronized</a:t>
            </a:r>
            <a:r>
              <a:rPr lang="cs-CZ" dirty="0" smtClean="0"/>
              <a:t>: </a:t>
            </a:r>
            <a:r>
              <a:rPr lang="cs-CZ" dirty="0" err="1" smtClean="0"/>
              <a:t>at</a:t>
            </a:r>
            <a:r>
              <a:rPr lang="cs-CZ" dirty="0" smtClean="0"/>
              <a:t> night, </a:t>
            </a:r>
            <a:r>
              <a:rPr lang="cs-CZ" dirty="0" err="1" smtClean="0"/>
              <a:t>darkness</a:t>
            </a:r>
            <a:r>
              <a:rPr lang="cs-CZ" dirty="0" smtClean="0"/>
              <a:t> and SCN </a:t>
            </a:r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stimulate</a:t>
            </a:r>
            <a:r>
              <a:rPr lang="cs-CZ" dirty="0" smtClean="0"/>
              <a:t> melatonin </a:t>
            </a:r>
            <a:r>
              <a:rPr lang="cs-CZ" dirty="0" err="1" smtClean="0"/>
              <a:t>production</a:t>
            </a:r>
            <a:r>
              <a:rPr lang="cs-CZ" dirty="0" smtClean="0"/>
              <a:t>, </a:t>
            </a:r>
            <a:r>
              <a:rPr lang="cs-CZ" dirty="0" err="1" smtClean="0"/>
              <a:t>inducing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endParaRPr lang="cs-CZ" dirty="0" smtClean="0"/>
          </a:p>
          <a:p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person </a:t>
            </a:r>
            <a:r>
              <a:rPr lang="cs-CZ" dirty="0" err="1" smtClean="0"/>
              <a:t>flies</a:t>
            </a:r>
            <a:r>
              <a:rPr lang="cs-CZ" dirty="0" smtClean="0"/>
              <a:t> </a:t>
            </a:r>
            <a:r>
              <a:rPr lang="cs-CZ" dirty="0" err="1" smtClean="0"/>
              <a:t>across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zones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SCN </a:t>
            </a:r>
            <a:r>
              <a:rPr lang="cs-CZ" dirty="0" err="1" smtClean="0"/>
              <a:t>continues</a:t>
            </a:r>
            <a:r>
              <a:rPr lang="cs-CZ" dirty="0" smtClean="0"/>
              <a:t> to </a:t>
            </a:r>
            <a:r>
              <a:rPr lang="cs-CZ" dirty="0" err="1" smtClean="0"/>
              <a:t>oscillate</a:t>
            </a:r>
            <a:r>
              <a:rPr lang="cs-CZ" dirty="0" smtClean="0"/>
              <a:t> in </a:t>
            </a:r>
            <a:r>
              <a:rPr lang="cs-CZ" dirty="0" err="1" smtClean="0"/>
              <a:t>accordance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means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melatonin </a:t>
            </a:r>
            <a:r>
              <a:rPr lang="cs-CZ" dirty="0" err="1" smtClean="0"/>
              <a:t>production</a:t>
            </a:r>
            <a:r>
              <a:rPr lang="cs-CZ" dirty="0" smtClean="0"/>
              <a:t> (and, </a:t>
            </a:r>
            <a:r>
              <a:rPr lang="cs-CZ" dirty="0" err="1" smtClean="0"/>
              <a:t>therefore</a:t>
            </a:r>
            <a:r>
              <a:rPr lang="cs-CZ" dirty="0" smtClean="0"/>
              <a:t>, </a:t>
            </a:r>
            <a:r>
              <a:rPr lang="cs-CZ" dirty="0" err="1" smtClean="0"/>
              <a:t>tiredness</a:t>
            </a:r>
            <a:r>
              <a:rPr lang="cs-CZ" dirty="0" smtClean="0"/>
              <a:t>)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change</a:t>
            </a:r>
            <a:r>
              <a:rPr lang="cs-CZ" dirty="0" smtClean="0"/>
              <a:t> </a:t>
            </a:r>
          </a:p>
          <a:p>
            <a:r>
              <a:rPr lang="cs-CZ" dirty="0" smtClean="0"/>
              <a:t>At a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adjustment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couple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hours</a:t>
            </a:r>
            <a:r>
              <a:rPr lang="cs-CZ" dirty="0" smtClean="0"/>
              <a:t> a </a:t>
            </a:r>
            <a:r>
              <a:rPr lang="cs-CZ" dirty="0" err="1" smtClean="0"/>
              <a:t>day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SCN </a:t>
            </a:r>
            <a:r>
              <a:rPr lang="cs-CZ" dirty="0" err="1" smtClean="0"/>
              <a:t>adapts</a:t>
            </a:r>
            <a:r>
              <a:rPr lang="cs-CZ" dirty="0" smtClean="0"/>
              <a:t> to a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8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Jat leg syndrome - </a:t>
            </a:r>
            <a:r>
              <a:rPr lang="cs-CZ" dirty="0" err="1" smtClean="0"/>
              <a:t>treatment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Taking</a:t>
            </a:r>
            <a:r>
              <a:rPr lang="cs-CZ" dirty="0" smtClean="0"/>
              <a:t> oral melatonin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shorten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jet </a:t>
            </a:r>
            <a:r>
              <a:rPr lang="cs-CZ" dirty="0" err="1" smtClean="0"/>
              <a:t>lag</a:t>
            </a:r>
            <a:endParaRPr lang="cs-CZ" dirty="0" smtClean="0"/>
          </a:p>
          <a:p>
            <a:r>
              <a:rPr lang="cs-CZ" dirty="0" smtClean="0"/>
              <a:t>Melatonin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darkness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</a:t>
            </a:r>
            <a:r>
              <a:rPr lang="cs-CZ" dirty="0" err="1" smtClean="0"/>
              <a:t>whilst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plane and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days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destination</a:t>
            </a:r>
            <a:endParaRPr lang="cs-CZ" dirty="0" smtClean="0"/>
          </a:p>
          <a:p>
            <a:r>
              <a:rPr lang="cs-CZ" dirty="0" err="1" smtClean="0"/>
              <a:t>For</a:t>
            </a:r>
            <a:r>
              <a:rPr lang="cs-CZ" dirty="0" smtClean="0"/>
              <a:t> shift </a:t>
            </a:r>
            <a:r>
              <a:rPr lang="cs-CZ" dirty="0" err="1" smtClean="0"/>
              <a:t>work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melatonin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taken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desired</a:t>
            </a:r>
            <a:r>
              <a:rPr lang="cs-CZ" dirty="0" smtClean="0"/>
              <a:t> </a:t>
            </a:r>
            <a:r>
              <a:rPr lang="cs-CZ" dirty="0" err="1" smtClean="0"/>
              <a:t>sleep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SCN </a:t>
            </a:r>
            <a:r>
              <a:rPr lang="cs-CZ" dirty="0" err="1" smtClean="0"/>
              <a:t>is</a:t>
            </a:r>
            <a:r>
              <a:rPr lang="cs-CZ" dirty="0" smtClean="0"/>
              <a:t> reset more </a:t>
            </a:r>
            <a:r>
              <a:rPr lang="cs-CZ" dirty="0" err="1" smtClean="0"/>
              <a:t>quickly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body </a:t>
            </a:r>
            <a:r>
              <a:rPr lang="cs-CZ" dirty="0" err="1" smtClean="0"/>
              <a:t>becomes</a:t>
            </a:r>
            <a:r>
              <a:rPr lang="cs-CZ" dirty="0" smtClean="0"/>
              <a:t> </a:t>
            </a:r>
            <a:r>
              <a:rPr lang="cs-CZ" dirty="0" err="1" smtClean="0"/>
              <a:t>resynchronized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9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05459" y="986176"/>
            <a:ext cx="10515600" cy="53621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Children</a:t>
            </a:r>
            <a:r>
              <a:rPr lang="cs-CZ" b="1" dirty="0">
                <a:solidFill>
                  <a:srgbClr val="FF0000"/>
                </a:solidFill>
              </a:rPr>
              <a:t> puzzle (</a:t>
            </a:r>
            <a:r>
              <a:rPr lang="cs-CZ" b="1" dirty="0" err="1">
                <a:solidFill>
                  <a:srgbClr val="FF0000"/>
                </a:solidFill>
              </a:rPr>
              <a:t>riddle</a:t>
            </a:r>
            <a:r>
              <a:rPr lang="cs-CZ" b="1" dirty="0" smtClean="0">
                <a:solidFill>
                  <a:srgbClr val="FF0000"/>
                </a:solidFill>
              </a:rPr>
              <a:t>):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r>
              <a:rPr lang="cs-CZ" dirty="0"/>
              <a:t>I</a:t>
            </a:r>
            <a:r>
              <a:rPr lang="en-US" dirty="0"/>
              <a:t>t's still all around us</a:t>
            </a:r>
            <a:r>
              <a:rPr lang="cs-CZ" dirty="0"/>
              <a:t>; </a:t>
            </a:r>
            <a:r>
              <a:rPr lang="en-US" dirty="0"/>
              <a:t>not to see or hear</a:t>
            </a:r>
            <a:r>
              <a:rPr lang="cs-CZ" dirty="0"/>
              <a:t>.</a:t>
            </a:r>
          </a:p>
          <a:p>
            <a:r>
              <a:rPr lang="en-US" dirty="0"/>
              <a:t>You can not touch it</a:t>
            </a:r>
            <a:r>
              <a:rPr lang="cs-CZ" dirty="0"/>
              <a:t>, </a:t>
            </a:r>
            <a:r>
              <a:rPr lang="cs-CZ" dirty="0" err="1"/>
              <a:t>even</a:t>
            </a:r>
            <a:r>
              <a:rPr lang="cs-CZ" dirty="0"/>
              <a:t> to </a:t>
            </a:r>
            <a:r>
              <a:rPr lang="cs-CZ" dirty="0" err="1"/>
              <a:t>smell</a:t>
            </a:r>
            <a:r>
              <a:rPr lang="cs-CZ" dirty="0"/>
              <a:t>. </a:t>
            </a:r>
          </a:p>
          <a:p>
            <a:r>
              <a:rPr lang="en-US" dirty="0"/>
              <a:t>Life can not do without it</a:t>
            </a:r>
            <a:r>
              <a:rPr lang="cs-CZ" dirty="0"/>
              <a:t>.</a:t>
            </a:r>
          </a:p>
          <a:p>
            <a:r>
              <a:rPr lang="en-US" dirty="0"/>
              <a:t>It forms part of each story</a:t>
            </a:r>
            <a:r>
              <a:rPr lang="cs-CZ" dirty="0"/>
              <a:t>.</a:t>
            </a:r>
          </a:p>
          <a:p>
            <a:r>
              <a:rPr lang="en-US" dirty="0"/>
              <a:t>It's as long as it takes, and it's happening everywhere</a:t>
            </a:r>
            <a:r>
              <a:rPr lang="cs-CZ" dirty="0"/>
              <a:t>.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/>
              <a:t>house full of </a:t>
            </a:r>
            <a:r>
              <a:rPr lang="en-US" dirty="0" smtClean="0"/>
              <a:t>wheels</a:t>
            </a:r>
            <a:endParaRPr lang="cs-CZ" dirty="0" smtClean="0"/>
          </a:p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What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it</a:t>
            </a:r>
            <a:r>
              <a:rPr lang="cs-CZ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258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Seasonal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affective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melatonin </a:t>
            </a:r>
            <a:r>
              <a:rPr lang="cs-CZ" dirty="0" err="1" smtClean="0"/>
              <a:t>also</a:t>
            </a:r>
            <a:r>
              <a:rPr lang="cs-CZ" dirty="0" smtClean="0"/>
              <a:t> on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anual</a:t>
            </a:r>
            <a:r>
              <a:rPr lang="cs-CZ" dirty="0" smtClean="0"/>
              <a:t> rhythm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season</a:t>
            </a:r>
            <a:r>
              <a:rPr lang="cs-CZ" dirty="0" smtClean="0"/>
              <a:t> rhythm  - in </a:t>
            </a:r>
            <a:r>
              <a:rPr lang="cs-CZ" dirty="0" err="1" smtClean="0"/>
              <a:t>winter</a:t>
            </a:r>
            <a:r>
              <a:rPr lang="cs-CZ" dirty="0" smtClean="0"/>
              <a:t> – a </a:t>
            </a:r>
            <a:r>
              <a:rPr lang="cs-CZ" dirty="0" err="1" smtClean="0"/>
              <a:t>little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, </a:t>
            </a:r>
            <a:r>
              <a:rPr lang="cs-CZ" dirty="0" err="1" smtClean="0"/>
              <a:t>elevated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concentration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melatonin –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desynchronization</a:t>
            </a:r>
            <a:r>
              <a:rPr lang="cs-CZ" dirty="0" smtClean="0"/>
              <a:t>    </a:t>
            </a:r>
            <a:r>
              <a:rPr lang="cs-CZ" dirty="0" smtClean="0"/>
              <a:t>……..   </a:t>
            </a:r>
            <a:r>
              <a:rPr lang="cs-CZ" dirty="0" err="1" smtClean="0"/>
              <a:t>increased</a:t>
            </a:r>
            <a:r>
              <a:rPr lang="cs-CZ" dirty="0" smtClean="0"/>
              <a:t> </a:t>
            </a:r>
            <a:r>
              <a:rPr lang="cs-CZ" dirty="0" smtClean="0"/>
              <a:t>incidence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depression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3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Sleep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disorder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7030A0"/>
                </a:solidFill>
              </a:rPr>
              <a:t>Sleep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delay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dirty="0" err="1" smtClean="0"/>
              <a:t>problem</a:t>
            </a:r>
            <a:r>
              <a:rPr lang="cs-CZ" dirty="0" smtClean="0"/>
              <a:t> to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night - </a:t>
            </a:r>
            <a:r>
              <a:rPr lang="en-US" dirty="0" smtClean="0"/>
              <a:t>delayed </a:t>
            </a:r>
            <a:r>
              <a:rPr lang="en-US" dirty="0"/>
              <a:t>sleep) </a:t>
            </a:r>
            <a:r>
              <a:rPr lang="en-US" dirty="0" smtClean="0"/>
              <a:t>–</a:t>
            </a:r>
            <a:r>
              <a:rPr lang="en-US" dirty="0" err="1" smtClean="0"/>
              <a:t>probl</a:t>
            </a:r>
            <a:r>
              <a:rPr lang="cs-CZ" dirty="0" smtClean="0"/>
              <a:t>e</a:t>
            </a:r>
            <a:r>
              <a:rPr lang="en-US" dirty="0" smtClean="0"/>
              <a:t>m</a:t>
            </a:r>
            <a:r>
              <a:rPr lang="cs-CZ" dirty="0" smtClean="0"/>
              <a:t>:</a:t>
            </a:r>
            <a:r>
              <a:rPr lang="en-US" dirty="0" smtClean="0"/>
              <a:t> </a:t>
            </a:r>
            <a:r>
              <a:rPr lang="en-US" dirty="0"/>
              <a:t>sleep at night, wake up in the morning is wrong. Treatment: administered melatonin when he </a:t>
            </a:r>
            <a:r>
              <a:rPr lang="en-US" dirty="0" smtClean="0"/>
              <a:t>wants</a:t>
            </a:r>
            <a:r>
              <a:rPr lang="cs-CZ" dirty="0" smtClean="0"/>
              <a:t> to </a:t>
            </a:r>
            <a:r>
              <a:rPr lang="cs-CZ" dirty="0" err="1" smtClean="0"/>
              <a:t>sleep</a:t>
            </a:r>
            <a:r>
              <a:rPr lang="en-US" dirty="0" smtClean="0"/>
              <a:t> </a:t>
            </a:r>
            <a:endParaRPr lang="cs-CZ" dirty="0" smtClean="0"/>
          </a:p>
          <a:p>
            <a:endParaRPr lang="cs-CZ" dirty="0"/>
          </a:p>
          <a:p>
            <a:r>
              <a:rPr lang="cs-CZ" b="1" dirty="0" err="1" smtClean="0">
                <a:solidFill>
                  <a:srgbClr val="7030A0"/>
                </a:solidFill>
              </a:rPr>
              <a:t>Phase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advance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dirty="0" smtClean="0"/>
              <a:t>– go to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en-US" dirty="0" smtClean="0"/>
              <a:t>without </a:t>
            </a:r>
            <a:r>
              <a:rPr lang="en-US" dirty="0"/>
              <a:t>any problems, but </a:t>
            </a:r>
            <a:r>
              <a:rPr lang="en-US" dirty="0" smtClean="0"/>
              <a:t>the </a:t>
            </a:r>
            <a:r>
              <a:rPr lang="en-US" dirty="0"/>
              <a:t>waking up too early in the morning </a:t>
            </a:r>
            <a:r>
              <a:rPr lang="en-US" dirty="0" smtClean="0"/>
              <a:t>. </a:t>
            </a:r>
            <a:r>
              <a:rPr lang="en-US" dirty="0"/>
              <a:t>Treatment: bright light exposure at a time when he wants to sleep, but it should still be </a:t>
            </a:r>
            <a:r>
              <a:rPr lang="en-US" dirty="0" smtClean="0"/>
              <a:t>awake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57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3900" y="520700"/>
            <a:ext cx="10515600" cy="6032500"/>
          </a:xfrm>
        </p:spPr>
        <p:txBody>
          <a:bodyPr>
            <a:normAutofit/>
          </a:bodyPr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abscence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signals</a:t>
            </a:r>
            <a:r>
              <a:rPr lang="cs-CZ" dirty="0" smtClean="0"/>
              <a:t>,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rhythms</a:t>
            </a:r>
            <a:r>
              <a:rPr lang="cs-CZ" dirty="0" smtClean="0"/>
              <a:t> </a:t>
            </a: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exist</a:t>
            </a:r>
            <a:r>
              <a:rPr lang="cs-CZ" dirty="0" smtClean="0"/>
              <a:t> but are not </a:t>
            </a:r>
            <a:r>
              <a:rPr lang="cs-CZ" dirty="0" err="1" smtClean="0"/>
              <a:t>synchronized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-night </a:t>
            </a:r>
            <a:r>
              <a:rPr lang="cs-CZ" dirty="0" err="1" smtClean="0"/>
              <a:t>cycle</a:t>
            </a:r>
            <a:r>
              <a:rPr lang="cs-CZ" dirty="0" smtClean="0"/>
              <a:t>.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257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 to summer or winter </a:t>
            </a:r>
            <a:r>
              <a:rPr lang="en-US" dirty="0" smtClean="0"/>
              <a:t>time</a:t>
            </a:r>
            <a:endParaRPr lang="cs-CZ" dirty="0" smtClean="0"/>
          </a:p>
          <a:p>
            <a:r>
              <a:rPr lang="en-US" dirty="0" smtClean="0"/>
              <a:t>shift work</a:t>
            </a:r>
            <a:r>
              <a:rPr lang="cs-CZ" dirty="0" smtClean="0"/>
              <a:t>   (porter, in </a:t>
            </a:r>
            <a:r>
              <a:rPr lang="cs-CZ" dirty="0" err="1" smtClean="0"/>
              <a:t>hospital</a:t>
            </a:r>
            <a:r>
              <a:rPr lang="cs-CZ" dirty="0" smtClean="0"/>
              <a:t> – </a:t>
            </a:r>
            <a:r>
              <a:rPr lang="cs-CZ" dirty="0" err="1" smtClean="0"/>
              <a:t>nurse</a:t>
            </a:r>
            <a:r>
              <a:rPr lang="cs-CZ" dirty="0" smtClean="0"/>
              <a:t>, </a:t>
            </a:r>
            <a:r>
              <a:rPr lang="cs-CZ" dirty="0" err="1" smtClean="0"/>
              <a:t>doctor</a:t>
            </a:r>
            <a:r>
              <a:rPr lang="cs-CZ" dirty="0" smtClean="0"/>
              <a:t> –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night </a:t>
            </a:r>
            <a:r>
              <a:rPr lang="cs-CZ" dirty="0" err="1" smtClean="0"/>
              <a:t>time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dirty="0" err="1" smtClean="0"/>
              <a:t>Resynchronisation</a:t>
            </a:r>
            <a:r>
              <a:rPr lang="cs-CZ" dirty="0" smtClean="0"/>
              <a:t>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clock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part – </a:t>
            </a:r>
            <a:r>
              <a:rPr lang="cs-CZ" dirty="0" err="1" smtClean="0"/>
              <a:t>diseaseas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  </a:t>
            </a:r>
            <a:r>
              <a:rPr lang="cs-CZ" dirty="0" err="1" smtClean="0"/>
              <a:t>fatique</a:t>
            </a:r>
            <a:r>
              <a:rPr lang="cs-CZ" dirty="0" smtClean="0"/>
              <a:t> (</a:t>
            </a:r>
            <a:r>
              <a:rPr lang="cs-CZ" dirty="0" err="1" smtClean="0"/>
              <a:t>tiredness</a:t>
            </a:r>
            <a:r>
              <a:rPr lang="cs-CZ" dirty="0" smtClean="0"/>
              <a:t>) -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disruption</a:t>
            </a:r>
            <a:r>
              <a:rPr lang="cs-CZ" dirty="0" smtClean="0"/>
              <a:t> - </a:t>
            </a:r>
            <a:r>
              <a:rPr lang="cs-CZ" dirty="0" err="1" smtClean="0"/>
              <a:t>lack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appetite</a:t>
            </a:r>
            <a:r>
              <a:rPr lang="cs-CZ" dirty="0" smtClean="0"/>
              <a:t> – </a:t>
            </a:r>
            <a:r>
              <a:rPr lang="cs-CZ" dirty="0" err="1" smtClean="0"/>
              <a:t>gastric</a:t>
            </a:r>
            <a:r>
              <a:rPr lang="cs-CZ" dirty="0" smtClean="0"/>
              <a:t> </a:t>
            </a:r>
            <a:r>
              <a:rPr lang="cs-CZ" dirty="0" err="1" smtClean="0"/>
              <a:t>ulsers</a:t>
            </a:r>
            <a:r>
              <a:rPr lang="cs-CZ" dirty="0" smtClean="0"/>
              <a:t> – stress – </a:t>
            </a:r>
            <a:r>
              <a:rPr lang="cs-CZ" dirty="0" err="1" smtClean="0"/>
              <a:t>hypertension</a:t>
            </a:r>
            <a:r>
              <a:rPr lang="cs-CZ" dirty="0" smtClean="0"/>
              <a:t> – obesity –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behaviour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9882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803189" y="8646"/>
            <a:ext cx="10602097" cy="68493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068527" y="5432898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(</a:t>
            </a:r>
            <a:r>
              <a:rPr lang="cs-CZ" dirty="0" err="1" smtClean="0"/>
              <a:t>Tsang</a:t>
            </a:r>
            <a:r>
              <a:rPr lang="cs-CZ" dirty="0" smtClean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97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882994" y="0"/>
            <a:ext cx="10405968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10100092" y="6332308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30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1155119" y="78488"/>
            <a:ext cx="10289059" cy="650251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192344" y="6488668"/>
            <a:ext cx="11239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" dirty="0" smtClean="0">
                <a:latin typeface="AdvPSA335"/>
              </a:rPr>
              <a:t>E</a:t>
            </a:r>
            <a:endParaRPr lang="cs-CZ" sz="1350" dirty="0"/>
          </a:p>
        </p:txBody>
      </p:sp>
      <p:sp>
        <p:nvSpPr>
          <p:cNvPr id="5" name="Obdélník 4"/>
          <p:cNvSpPr/>
          <p:nvPr/>
        </p:nvSpPr>
        <p:spPr>
          <a:xfrm>
            <a:off x="10212738" y="630400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60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1600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7153276" y="4450950"/>
            <a:ext cx="3514725" cy="15498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428812" y="6325850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(Reiter </a:t>
            </a:r>
            <a:r>
              <a:rPr lang="cs-CZ" dirty="0" err="1" smtClean="0"/>
              <a:t>at</a:t>
            </a:r>
            <a:r>
              <a:rPr lang="cs-CZ" dirty="0" smtClean="0"/>
              <a:t> al. 2014)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00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References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</a:t>
            </a:r>
            <a:r>
              <a:rPr lang="cs-CZ" dirty="0" smtClean="0"/>
              <a:t>J. Reiter, Dun </a:t>
            </a:r>
            <a:r>
              <a:rPr lang="cs-CZ" dirty="0" err="1" smtClean="0"/>
              <a:t>XianTan</a:t>
            </a:r>
            <a:r>
              <a:rPr lang="cs-CZ" dirty="0" smtClean="0"/>
              <a:t>, </a:t>
            </a:r>
            <a:r>
              <a:rPr lang="cs-CZ" dirty="0" err="1" smtClean="0"/>
              <a:t>Ahmet</a:t>
            </a:r>
            <a:r>
              <a:rPr lang="cs-CZ" dirty="0" smtClean="0"/>
              <a:t> </a:t>
            </a:r>
            <a:r>
              <a:rPr lang="cs-CZ" dirty="0" err="1" smtClean="0"/>
              <a:t>Korkmaz</a:t>
            </a:r>
            <a:r>
              <a:rPr lang="cs-CZ" dirty="0" smtClean="0"/>
              <a:t> and Sergio </a:t>
            </a:r>
            <a:r>
              <a:rPr lang="cs-CZ" dirty="0" err="1" smtClean="0"/>
              <a:t>A.Rosales-Corral</a:t>
            </a:r>
            <a:r>
              <a:rPr lang="cs-CZ" dirty="0" smtClean="0"/>
              <a:t>. Melatonin and </a:t>
            </a:r>
            <a:r>
              <a:rPr lang="cs-CZ" dirty="0" err="1" smtClean="0"/>
              <a:t>stable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 smtClean="0"/>
              <a:t>optimize</a:t>
            </a:r>
            <a:r>
              <a:rPr lang="cs-CZ" dirty="0" smtClean="0"/>
              <a:t> </a:t>
            </a:r>
            <a:r>
              <a:rPr lang="cs-CZ" dirty="0" err="1" smtClean="0"/>
              <a:t>maternal</a:t>
            </a:r>
            <a:r>
              <a:rPr lang="cs-CZ" dirty="0" smtClean="0"/>
              <a:t>, </a:t>
            </a:r>
            <a:r>
              <a:rPr lang="cs-CZ" dirty="0" err="1" smtClean="0"/>
              <a:t>placental</a:t>
            </a:r>
            <a:r>
              <a:rPr lang="cs-CZ" dirty="0" smtClean="0"/>
              <a:t> and </a:t>
            </a:r>
            <a:r>
              <a:rPr lang="cs-CZ" dirty="0" err="1" smtClean="0"/>
              <a:t>fetal</a:t>
            </a:r>
            <a:r>
              <a:rPr lang="cs-CZ" dirty="0" smtClean="0"/>
              <a:t> </a:t>
            </a:r>
            <a:r>
              <a:rPr lang="cs-CZ" dirty="0" err="1" smtClean="0"/>
              <a:t>physiology</a:t>
            </a:r>
            <a:r>
              <a:rPr lang="cs-CZ" dirty="0" smtClean="0"/>
              <a:t>.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Reproduction</a:t>
            </a:r>
            <a:r>
              <a:rPr lang="cs-CZ" dirty="0" smtClean="0"/>
              <a:t> Update, Vol.20</a:t>
            </a:r>
            <a:r>
              <a:rPr lang="cs-CZ" dirty="0"/>
              <a:t>, </a:t>
            </a:r>
            <a:r>
              <a:rPr lang="cs-CZ" dirty="0" smtClean="0"/>
              <a:t>No.2 pp.293–307</a:t>
            </a:r>
            <a:r>
              <a:rPr lang="cs-CZ" dirty="0"/>
              <a:t>, 2014 </a:t>
            </a:r>
            <a:r>
              <a:rPr lang="cs-CZ" dirty="0" smtClean="0"/>
              <a:t>doi:10.1093/</a:t>
            </a:r>
            <a:r>
              <a:rPr lang="cs-CZ" dirty="0" err="1" smtClean="0"/>
              <a:t>humupd</a:t>
            </a:r>
            <a:r>
              <a:rPr lang="cs-CZ" dirty="0" smtClean="0"/>
              <a:t>/dmt054</a:t>
            </a:r>
          </a:p>
          <a:p>
            <a:r>
              <a:rPr lang="en-US" dirty="0"/>
              <a:t>SILBERNAGL, Stefan a Agamemnon DESPOPOULOS. </a:t>
            </a:r>
            <a:r>
              <a:rPr lang="en-US" i="1" dirty="0"/>
              <a:t>Color atlas of physiology</a:t>
            </a:r>
            <a:r>
              <a:rPr lang="en-US" dirty="0"/>
              <a:t>. 6th ed., completely rev. and expanded. Stuttgart: </a:t>
            </a:r>
            <a:r>
              <a:rPr lang="en-US" dirty="0" err="1"/>
              <a:t>Thieme</a:t>
            </a:r>
            <a:r>
              <a:rPr lang="en-US" dirty="0"/>
              <a:t>, c2009. ISBN 978-3-13-545006-3. SILBERNAGL, Stefan a Agamemnon DESPOPOULOS. </a:t>
            </a:r>
            <a:r>
              <a:rPr lang="en-US" i="1" dirty="0"/>
              <a:t>Color atlas of physiology</a:t>
            </a:r>
            <a:r>
              <a:rPr lang="en-US" dirty="0"/>
              <a:t>. 6th ed., completely rev. and expanded. Stuttgart: </a:t>
            </a:r>
            <a:r>
              <a:rPr lang="en-US" dirty="0" err="1"/>
              <a:t>Thieme</a:t>
            </a:r>
            <a:r>
              <a:rPr lang="en-US" dirty="0"/>
              <a:t>, c2009. ISBN 978-3-13-545006-3</a:t>
            </a:r>
            <a:r>
              <a:rPr lang="en-US" dirty="0" smtClean="0"/>
              <a:t>.</a:t>
            </a:r>
            <a:endParaRPr lang="cs-CZ" dirty="0" smtClean="0"/>
          </a:p>
          <a:p>
            <a:r>
              <a:rPr lang="cs-CZ" dirty="0" smtClean="0"/>
              <a:t>Anthony A </a:t>
            </a:r>
            <a:r>
              <a:rPr lang="cs-CZ" dirty="0" err="1" smtClean="0"/>
              <a:t>Tsang</a:t>
            </a:r>
            <a:r>
              <a:rPr lang="cs-CZ" dirty="0" smtClean="0"/>
              <a:t>, Johanna L </a:t>
            </a:r>
            <a:r>
              <a:rPr lang="cs-CZ" dirty="0" err="1" smtClean="0"/>
              <a:t>Barclay</a:t>
            </a:r>
            <a:r>
              <a:rPr lang="cs-CZ" dirty="0" smtClean="0"/>
              <a:t> and Henrik </a:t>
            </a:r>
            <a:r>
              <a:rPr lang="cs-CZ" dirty="0" err="1" smtClean="0"/>
              <a:t>Oster</a:t>
            </a:r>
            <a:r>
              <a:rPr lang="cs-CZ" dirty="0" smtClean="0"/>
              <a:t>. </a:t>
            </a:r>
            <a:r>
              <a:rPr lang="cs-CZ" dirty="0" err="1" smtClean="0"/>
              <a:t>Interactions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endocrine</a:t>
            </a:r>
            <a:r>
              <a:rPr lang="cs-CZ" dirty="0" smtClean="0"/>
              <a:t> and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systems</a:t>
            </a:r>
            <a:r>
              <a:rPr lang="cs-CZ" dirty="0" smtClean="0"/>
              <a:t>. </a:t>
            </a:r>
            <a:r>
              <a:rPr lang="cs-CZ" dirty="0" err="1" smtClean="0"/>
              <a:t>Journal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Molecular</a:t>
            </a:r>
            <a:r>
              <a:rPr lang="cs-CZ" dirty="0" smtClean="0"/>
              <a:t> </a:t>
            </a:r>
            <a:r>
              <a:rPr lang="cs-CZ" dirty="0" err="1" smtClean="0"/>
              <a:t>Endocrinology</a:t>
            </a:r>
            <a:r>
              <a:rPr lang="cs-CZ" dirty="0" smtClean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918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nformation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previous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lectures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Type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secretion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hormones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sz="4000" b="1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summary</a:t>
            </a:r>
            <a:r>
              <a:rPr lang="cs-CZ" sz="40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cs-CZ" sz="2800" b="1" i="1" dirty="0">
              <a:solidFill>
                <a:srgbClr val="FF33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1541" y="2335968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Constant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secretion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hormones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glandula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thyreoidea</a:t>
            </a:r>
            <a:endParaRPr lang="cs-CZ" altLang="cs-CZ" dirty="0" smtClean="0"/>
          </a:p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Pulsatile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secretion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GnRH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gonadoliberin</a:t>
            </a:r>
            <a:r>
              <a:rPr lang="cs-CZ" altLang="cs-CZ" dirty="0" smtClean="0"/>
              <a:t>)</a:t>
            </a:r>
          </a:p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circadian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secretion</a:t>
            </a:r>
            <a:r>
              <a:rPr lang="cs-CZ" altLang="cs-CZ" dirty="0" smtClean="0">
                <a:solidFill>
                  <a:schemeClr val="accent2"/>
                </a:solidFill>
              </a:rPr>
              <a:t> (latin: </a:t>
            </a:r>
            <a:r>
              <a:rPr lang="cs-CZ" altLang="cs-CZ" dirty="0" err="1" smtClean="0">
                <a:solidFill>
                  <a:schemeClr val="accent2"/>
                </a:solidFill>
              </a:rPr>
              <a:t>circa</a:t>
            </a:r>
            <a:r>
              <a:rPr lang="cs-CZ" altLang="cs-CZ" dirty="0" smtClean="0">
                <a:solidFill>
                  <a:schemeClr val="accent2"/>
                </a:solidFill>
              </a:rPr>
              <a:t> </a:t>
            </a:r>
            <a:r>
              <a:rPr lang="cs-CZ" altLang="cs-CZ" dirty="0" err="1" smtClean="0">
                <a:solidFill>
                  <a:schemeClr val="accent2"/>
                </a:solidFill>
              </a:rPr>
              <a:t>diem</a:t>
            </a:r>
            <a:r>
              <a:rPr lang="cs-CZ" altLang="cs-CZ" dirty="0" smtClean="0">
                <a:solidFill>
                  <a:schemeClr val="accent2"/>
                </a:solidFill>
              </a:rPr>
              <a:t>  = </a:t>
            </a:r>
            <a:r>
              <a:rPr lang="cs-CZ" altLang="cs-CZ" dirty="0" err="1" smtClean="0">
                <a:solidFill>
                  <a:schemeClr val="accent2"/>
                </a:solidFill>
              </a:rPr>
              <a:t>approximately</a:t>
            </a:r>
            <a:r>
              <a:rPr lang="cs-CZ" altLang="cs-CZ" dirty="0" smtClean="0">
                <a:solidFill>
                  <a:schemeClr val="accent2"/>
                </a:solidFill>
              </a:rPr>
              <a:t> 24h)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hormons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of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adrenal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cortex</a:t>
            </a:r>
            <a:endParaRPr lang="cs-CZ" altLang="cs-CZ" dirty="0" smtClean="0"/>
          </a:p>
          <a:p>
            <a:pPr eaLnBrk="1" hangingPunct="1"/>
            <a:r>
              <a:rPr lang="cs-CZ" altLang="cs-CZ" b="1" u="sng" dirty="0" err="1" smtClean="0">
                <a:solidFill>
                  <a:schemeClr val="accent2"/>
                </a:solidFill>
              </a:rPr>
              <a:t>monthly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fluctuation</a:t>
            </a:r>
            <a:r>
              <a:rPr lang="cs-CZ" altLang="cs-CZ" b="1" dirty="0" smtClean="0"/>
              <a:t> – </a:t>
            </a:r>
            <a:r>
              <a:rPr lang="cs-CZ" altLang="cs-CZ" dirty="0" err="1" smtClean="0"/>
              <a:t>estrogens</a:t>
            </a:r>
            <a:r>
              <a:rPr lang="cs-CZ" altLang="cs-CZ" dirty="0" smtClean="0"/>
              <a:t>, testosteron in </a:t>
            </a:r>
            <a:r>
              <a:rPr lang="cs-CZ" altLang="cs-CZ" dirty="0" err="1" smtClean="0"/>
              <a:t>saliva</a:t>
            </a:r>
            <a:endParaRPr lang="cs-CZ" altLang="cs-CZ" dirty="0" smtClean="0"/>
          </a:p>
          <a:p>
            <a:pPr eaLnBrk="1" hangingPunct="1"/>
            <a:r>
              <a:rPr lang="cs-CZ" altLang="cs-CZ" b="1" u="sng" dirty="0" smtClean="0">
                <a:solidFill>
                  <a:schemeClr val="accent2"/>
                </a:solidFill>
              </a:rPr>
              <a:t>„en </a:t>
            </a:r>
            <a:r>
              <a:rPr lang="cs-CZ" altLang="cs-CZ" b="1" u="sng" dirty="0" err="1" smtClean="0">
                <a:solidFill>
                  <a:schemeClr val="accent2"/>
                </a:solidFill>
              </a:rPr>
              <a:t>demande</a:t>
            </a:r>
            <a:r>
              <a:rPr lang="cs-CZ" altLang="cs-CZ" b="1" u="sng" dirty="0" smtClean="0">
                <a:solidFill>
                  <a:schemeClr val="accent2"/>
                </a:solidFill>
              </a:rPr>
              <a:t>“</a:t>
            </a:r>
            <a:r>
              <a:rPr lang="cs-CZ" altLang="cs-CZ" b="1" dirty="0" smtClean="0"/>
              <a:t> </a:t>
            </a:r>
            <a:r>
              <a:rPr lang="cs-CZ" altLang="cs-CZ" dirty="0" smtClean="0">
                <a:solidFill>
                  <a:schemeClr val="accent2"/>
                </a:solidFill>
              </a:rPr>
              <a:t>(</a:t>
            </a:r>
            <a:r>
              <a:rPr lang="cs-CZ" altLang="cs-CZ" dirty="0" err="1" smtClean="0">
                <a:solidFill>
                  <a:schemeClr val="accent2"/>
                </a:solidFill>
              </a:rPr>
              <a:t>according</a:t>
            </a:r>
            <a:r>
              <a:rPr lang="cs-CZ" altLang="cs-CZ" dirty="0" smtClean="0">
                <a:solidFill>
                  <a:schemeClr val="accent2"/>
                </a:solidFill>
              </a:rPr>
              <a:t> to </a:t>
            </a:r>
            <a:r>
              <a:rPr lang="cs-CZ" altLang="cs-CZ" dirty="0" err="1" smtClean="0">
                <a:solidFill>
                  <a:schemeClr val="accent2"/>
                </a:solidFill>
              </a:rPr>
              <a:t>need</a:t>
            </a:r>
            <a:r>
              <a:rPr lang="cs-CZ" altLang="cs-CZ" dirty="0" smtClean="0">
                <a:solidFill>
                  <a:schemeClr val="accent2"/>
                </a:solidFill>
              </a:rPr>
              <a:t> - </a:t>
            </a:r>
            <a:r>
              <a:rPr lang="cs-CZ" altLang="cs-CZ" dirty="0" err="1" smtClean="0">
                <a:solidFill>
                  <a:schemeClr val="accent2"/>
                </a:solidFill>
              </a:rPr>
              <a:t>demands</a:t>
            </a:r>
            <a:r>
              <a:rPr lang="cs-CZ" altLang="cs-CZ" dirty="0" smtClean="0">
                <a:solidFill>
                  <a:schemeClr val="accent2"/>
                </a:solidFill>
              </a:rPr>
              <a:t>)</a:t>
            </a:r>
            <a:r>
              <a:rPr lang="cs-CZ" altLang="cs-CZ" b="1" dirty="0" smtClean="0"/>
              <a:t> </a:t>
            </a:r>
            <a:r>
              <a:rPr lang="cs-CZ" altLang="cs-CZ" dirty="0" smtClean="0"/>
              <a:t>– </a:t>
            </a:r>
            <a:r>
              <a:rPr lang="cs-CZ" altLang="cs-CZ" dirty="0" err="1" smtClean="0"/>
              <a:t>e.g</a:t>
            </a:r>
            <a:r>
              <a:rPr lang="cs-CZ" altLang="cs-CZ" dirty="0" smtClean="0"/>
              <a:t>. Insuline  and </a:t>
            </a:r>
            <a:r>
              <a:rPr lang="cs-CZ" altLang="cs-CZ" dirty="0" err="1" smtClean="0"/>
              <a:t>regulation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blood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glucose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0380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827" y="260350"/>
            <a:ext cx="10453816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Records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breathing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circulatory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parameters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waves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plethysmomanometer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Peňáz </a:t>
            </a:r>
            <a:r>
              <a:rPr lang="cs-CZ" altLang="cs-CZ" sz="40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</a:t>
            </a:r>
            <a:r>
              <a:rPr lang="cs-CZ" altLang="cs-CZ" sz="40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cs-CZ" alt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2565401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6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0769" y="476673"/>
            <a:ext cx="11022226" cy="1470025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Biorhythms</a:t>
            </a:r>
            <a:r>
              <a:rPr lang="cs-CZ" b="1" dirty="0" smtClean="0">
                <a:solidFill>
                  <a:srgbClr val="FF0000"/>
                </a:solidFill>
              </a:rPr>
              <a:t> - </a:t>
            </a:r>
            <a:r>
              <a:rPr lang="cs-CZ" sz="2200" b="1" dirty="0" err="1" smtClean="0">
                <a:solidFill>
                  <a:srgbClr val="FF0000"/>
                </a:solidFill>
              </a:rPr>
              <a:t>studied</a:t>
            </a:r>
            <a:r>
              <a:rPr lang="cs-CZ" sz="2200" b="1" dirty="0" smtClean="0">
                <a:solidFill>
                  <a:srgbClr val="FF0000"/>
                </a:solidFill>
              </a:rPr>
              <a:t> by  </a:t>
            </a:r>
            <a:r>
              <a:rPr lang="cs-CZ" b="1" dirty="0" err="1" smtClean="0">
                <a:solidFill>
                  <a:srgbClr val="FF0000"/>
                </a:solidFill>
              </a:rPr>
              <a:t>chronobiology</a:t>
            </a:r>
            <a:r>
              <a:rPr lang="cs-CZ" b="1" dirty="0" smtClean="0">
                <a:solidFill>
                  <a:srgbClr val="FF0000"/>
                </a:solidFill>
              </a:rPr>
              <a:t/>
            </a:r>
            <a:br>
              <a:rPr lang="cs-CZ" b="1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cs-CZ" sz="2200" b="1" dirty="0" smtClean="0">
                <a:solidFill>
                  <a:srgbClr val="FF0000"/>
                </a:solidFill>
              </a:rPr>
              <a:t>as a </a:t>
            </a:r>
            <a:r>
              <a:rPr lang="cs-CZ" sz="2200" b="1" dirty="0" err="1" smtClean="0">
                <a:solidFill>
                  <a:srgbClr val="FF0000"/>
                </a:solidFill>
              </a:rPr>
              <a:t>special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branch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of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physiology</a:t>
            </a:r>
            <a:r>
              <a:rPr lang="cs-CZ" sz="2200" b="1" dirty="0" smtClean="0">
                <a:solidFill>
                  <a:srgbClr val="FF0000"/>
                </a:solidFill>
              </a:rPr>
              <a:t> </a:t>
            </a:r>
            <a:r>
              <a:rPr lang="cs-CZ" sz="2200" b="1" dirty="0" err="1" smtClean="0">
                <a:solidFill>
                  <a:srgbClr val="FF0000"/>
                </a:solidFill>
              </a:rPr>
              <a:t>research</a:t>
            </a:r>
            <a:endParaRPr lang="cs-CZ" sz="2200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4055" y="2157569"/>
            <a:ext cx="9547534" cy="4392488"/>
          </a:xfrm>
        </p:spPr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humans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other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mammals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processes</a:t>
            </a:r>
            <a:r>
              <a:rPr lang="cs-CZ" dirty="0" smtClean="0">
                <a:solidFill>
                  <a:schemeClr val="tx1"/>
                </a:solidFill>
              </a:rPr>
              <a:t> such as </a:t>
            </a:r>
            <a:r>
              <a:rPr lang="cs-CZ" dirty="0" err="1" smtClean="0">
                <a:solidFill>
                  <a:schemeClr val="tx1"/>
                </a:solidFill>
              </a:rPr>
              <a:t>sleep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awake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feed</a:t>
            </a:r>
            <a:r>
              <a:rPr lang="cs-CZ" dirty="0" smtClean="0">
                <a:solidFill>
                  <a:schemeClr val="tx1"/>
                </a:solidFill>
              </a:rPr>
              <a:t>/fast </a:t>
            </a:r>
            <a:r>
              <a:rPr lang="cs-CZ" dirty="0" err="1" smtClean="0">
                <a:solidFill>
                  <a:schemeClr val="tx1"/>
                </a:solidFill>
              </a:rPr>
              <a:t>cycles</a:t>
            </a:r>
            <a:r>
              <a:rPr lang="cs-CZ" dirty="0" smtClean="0">
                <a:solidFill>
                  <a:schemeClr val="tx1"/>
                </a:solidFill>
              </a:rPr>
              <a:t>, body </a:t>
            </a:r>
            <a:r>
              <a:rPr lang="cs-CZ" dirty="0" err="1" smtClean="0">
                <a:solidFill>
                  <a:schemeClr val="tx1"/>
                </a:solidFill>
              </a:rPr>
              <a:t>temperature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oscillations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 smtClean="0">
                <a:solidFill>
                  <a:schemeClr val="tx1"/>
                </a:solidFill>
              </a:rPr>
              <a:t>hormonal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secretions</a:t>
            </a:r>
            <a:r>
              <a:rPr lang="cs-CZ" dirty="0" smtClean="0">
                <a:solidFill>
                  <a:schemeClr val="tx1"/>
                </a:solidFill>
              </a:rPr>
              <a:t> and </a:t>
            </a:r>
            <a:r>
              <a:rPr lang="cs-CZ" dirty="0" err="1" smtClean="0">
                <a:solidFill>
                  <a:schemeClr val="tx1"/>
                </a:solidFill>
              </a:rPr>
              <a:t>metabolic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events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occur</a:t>
            </a:r>
            <a:r>
              <a:rPr lang="cs-CZ" dirty="0" smtClean="0">
                <a:solidFill>
                  <a:schemeClr val="tx1"/>
                </a:solidFill>
              </a:rPr>
              <a:t> in a </a:t>
            </a:r>
            <a:r>
              <a:rPr lang="cs-CZ" dirty="0" err="1" smtClean="0">
                <a:solidFill>
                  <a:schemeClr val="tx1"/>
                </a:solidFill>
              </a:rPr>
              <a:t>circadian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manner</a:t>
            </a:r>
            <a:r>
              <a:rPr lang="cs-CZ" dirty="0" smtClean="0">
                <a:solidFill>
                  <a:schemeClr val="tx1"/>
                </a:solidFill>
              </a:rPr>
              <a:t> and are </a:t>
            </a:r>
            <a:r>
              <a:rPr lang="cs-CZ" dirty="0" err="1" smtClean="0">
                <a:solidFill>
                  <a:schemeClr val="tx1"/>
                </a:solidFill>
              </a:rPr>
              <a:t>ruled</a:t>
            </a:r>
            <a:r>
              <a:rPr lang="cs-CZ" dirty="0" smtClean="0">
                <a:solidFill>
                  <a:schemeClr val="tx1"/>
                </a:solidFill>
              </a:rPr>
              <a:t> by </a:t>
            </a:r>
            <a:r>
              <a:rPr lang="cs-CZ" dirty="0" err="1" smtClean="0">
                <a:solidFill>
                  <a:schemeClr val="tx1"/>
                </a:solidFill>
              </a:rPr>
              <a:t>biological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clock</a:t>
            </a:r>
            <a:endParaRPr lang="cs-CZ" dirty="0" smtClean="0">
              <a:solidFill>
                <a:schemeClr val="tx1"/>
              </a:solidFill>
            </a:endParaRP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u="sng" dirty="0" err="1" smtClean="0">
                <a:solidFill>
                  <a:schemeClr val="tx1"/>
                </a:solidFill>
              </a:rPr>
              <a:t>Periods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of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rhythms</a:t>
            </a:r>
            <a:r>
              <a:rPr lang="cs-CZ" u="sng" dirty="0" smtClean="0">
                <a:solidFill>
                  <a:schemeClr val="tx1"/>
                </a:solidFill>
              </a:rPr>
              <a:t> (a </a:t>
            </a:r>
            <a:r>
              <a:rPr lang="cs-CZ" u="sng" dirty="0" err="1" smtClean="0">
                <a:solidFill>
                  <a:schemeClr val="tx1"/>
                </a:solidFill>
              </a:rPr>
              <a:t>frequency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with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which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the</a:t>
            </a:r>
            <a:r>
              <a:rPr lang="cs-CZ" u="sng" dirty="0" smtClean="0">
                <a:solidFill>
                  <a:schemeClr val="tx1"/>
                </a:solidFill>
              </a:rPr>
              <a:t> parametr </a:t>
            </a:r>
            <a:r>
              <a:rPr lang="cs-CZ" u="sng" dirty="0" err="1" smtClean="0">
                <a:solidFill>
                  <a:schemeClr val="tx1"/>
                </a:solidFill>
              </a:rPr>
              <a:t>is</a:t>
            </a:r>
            <a:r>
              <a:rPr lang="cs-CZ" u="sng" dirty="0" smtClean="0">
                <a:solidFill>
                  <a:schemeClr val="tx1"/>
                </a:solidFill>
              </a:rPr>
              <a:t> </a:t>
            </a:r>
            <a:r>
              <a:rPr lang="cs-CZ" u="sng" dirty="0" err="1" smtClean="0">
                <a:solidFill>
                  <a:schemeClr val="tx1"/>
                </a:solidFill>
              </a:rPr>
              <a:t>repeated</a:t>
            </a:r>
            <a:r>
              <a:rPr lang="cs-CZ" u="sng" dirty="0" smtClean="0">
                <a:solidFill>
                  <a:schemeClr val="tx1"/>
                </a:solidFill>
              </a:rPr>
              <a:t>):</a:t>
            </a:r>
          </a:p>
          <a:p>
            <a:pPr algn="l"/>
            <a:r>
              <a:rPr lang="cs-CZ" b="1" dirty="0" err="1" smtClean="0">
                <a:solidFill>
                  <a:srgbClr val="C00000"/>
                </a:solidFill>
              </a:rPr>
              <a:t>Ultradian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period – period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shorter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than</a:t>
            </a:r>
            <a:r>
              <a:rPr lang="cs-CZ" dirty="0" smtClean="0">
                <a:solidFill>
                  <a:schemeClr val="tx1"/>
                </a:solidFill>
              </a:rPr>
              <a:t> 24hours (e.g.:10sec rhythm in </a:t>
            </a:r>
            <a:r>
              <a:rPr lang="cs-CZ" dirty="0" err="1" smtClean="0">
                <a:solidFill>
                  <a:schemeClr val="tx1"/>
                </a:solidFill>
              </a:rPr>
              <a:t>breathing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 smtClean="0">
                <a:solidFill>
                  <a:srgbClr val="C00000"/>
                </a:solidFill>
              </a:rPr>
              <a:t>Circadian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period – period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24h (</a:t>
            </a:r>
            <a:r>
              <a:rPr lang="cs-CZ" dirty="0" err="1" smtClean="0">
                <a:solidFill>
                  <a:schemeClr val="tx1"/>
                </a:solidFill>
              </a:rPr>
              <a:t>sleep</a:t>
            </a:r>
            <a:r>
              <a:rPr lang="cs-CZ" dirty="0" smtClean="0">
                <a:solidFill>
                  <a:schemeClr val="tx1"/>
                </a:solidFill>
              </a:rPr>
              <a:t>/</a:t>
            </a:r>
            <a:r>
              <a:rPr lang="cs-CZ" dirty="0" err="1" smtClean="0">
                <a:solidFill>
                  <a:schemeClr val="tx1"/>
                </a:solidFill>
              </a:rPr>
              <a:t>awake</a:t>
            </a:r>
            <a:r>
              <a:rPr lang="cs-CZ" dirty="0" smtClean="0">
                <a:solidFill>
                  <a:schemeClr val="tx1"/>
                </a:solidFill>
              </a:rPr>
              <a:t>…..</a:t>
            </a:r>
            <a:r>
              <a:rPr lang="cs-CZ" dirty="0" err="1" smtClean="0">
                <a:solidFill>
                  <a:schemeClr val="tx1"/>
                </a:solidFill>
              </a:rPr>
              <a:t>from</a:t>
            </a:r>
            <a:r>
              <a:rPr lang="cs-CZ" dirty="0" smtClean="0">
                <a:solidFill>
                  <a:schemeClr val="tx1"/>
                </a:solidFill>
              </a:rPr>
              <a:t> Latin </a:t>
            </a:r>
            <a:r>
              <a:rPr lang="cs-CZ" dirty="0" err="1" smtClean="0">
                <a:solidFill>
                  <a:schemeClr val="tx1"/>
                </a:solidFill>
              </a:rPr>
              <a:t>circa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diem-about</a:t>
            </a:r>
            <a:r>
              <a:rPr lang="cs-CZ" dirty="0" smtClean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day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algn="l"/>
            <a:r>
              <a:rPr lang="cs-CZ" b="1" dirty="0" err="1" smtClean="0">
                <a:solidFill>
                  <a:srgbClr val="C00000"/>
                </a:solidFill>
              </a:rPr>
              <a:t>Infradian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tx1"/>
                </a:solidFill>
              </a:rPr>
              <a:t>period – period </a:t>
            </a:r>
            <a:r>
              <a:rPr lang="cs-CZ" dirty="0" err="1" smtClean="0">
                <a:solidFill>
                  <a:schemeClr val="tx1"/>
                </a:solidFill>
              </a:rPr>
              <a:t>is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longer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than</a:t>
            </a:r>
            <a:r>
              <a:rPr lang="cs-CZ" dirty="0" smtClean="0">
                <a:solidFill>
                  <a:schemeClr val="tx1"/>
                </a:solidFill>
              </a:rPr>
              <a:t> 24h (</a:t>
            </a:r>
            <a:r>
              <a:rPr lang="cs-CZ" dirty="0" err="1" smtClean="0">
                <a:solidFill>
                  <a:schemeClr val="tx1"/>
                </a:solidFill>
              </a:rPr>
              <a:t>the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menstrual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cycle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Pineal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gland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r>
              <a:rPr lang="cs-CZ" dirty="0" smtClean="0"/>
              <a:t> </a:t>
            </a:r>
            <a:r>
              <a:rPr lang="cs-CZ" dirty="0" err="1" smtClean="0"/>
              <a:t>coordinates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(</a:t>
            </a:r>
            <a:r>
              <a:rPr lang="cs-CZ" dirty="0" err="1" smtClean="0"/>
              <a:t>daily</a:t>
            </a:r>
            <a:r>
              <a:rPr lang="cs-CZ" dirty="0" smtClean="0"/>
              <a:t>) </a:t>
            </a:r>
            <a:r>
              <a:rPr lang="cs-CZ" dirty="0" err="1" smtClean="0"/>
              <a:t>rhythms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dark</a:t>
            </a:r>
            <a:r>
              <a:rPr lang="cs-CZ" dirty="0" smtClean="0"/>
              <a:t>/</a:t>
            </a:r>
            <a:r>
              <a:rPr lang="cs-CZ" dirty="0" err="1" smtClean="0"/>
              <a:t>light</a:t>
            </a:r>
            <a:r>
              <a:rPr lang="cs-CZ" dirty="0" smtClean="0"/>
              <a:t> (</a:t>
            </a:r>
            <a:r>
              <a:rPr lang="cs-CZ" dirty="0" err="1" smtClean="0"/>
              <a:t>day</a:t>
            </a:r>
            <a:r>
              <a:rPr lang="cs-CZ" dirty="0" smtClean="0"/>
              <a:t>-night) </a:t>
            </a:r>
            <a:r>
              <a:rPr lang="cs-CZ" dirty="0" err="1" smtClean="0"/>
              <a:t>cycles</a:t>
            </a:r>
            <a:r>
              <a:rPr lang="cs-CZ" dirty="0" smtClean="0"/>
              <a:t> by </a:t>
            </a:r>
            <a:r>
              <a:rPr lang="cs-CZ" dirty="0" err="1" smtClean="0"/>
              <a:t>secreting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hormone melatonin. </a:t>
            </a:r>
            <a:r>
              <a:rPr lang="cs-CZ" dirty="0" err="1" smtClean="0"/>
              <a:t>Darkness</a:t>
            </a:r>
            <a:r>
              <a:rPr lang="cs-CZ" dirty="0" smtClean="0"/>
              <a:t> </a:t>
            </a:r>
            <a:r>
              <a:rPr lang="cs-CZ" dirty="0" err="1" smtClean="0"/>
              <a:t>stimulates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release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64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528828" y="103569"/>
            <a:ext cx="8064896" cy="66247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117875" y="914400"/>
            <a:ext cx="2899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/>
              <a:t>Macrostructure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r>
              <a:rPr lang="cs-CZ" sz="2400" dirty="0" smtClean="0"/>
              <a:t> </a:t>
            </a:r>
            <a:r>
              <a:rPr lang="cs-CZ" sz="2400" dirty="0"/>
              <a:t>-</a:t>
            </a:r>
            <a:r>
              <a:rPr lang="cs-CZ" sz="2400" dirty="0" err="1"/>
              <a:t>it</a:t>
            </a:r>
            <a:r>
              <a:rPr lang="cs-CZ" sz="2400" dirty="0"/>
              <a:t> </a:t>
            </a:r>
            <a:r>
              <a:rPr lang="cs-CZ" sz="2400" dirty="0" err="1"/>
              <a:t>is</a:t>
            </a:r>
            <a:r>
              <a:rPr lang="cs-CZ" sz="2400" dirty="0"/>
              <a:t> a 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gland</a:t>
            </a:r>
            <a:r>
              <a:rPr lang="cs-CZ" sz="2400" dirty="0"/>
              <a:t> </a:t>
            </a:r>
            <a:r>
              <a:rPr lang="cs-CZ" sz="2400" dirty="0" err="1"/>
              <a:t>found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end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corpus </a:t>
            </a:r>
            <a:r>
              <a:rPr lang="cs-CZ" sz="2400" dirty="0" err="1"/>
              <a:t>callosum</a:t>
            </a:r>
            <a:r>
              <a:rPr lang="cs-CZ" sz="2400" dirty="0"/>
              <a:t>, </a:t>
            </a:r>
            <a:r>
              <a:rPr lang="cs-CZ" sz="2400" dirty="0" err="1"/>
              <a:t>forming</a:t>
            </a:r>
            <a:r>
              <a:rPr lang="cs-CZ" sz="2400" dirty="0"/>
              <a:t> a </a:t>
            </a:r>
            <a:r>
              <a:rPr lang="cs-CZ" sz="2400" dirty="0" err="1"/>
              <a:t>section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roof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posterior</a:t>
            </a:r>
            <a:r>
              <a:rPr lang="cs-CZ" sz="2400" dirty="0"/>
              <a:t> </a:t>
            </a:r>
            <a:r>
              <a:rPr lang="cs-CZ" sz="2400" dirty="0" err="1"/>
              <a:t>wall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third</a:t>
            </a:r>
            <a:r>
              <a:rPr lang="cs-CZ" sz="2400" dirty="0"/>
              <a:t> </a:t>
            </a:r>
            <a:r>
              <a:rPr lang="cs-CZ" sz="2400" dirty="0" err="1"/>
              <a:t>ventricle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0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654908"/>
            <a:ext cx="10515600" cy="552205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Microstructure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pineal</a:t>
            </a:r>
            <a:r>
              <a:rPr lang="cs-CZ" dirty="0" smtClean="0"/>
              <a:t> </a:t>
            </a:r>
            <a:r>
              <a:rPr lang="cs-CZ" dirty="0" err="1" smtClean="0"/>
              <a:t>gland</a:t>
            </a: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-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composed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2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neural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r>
              <a:rPr lang="cs-CZ" dirty="0" smtClean="0"/>
              <a:t>: </a:t>
            </a:r>
            <a:r>
              <a:rPr lang="cs-CZ" dirty="0" err="1" smtClean="0"/>
              <a:t>pinealocytes</a:t>
            </a:r>
            <a:r>
              <a:rPr lang="cs-CZ" dirty="0" smtClean="0"/>
              <a:t> (</a:t>
            </a:r>
            <a:r>
              <a:rPr lang="cs-CZ" dirty="0" err="1" smtClean="0"/>
              <a:t>specialized</a:t>
            </a:r>
            <a:r>
              <a:rPr lang="cs-CZ" dirty="0" smtClean="0"/>
              <a:t> </a:t>
            </a:r>
            <a:r>
              <a:rPr lang="cs-CZ" dirty="0" err="1" smtClean="0"/>
              <a:t>secretory</a:t>
            </a:r>
            <a:r>
              <a:rPr lang="cs-CZ" dirty="0" smtClean="0"/>
              <a:t> </a:t>
            </a:r>
            <a:r>
              <a:rPr lang="cs-CZ" dirty="0" err="1" smtClean="0"/>
              <a:t>neurons</a:t>
            </a:r>
            <a:r>
              <a:rPr lang="cs-CZ" dirty="0" smtClean="0"/>
              <a:t>) + </a:t>
            </a:r>
            <a:r>
              <a:rPr lang="cs-CZ" dirty="0" err="1" smtClean="0"/>
              <a:t>glial</a:t>
            </a:r>
            <a:r>
              <a:rPr lang="cs-CZ" dirty="0" smtClean="0"/>
              <a:t> support </a:t>
            </a:r>
            <a:r>
              <a:rPr lang="cs-CZ" dirty="0" err="1" smtClean="0"/>
              <a:t>cells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- </a:t>
            </a:r>
            <a:r>
              <a:rPr lang="cs-CZ" dirty="0" err="1" smtClean="0"/>
              <a:t>it</a:t>
            </a:r>
            <a:r>
              <a:rPr lang="cs-CZ" dirty="0" smtClean="0"/>
              <a:t> has a very </a:t>
            </a:r>
            <a:r>
              <a:rPr lang="cs-CZ" dirty="0" err="1" smtClean="0"/>
              <a:t>rich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</a:t>
            </a:r>
            <a:r>
              <a:rPr lang="cs-CZ" dirty="0" err="1" smtClean="0"/>
              <a:t>supply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forms</a:t>
            </a:r>
            <a:r>
              <a:rPr lang="cs-CZ" dirty="0" smtClean="0"/>
              <a:t> a network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capillaries</a:t>
            </a:r>
            <a:r>
              <a:rPr lang="cs-CZ" dirty="0" smtClean="0"/>
              <a:t> </a:t>
            </a:r>
            <a:r>
              <a:rPr lang="cs-CZ" dirty="0" err="1" smtClean="0"/>
              <a:t>surrounded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pinealocytes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: -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receives</a:t>
            </a:r>
            <a:r>
              <a:rPr lang="cs-CZ" dirty="0" smtClean="0"/>
              <a:t> </a:t>
            </a:r>
            <a:r>
              <a:rPr lang="cs-CZ" dirty="0" err="1" smtClean="0"/>
              <a:t>innervation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many </a:t>
            </a:r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brain, but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main</a:t>
            </a:r>
            <a:r>
              <a:rPr lang="cs-CZ" dirty="0" smtClean="0"/>
              <a:t> </a:t>
            </a:r>
            <a:r>
              <a:rPr lang="cs-CZ" dirty="0" err="1" smtClean="0"/>
              <a:t>connections</a:t>
            </a:r>
            <a:r>
              <a:rPr lang="cs-CZ" dirty="0" smtClean="0"/>
              <a:t> are </a:t>
            </a:r>
            <a:r>
              <a:rPr lang="cs-CZ" dirty="0" err="1" smtClean="0"/>
              <a:t>with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         </a:t>
            </a:r>
            <a:r>
              <a:rPr lang="cs-CZ" b="1" dirty="0" err="1" smtClean="0">
                <a:solidFill>
                  <a:srgbClr val="FF0000"/>
                </a:solidFill>
              </a:rPr>
              <a:t>Suprachiasmatic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nuclei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(SCN)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b="1" dirty="0" smtClean="0">
                <a:solidFill>
                  <a:srgbClr val="FF0000"/>
                </a:solidFill>
              </a:rPr>
              <a:t>Retina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  <a:r>
              <a:rPr lang="cs-CZ" b="1" dirty="0" err="1" smtClean="0">
                <a:solidFill>
                  <a:srgbClr val="FF0000"/>
                </a:solidFill>
              </a:rPr>
              <a:t>Sympathetic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system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err="1" smtClean="0"/>
              <a:t>multisynaptic</a:t>
            </a:r>
            <a:r>
              <a:rPr lang="cs-CZ" b="1" dirty="0" smtClean="0"/>
              <a:t> </a:t>
            </a:r>
            <a:r>
              <a:rPr lang="cs-CZ" b="1" dirty="0" err="1" smtClean="0"/>
              <a:t>sympathetic</a:t>
            </a:r>
            <a:r>
              <a:rPr lang="cs-CZ" b="1" dirty="0" smtClean="0"/>
              <a:t> </a:t>
            </a:r>
            <a:r>
              <a:rPr lang="cs-CZ" b="1" dirty="0" err="1" smtClean="0"/>
              <a:t>way</a:t>
            </a:r>
            <a:r>
              <a:rPr lang="cs-CZ" dirty="0" smtClean="0"/>
              <a:t>: </a:t>
            </a:r>
            <a:r>
              <a:rPr lang="cs-CZ" dirty="0" err="1" smtClean="0"/>
              <a:t>paraventricular</a:t>
            </a:r>
            <a:r>
              <a:rPr lang="cs-CZ" dirty="0" smtClean="0"/>
              <a:t> </a:t>
            </a:r>
            <a:r>
              <a:rPr lang="cs-CZ" dirty="0" err="1" smtClean="0"/>
              <a:t>nucleus</a:t>
            </a:r>
            <a:r>
              <a:rPr lang="cs-CZ" dirty="0" smtClean="0"/>
              <a:t> in </a:t>
            </a:r>
            <a:r>
              <a:rPr lang="cs-CZ" dirty="0" err="1" smtClean="0"/>
              <a:t>hypothalamus</a:t>
            </a:r>
            <a:r>
              <a:rPr lang="cs-CZ" dirty="0" smtClean="0"/>
              <a:t> + </a:t>
            </a:r>
            <a:r>
              <a:rPr lang="cs-CZ" dirty="0" err="1" smtClean="0"/>
              <a:t>upper</a:t>
            </a:r>
            <a:r>
              <a:rPr lang="cs-CZ" dirty="0" smtClean="0"/>
              <a:t> </a:t>
            </a:r>
            <a:r>
              <a:rPr lang="cs-CZ" dirty="0" err="1" smtClean="0"/>
              <a:t>sympathetic</a:t>
            </a:r>
            <a:r>
              <a:rPr lang="cs-CZ" dirty="0" smtClean="0"/>
              <a:t> </a:t>
            </a:r>
            <a:r>
              <a:rPr lang="cs-CZ" dirty="0" err="1" smtClean="0"/>
              <a:t>cervical</a:t>
            </a:r>
            <a:r>
              <a:rPr lang="cs-CZ" dirty="0" smtClean="0"/>
              <a:t> ganglion – SCG; </a:t>
            </a:r>
            <a:r>
              <a:rPr lang="cs-CZ" dirty="0" err="1" smtClean="0"/>
              <a:t>releas</a:t>
            </a:r>
            <a:r>
              <a:rPr lang="cs-CZ" dirty="0" smtClean="0"/>
              <a:t> </a:t>
            </a:r>
            <a:r>
              <a:rPr lang="cs-CZ" dirty="0" err="1" smtClean="0"/>
              <a:t>norepinephrin</a:t>
            </a:r>
            <a:r>
              <a:rPr lang="cs-CZ" dirty="0" smtClean="0"/>
              <a:t>-beta </a:t>
            </a:r>
            <a:r>
              <a:rPr lang="cs-CZ" dirty="0" err="1" smtClean="0"/>
              <a:t>adrenergic</a:t>
            </a:r>
            <a:r>
              <a:rPr lang="cs-CZ" dirty="0" smtClean="0"/>
              <a:t> </a:t>
            </a:r>
            <a:r>
              <a:rPr lang="cs-CZ" dirty="0" err="1" smtClean="0"/>
              <a:t>receptors</a:t>
            </a:r>
            <a:r>
              <a:rPr lang="cs-CZ" dirty="0" smtClean="0"/>
              <a:t> –</a:t>
            </a:r>
            <a:r>
              <a:rPr lang="cs-CZ" dirty="0" err="1" smtClean="0"/>
              <a:t>stimulate</a:t>
            </a:r>
            <a:r>
              <a:rPr lang="cs-CZ" dirty="0" smtClean="0"/>
              <a:t> </a:t>
            </a:r>
            <a:r>
              <a:rPr lang="cs-CZ" dirty="0" err="1" smtClean="0"/>
              <a:t>cAMP-activate</a:t>
            </a:r>
            <a:r>
              <a:rPr lang="cs-CZ" dirty="0" smtClean="0"/>
              <a:t> gene </a:t>
            </a:r>
            <a:r>
              <a:rPr lang="cs-CZ" dirty="0" err="1" smtClean="0"/>
              <a:t>expression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gen </a:t>
            </a:r>
            <a:r>
              <a:rPr lang="cs-CZ" dirty="0" err="1" smtClean="0"/>
              <a:t>coding</a:t>
            </a:r>
            <a:r>
              <a:rPr lang="cs-CZ" dirty="0" smtClean="0"/>
              <a:t> AA-NAT=</a:t>
            </a:r>
            <a:r>
              <a:rPr lang="cs-CZ" dirty="0" err="1" smtClean="0"/>
              <a:t>arylalkylamin</a:t>
            </a:r>
            <a:r>
              <a:rPr lang="cs-CZ" dirty="0" smtClean="0"/>
              <a:t>-N-</a:t>
            </a:r>
            <a:r>
              <a:rPr lang="cs-CZ" dirty="0" err="1" smtClean="0"/>
              <a:t>acetyltranspherase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63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Master </a:t>
            </a:r>
            <a:r>
              <a:rPr lang="cs-CZ" b="1" dirty="0" err="1" smtClean="0"/>
              <a:t>circadian</a:t>
            </a:r>
            <a:r>
              <a:rPr lang="cs-CZ" b="1" dirty="0" smtClean="0"/>
              <a:t> pacemaker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light-dark</a:t>
            </a:r>
            <a:r>
              <a:rPr lang="cs-CZ" dirty="0" smtClean="0"/>
              <a:t>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passed</a:t>
            </a:r>
            <a:r>
              <a:rPr lang="cs-CZ" dirty="0" smtClean="0"/>
              <a:t> via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retinohypothalamic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tract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– sensory input </a:t>
            </a:r>
            <a:r>
              <a:rPr lang="cs-CZ" dirty="0" err="1" smtClean="0"/>
              <a:t>integrating</a:t>
            </a:r>
            <a:r>
              <a:rPr lang="cs-CZ" dirty="0" smtClean="0"/>
              <a:t> </a:t>
            </a:r>
            <a:r>
              <a:rPr lang="cs-CZ" dirty="0" err="1" smtClean="0"/>
              <a:t>centers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thalamus, but </a:t>
            </a:r>
            <a:r>
              <a:rPr lang="cs-CZ" dirty="0" err="1" smtClean="0"/>
              <a:t>also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hypothalamic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suprachiasmatic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nucleus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SCN –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bilaterally</a:t>
            </a:r>
            <a:r>
              <a:rPr lang="cs-CZ" dirty="0" smtClean="0"/>
              <a:t> </a:t>
            </a:r>
            <a:r>
              <a:rPr lang="cs-CZ" dirty="0" err="1" smtClean="0"/>
              <a:t>paired</a:t>
            </a:r>
            <a:r>
              <a:rPr lang="cs-CZ" dirty="0" smtClean="0"/>
              <a:t> </a:t>
            </a:r>
            <a:r>
              <a:rPr lang="cs-CZ" dirty="0" err="1" smtClean="0"/>
              <a:t>structure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</a:t>
            </a:r>
            <a:r>
              <a:rPr lang="cs-CZ" dirty="0" smtClean="0"/>
              <a:t> cell body </a:t>
            </a:r>
            <a:r>
              <a:rPr lang="cs-CZ" dirty="0" err="1" smtClean="0"/>
              <a:t>density</a:t>
            </a:r>
            <a:r>
              <a:rPr lang="cs-CZ" dirty="0" smtClean="0"/>
              <a:t> </a:t>
            </a:r>
            <a:r>
              <a:rPr lang="cs-CZ" dirty="0" err="1" smtClean="0"/>
              <a:t>located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ventricle</a:t>
            </a:r>
            <a:r>
              <a:rPr lang="cs-CZ" dirty="0" smtClean="0"/>
              <a:t> and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atop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optic</a:t>
            </a:r>
            <a:r>
              <a:rPr lang="cs-CZ" dirty="0" smtClean="0"/>
              <a:t> </a:t>
            </a:r>
            <a:r>
              <a:rPr lang="cs-CZ" dirty="0" err="1" smtClean="0"/>
              <a:t>chiasm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comprises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50 000 </a:t>
            </a:r>
            <a:r>
              <a:rPr lang="cs-CZ" dirty="0" err="1" smtClean="0"/>
              <a:t>neurons</a:t>
            </a:r>
            <a:r>
              <a:rPr lang="cs-CZ" dirty="0" smtClean="0"/>
              <a:t> in </a:t>
            </a:r>
            <a:r>
              <a:rPr lang="cs-CZ" dirty="0" err="1" smtClean="0"/>
              <a:t>humans</a:t>
            </a:r>
            <a:r>
              <a:rPr lang="cs-CZ" dirty="0" smtClean="0"/>
              <a:t> (in </a:t>
            </a:r>
            <a:r>
              <a:rPr lang="cs-CZ" dirty="0" err="1" smtClean="0"/>
              <a:t>rodents</a:t>
            </a:r>
            <a:r>
              <a:rPr lang="cs-CZ" dirty="0" smtClean="0"/>
              <a:t> 20 000)</a:t>
            </a:r>
          </a:p>
          <a:p>
            <a:pPr lvl="1"/>
            <a:r>
              <a:rPr lang="cs-CZ" dirty="0" err="1" smtClean="0"/>
              <a:t>Plays</a:t>
            </a:r>
            <a:r>
              <a:rPr lang="cs-CZ" dirty="0" smtClean="0"/>
              <a:t> </a:t>
            </a:r>
            <a:r>
              <a:rPr lang="cs-CZ" dirty="0" err="1" smtClean="0"/>
              <a:t>critical</a:t>
            </a:r>
            <a:r>
              <a:rPr lang="cs-CZ" dirty="0" smtClean="0"/>
              <a:t> role in </a:t>
            </a:r>
            <a:r>
              <a:rPr lang="cs-CZ" dirty="0" err="1" smtClean="0"/>
              <a:t>generation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mammalian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rhythms</a:t>
            </a:r>
            <a:endParaRPr lang="cs-CZ" dirty="0" smtClean="0"/>
          </a:p>
          <a:p>
            <a:pPr lvl="1"/>
            <a:r>
              <a:rPr lang="cs-CZ" dirty="0" smtClean="0"/>
              <a:t>(in </a:t>
            </a:r>
            <a:r>
              <a:rPr lang="cs-CZ" dirty="0" err="1" smtClean="0"/>
              <a:t>experiments</a:t>
            </a:r>
            <a:r>
              <a:rPr lang="cs-CZ" dirty="0" smtClean="0"/>
              <a:t> – animal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ablated</a:t>
            </a:r>
            <a:r>
              <a:rPr lang="cs-CZ" dirty="0" smtClean="0"/>
              <a:t> SCN </a:t>
            </a:r>
            <a:r>
              <a:rPr lang="cs-CZ" dirty="0" err="1" smtClean="0"/>
              <a:t>become</a:t>
            </a:r>
            <a:r>
              <a:rPr lang="cs-CZ" dirty="0" smtClean="0"/>
              <a:t> </a:t>
            </a:r>
            <a:r>
              <a:rPr lang="cs-CZ" dirty="0" err="1" smtClean="0"/>
              <a:t>behaviorally</a:t>
            </a:r>
            <a:r>
              <a:rPr lang="cs-CZ" dirty="0" smtClean="0"/>
              <a:t> and </a:t>
            </a:r>
            <a:r>
              <a:rPr lang="cs-CZ" dirty="0" err="1" smtClean="0"/>
              <a:t>physiologically</a:t>
            </a:r>
            <a:r>
              <a:rPr lang="cs-CZ" dirty="0" smtClean="0"/>
              <a:t> </a:t>
            </a:r>
            <a:r>
              <a:rPr lang="cs-CZ" dirty="0" err="1" smtClean="0"/>
              <a:t>arrhythmic</a:t>
            </a:r>
            <a:r>
              <a:rPr lang="cs-CZ" dirty="0" smtClean="0"/>
              <a:t>. </a:t>
            </a:r>
            <a:r>
              <a:rPr lang="cs-CZ" dirty="0" err="1" smtClean="0"/>
              <a:t>Critically</a:t>
            </a:r>
            <a:r>
              <a:rPr lang="cs-CZ" dirty="0" smtClean="0"/>
              <a:t>, </a:t>
            </a:r>
            <a:r>
              <a:rPr lang="cs-CZ" dirty="0" err="1" smtClean="0"/>
              <a:t>transplanting</a:t>
            </a:r>
            <a:r>
              <a:rPr lang="cs-CZ" dirty="0" smtClean="0"/>
              <a:t> </a:t>
            </a:r>
            <a:r>
              <a:rPr lang="cs-CZ" dirty="0" err="1" smtClean="0"/>
              <a:t>isolated</a:t>
            </a:r>
            <a:r>
              <a:rPr lang="cs-CZ" dirty="0" smtClean="0"/>
              <a:t> SCN </a:t>
            </a:r>
            <a:r>
              <a:rPr lang="cs-CZ" dirty="0" err="1" smtClean="0"/>
              <a:t>tissue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SCN-</a:t>
            </a:r>
            <a:r>
              <a:rPr lang="cs-CZ" dirty="0" err="1" smtClean="0"/>
              <a:t>lesioned</a:t>
            </a:r>
            <a:r>
              <a:rPr lang="cs-CZ" dirty="0" smtClean="0"/>
              <a:t> </a:t>
            </a:r>
            <a:r>
              <a:rPr lang="cs-CZ" dirty="0" err="1" smtClean="0"/>
              <a:t>animals</a:t>
            </a:r>
            <a:r>
              <a:rPr lang="cs-CZ" dirty="0" smtClean="0"/>
              <a:t> </a:t>
            </a:r>
            <a:r>
              <a:rPr lang="cs-CZ" dirty="0" err="1" smtClean="0"/>
              <a:t>restores</a:t>
            </a:r>
            <a:r>
              <a:rPr lang="cs-CZ" dirty="0" smtClean="0"/>
              <a:t> </a:t>
            </a:r>
            <a:r>
              <a:rPr lang="cs-CZ" dirty="0" err="1" smtClean="0"/>
              <a:t>circadian</a:t>
            </a:r>
            <a:r>
              <a:rPr lang="cs-CZ" dirty="0" smtClean="0"/>
              <a:t> </a:t>
            </a:r>
            <a:r>
              <a:rPr lang="cs-CZ" dirty="0" err="1" smtClean="0"/>
              <a:t>rhythmicity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7866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96f23c5b-ec28-4729-935f-c65147993ca1.mdb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1485</Words>
  <Application>Microsoft Office PowerPoint</Application>
  <PresentationFormat>Širokoúhlá obrazovka</PresentationFormat>
  <Paragraphs>122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AdvPSA335</vt:lpstr>
      <vt:lpstr>Arial</vt:lpstr>
      <vt:lpstr>Arial CE</vt:lpstr>
      <vt:lpstr>Calibri</vt:lpstr>
      <vt:lpstr>Calibri Light</vt:lpstr>
      <vt:lpstr>Motiv Office</vt:lpstr>
      <vt:lpstr>Prezentace aplikace PowerPoint</vt:lpstr>
      <vt:lpstr>Prezentace aplikace PowerPoint</vt:lpstr>
      <vt:lpstr> Information from previous lectures:  Type of secretion of hormones - summary:</vt:lpstr>
      <vt:lpstr>Records of breathing and circulatory parameters waves  (from plethysmomanometer - Peňáz method)  </vt:lpstr>
      <vt:lpstr>Biorhythms - studied by  chronobiology                                          as a special branch of physiology research</vt:lpstr>
      <vt:lpstr>Pineal gland</vt:lpstr>
      <vt:lpstr>Prezentace aplikace PowerPoint</vt:lpstr>
      <vt:lpstr>Prezentace aplikace PowerPoint</vt:lpstr>
      <vt:lpstr>Master circadian pacemaker</vt:lpstr>
      <vt:lpstr>The molecular clockwork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Effects of melatonin – pleiotropic effect</vt:lpstr>
      <vt:lpstr>Prezentace aplikace PowerPoint</vt:lpstr>
      <vt:lpstr>Jet lag syndrome</vt:lpstr>
      <vt:lpstr>Jat leg syndrome - treatment</vt:lpstr>
      <vt:lpstr>Seasonal affective disorder</vt:lpstr>
      <vt:lpstr>Sleep disorder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References: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Nováková</dc:creator>
  <cp:lastModifiedBy>Zuzana-A-Mirek-Novak</cp:lastModifiedBy>
  <cp:revision>53</cp:revision>
  <dcterms:created xsi:type="dcterms:W3CDTF">2015-05-11T08:23:42Z</dcterms:created>
  <dcterms:modified xsi:type="dcterms:W3CDTF">2017-02-22T19:29:32Z</dcterms:modified>
</cp:coreProperties>
</file>