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57" r:id="rId4"/>
    <p:sldId id="269" r:id="rId5"/>
    <p:sldId id="258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000"/>
    <a:srgbClr val="CCFF66"/>
    <a:srgbClr val="FF2CB6"/>
    <a:srgbClr val="FF64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5458968" cy="104868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 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4029" y="5480304"/>
            <a:ext cx="5458968" cy="621792"/>
          </a:xfrm>
        </p:spPr>
        <p:txBody>
          <a:bodyPr>
            <a:noAutofit/>
          </a:bodyPr>
          <a:lstStyle/>
          <a:p>
            <a:r>
              <a:rPr lang="en-US" altLang="ja-JP" sz="4400" dirty="0" smtClean="0"/>
              <a:t> </a:t>
            </a:r>
            <a:endParaRPr lang="en-US" altLang="ja-JP" sz="3200" dirty="0" smtClean="0">
              <a:solidFill>
                <a:schemeClr val="bg1"/>
              </a:solidFill>
              <a:latin typeface="Goudy Old Style"/>
            </a:endParaRPr>
          </a:p>
        </p:txBody>
      </p:sp>
      <p:pic>
        <p:nvPicPr>
          <p:cNvPr id="8" name="図 7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13516"/>
            <a:ext cx="7470678" cy="2572684"/>
          </a:xfrm>
          <a:prstGeom prst="rect">
            <a:avLst/>
          </a:prstGeom>
          <a:effectLst>
            <a:glow rad="317500">
              <a:srgbClr val="CCFF66">
                <a:alpha val="61000"/>
              </a:srgbClr>
            </a:glow>
            <a:softEdge rad="76200"/>
          </a:effectLst>
        </p:spPr>
      </p:pic>
      <p:sp>
        <p:nvSpPr>
          <p:cNvPr id="5" name="TextBox 4"/>
          <p:cNvSpPr txBox="1"/>
          <p:nvPr/>
        </p:nvSpPr>
        <p:spPr>
          <a:xfrm>
            <a:off x="4854003" y="5599331"/>
            <a:ext cx="4289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>
                    <a:lumMod val="50000"/>
                  </a:schemeClr>
                </a:solidFill>
              </a:rPr>
              <a:t>Hana</a:t>
            </a:r>
            <a:r>
              <a:rPr kumimoji="1" lang="ja-JP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kumimoji="1" lang="en-US" altLang="ja-JP" dirty="0" smtClean="0">
                <a:solidFill>
                  <a:schemeClr val="tx2">
                    <a:lumMod val="50000"/>
                  </a:schemeClr>
                </a:solidFill>
              </a:rPr>
              <a:t>TAKAHASHI</a:t>
            </a:r>
            <a:r>
              <a:rPr kumimoji="1" lang="ja-JP" altLang="en-US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kumimoji="1" lang="en-US" altLang="ja-JP" dirty="0" smtClean="0">
                <a:solidFill>
                  <a:schemeClr val="tx2">
                    <a:lumMod val="50000"/>
                  </a:schemeClr>
                </a:solidFill>
              </a:rPr>
              <a:t>1st</a:t>
            </a:r>
            <a:r>
              <a:rPr kumimoji="1" lang="ja-JP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kumimoji="1" lang="en-US" altLang="ja-JP" dirty="0" smtClean="0">
                <a:solidFill>
                  <a:schemeClr val="tx2">
                    <a:lumMod val="50000"/>
                  </a:schemeClr>
                </a:solidFill>
              </a:rPr>
              <a:t>year</a:t>
            </a:r>
            <a:r>
              <a:rPr kumimoji="1" lang="ja-JP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kumimoji="1" lang="en-US" altLang="ja-JP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ja-JP" altLang="ja-JP" dirty="0" smtClean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US" altLang="ja-JP" dirty="0" err="1" smtClean="0">
                <a:solidFill>
                  <a:schemeClr val="tx2">
                    <a:lumMod val="50000"/>
                  </a:schemeClr>
                </a:solidFill>
              </a:rPr>
              <a:t>asaryk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University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Faculty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dirty="0" err="1" smtClean="0">
                <a:solidFill>
                  <a:schemeClr val="tx2">
                    <a:lumMod val="50000"/>
                  </a:schemeClr>
                </a:solidFill>
              </a:rPr>
              <a:t>medecine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alternans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	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= alternating pulse (strong pulse alternated with weak pulse) </a:t>
            </a:r>
          </a:p>
          <a:p>
            <a:pPr>
              <a:buNone/>
            </a:pPr>
            <a:r>
              <a:rPr lang="ja-JP" altLang="en-US" sz="2400" dirty="0" smtClean="0">
                <a:solidFill>
                  <a:srgbClr val="FFFF00"/>
                </a:solidFill>
              </a:rPr>
              <a:t>    </a:t>
            </a:r>
            <a:r>
              <a:rPr lang="en-US" altLang="ja-JP" sz="2400" dirty="0" smtClean="0">
                <a:solidFill>
                  <a:srgbClr val="FFFF00"/>
                </a:solidFill>
              </a:rPr>
              <a:t>                </a:t>
            </a:r>
            <a:r>
              <a:rPr lang="en-GB" sz="2400" dirty="0" smtClean="0">
                <a:solidFill>
                  <a:srgbClr val="FFFF00"/>
                </a:solidFill>
              </a:rPr>
              <a:t>e.g. CCM</a:t>
            </a:r>
            <a:r>
              <a:rPr lang="en-US" altLang="ja-JP" sz="2400" dirty="0" smtClean="0">
                <a:solidFill>
                  <a:srgbClr val="FFFF00"/>
                </a:solidFill>
              </a:rPr>
              <a:t>(congestive</a:t>
            </a:r>
            <a:r>
              <a:rPr lang="ja-JP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ja-JP" sz="2400" dirty="0" err="1" smtClean="0">
                <a:solidFill>
                  <a:srgbClr val="FFFF00"/>
                </a:solidFill>
              </a:rPr>
              <a:t>cardiomyopathy</a:t>
            </a:r>
            <a:r>
              <a:rPr lang="en-US" altLang="ja-JP" sz="2400" dirty="0" smtClean="0">
                <a:solidFill>
                  <a:srgbClr val="FFFF00"/>
                </a:solidFill>
              </a:rPr>
              <a:t>)</a:t>
            </a:r>
            <a:endParaRPr lang="ja-JP" altLang="en-US" sz="2400" dirty="0" smtClean="0">
              <a:solidFill>
                <a:srgbClr val="FFFF00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contractus/oppressus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= oppressed, constrained pulse</a:t>
            </a:r>
            <a:endParaRPr lang="ja-JP" alt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insensibilis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= impalpable pulse</a:t>
            </a:r>
            <a:endParaRPr lang="ja-JP" alt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ja-JP" altLang="en-US" dirty="0"/>
          </a:p>
        </p:txBody>
      </p:sp>
      <p:pic>
        <p:nvPicPr>
          <p:cNvPr id="4" name="図 3" descr="images-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733800"/>
            <a:ext cx="3289300" cy="246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197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From you tube</a:t>
            </a:r>
          </a:p>
          <a:p>
            <a:endParaRPr kumimoji="1" lang="ja-JP" altLang="en-US" dirty="0"/>
          </a:p>
        </p:txBody>
      </p:sp>
      <p:pic>
        <p:nvPicPr>
          <p:cNvPr id="6" name="図 5" descr="images-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1800" y="3733800"/>
            <a:ext cx="4445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filiformis</a:t>
            </a:r>
            <a:r>
              <a:rPr lang="en-GB" dirty="0" smtClean="0">
                <a:solidFill>
                  <a:srgbClr val="FFFF00"/>
                </a:solidFill>
              </a:rPr>
              <a:t>	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>　　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=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thready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, wiry pulse</a:t>
            </a:r>
          </a:p>
          <a:p>
            <a:pPr>
              <a:buNone/>
            </a:pPr>
            <a:r>
              <a:rPr lang="ja-JP" altLang="en-US" sz="2400" dirty="0" smtClean="0">
                <a:solidFill>
                  <a:srgbClr val="FFFF00"/>
                </a:solidFill>
              </a:rPr>
              <a:t>　　</a:t>
            </a:r>
            <a:r>
              <a:rPr lang="en-GB" altLang="ja-JP" sz="2400" dirty="0" smtClean="0">
                <a:solidFill>
                  <a:srgbClr val="FFFF00"/>
                </a:solidFill>
              </a:rPr>
              <a:t>e.g. blood </a:t>
            </a:r>
            <a:r>
              <a:rPr lang="en-GB" altLang="ja-JP" sz="2400" dirty="0" err="1" smtClean="0">
                <a:solidFill>
                  <a:srgbClr val="FFFF00"/>
                </a:solidFill>
              </a:rPr>
              <a:t>amou</a:t>
            </a:r>
            <a:r>
              <a:rPr lang="cs-CZ" altLang="ja-JP" sz="2400" dirty="0" smtClean="0">
                <a:solidFill>
                  <a:srgbClr val="FFFF00"/>
                </a:solidFill>
              </a:rPr>
              <a:t>n</a:t>
            </a:r>
            <a:r>
              <a:rPr lang="en-GB" altLang="ja-JP" sz="2400" dirty="0" smtClean="0">
                <a:solidFill>
                  <a:srgbClr val="FFFF00"/>
                </a:solidFill>
              </a:rPr>
              <a:t>t </a:t>
            </a:r>
            <a:r>
              <a:rPr lang="en-GB" altLang="ja-JP" sz="2400" dirty="0" smtClean="0">
                <a:solidFill>
                  <a:srgbClr val="FFFF00"/>
                </a:solidFill>
              </a:rPr>
              <a:t>decreases, anaemia</a:t>
            </a:r>
            <a:endParaRPr lang="ja-JP" altLang="en-US" sz="2400" dirty="0" smtClean="0">
              <a:solidFill>
                <a:srgbClr val="FFFF00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vibrans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>　　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=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quavery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pulse, hardly palpable</a:t>
            </a:r>
            <a:endParaRPr lang="ja-JP" alt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paradoxus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>　　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= pulse getting weaker when inspiring, stronger   when expiring</a:t>
            </a:r>
          </a:p>
          <a:p>
            <a:pPr>
              <a:buNone/>
            </a:pPr>
            <a:r>
              <a:rPr lang="en-GB" altLang="ja-JP" sz="2400" dirty="0" smtClean="0">
                <a:solidFill>
                  <a:srgbClr val="FFFF00"/>
                </a:solidFill>
              </a:rPr>
              <a:t>      e.g. status </a:t>
            </a:r>
            <a:r>
              <a:rPr lang="en-GB" altLang="ja-JP" sz="2400" dirty="0" err="1" smtClean="0">
                <a:solidFill>
                  <a:srgbClr val="FFFF00"/>
                </a:solidFill>
              </a:rPr>
              <a:t>asthmaticus</a:t>
            </a:r>
            <a:endParaRPr lang="ja-JP" altLang="en-US" sz="2400" dirty="0" smtClean="0">
              <a:solidFill>
                <a:srgbClr val="FFFF00"/>
              </a:solidFill>
            </a:endParaRPr>
          </a:p>
          <a:p>
            <a:endParaRPr lang="ja-JP" altLang="en-US" dirty="0"/>
          </a:p>
        </p:txBody>
      </p:sp>
      <p:pic>
        <p:nvPicPr>
          <p:cNvPr id="4" name="図 3" descr="images-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123" y="609600"/>
            <a:ext cx="3584677" cy="127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1723" y="1879600"/>
            <a:ext cx="3203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p.Filiformis</a:t>
            </a:r>
            <a:r>
              <a:rPr lang="en-US" altLang="ja-JP" dirty="0" smtClean="0"/>
              <a:t>   by </a:t>
            </a:r>
            <a:r>
              <a:rPr lang="en-US" altLang="ja-JP" dirty="0" err="1" smtClean="0"/>
              <a:t>veterinatrua.ru</a:t>
            </a:r>
            <a:endParaRPr kumimoji="1" lang="ja-JP" altLang="en-US" dirty="0"/>
          </a:p>
        </p:txBody>
      </p:sp>
      <p:pic>
        <p:nvPicPr>
          <p:cNvPr id="6" name="図 5" descr="Unknown-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4724400"/>
            <a:ext cx="2971800" cy="18057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72200" y="634551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p.Paradoxus</a:t>
            </a:r>
            <a:r>
              <a:rPr kumimoji="1" lang="en-US" altLang="ja-JP" dirty="0" smtClean="0"/>
              <a:t> by CLINIPEDIA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48015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undosus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		= wavy, uncertain pulse</a:t>
            </a:r>
          </a:p>
          <a:p>
            <a:endParaRPr lang="ja-JP" alt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di/tri/croticus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	= pulse with two/three waves in a pulse curve</a:t>
            </a:r>
            <a:endParaRPr lang="ja-JP" alt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ja-JP" altLang="en-US" dirty="0"/>
          </a:p>
        </p:txBody>
      </p:sp>
      <p:pic>
        <p:nvPicPr>
          <p:cNvPr id="4" name="図 3" descr="Unknown-1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971800"/>
            <a:ext cx="3048000" cy="2730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57023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p.Dicroticus</a:t>
            </a:r>
            <a:r>
              <a:rPr kumimoji="1" lang="en-US" altLang="ja-JP" dirty="0" smtClean="0"/>
              <a:t>     by </a:t>
            </a:r>
            <a:r>
              <a:rPr kumimoji="1" lang="en-US" altLang="ja-JP" dirty="0" err="1" smtClean="0"/>
              <a:t>Pulse&amp;JVP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5400" dirty="0" smtClean="0">
                <a:solidFill>
                  <a:srgbClr val="FF2CB6">
                    <a:alpha val="55000"/>
                  </a:srgbClr>
                </a:solidFill>
              </a:rPr>
              <a:t>Question</a:t>
            </a:r>
            <a:r>
              <a:rPr lang="ja-JP" altLang="en-US" sz="5400" dirty="0" smtClean="0">
                <a:solidFill>
                  <a:srgbClr val="FF2CB6">
                    <a:alpha val="55000"/>
                  </a:srgbClr>
                </a:solidFill>
              </a:rPr>
              <a:t> </a:t>
            </a:r>
            <a:r>
              <a:rPr lang="ja-JP" altLang="ja-JP" sz="5400" dirty="0" smtClean="0">
                <a:solidFill>
                  <a:srgbClr val="FF2CB6">
                    <a:alpha val="55000"/>
                  </a:srgbClr>
                </a:solidFill>
                <a:sym typeface="Wingdings"/>
              </a:rPr>
              <a:t></a:t>
            </a:r>
            <a:endParaRPr lang="ja-JP" altLang="en-US" sz="5400" dirty="0">
              <a:solidFill>
                <a:srgbClr val="FF2CB6">
                  <a:alpha val="55000"/>
                </a:srgb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6019800" cy="609600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How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do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you </a:t>
            </a:r>
            <a:r>
              <a:rPr lang="ja-JP" altLang="ja-JP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ay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‘</a:t>
            </a:r>
            <a:r>
              <a:rPr lang="ja-JP" altLang="ja-JP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altLang="ja-JP" dirty="0" err="1" smtClean="0">
                <a:solidFill>
                  <a:schemeClr val="tx2">
                    <a:lumMod val="50000"/>
                  </a:schemeClr>
                </a:solidFill>
              </a:rPr>
              <a:t>ulse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in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Greek?</a:t>
            </a:r>
          </a:p>
          <a:p>
            <a:endParaRPr lang="en-US" altLang="ja-JP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endParaRPr lang="en-US" altLang="ja-JP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72200" y="1794302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bg1"/>
                </a:solidFill>
              </a:rPr>
              <a:t>Sphygmo</a:t>
            </a:r>
          </a:p>
          <a:p>
            <a:endParaRPr lang="en-US" altLang="ja-JP" sz="2400" dirty="0" smtClean="0">
              <a:solidFill>
                <a:schemeClr val="bg1"/>
              </a:solidFill>
            </a:endParaRPr>
          </a:p>
          <a:p>
            <a:endParaRPr lang="en-US" altLang="ja-JP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3047999"/>
            <a:ext cx="571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tx2">
                    <a:lumMod val="50000"/>
                  </a:schemeClr>
                </a:solidFill>
              </a:rPr>
              <a:t>How do you say even and uneven pulse in Greek?</a:t>
            </a:r>
            <a:endParaRPr kumimoji="1" lang="ja-JP" alt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8006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tx2">
                    <a:lumMod val="50000"/>
                  </a:schemeClr>
                </a:solidFill>
              </a:rPr>
              <a:t>What Is the name of this pulse when the arteries are filled with blood properly? </a:t>
            </a:r>
            <a:endParaRPr kumimoji="1" lang="ja-JP" alt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172200" y="3047999"/>
            <a:ext cx="251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</a:rPr>
              <a:t>p. </a:t>
            </a:r>
            <a:r>
              <a:rPr lang="en-US" altLang="ja-JP" sz="2400" dirty="0" err="1" smtClean="0">
                <a:solidFill>
                  <a:schemeClr val="bg1"/>
                </a:solidFill>
              </a:rPr>
              <a:t>Aequalis</a:t>
            </a:r>
            <a:r>
              <a:rPr lang="en-US" altLang="ja-JP" sz="24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altLang="ja-JP" sz="2400" dirty="0" err="1" smtClean="0">
                <a:solidFill>
                  <a:schemeClr val="bg1"/>
                </a:solidFill>
              </a:rPr>
              <a:t>p.inaequalis</a:t>
            </a:r>
            <a:endParaRPr lang="en-US" altLang="ja-JP" sz="2400" dirty="0" smtClean="0">
              <a:solidFill>
                <a:schemeClr val="bg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172200" y="4800600"/>
            <a:ext cx="1676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en-US" altLang="ja-JP" sz="2400" dirty="0" smtClean="0">
                <a:solidFill>
                  <a:schemeClr val="bg1"/>
                </a:solidFill>
              </a:rPr>
              <a:t>p.plenus</a:t>
            </a:r>
            <a:endParaRPr lang="ja-JP" alt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90601"/>
            <a:ext cx="8001000" cy="685799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</a:rPr>
              <a:t>How do you say ‘accelerated pulse’ in GREEK?</a:t>
            </a:r>
            <a:endParaRPr lang="ja-JP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1676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</a:rPr>
              <a:t>p.celer/frequens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193197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tx2">
                    <a:lumMod val="50000"/>
                  </a:schemeClr>
                </a:solidFill>
              </a:rPr>
              <a:t>How do you say abnormally strong  and  weak pulse?</a:t>
            </a:r>
            <a:endParaRPr kumimoji="1" lang="ja-JP" alt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0100" y="4270415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</a:rPr>
              <a:t>p.fortis/magnus</a:t>
            </a:r>
          </a:p>
          <a:p>
            <a:r>
              <a:rPr kumimoji="1" lang="en-US" altLang="ja-JP" sz="2400" dirty="0" err="1" smtClean="0">
                <a:solidFill>
                  <a:schemeClr val="bg1"/>
                </a:solidFill>
              </a:rPr>
              <a:t>p.mollis/parvus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7244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images-6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838200"/>
            <a:ext cx="4445000" cy="1574800"/>
          </a:xfrm>
        </p:spPr>
      </p:pic>
      <p:sp>
        <p:nvSpPr>
          <p:cNvPr id="5" name="TextBox 4"/>
          <p:cNvSpPr txBox="1"/>
          <p:nvPr/>
        </p:nvSpPr>
        <p:spPr>
          <a:xfrm>
            <a:off x="838200" y="2743200"/>
            <a:ext cx="487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>
                    <a:lumMod val="50000"/>
                  </a:schemeClr>
                </a:solidFill>
              </a:rPr>
              <a:t>How can you diagnose this pulse?</a:t>
            </a:r>
          </a:p>
          <a:p>
            <a:endParaRPr lang="en-US" altLang="ja-JP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altLang="ja-JP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altLang="ja-JP" sz="3200" dirty="0" smtClean="0">
                <a:solidFill>
                  <a:schemeClr val="tx2">
                    <a:lumMod val="50000"/>
                  </a:schemeClr>
                </a:solidFill>
              </a:rPr>
              <a:t>If the pulse is getting weaker when inspiring, stronger when expiring,</a:t>
            </a:r>
            <a:r>
              <a:rPr lang="ja-JP" altLang="ja-JP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sz="3200" dirty="0" smtClean="0">
                <a:solidFill>
                  <a:schemeClr val="tx2">
                    <a:lumMod val="50000"/>
                  </a:schemeClr>
                </a:solidFill>
              </a:rPr>
              <a:t>how</a:t>
            </a:r>
            <a:r>
              <a:rPr lang="ja-JP" alt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sz="3200" dirty="0" smtClean="0">
                <a:solidFill>
                  <a:schemeClr val="tx2">
                    <a:lumMod val="50000"/>
                  </a:schemeClr>
                </a:solidFill>
              </a:rPr>
              <a:t>can</a:t>
            </a:r>
            <a:r>
              <a:rPr lang="ja-JP" alt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sz="3200" dirty="0" smtClean="0">
                <a:solidFill>
                  <a:schemeClr val="tx2">
                    <a:lumMod val="50000"/>
                  </a:schemeClr>
                </a:solidFill>
              </a:rPr>
              <a:t>you</a:t>
            </a:r>
            <a:r>
              <a:rPr lang="ja-JP" alt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sz="3200" dirty="0" smtClean="0">
                <a:solidFill>
                  <a:schemeClr val="tx2">
                    <a:lumMod val="50000"/>
                  </a:schemeClr>
                </a:solidFill>
              </a:rPr>
              <a:t>diagnose? </a:t>
            </a:r>
            <a:endParaRPr lang="ja-JP" altLang="en-US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altLang="ja-JP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kumimoji="1" lang="ja-JP" alt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2969567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solidFill>
                  <a:schemeClr val="bg1"/>
                </a:solidFill>
              </a:rPr>
              <a:t>p.Filiformis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endParaRPr lang="en-US" altLang="ja-JP" sz="2400" dirty="0" smtClean="0">
              <a:solidFill>
                <a:schemeClr val="bg1"/>
              </a:solidFill>
            </a:endParaRPr>
          </a:p>
          <a:p>
            <a:endParaRPr kumimoji="1" lang="en-US" altLang="ja-JP" sz="2400" dirty="0" smtClean="0">
              <a:solidFill>
                <a:schemeClr val="bg1"/>
              </a:solidFill>
            </a:endParaRPr>
          </a:p>
          <a:p>
            <a:endParaRPr lang="en-US" altLang="ja-JP" sz="2400" dirty="0" smtClean="0">
              <a:solidFill>
                <a:schemeClr val="bg1"/>
              </a:solidFill>
            </a:endParaRPr>
          </a:p>
          <a:p>
            <a:endParaRPr kumimoji="1" lang="en-US" altLang="ja-JP" sz="2400" dirty="0" smtClean="0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19800" y="4876800"/>
            <a:ext cx="1711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chemeClr val="bg1"/>
                </a:solidFill>
              </a:rPr>
              <a:t>p.paradoxus</a:t>
            </a:r>
            <a:endParaRPr lang="en-US" altLang="ja-JP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images-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533400"/>
            <a:ext cx="7662203" cy="5791200"/>
          </a:xfrm>
        </p:spPr>
      </p:pic>
      <p:sp>
        <p:nvSpPr>
          <p:cNvPr id="5" name="TextBox 4"/>
          <p:cNvSpPr txBox="1"/>
          <p:nvPr/>
        </p:nvSpPr>
        <p:spPr>
          <a:xfrm>
            <a:off x="1524000" y="3124199"/>
            <a:ext cx="86528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solidFill>
                  <a:srgbClr val="408000"/>
                </a:solidFill>
                <a:effectLst>
                  <a:glow rad="101600">
                    <a:srgbClr val="CCFF66">
                      <a:alpha val="75000"/>
                    </a:srgbClr>
                  </a:glow>
                </a:effectLst>
              </a:rPr>
              <a:t>Thank you for your attention </a:t>
            </a:r>
            <a:r>
              <a:rPr kumimoji="1" lang="en-US" altLang="ja-JP" sz="6000" dirty="0" err="1" smtClean="0">
                <a:solidFill>
                  <a:srgbClr val="408000"/>
                </a:solidFill>
                <a:effectLst>
                  <a:glow rad="101600">
                    <a:srgbClr val="CCFF66">
                      <a:alpha val="75000"/>
                    </a:srgbClr>
                  </a:glow>
                </a:effectLst>
                <a:sym typeface="Wingdings"/>
              </a:rPr>
              <a:t></a:t>
            </a:r>
            <a:endParaRPr kumimoji="1" lang="ja-JP" altLang="en-US" sz="6000" dirty="0">
              <a:solidFill>
                <a:srgbClr val="408000"/>
              </a:solidFill>
              <a:effectLst>
                <a:glow rad="101600">
                  <a:srgbClr val="CCFF66">
                    <a:alpha val="75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ja-JP" sz="8000" dirty="0" smtClean="0">
                <a:solidFill>
                  <a:srgbClr val="FFFF00"/>
                </a:solidFill>
              </a:rPr>
              <a:t>1.GENERAL TERMS</a:t>
            </a:r>
            <a:endParaRPr lang="ja-JP" altLang="en-US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143000"/>
            <a:ext cx="8458200" cy="35353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12800" b="1" dirty="0" smtClean="0">
                <a:solidFill>
                  <a:schemeClr val="tx2">
                    <a:lumMod val="50000"/>
                  </a:schemeClr>
                </a:solidFill>
              </a:rPr>
              <a:t>TYPES OF PULSE</a:t>
            </a:r>
          </a:p>
          <a:p>
            <a:pPr>
              <a:buNone/>
            </a:pPr>
            <a:endParaRPr lang="en-GB" altLang="ja-JP" sz="1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ja-JP" altLang="en-US" sz="1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12800" dirty="0" smtClean="0">
                <a:solidFill>
                  <a:schemeClr val="bg1"/>
                </a:solidFill>
              </a:rPr>
              <a:t>pulsus, us, </a:t>
            </a:r>
            <a:r>
              <a:rPr lang="en-GB" sz="12800" dirty="0" err="1" smtClean="0">
                <a:solidFill>
                  <a:schemeClr val="bg1"/>
                </a:solidFill>
              </a:rPr>
              <a:t>m</a:t>
            </a:r>
            <a:r>
              <a:rPr lang="en-GB" sz="12800" dirty="0" smtClean="0">
                <a:solidFill>
                  <a:schemeClr val="bg1"/>
                </a:solidFill>
              </a:rPr>
              <a:t>. (L.) </a:t>
            </a:r>
            <a:r>
              <a:rPr lang="en-GB" sz="12800" dirty="0" smtClean="0">
                <a:solidFill>
                  <a:schemeClr val="tx2">
                    <a:lumMod val="50000"/>
                  </a:schemeClr>
                </a:solidFill>
              </a:rPr>
              <a:t>	= </a:t>
            </a:r>
            <a:r>
              <a:rPr lang="en-GB" sz="12800" dirty="0" err="1" smtClean="0">
                <a:solidFill>
                  <a:schemeClr val="tx2">
                    <a:lumMod val="50000"/>
                  </a:schemeClr>
                </a:solidFill>
              </a:rPr>
              <a:t>sphygmo</a:t>
            </a:r>
            <a:r>
              <a:rPr lang="en-GB" sz="12800" dirty="0" smtClean="0">
                <a:solidFill>
                  <a:schemeClr val="tx2">
                    <a:lumMod val="50000"/>
                  </a:schemeClr>
                </a:solidFill>
              </a:rPr>
              <a:t>- (G.) = pulse		e.g. </a:t>
            </a:r>
            <a:r>
              <a:rPr lang="en-GB" sz="12800" i="1" dirty="0" err="1" smtClean="0">
                <a:solidFill>
                  <a:schemeClr val="tx2">
                    <a:lumMod val="50000"/>
                  </a:schemeClr>
                </a:solidFill>
              </a:rPr>
              <a:t>sphygmometria</a:t>
            </a:r>
            <a:endParaRPr lang="en-GB" sz="1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ja-JP" altLang="en-US" sz="1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12800" dirty="0" smtClean="0">
                <a:solidFill>
                  <a:schemeClr val="bg1"/>
                </a:solidFill>
              </a:rPr>
              <a:t>pulsatio, </a:t>
            </a:r>
            <a:r>
              <a:rPr lang="en-GB" sz="12800" dirty="0" err="1" smtClean="0">
                <a:solidFill>
                  <a:schemeClr val="bg1"/>
                </a:solidFill>
              </a:rPr>
              <a:t>onis</a:t>
            </a:r>
            <a:r>
              <a:rPr lang="en-GB" sz="12800" dirty="0" smtClean="0">
                <a:solidFill>
                  <a:schemeClr val="bg1"/>
                </a:solidFill>
              </a:rPr>
              <a:t>, </a:t>
            </a:r>
            <a:r>
              <a:rPr lang="en-GB" sz="12800" dirty="0" err="1" smtClean="0">
                <a:solidFill>
                  <a:schemeClr val="bg1"/>
                </a:solidFill>
              </a:rPr>
              <a:t>f</a:t>
            </a:r>
            <a:r>
              <a:rPr lang="en-GB" sz="12800" dirty="0" smtClean="0">
                <a:solidFill>
                  <a:schemeClr val="bg1"/>
                </a:solidFill>
              </a:rPr>
              <a:t>. </a:t>
            </a:r>
            <a:r>
              <a:rPr lang="en-GB" sz="12800" dirty="0" smtClean="0">
                <a:solidFill>
                  <a:schemeClr val="tx2">
                    <a:lumMod val="50000"/>
                  </a:schemeClr>
                </a:solidFill>
              </a:rPr>
              <a:t>	= pulsation, spreading of the pulse wave along the arteries</a:t>
            </a:r>
          </a:p>
          <a:p>
            <a:pPr>
              <a:buNone/>
            </a:pPr>
            <a:r>
              <a:rPr lang="en-GB" sz="1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ja-JP" altLang="en-US" sz="1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12800" dirty="0" smtClean="0">
                <a:solidFill>
                  <a:schemeClr val="bg1"/>
                </a:solidFill>
              </a:rPr>
              <a:t>pulsans, </a:t>
            </a:r>
            <a:r>
              <a:rPr lang="en-GB" sz="12800" dirty="0" err="1" smtClean="0">
                <a:solidFill>
                  <a:schemeClr val="bg1"/>
                </a:solidFill>
              </a:rPr>
              <a:t>ntis</a:t>
            </a:r>
            <a:r>
              <a:rPr lang="en-GB" sz="12800" dirty="0" smtClean="0">
                <a:solidFill>
                  <a:srgbClr val="FFFF00"/>
                </a:solidFill>
              </a:rPr>
              <a:t>	</a:t>
            </a:r>
            <a:r>
              <a:rPr lang="en-GB" sz="12800" dirty="0" smtClean="0">
                <a:solidFill>
                  <a:schemeClr val="tx2">
                    <a:lumMod val="50000"/>
                  </a:schemeClr>
                </a:solidFill>
              </a:rPr>
              <a:t>	 = pulsating</a:t>
            </a:r>
            <a:endParaRPr lang="ja-JP" altLang="en-US" sz="1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図 3" descr="images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533400"/>
            <a:ext cx="4076700" cy="199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19200" y="1905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sz="6600" b="1" dirty="0" smtClean="0">
                <a:solidFill>
                  <a:srgbClr val="FFFF00"/>
                </a:solidFill>
              </a:rPr>
              <a:t>2. Terms denoting a normal pulse</a:t>
            </a:r>
            <a:endParaRPr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ja-JP" alt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p.regularis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		= regular pulse</a:t>
            </a:r>
          </a:p>
          <a:p>
            <a:endParaRPr lang="ja-JP" alt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aequalis</a:t>
            </a:r>
            <a:r>
              <a:rPr lang="en-GB" dirty="0" smtClean="0">
                <a:solidFill>
                  <a:srgbClr val="FFFF00"/>
                </a:solidFill>
              </a:rPr>
              <a:t>	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	= even, steady pulse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ja-JP" alt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plenus</a:t>
            </a:r>
            <a:r>
              <a:rPr lang="en-GB" dirty="0" smtClean="0">
                <a:solidFill>
                  <a:srgbClr val="FFFF00"/>
                </a:solidFill>
              </a:rPr>
              <a:t>	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	= full pulse, occurring when the arteries are filled with blood properly     </a:t>
            </a:r>
            <a:endParaRPr lang="en-GB" altLang="ja-JP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GB" altLang="ja-JP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GB" altLang="ja-JP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altLang="ja-JP" dirty="0" smtClean="0">
                <a:solidFill>
                  <a:schemeClr val="tx2">
                    <a:lumMod val="50000"/>
                  </a:schemeClr>
                </a:solidFill>
              </a:rPr>
              <a:t>                 </a:t>
            </a:r>
            <a:endParaRPr lang="ja-JP" alt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ja-JP" altLang="en-US" dirty="0"/>
          </a:p>
        </p:txBody>
      </p:sp>
      <p:pic>
        <p:nvPicPr>
          <p:cNvPr id="4" name="図 3" descr="images-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264780"/>
            <a:ext cx="2819400" cy="2237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63177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By PYRO-ENERGEN</a:t>
            </a:r>
            <a:endParaRPr kumimoji="1" lang="ja-JP" altLang="en-US" dirty="0"/>
          </a:p>
        </p:txBody>
      </p:sp>
      <p:pic>
        <p:nvPicPr>
          <p:cNvPr id="7" name="図 6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078" y="274638"/>
            <a:ext cx="2373722" cy="177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</p:spPr>
        <p:txBody>
          <a:bodyPr/>
          <a:lstStyle/>
          <a:p>
            <a:r>
              <a:rPr lang="en-GB" sz="6600" b="1" dirty="0" smtClean="0">
                <a:solidFill>
                  <a:srgbClr val="FFFF00"/>
                </a:solidFill>
              </a:rPr>
              <a:t>3. Terms denoting abnormal/pathological pulses</a:t>
            </a:r>
            <a:endParaRPr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bg1"/>
                </a:solidFill>
              </a:rPr>
              <a:t/>
            </a:r>
            <a:br>
              <a:rPr lang="ja-JP" altLang="en-US" dirty="0" smtClean="0">
                <a:solidFill>
                  <a:schemeClr val="bg1"/>
                </a:solidFill>
              </a:rPr>
            </a:b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278563"/>
          </a:xfrm>
        </p:spPr>
        <p:txBody>
          <a:bodyPr>
            <a:normAutofit/>
          </a:bodyPr>
          <a:lstStyle/>
          <a:p>
            <a:endParaRPr lang="en-GB" sz="3459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459" dirty="0" smtClean="0">
                <a:solidFill>
                  <a:schemeClr val="bg1"/>
                </a:solidFill>
              </a:rPr>
              <a:t>p. </a:t>
            </a:r>
            <a:r>
              <a:rPr lang="en-GB" sz="3459" dirty="0" err="1" smtClean="0">
                <a:solidFill>
                  <a:schemeClr val="bg1"/>
                </a:solidFill>
              </a:rPr>
              <a:t>inaequalis</a:t>
            </a:r>
            <a:r>
              <a:rPr lang="en-GB" sz="3459" dirty="0" smtClean="0">
                <a:solidFill>
                  <a:schemeClr val="bg1"/>
                </a:solidFill>
              </a:rPr>
              <a:t> </a:t>
            </a:r>
            <a:r>
              <a:rPr lang="en-GB" sz="3459" dirty="0" smtClean="0">
                <a:solidFill>
                  <a:srgbClr val="FFFF00"/>
                </a:solidFill>
              </a:rPr>
              <a:t>	</a:t>
            </a:r>
            <a:r>
              <a:rPr lang="en-GB" sz="3459" dirty="0" smtClean="0">
                <a:solidFill>
                  <a:schemeClr val="tx2">
                    <a:lumMod val="50000"/>
                  </a:schemeClr>
                </a:solidFill>
              </a:rPr>
              <a:t>	= uneven pulse</a:t>
            </a:r>
          </a:p>
          <a:p>
            <a:endParaRPr lang="ja-JP" altLang="en-US" sz="3459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459" dirty="0" smtClean="0">
                <a:solidFill>
                  <a:schemeClr val="bg1"/>
                </a:solidFill>
              </a:rPr>
              <a:t>p. </a:t>
            </a:r>
            <a:r>
              <a:rPr lang="en-GB" sz="3459" dirty="0" err="1" smtClean="0">
                <a:solidFill>
                  <a:schemeClr val="bg1"/>
                </a:solidFill>
              </a:rPr>
              <a:t>irregularis</a:t>
            </a:r>
            <a:r>
              <a:rPr lang="en-GB" sz="3459" dirty="0" smtClean="0">
                <a:solidFill>
                  <a:srgbClr val="FFFF00"/>
                </a:solidFill>
              </a:rPr>
              <a:t>	</a:t>
            </a:r>
            <a:r>
              <a:rPr lang="en-GB" sz="3459" dirty="0" smtClean="0">
                <a:solidFill>
                  <a:schemeClr val="tx2">
                    <a:lumMod val="50000"/>
                  </a:schemeClr>
                </a:solidFill>
              </a:rPr>
              <a:t>	= irregular pulse</a:t>
            </a:r>
          </a:p>
          <a:p>
            <a:endParaRPr lang="ja-JP" altLang="en-US" sz="3459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459" dirty="0" smtClean="0">
                <a:solidFill>
                  <a:schemeClr val="bg1"/>
                </a:solidFill>
              </a:rPr>
              <a:t>p. </a:t>
            </a:r>
            <a:r>
              <a:rPr lang="en-GB" sz="3459" dirty="0" err="1" smtClean="0">
                <a:solidFill>
                  <a:schemeClr val="bg1"/>
                </a:solidFill>
              </a:rPr>
              <a:t>intermittens</a:t>
            </a:r>
            <a:r>
              <a:rPr lang="en-GB" sz="3459" dirty="0" smtClean="0">
                <a:solidFill>
                  <a:schemeClr val="tx2">
                    <a:lumMod val="50000"/>
                  </a:schemeClr>
                </a:solidFill>
              </a:rPr>
              <a:t>	= discontinuous pulse, </a:t>
            </a:r>
            <a:r>
              <a:rPr lang="ja-JP" altLang="en-US" sz="3459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endParaRPr lang="en-US" altLang="ja-JP" sz="3459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ja-JP" altLang="en-US" sz="3459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</a:t>
            </a:r>
            <a:r>
              <a:rPr lang="en-GB" sz="3459" dirty="0" smtClean="0">
                <a:solidFill>
                  <a:schemeClr val="tx2">
                    <a:lumMod val="50000"/>
                  </a:schemeClr>
                </a:solidFill>
              </a:rPr>
              <a:t>often owing to the long</a:t>
            </a:r>
            <a:r>
              <a:rPr lang="ja-JP" altLang="en-US" sz="3459" dirty="0" smtClean="0">
                <a:solidFill>
                  <a:schemeClr val="tx2">
                    <a:lumMod val="50000"/>
                  </a:schemeClr>
                </a:solidFill>
              </a:rPr>
              <a:t>　  </a:t>
            </a:r>
            <a:endParaRPr lang="en-US" altLang="ja-JP" sz="3459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ja-JP" altLang="ja-JP" sz="3459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ja-JP" altLang="en-US" sz="3459" dirty="0" smtClean="0">
                <a:solidFill>
                  <a:schemeClr val="tx2">
                    <a:lumMod val="50000"/>
                  </a:schemeClr>
                </a:solidFill>
              </a:rPr>
              <a:t>                          </a:t>
            </a:r>
            <a:r>
              <a:rPr lang="en-GB" sz="3459" dirty="0" smtClean="0">
                <a:solidFill>
                  <a:schemeClr val="tx2">
                    <a:lumMod val="50000"/>
                  </a:schemeClr>
                </a:solidFill>
              </a:rPr>
              <a:t>pause following the </a:t>
            </a:r>
            <a:endParaRPr lang="en-US" sz="3459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ja-JP" altLang="en-US" sz="3459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</a:t>
            </a:r>
            <a:r>
              <a:rPr lang="en-GB" sz="3459" dirty="0" smtClean="0">
                <a:solidFill>
                  <a:schemeClr val="tx2">
                    <a:lumMod val="50000"/>
                  </a:schemeClr>
                </a:solidFill>
              </a:rPr>
              <a:t>premature beat, extra long pauses occurring between pulse beat</a:t>
            </a:r>
            <a:endParaRPr lang="ja-JP" altLang="en-US" sz="3459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ja-JP" altLang="en-US" dirty="0" smtClean="0"/>
          </a:p>
          <a:p>
            <a:endParaRPr lang="ja-JP" altLang="en-US" dirty="0"/>
          </a:p>
        </p:txBody>
      </p:sp>
      <p:pic>
        <p:nvPicPr>
          <p:cNvPr id="5" name="図 4" descr="Unknown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38600"/>
            <a:ext cx="2908300" cy="15195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17700" y="5369881"/>
            <a:ext cx="1828800" cy="376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Irregular pulse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460401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intercurrens</a:t>
            </a:r>
            <a:r>
              <a:rPr lang="en-GB" dirty="0" smtClean="0">
                <a:solidFill>
                  <a:srgbClr val="FFFF00"/>
                </a:solidFill>
              </a:rPr>
              <a:t>	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   =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irregular pulse associated</a:t>
            </a:r>
          </a:p>
          <a:p>
            <a:pPr>
              <a:buNone/>
            </a:pP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    with heart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extrasystoles</a:t>
            </a:r>
            <a:endParaRPr lang="en-GB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altLang="ja-JP" sz="2400" dirty="0" smtClean="0">
                <a:solidFill>
                  <a:srgbClr val="FFFF00"/>
                </a:solidFill>
              </a:rPr>
              <a:t>e.g.</a:t>
            </a:r>
            <a:r>
              <a:rPr lang="ja-JP" altLang="en-GB" sz="2400" dirty="0" smtClean="0">
                <a:solidFill>
                  <a:srgbClr val="FFFF00"/>
                </a:solidFill>
              </a:rPr>
              <a:t>　</a:t>
            </a:r>
            <a:r>
              <a:rPr lang="en-US" altLang="ja-JP" sz="2400" dirty="0" err="1" smtClean="0">
                <a:solidFill>
                  <a:srgbClr val="FFFF00"/>
                </a:solidFill>
              </a:rPr>
              <a:t>diziness</a:t>
            </a:r>
            <a:r>
              <a:rPr lang="en-US" altLang="ja-JP" sz="2400" dirty="0" smtClean="0">
                <a:solidFill>
                  <a:srgbClr val="FFFF00"/>
                </a:solidFill>
              </a:rPr>
              <a:t> due to blood circulatory failure                                                      </a:t>
            </a:r>
            <a:endParaRPr lang="ja-JP" altLang="en-US" sz="2400" dirty="0" smtClean="0">
              <a:solidFill>
                <a:srgbClr val="FFFF00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celer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  <a:r>
              <a:rPr lang="en-GB" dirty="0" err="1" smtClean="0">
                <a:solidFill>
                  <a:schemeClr val="bg1"/>
                </a:solidFill>
              </a:rPr>
              <a:t>frequen</a:t>
            </a:r>
            <a:r>
              <a:rPr lang="cs-CZ" dirty="0" smtClean="0">
                <a:solidFill>
                  <a:schemeClr val="bg1"/>
                </a:solidFill>
              </a:rPr>
              <a:t>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= accelerated pulse,</a:t>
            </a:r>
          </a:p>
          <a:p>
            <a:pPr>
              <a:buNone/>
            </a:pP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       tachycardia</a:t>
            </a:r>
          </a:p>
          <a:p>
            <a:pPr>
              <a:buNone/>
            </a:pPr>
            <a:r>
              <a:rPr lang="en-US" altLang="ja-JP" dirty="0" smtClean="0">
                <a:solidFill>
                  <a:srgbClr val="FFFF00"/>
                </a:solidFill>
              </a:rPr>
              <a:t>     </a:t>
            </a:r>
            <a:r>
              <a:rPr lang="en-US" altLang="ja-JP" sz="2400" dirty="0" smtClean="0">
                <a:solidFill>
                  <a:srgbClr val="FFFF00"/>
                </a:solidFill>
              </a:rPr>
              <a:t>e.g.</a:t>
            </a:r>
            <a:r>
              <a:rPr lang="ja-JP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ja-JP" sz="2400" dirty="0" smtClean="0">
                <a:solidFill>
                  <a:srgbClr val="FFFF00"/>
                </a:solidFill>
              </a:rPr>
              <a:t>artificial/ventricular fibrillation</a:t>
            </a:r>
            <a:endParaRPr lang="ja-JP" altLang="en-US" sz="2400" dirty="0" smtClean="0">
              <a:solidFill>
                <a:srgbClr val="FFFF00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tardus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= slow, rare pulse    </a:t>
            </a:r>
          </a:p>
          <a:p>
            <a:pPr>
              <a:buNone/>
            </a:pPr>
            <a:r>
              <a:rPr lang="en-US" altLang="ja-JP" sz="2400" dirty="0" smtClean="0">
                <a:solidFill>
                  <a:srgbClr val="FFFF00"/>
                </a:solidFill>
              </a:rPr>
              <a:t>       e.g.</a:t>
            </a:r>
            <a:r>
              <a:rPr lang="ja-JP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ja-JP" sz="2400" dirty="0" smtClean="0">
                <a:solidFill>
                  <a:srgbClr val="FFFF00"/>
                </a:solidFill>
              </a:rPr>
              <a:t>SSS (Sick Sinus Syndrome) ,  A-V block</a:t>
            </a:r>
            <a:endParaRPr lang="ja-JP" alt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ja-JP" altLang="en-US" dirty="0"/>
          </a:p>
        </p:txBody>
      </p:sp>
      <p:pic>
        <p:nvPicPr>
          <p:cNvPr id="4" name="図 3" descr="images-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868" y="829734"/>
            <a:ext cx="2387332" cy="20336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51868" y="460402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Intercurrent</a:t>
            </a:r>
            <a:r>
              <a:rPr kumimoji="1" lang="en-US" altLang="ja-JP" dirty="0" smtClean="0"/>
              <a:t> pu</a:t>
            </a:r>
            <a:r>
              <a:rPr lang="en-US" altLang="ja-JP" dirty="0" smtClean="0"/>
              <a:t>lse </a:t>
            </a:r>
          </a:p>
          <a:p>
            <a:endParaRPr kumimoji="1" lang="ja-JP" altLang="en-US" dirty="0"/>
          </a:p>
        </p:txBody>
      </p:sp>
      <p:pic>
        <p:nvPicPr>
          <p:cNvPr id="6" name="図 5" descr="images-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868" y="4009281"/>
            <a:ext cx="2387332" cy="16237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51868" y="3639949"/>
            <a:ext cx="148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Slow pulse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668337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fortis/magnus</a:t>
            </a:r>
            <a:r>
              <a:rPr lang="en-GB" dirty="0" smtClean="0">
                <a:solidFill>
                  <a:srgbClr val="FFFF00"/>
                </a:solidFill>
              </a:rPr>
              <a:t>	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= abnormally strong pulse </a:t>
            </a:r>
          </a:p>
          <a:p>
            <a:pPr>
              <a:buNone/>
            </a:pPr>
            <a:r>
              <a:rPr lang="en-GB" altLang="ja-JP" sz="28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altLang="ja-JP" sz="2800" dirty="0" smtClean="0">
                <a:solidFill>
                  <a:schemeClr val="tx2">
                    <a:lumMod val="50000"/>
                  </a:schemeClr>
                </a:solidFill>
              </a:rPr>
              <a:t>             </a:t>
            </a:r>
            <a:r>
              <a:rPr lang="en-US" altLang="ja-JP" sz="2400" dirty="0" smtClean="0">
                <a:solidFill>
                  <a:srgbClr val="FFFF00"/>
                </a:solidFill>
              </a:rPr>
              <a:t>e.g. Corrigan</a:t>
            </a:r>
            <a:r>
              <a:rPr lang="ja-JP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ja-JP" sz="2400" dirty="0" smtClean="0">
                <a:solidFill>
                  <a:srgbClr val="FFFF00"/>
                </a:solidFill>
              </a:rPr>
              <a:t>pulse of Aortic insufficiency</a:t>
            </a:r>
            <a:endParaRPr lang="ja-JP" altLang="en-US" sz="2400" dirty="0" smtClean="0">
              <a:solidFill>
                <a:srgbClr val="FFFF00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mollis/parvus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= shallow, weak pulse</a:t>
            </a:r>
            <a:endParaRPr lang="ja-JP" alt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p. </a:t>
            </a:r>
            <a:r>
              <a:rPr lang="en-GB" dirty="0" err="1" smtClean="0">
                <a:solidFill>
                  <a:schemeClr val="bg1"/>
                </a:solidFill>
              </a:rPr>
              <a:t>durus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= hard pulse</a:t>
            </a:r>
            <a:r>
              <a:rPr lang="ja-JP" altLang="en-US" sz="2800" dirty="0" smtClean="0">
                <a:solidFill>
                  <a:schemeClr val="tx2">
                    <a:lumMod val="50000"/>
                  </a:schemeClr>
                </a:solidFill>
              </a:rPr>
              <a:t>　　</a:t>
            </a:r>
            <a:endParaRPr lang="en-US" altLang="ja-JP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ja-JP" sz="2800" dirty="0" smtClean="0">
                <a:solidFill>
                  <a:schemeClr val="tx2">
                    <a:lumMod val="50000"/>
                  </a:schemeClr>
                </a:solidFill>
              </a:rPr>
              <a:t>                          </a:t>
            </a:r>
            <a:r>
              <a:rPr lang="en-US" altLang="ja-JP" sz="2400" dirty="0" smtClean="0">
                <a:solidFill>
                  <a:srgbClr val="FFFF00"/>
                </a:solidFill>
              </a:rPr>
              <a:t>e.g. high blood pressure, arteriosclerosis</a:t>
            </a:r>
            <a:endParaRPr lang="ja-JP" altLang="en-US" sz="2400" dirty="0" smtClean="0">
              <a:solidFill>
                <a:srgbClr val="FFFF00"/>
              </a:solidFill>
            </a:endParaRPr>
          </a:p>
          <a:p>
            <a:endParaRPr lang="ja-JP" altLang="en-US" dirty="0"/>
          </a:p>
        </p:txBody>
      </p:sp>
      <p:pic>
        <p:nvPicPr>
          <p:cNvPr id="6" name="図 5" descr="Unknown-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810000"/>
            <a:ext cx="2673350" cy="2113320"/>
          </a:xfrm>
          <a:prstGeom prst="rect">
            <a:avLst/>
          </a:prstGeom>
        </p:spPr>
      </p:pic>
      <p:pic>
        <p:nvPicPr>
          <p:cNvPr id="5" name="図 4" descr="images-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581400"/>
            <a:ext cx="4673690" cy="2876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1988</TotalTime>
  <Words>183</Words>
  <Application>Microsoft Office PowerPoint</Application>
  <PresentationFormat>Předvádění na obrazovce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Office テーマ</vt:lpstr>
      <vt:lpstr> </vt:lpstr>
      <vt:lpstr>Snímek 2</vt:lpstr>
      <vt:lpstr>Snímek 3</vt:lpstr>
      <vt:lpstr>Snímek 4</vt:lpstr>
      <vt:lpstr> </vt:lpstr>
      <vt:lpstr>3. Terms denoting abnormal/pathological pulses</vt:lpstr>
      <vt:lpstr> </vt:lpstr>
      <vt:lpstr>Snímek 8</vt:lpstr>
      <vt:lpstr>Snímek 9</vt:lpstr>
      <vt:lpstr>Snímek 10</vt:lpstr>
      <vt:lpstr>Snímek 11</vt:lpstr>
      <vt:lpstr>Snímek 12</vt:lpstr>
      <vt:lpstr>Question 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Pulse</dc:title>
  <dc:creator>takahashi Hana</dc:creator>
  <cp:lastModifiedBy>Gachallová Natália</cp:lastModifiedBy>
  <cp:revision>232</cp:revision>
  <dcterms:created xsi:type="dcterms:W3CDTF">2017-04-25T08:48:14Z</dcterms:created>
  <dcterms:modified xsi:type="dcterms:W3CDTF">2017-04-25T11:09:43Z</dcterms:modified>
</cp:coreProperties>
</file>