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63" r:id="rId4"/>
    <p:sldId id="261" r:id="rId5"/>
    <p:sldId id="262" r:id="rId6"/>
    <p:sldId id="264" r:id="rId7"/>
    <p:sldId id="281" r:id="rId8"/>
    <p:sldId id="259" r:id="rId9"/>
    <p:sldId id="258" r:id="rId10"/>
    <p:sldId id="267" r:id="rId11"/>
    <p:sldId id="269" r:id="rId12"/>
    <p:sldId id="273" r:id="rId13"/>
    <p:sldId id="272" r:id="rId14"/>
    <p:sldId id="276" r:id="rId15"/>
    <p:sldId id="277" r:id="rId16"/>
    <p:sldId id="278" r:id="rId17"/>
    <p:sldId id="279" r:id="rId18"/>
    <p:sldId id="280" r:id="rId19"/>
    <p:sldId id="275" r:id="rId20"/>
    <p:sldId id="274" r:id="rId21"/>
    <p:sldId id="26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3633-4B91-4178-8E57-EC64024FD70F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57C3D-E744-417B-A7DA-E47CE4270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04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6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vulnus</a:t>
            </a:r>
            <a:r>
              <a:rPr lang="en-US" dirty="0"/>
              <a:t> </a:t>
            </a:r>
            <a:r>
              <a:rPr lang="en-US" dirty="0" err="1"/>
              <a:t>sclopetarium</a:t>
            </a:r>
            <a:r>
              <a:rPr lang="en-US" dirty="0"/>
              <a:t> </a:t>
            </a:r>
            <a:r>
              <a:rPr lang="en-US" dirty="0" err="1"/>
              <a:t>dorsi</a:t>
            </a:r>
            <a:r>
              <a:rPr lang="en-US" dirty="0"/>
              <a:t>/ B </a:t>
            </a:r>
            <a:r>
              <a:rPr lang="en-US" dirty="0" err="1"/>
              <a:t>vulnera</a:t>
            </a:r>
            <a:r>
              <a:rPr lang="en-US" dirty="0"/>
              <a:t> </a:t>
            </a:r>
            <a:r>
              <a:rPr lang="en-US" dirty="0" err="1"/>
              <a:t>secta</a:t>
            </a:r>
            <a:r>
              <a:rPr lang="en-US" dirty="0"/>
              <a:t> </a:t>
            </a:r>
            <a:r>
              <a:rPr lang="en-US" dirty="0" err="1"/>
              <a:t>antebrachii</a:t>
            </a:r>
            <a:r>
              <a:rPr lang="en-US" dirty="0"/>
              <a:t>, (</a:t>
            </a:r>
            <a:r>
              <a:rPr lang="en-US" dirty="0" err="1"/>
              <a:t>vidno</a:t>
            </a:r>
            <a:r>
              <a:rPr lang="en-US" baseline="0" dirty="0"/>
              <a:t> </a:t>
            </a:r>
            <a:r>
              <a:rPr lang="en-US" baseline="0" dirty="0" err="1"/>
              <a:t>len</a:t>
            </a:r>
            <a:r>
              <a:rPr lang="en-US" baseline="0" dirty="0"/>
              <a:t> </a:t>
            </a:r>
            <a:r>
              <a:rPr lang="en-US" baseline="0" dirty="0" err="1"/>
              <a:t>jednu</a:t>
            </a:r>
            <a:r>
              <a:rPr lang="en-US" baseline="0" dirty="0"/>
              <a:t> </a:t>
            </a:r>
            <a:r>
              <a:rPr lang="en-US" baseline="0" dirty="0" err="1"/>
              <a:t>ranu</a:t>
            </a:r>
            <a:r>
              <a:rPr lang="en-US" baseline="0" dirty="0"/>
              <a:t>!)/ C </a:t>
            </a:r>
            <a:r>
              <a:rPr lang="en-US" baseline="0" dirty="0" err="1"/>
              <a:t>oedema</a:t>
            </a:r>
            <a:r>
              <a:rPr lang="en-US" baseline="0" dirty="0"/>
              <a:t> propter </a:t>
            </a:r>
            <a:r>
              <a:rPr lang="en-US" baseline="0" dirty="0" err="1"/>
              <a:t>vulnus</a:t>
            </a:r>
            <a:r>
              <a:rPr lang="en-US" baseline="0" dirty="0"/>
              <a:t> </a:t>
            </a:r>
            <a:r>
              <a:rPr lang="en-US" baseline="0" dirty="0" err="1"/>
              <a:t>contusum</a:t>
            </a:r>
            <a:r>
              <a:rPr lang="en-US" baseline="0" dirty="0"/>
              <a:t> </a:t>
            </a:r>
            <a:r>
              <a:rPr lang="en-US" baseline="0" dirty="0" err="1"/>
              <a:t>femoris</a:t>
            </a:r>
            <a:r>
              <a:rPr lang="en-US" baseline="0" dirty="0"/>
              <a:t>/ D corpora </a:t>
            </a:r>
            <a:r>
              <a:rPr lang="en-US" baseline="0" dirty="0" err="1"/>
              <a:t>aliena</a:t>
            </a:r>
            <a:r>
              <a:rPr lang="en-US" baseline="0" dirty="0"/>
              <a:t> in </a:t>
            </a:r>
            <a:r>
              <a:rPr lang="en-US" baseline="0" dirty="0" err="1"/>
              <a:t>vulneribus</a:t>
            </a:r>
            <a:r>
              <a:rPr lang="en-US" baseline="0" dirty="0"/>
              <a:t> </a:t>
            </a:r>
            <a:r>
              <a:rPr lang="en-US" baseline="0" dirty="0" err="1"/>
              <a:t>punctis</a:t>
            </a:r>
            <a:r>
              <a:rPr lang="en-US" baseline="0" dirty="0"/>
              <a:t> </a:t>
            </a:r>
            <a:r>
              <a:rPr lang="en-US" baseline="0" dirty="0" err="1"/>
              <a:t>abdominis</a:t>
            </a:r>
            <a:r>
              <a:rPr lang="en-US" baseline="0" dirty="0"/>
              <a:t> (</a:t>
            </a:r>
            <a:r>
              <a:rPr lang="en-US" baseline="0" dirty="0" err="1"/>
              <a:t>často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dostanu</a:t>
            </a:r>
            <a:r>
              <a:rPr lang="en-US" baseline="0" dirty="0"/>
              <a:t> do </a:t>
            </a:r>
            <a:r>
              <a:rPr lang="en-US" baseline="0" dirty="0" err="1"/>
              <a:t>rany</a:t>
            </a:r>
            <a:r>
              <a:rPr lang="en-US" baseline="0" dirty="0"/>
              <a:t> </a:t>
            </a:r>
            <a:r>
              <a:rPr lang="en-US" baseline="0" dirty="0" err="1"/>
              <a:t>kúsky</a:t>
            </a:r>
            <a:r>
              <a:rPr lang="en-US" baseline="0" dirty="0"/>
              <a:t> </a:t>
            </a:r>
            <a:r>
              <a:rPr lang="en-US" baseline="0" dirty="0" err="1"/>
              <a:t>látky</a:t>
            </a:r>
            <a:r>
              <a:rPr lang="en-US" baseline="0" dirty="0"/>
              <a:t> z </a:t>
            </a:r>
            <a:r>
              <a:rPr lang="en-US" baseline="0" dirty="0" err="1"/>
              <a:t>odevu</a:t>
            </a:r>
            <a:r>
              <a:rPr lang="en-US" baseline="0" dirty="0"/>
              <a:t>) /E </a:t>
            </a:r>
            <a:r>
              <a:rPr lang="en-US" baseline="0" dirty="0" err="1"/>
              <a:t>sutura</a:t>
            </a:r>
            <a:r>
              <a:rPr lang="en-US" baseline="0" dirty="0"/>
              <a:t> </a:t>
            </a:r>
            <a:r>
              <a:rPr lang="en-US" baseline="0" dirty="0" err="1"/>
              <a:t>vulneris</a:t>
            </a:r>
            <a:r>
              <a:rPr lang="en-US" baseline="0" dirty="0"/>
              <a:t> </a:t>
            </a:r>
            <a:r>
              <a:rPr lang="en-US" baseline="0" dirty="0" err="1"/>
              <a:t>laceri</a:t>
            </a:r>
            <a:r>
              <a:rPr lang="en-US" baseline="0" dirty="0"/>
              <a:t> </a:t>
            </a:r>
            <a:r>
              <a:rPr lang="en-US" baseline="0" dirty="0" err="1"/>
              <a:t>capitis</a:t>
            </a:r>
            <a:r>
              <a:rPr lang="en-US" baseline="0" dirty="0"/>
              <a:t> / F </a:t>
            </a:r>
            <a:r>
              <a:rPr lang="en-US" baseline="0" dirty="0" err="1"/>
              <a:t>Infectio</a:t>
            </a:r>
            <a:r>
              <a:rPr lang="en-US" baseline="0" dirty="0"/>
              <a:t> in </a:t>
            </a:r>
            <a:r>
              <a:rPr lang="en-US" baseline="0" dirty="0" err="1"/>
              <a:t>vulnere</a:t>
            </a:r>
            <a:r>
              <a:rPr lang="en-US" baseline="0" dirty="0"/>
              <a:t> </a:t>
            </a:r>
            <a:r>
              <a:rPr lang="en-US" baseline="0" dirty="0" err="1"/>
              <a:t>scisso</a:t>
            </a:r>
            <a:r>
              <a:rPr lang="en-US" baseline="0" dirty="0"/>
              <a:t> </a:t>
            </a:r>
            <a:r>
              <a:rPr lang="en-US" baseline="0" dirty="0" err="1"/>
              <a:t>digiti</a:t>
            </a:r>
            <a:r>
              <a:rPr lang="en-US" baseline="0" dirty="0"/>
              <a:t> </a:t>
            </a:r>
            <a:r>
              <a:rPr lang="en-US" baseline="0" dirty="0" err="1"/>
              <a:t>secundi</a:t>
            </a:r>
            <a:r>
              <a:rPr lang="en-US" baseline="0" dirty="0"/>
              <a:t> / G sepsis post </a:t>
            </a:r>
            <a:r>
              <a:rPr lang="en-US" baseline="0" dirty="0" err="1"/>
              <a:t>vulnera</a:t>
            </a:r>
            <a:r>
              <a:rPr lang="en-US" baseline="0" dirty="0"/>
              <a:t> </a:t>
            </a:r>
            <a:r>
              <a:rPr lang="en-US" baseline="0" dirty="0" err="1"/>
              <a:t>morsa</a:t>
            </a:r>
            <a:r>
              <a:rPr lang="en-US" baseline="0" dirty="0"/>
              <a:t> </a:t>
            </a:r>
            <a:r>
              <a:rPr lang="en-US" baseline="0" dirty="0" err="1"/>
              <a:t>capitis</a:t>
            </a:r>
            <a:r>
              <a:rPr lang="en-US" baseline="0" dirty="0"/>
              <a:t> </a:t>
            </a:r>
            <a:r>
              <a:rPr lang="en-US" dirty="0"/>
              <a:t>(</a:t>
            </a:r>
            <a:r>
              <a:rPr lang="en-US" dirty="0" err="1"/>
              <a:t>vidno</a:t>
            </a:r>
            <a:r>
              <a:rPr lang="en-US" baseline="0" dirty="0"/>
              <a:t> </a:t>
            </a:r>
            <a:r>
              <a:rPr lang="en-US" baseline="0" dirty="0" err="1"/>
              <a:t>len</a:t>
            </a:r>
            <a:r>
              <a:rPr lang="en-US" baseline="0" dirty="0"/>
              <a:t> </a:t>
            </a:r>
            <a:r>
              <a:rPr lang="en-US" baseline="0" dirty="0" err="1"/>
              <a:t>jednu</a:t>
            </a:r>
            <a:r>
              <a:rPr lang="en-US" baseline="0" dirty="0"/>
              <a:t> </a:t>
            </a:r>
            <a:r>
              <a:rPr lang="en-US" baseline="0" dirty="0" err="1"/>
              <a:t>ranu</a:t>
            </a:r>
            <a:r>
              <a:rPr lang="en-US" baseline="0" dirty="0"/>
              <a:t>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</a:t>
            </a:r>
            <a:r>
              <a:rPr lang="en-US" dirty="0" err="1"/>
              <a:t>tomuto</a:t>
            </a:r>
            <a:r>
              <a:rPr lang="en-US" dirty="0"/>
              <a:t> </a:t>
            </a:r>
            <a:r>
              <a:rPr lang="en-US" dirty="0" err="1"/>
              <a:t>cvičeniu</a:t>
            </a:r>
            <a:r>
              <a:rPr lang="en-US" baseline="0" dirty="0"/>
              <a:t> </a:t>
            </a:r>
            <a:r>
              <a:rPr lang="en-US" baseline="0" dirty="0" err="1"/>
              <a:t>majú</a:t>
            </a:r>
            <a:r>
              <a:rPr lang="en-US" baseline="0" dirty="0"/>
              <a:t> extra Handout (7a), </a:t>
            </a:r>
            <a:r>
              <a:rPr lang="en-US" baseline="0" dirty="0" err="1"/>
              <a:t>pracuje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v </a:t>
            </a:r>
            <a:r>
              <a:rPr lang="en-US" baseline="0" dirty="0" err="1"/>
              <a:t>skupine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3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Musculus</a:t>
            </a:r>
            <a:r>
              <a:rPr lang="en-US" dirty="0"/>
              <a:t> abductor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endParaRPr lang="en-US" dirty="0"/>
          </a:p>
          <a:p>
            <a:r>
              <a:rPr lang="en-US" dirty="0" err="1"/>
              <a:t>Musculus</a:t>
            </a:r>
            <a:r>
              <a:rPr lang="en-US" dirty="0"/>
              <a:t>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anguli</a:t>
            </a:r>
            <a:r>
              <a:rPr lang="en-US" dirty="0"/>
              <a:t> </a:t>
            </a:r>
            <a:r>
              <a:rPr lang="en-US" dirty="0" err="1"/>
              <a:t>oris</a:t>
            </a:r>
            <a:endParaRPr lang="en-US" dirty="0"/>
          </a:p>
          <a:p>
            <a:r>
              <a:rPr lang="en-US" dirty="0" err="1"/>
              <a:t>Musculus</a:t>
            </a:r>
            <a:r>
              <a:rPr lang="en-US" dirty="0"/>
              <a:t> tensor fasciae </a:t>
            </a:r>
            <a:r>
              <a:rPr lang="en-US" dirty="0" err="1"/>
              <a:t>latae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50DE73-13DE-42AA-B6E9-D6C4A23B47C8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21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Fill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suffixes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3" y="1340768"/>
            <a:ext cx="8892509" cy="51125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dirty="0"/>
              <a:t>partes </a:t>
            </a:r>
            <a:r>
              <a:rPr lang="cs-CZ" dirty="0" err="1"/>
              <a:t>hypophys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symptomata</a:t>
            </a:r>
            <a:r>
              <a:rPr lang="cs-CZ" dirty="0"/>
              <a:t> </a:t>
            </a:r>
            <a:r>
              <a:rPr lang="cs-CZ" dirty="0" err="1"/>
              <a:t>tuberculos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resectio</a:t>
            </a:r>
            <a:r>
              <a:rPr lang="cs-CZ" dirty="0"/>
              <a:t> </a:t>
            </a:r>
            <a:r>
              <a:rPr lang="cs-CZ" dirty="0" err="1"/>
              <a:t>radic</a:t>
            </a:r>
            <a:r>
              <a:rPr lang="cs-CZ" dirty="0"/>
              <a:t>_ </a:t>
            </a:r>
            <a:r>
              <a:rPr lang="cs-CZ" dirty="0" err="1"/>
              <a:t>dent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/>
              <a:t>sub </a:t>
            </a:r>
            <a:r>
              <a:rPr lang="cs-CZ" dirty="0" err="1"/>
              <a:t>calcar</a:t>
            </a:r>
            <a:r>
              <a:rPr lang="cs-CZ" dirty="0"/>
              <a:t>_ </a:t>
            </a:r>
            <a:r>
              <a:rPr lang="cs-CZ" dirty="0" err="1"/>
              <a:t>avi</a:t>
            </a:r>
            <a:r>
              <a:rPr lang="cs-CZ" dirty="0"/>
              <a:t>_</a:t>
            </a:r>
            <a:r>
              <a:rPr lang="cs-CZ" dirty="0">
                <a:solidFill>
                  <a:schemeClr val="tx2"/>
                </a:solidFill>
              </a:rPr>
              <a:t>				</a:t>
            </a:r>
            <a:r>
              <a:rPr lang="cs-CZ" dirty="0"/>
              <a:t>(</a:t>
            </a:r>
            <a:r>
              <a:rPr lang="cs-CZ" dirty="0" err="1"/>
              <a:t>position</a:t>
            </a:r>
            <a:r>
              <a:rPr lang="cs-CZ" dirty="0"/>
              <a:t>)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amputatio</a:t>
            </a:r>
            <a:r>
              <a:rPr lang="cs-CZ" dirty="0"/>
              <a:t> </a:t>
            </a:r>
            <a:r>
              <a:rPr lang="cs-CZ" dirty="0" err="1"/>
              <a:t>ped</a:t>
            </a:r>
            <a:r>
              <a:rPr lang="cs-CZ" dirty="0"/>
              <a:t>_ </a:t>
            </a:r>
            <a:r>
              <a:rPr lang="cs-CZ" dirty="0" err="1"/>
              <a:t>dextr</a:t>
            </a:r>
            <a:r>
              <a:rPr lang="cs-CZ" dirty="0"/>
              <a:t>_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narcos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febris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tuss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aether</a:t>
            </a:r>
            <a:r>
              <a:rPr lang="cs-CZ" dirty="0"/>
              <a:t> pro </a:t>
            </a:r>
            <a:r>
              <a:rPr lang="cs-CZ" dirty="0" err="1"/>
              <a:t>anaesthes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fractura</a:t>
            </a:r>
            <a:r>
              <a:rPr lang="cs-CZ" dirty="0"/>
              <a:t> </a:t>
            </a:r>
            <a:r>
              <a:rPr lang="cs-CZ" dirty="0" err="1"/>
              <a:t>pelv</a:t>
            </a:r>
            <a:r>
              <a:rPr lang="cs-CZ" dirty="0"/>
              <a:t>_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haemorrhagi</a:t>
            </a:r>
            <a:r>
              <a:rPr lang="cs-CZ" dirty="0"/>
              <a:t>_ in </a:t>
            </a:r>
            <a:r>
              <a:rPr lang="cs-CZ" dirty="0" err="1"/>
              <a:t>cavitat</a:t>
            </a:r>
            <a:r>
              <a:rPr lang="cs-CZ" dirty="0"/>
              <a:t>_ </a:t>
            </a:r>
            <a:r>
              <a:rPr lang="cs-CZ" dirty="0" err="1"/>
              <a:t>abdmin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cochlear</a:t>
            </a:r>
            <a:r>
              <a:rPr lang="cs-CZ" dirty="0"/>
              <a:t> plen_ </a:t>
            </a:r>
            <a:r>
              <a:rPr lang="cs-CZ" dirty="0" err="1"/>
              <a:t>mell</a:t>
            </a:r>
            <a:r>
              <a:rPr lang="cs-CZ" dirty="0"/>
              <a:t>_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tuss</a:t>
            </a:r>
            <a:r>
              <a:rPr lang="cs-CZ" dirty="0"/>
              <a:t>_ </a:t>
            </a:r>
            <a:r>
              <a:rPr lang="cs-CZ" dirty="0" err="1"/>
              <a:t>chronic</a:t>
            </a:r>
            <a:r>
              <a:rPr lang="cs-CZ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33444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Fill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suffixes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3" y="1340768"/>
            <a:ext cx="8892509" cy="511256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/>
              <a:t>partes </a:t>
            </a:r>
            <a:r>
              <a:rPr lang="cs-CZ" dirty="0" err="1"/>
              <a:t>hypophys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dirty="0" err="1"/>
              <a:t>symptomata</a:t>
            </a:r>
            <a:r>
              <a:rPr lang="cs-CZ" dirty="0"/>
              <a:t> </a:t>
            </a:r>
            <a:r>
              <a:rPr lang="cs-CZ" dirty="0" err="1"/>
              <a:t>tuberculos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 err="1"/>
              <a:t>resectio</a:t>
            </a:r>
            <a:r>
              <a:rPr lang="cs-CZ" dirty="0"/>
              <a:t> </a:t>
            </a:r>
            <a:r>
              <a:rPr lang="cs-CZ" dirty="0" err="1"/>
              <a:t>radic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r>
              <a:rPr lang="cs-CZ" dirty="0"/>
              <a:t> </a:t>
            </a:r>
            <a:r>
              <a:rPr lang="cs-CZ" dirty="0" err="1"/>
              <a:t>dent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/>
              <a:t>sub </a:t>
            </a:r>
            <a:r>
              <a:rPr lang="cs-CZ" dirty="0" err="1"/>
              <a:t>calcar</a:t>
            </a:r>
            <a:r>
              <a:rPr lang="cs-CZ" dirty="0" err="1">
                <a:solidFill>
                  <a:schemeClr val="tx2"/>
                </a:solidFill>
              </a:rPr>
              <a:t>i</a:t>
            </a:r>
            <a:r>
              <a:rPr lang="cs-CZ" dirty="0"/>
              <a:t> avi</a:t>
            </a:r>
            <a:r>
              <a:rPr lang="cs-CZ" dirty="0">
                <a:solidFill>
                  <a:schemeClr val="tx2"/>
                </a:solidFill>
              </a:rPr>
              <a:t>s					</a:t>
            </a:r>
            <a:r>
              <a:rPr lang="cs-CZ" dirty="0"/>
              <a:t>(</a:t>
            </a:r>
            <a:r>
              <a:rPr lang="cs-CZ" dirty="0" err="1"/>
              <a:t>position</a:t>
            </a:r>
            <a:r>
              <a:rPr lang="cs-CZ" dirty="0"/>
              <a:t>)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amputatio</a:t>
            </a:r>
            <a:r>
              <a:rPr lang="cs-CZ" dirty="0"/>
              <a:t> </a:t>
            </a:r>
            <a:r>
              <a:rPr lang="cs-CZ" dirty="0" err="1"/>
              <a:t>ped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r>
              <a:rPr lang="cs-CZ" dirty="0"/>
              <a:t> </a:t>
            </a:r>
            <a:r>
              <a:rPr lang="cs-CZ" dirty="0" err="1"/>
              <a:t>dextr</a:t>
            </a:r>
            <a:r>
              <a:rPr lang="cs-CZ" dirty="0" err="1">
                <a:solidFill>
                  <a:schemeClr val="tx2"/>
                </a:solidFill>
              </a:rPr>
              <a:t>i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narcos</a:t>
            </a:r>
            <a:r>
              <a:rPr lang="cs-CZ" dirty="0" err="1">
                <a:solidFill>
                  <a:schemeClr val="tx2"/>
                </a:solidFill>
              </a:rPr>
              <a:t>i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 err="1"/>
              <a:t>febris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tuss</a:t>
            </a:r>
            <a:r>
              <a:rPr lang="cs-CZ" dirty="0" err="1">
                <a:solidFill>
                  <a:schemeClr val="tx2"/>
                </a:solidFill>
              </a:rPr>
              <a:t>i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 err="1"/>
              <a:t>aether</a:t>
            </a:r>
            <a:r>
              <a:rPr lang="cs-CZ" dirty="0"/>
              <a:t> pro </a:t>
            </a:r>
            <a:r>
              <a:rPr lang="cs-CZ" dirty="0" err="1"/>
              <a:t>anaesthes</a:t>
            </a:r>
            <a:r>
              <a:rPr lang="cs-CZ" dirty="0" err="1">
                <a:solidFill>
                  <a:schemeClr val="tx2"/>
                </a:solidFill>
              </a:rPr>
              <a:t>ia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 err="1"/>
              <a:t>fractura</a:t>
            </a:r>
            <a:r>
              <a:rPr lang="cs-CZ" dirty="0"/>
              <a:t> pelv</a:t>
            </a:r>
            <a:r>
              <a:rPr lang="cs-CZ" dirty="0">
                <a:solidFill>
                  <a:schemeClr val="tx2"/>
                </a:solidFill>
              </a:rPr>
              <a:t>is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haemorrhagi</a:t>
            </a:r>
            <a:r>
              <a:rPr lang="cs-CZ" dirty="0" err="1">
                <a:solidFill>
                  <a:schemeClr val="tx2"/>
                </a:solidFill>
              </a:rPr>
              <a:t>a</a:t>
            </a:r>
            <a:r>
              <a:rPr lang="cs-CZ" dirty="0"/>
              <a:t> in </a:t>
            </a:r>
            <a:r>
              <a:rPr lang="cs-CZ" dirty="0" err="1"/>
              <a:t>cavitat</a:t>
            </a:r>
            <a:r>
              <a:rPr lang="cs-CZ" dirty="0" err="1">
                <a:solidFill>
                  <a:schemeClr val="tx2"/>
                </a:solidFill>
              </a:rPr>
              <a:t>e</a:t>
            </a:r>
            <a:r>
              <a:rPr lang="cs-CZ" dirty="0"/>
              <a:t> </a:t>
            </a:r>
            <a:r>
              <a:rPr lang="cs-CZ" dirty="0" err="1"/>
              <a:t>abdmin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 err="1"/>
              <a:t>cochlear</a:t>
            </a:r>
            <a:r>
              <a:rPr lang="cs-CZ" dirty="0"/>
              <a:t> </a:t>
            </a:r>
            <a:r>
              <a:rPr lang="cs-CZ" dirty="0" err="1"/>
              <a:t>plen</a:t>
            </a:r>
            <a:r>
              <a:rPr lang="cs-CZ" dirty="0" err="1">
                <a:solidFill>
                  <a:schemeClr val="tx2"/>
                </a:solidFill>
              </a:rPr>
              <a:t>um</a:t>
            </a:r>
            <a:r>
              <a:rPr lang="cs-CZ" dirty="0"/>
              <a:t> </a:t>
            </a:r>
            <a:r>
              <a:rPr lang="cs-CZ" dirty="0" err="1"/>
              <a:t>mell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r>
              <a:rPr lang="cs-CZ" dirty="0"/>
              <a:t>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tuss</a:t>
            </a:r>
            <a:r>
              <a:rPr lang="cs-CZ" dirty="0" err="1">
                <a:solidFill>
                  <a:schemeClr val="tx2"/>
                </a:solidFill>
              </a:rPr>
              <a:t>im</a:t>
            </a:r>
            <a:r>
              <a:rPr lang="cs-CZ" dirty="0"/>
              <a:t> </a:t>
            </a:r>
            <a:r>
              <a:rPr lang="cs-CZ" dirty="0" err="1"/>
              <a:t>chronic</a:t>
            </a:r>
            <a:r>
              <a:rPr lang="cs-CZ" dirty="0" err="1">
                <a:solidFill>
                  <a:schemeClr val="tx2"/>
                </a:solidFill>
              </a:rPr>
              <a:t>am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9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to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expressions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928992" cy="4572000"/>
          </a:xfrm>
        </p:spPr>
        <p:txBody>
          <a:bodyPr>
            <a:normAutofit/>
          </a:bodyPr>
          <a:lstStyle/>
          <a:p>
            <a:r>
              <a:rPr lang="cs-CZ" sz="2500" dirty="0"/>
              <a:t>rete + </a:t>
            </a:r>
            <a:r>
              <a:rPr lang="cs-CZ" sz="2500" dirty="0" err="1"/>
              <a:t>canalis</a:t>
            </a:r>
            <a:r>
              <a:rPr lang="cs-CZ" sz="2500" dirty="0"/>
              <a:t> + </a:t>
            </a:r>
            <a:r>
              <a:rPr lang="cs-CZ" sz="2500" dirty="0" err="1"/>
              <a:t>nervus</a:t>
            </a:r>
            <a:r>
              <a:rPr lang="cs-CZ" sz="2500" dirty="0"/>
              <a:t> + </a:t>
            </a:r>
            <a:r>
              <a:rPr lang="cs-CZ" sz="2500" dirty="0" err="1"/>
              <a:t>hypoglossus</a:t>
            </a:r>
            <a:r>
              <a:rPr lang="cs-CZ" sz="2500" dirty="0"/>
              <a:t>, a, um</a:t>
            </a:r>
          </a:p>
          <a:p>
            <a:endParaRPr lang="cs-CZ" sz="2500" dirty="0"/>
          </a:p>
          <a:p>
            <a:r>
              <a:rPr lang="cs-CZ" sz="2500" dirty="0" err="1"/>
              <a:t>stratum</a:t>
            </a:r>
            <a:r>
              <a:rPr lang="cs-CZ" sz="2500" dirty="0"/>
              <a:t> + </a:t>
            </a:r>
            <a:r>
              <a:rPr lang="cs-CZ" sz="2500" dirty="0" err="1"/>
              <a:t>corneus</a:t>
            </a:r>
            <a:r>
              <a:rPr lang="cs-CZ" sz="2500" dirty="0"/>
              <a:t>, a, um + </a:t>
            </a:r>
            <a:r>
              <a:rPr lang="cs-CZ" sz="2500" dirty="0" err="1"/>
              <a:t>ungues</a:t>
            </a:r>
            <a:endParaRPr lang="cs-CZ" sz="2500" dirty="0"/>
          </a:p>
          <a:p>
            <a:endParaRPr lang="cs-CZ" sz="2500" dirty="0"/>
          </a:p>
          <a:p>
            <a:r>
              <a:rPr lang="cs-CZ" sz="2500" dirty="0" err="1"/>
              <a:t>pars</a:t>
            </a:r>
            <a:r>
              <a:rPr lang="cs-CZ" sz="2500" dirty="0"/>
              <a:t> + </a:t>
            </a:r>
            <a:r>
              <a:rPr lang="cs-CZ" sz="2500" dirty="0" err="1"/>
              <a:t>thoracicus</a:t>
            </a:r>
            <a:r>
              <a:rPr lang="cs-CZ" sz="2500" dirty="0"/>
              <a:t>, a, um + </a:t>
            </a:r>
            <a:r>
              <a:rPr lang="cs-CZ" sz="2500" dirty="0" err="1"/>
              <a:t>systema</a:t>
            </a:r>
            <a:r>
              <a:rPr lang="cs-CZ" sz="2500" dirty="0"/>
              <a:t> + </a:t>
            </a:r>
            <a:r>
              <a:rPr lang="cs-CZ" sz="2500" dirty="0" err="1"/>
              <a:t>autonomicus</a:t>
            </a:r>
            <a:r>
              <a:rPr lang="cs-CZ" sz="2500" dirty="0"/>
              <a:t>, a, um</a:t>
            </a:r>
          </a:p>
          <a:p>
            <a:endParaRPr lang="cs-CZ" sz="2500" dirty="0"/>
          </a:p>
          <a:p>
            <a:r>
              <a:rPr lang="cs-CZ" sz="2500" dirty="0" err="1"/>
              <a:t>stenosis</a:t>
            </a:r>
            <a:r>
              <a:rPr lang="cs-CZ" sz="2500" dirty="0"/>
              <a:t> + ostium + </a:t>
            </a:r>
            <a:r>
              <a:rPr lang="cs-CZ" sz="2500" dirty="0" err="1"/>
              <a:t>venosus</a:t>
            </a:r>
            <a:r>
              <a:rPr lang="cs-CZ" sz="2500" dirty="0"/>
              <a:t>, a, um + </a:t>
            </a:r>
            <a:r>
              <a:rPr lang="cs-CZ" sz="2500" dirty="0" err="1"/>
              <a:t>sinister</a:t>
            </a:r>
            <a:r>
              <a:rPr lang="cs-CZ" sz="2500" dirty="0"/>
              <a:t>, tra, </a:t>
            </a:r>
            <a:r>
              <a:rPr lang="cs-CZ" sz="2500" dirty="0" err="1"/>
              <a:t>trum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7283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Translate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392488" cy="500972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ear</a:t>
            </a:r>
            <a:endParaRPr lang="cs-CZ" dirty="0"/>
          </a:p>
          <a:p>
            <a:r>
              <a:rPr lang="cs-CZ" dirty="0" err="1"/>
              <a:t>symptoms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tuberculosis</a:t>
            </a:r>
            <a:endParaRPr lang="cs-CZ" dirty="0"/>
          </a:p>
          <a:p>
            <a:r>
              <a:rPr lang="cs-CZ" dirty="0" err="1"/>
              <a:t>lobes</a:t>
            </a:r>
            <a:r>
              <a:rPr lang="cs-CZ" dirty="0"/>
              <a:t> and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hypophysis</a:t>
            </a:r>
            <a:endParaRPr lang="cs-CZ" dirty="0"/>
          </a:p>
          <a:p>
            <a:r>
              <a:rPr lang="cs-CZ" dirty="0"/>
              <a:t>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carpus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fever</a:t>
            </a:r>
            <a:endParaRPr lang="cs-CZ" dirty="0"/>
          </a:p>
          <a:p>
            <a:r>
              <a:rPr lang="cs-CZ" dirty="0" err="1"/>
              <a:t>canine</a:t>
            </a:r>
            <a:r>
              <a:rPr lang="cs-CZ" dirty="0"/>
              <a:t> </a:t>
            </a:r>
            <a:r>
              <a:rPr lang="cs-CZ" dirty="0" err="1"/>
              <a:t>teeth</a:t>
            </a:r>
            <a:endParaRPr lang="cs-CZ" dirty="0"/>
          </a:p>
          <a:p>
            <a:r>
              <a:rPr lang="cs-CZ" dirty="0" err="1"/>
              <a:t>venous</a:t>
            </a:r>
            <a:r>
              <a:rPr lang="cs-CZ" dirty="0"/>
              <a:t>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eyeball</a:t>
            </a:r>
            <a:endParaRPr lang="cs-CZ" dirty="0"/>
          </a:p>
          <a:p>
            <a:r>
              <a:rPr lang="cs-CZ" dirty="0" err="1"/>
              <a:t>symptoms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organic</a:t>
            </a:r>
            <a:r>
              <a:rPr lang="cs-CZ" dirty="0"/>
              <a:t> </a:t>
            </a:r>
            <a:r>
              <a:rPr lang="cs-CZ" dirty="0" err="1"/>
              <a:t>psychosis</a:t>
            </a:r>
            <a:endParaRPr lang="cs-CZ" dirty="0"/>
          </a:p>
          <a:p>
            <a:r>
              <a:rPr lang="cs-CZ" dirty="0" err="1"/>
              <a:t>antibiotics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whooping</a:t>
            </a:r>
            <a:r>
              <a:rPr lang="cs-CZ" dirty="0"/>
              <a:t> </a:t>
            </a:r>
            <a:r>
              <a:rPr lang="cs-CZ" dirty="0" err="1"/>
              <a:t>cough</a:t>
            </a:r>
            <a:endParaRPr lang="cs-CZ" dirty="0"/>
          </a:p>
          <a:p>
            <a:r>
              <a:rPr lang="cs-CZ" dirty="0" err="1"/>
              <a:t>symptoms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synarthrosis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64496" cy="500972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auris</a:t>
            </a:r>
            <a:r>
              <a:rPr lang="cs-CZ" dirty="0"/>
              <a:t> interna</a:t>
            </a:r>
          </a:p>
          <a:p>
            <a:r>
              <a:rPr lang="cs-CZ" dirty="0" err="1"/>
              <a:t>symptomata</a:t>
            </a:r>
            <a:r>
              <a:rPr lang="cs-CZ" dirty="0"/>
              <a:t> </a:t>
            </a:r>
            <a:r>
              <a:rPr lang="cs-CZ" dirty="0" err="1"/>
              <a:t>tuberculosis</a:t>
            </a:r>
            <a:endParaRPr lang="cs-CZ" dirty="0"/>
          </a:p>
          <a:p>
            <a:r>
              <a:rPr lang="cs-CZ" dirty="0" err="1"/>
              <a:t>lobi</a:t>
            </a:r>
            <a:r>
              <a:rPr lang="cs-CZ" dirty="0"/>
              <a:t> et partes </a:t>
            </a:r>
            <a:r>
              <a:rPr lang="cs-CZ" dirty="0" err="1"/>
              <a:t>hypophysis</a:t>
            </a:r>
            <a:endParaRPr 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r>
              <a:rPr lang="cs-CZ" dirty="0"/>
              <a:t>rete </a:t>
            </a:r>
            <a:r>
              <a:rPr lang="cs-CZ" dirty="0" err="1"/>
              <a:t>carpi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febri</a:t>
            </a:r>
            <a:r>
              <a:rPr lang="cs-CZ" dirty="0"/>
              <a:t> </a:t>
            </a:r>
            <a:r>
              <a:rPr lang="cs-CZ" dirty="0" err="1"/>
              <a:t>acuta</a:t>
            </a:r>
            <a:endParaRPr lang="cs-CZ" dirty="0"/>
          </a:p>
          <a:p>
            <a:r>
              <a:rPr lang="cs-CZ" dirty="0" err="1"/>
              <a:t>dentes</a:t>
            </a:r>
            <a:r>
              <a:rPr lang="cs-CZ" dirty="0"/>
              <a:t> </a:t>
            </a:r>
            <a:r>
              <a:rPr lang="cs-CZ" dirty="0" err="1"/>
              <a:t>canini</a:t>
            </a:r>
            <a:endParaRPr lang="cs-CZ" dirty="0"/>
          </a:p>
          <a:p>
            <a:r>
              <a:rPr lang="cs-CZ" dirty="0"/>
              <a:t>rete </a:t>
            </a:r>
            <a:r>
              <a:rPr lang="cs-CZ" dirty="0" err="1"/>
              <a:t>venosum</a:t>
            </a:r>
            <a:r>
              <a:rPr lang="cs-CZ" dirty="0"/>
              <a:t> </a:t>
            </a:r>
            <a:r>
              <a:rPr lang="cs-CZ" dirty="0" err="1"/>
              <a:t>bulbi</a:t>
            </a:r>
            <a:endParaRPr lang="cs-CZ" dirty="0"/>
          </a:p>
          <a:p>
            <a:r>
              <a:rPr lang="cs-CZ" dirty="0" err="1"/>
              <a:t>symptomata</a:t>
            </a:r>
            <a:r>
              <a:rPr lang="cs-CZ" dirty="0"/>
              <a:t> </a:t>
            </a:r>
            <a:r>
              <a:rPr lang="cs-CZ" dirty="0" err="1"/>
              <a:t>psychosis</a:t>
            </a:r>
            <a:r>
              <a:rPr lang="cs-CZ" dirty="0"/>
              <a:t> /</a:t>
            </a:r>
            <a:r>
              <a:rPr lang="cs-CZ" dirty="0" err="1"/>
              <a:t>eos</a:t>
            </a:r>
            <a:r>
              <a:rPr lang="cs-CZ" dirty="0"/>
              <a:t> </a:t>
            </a:r>
            <a:r>
              <a:rPr lang="cs-CZ" dirty="0" err="1"/>
              <a:t>organicae</a:t>
            </a:r>
            <a:endParaRPr lang="cs-CZ" dirty="0"/>
          </a:p>
          <a:p>
            <a:r>
              <a:rPr lang="cs-CZ" dirty="0" err="1"/>
              <a:t>antibiotica</a:t>
            </a:r>
            <a:r>
              <a:rPr lang="cs-CZ" dirty="0"/>
              <a:t>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pertussim</a:t>
            </a:r>
            <a:endParaRPr lang="cs-CZ" dirty="0"/>
          </a:p>
          <a:p>
            <a:endParaRPr lang="cs-CZ" dirty="0"/>
          </a:p>
          <a:p>
            <a:pPr>
              <a:spcBef>
                <a:spcPts val="0"/>
              </a:spcBef>
            </a:pPr>
            <a:r>
              <a:rPr lang="cs-CZ" dirty="0" err="1"/>
              <a:t>symptomata</a:t>
            </a:r>
            <a:r>
              <a:rPr lang="cs-CZ" dirty="0"/>
              <a:t> </a:t>
            </a:r>
            <a:r>
              <a:rPr lang="cs-CZ" dirty="0" err="1"/>
              <a:t>synarthrosis</a:t>
            </a:r>
            <a:r>
              <a:rPr lang="cs-CZ" dirty="0"/>
              <a:t> / </a:t>
            </a:r>
            <a:r>
              <a:rPr lang="cs-CZ" dirty="0" err="1"/>
              <a:t>eos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1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72" y="1340768"/>
            <a:ext cx="8878455" cy="5031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sclopetarius</a:t>
            </a:r>
            <a:r>
              <a:rPr lang="en-US" sz="2200" dirty="0">
                <a:latin typeface="Cambria"/>
                <a:cs typeface="Cambria"/>
              </a:rPr>
              <a:t>, a, um + dorsum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Sutura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lacer, a, um + caput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Oedema</a:t>
            </a:r>
            <a:r>
              <a:rPr lang="en-US" sz="2200" dirty="0">
                <a:latin typeface="Cambria"/>
                <a:cs typeface="Cambria"/>
              </a:rPr>
              <a:t> + propter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contusus</a:t>
            </a:r>
            <a:r>
              <a:rPr lang="en-US" sz="2200" dirty="0">
                <a:latin typeface="Cambria"/>
                <a:cs typeface="Cambria"/>
              </a:rPr>
              <a:t>, a, um + femur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Infectio</a:t>
            </a:r>
            <a:r>
              <a:rPr lang="en-US" sz="2200" dirty="0">
                <a:latin typeface="Cambria"/>
                <a:cs typeface="Cambria"/>
              </a:rPr>
              <a:t> + in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scissus</a:t>
            </a:r>
            <a:r>
              <a:rPr lang="en-US" sz="2200" dirty="0">
                <a:latin typeface="Cambria"/>
                <a:cs typeface="Cambria"/>
              </a:rPr>
              <a:t>, a, um + </a:t>
            </a:r>
            <a:r>
              <a:rPr lang="en-US" sz="2200" dirty="0" err="1">
                <a:latin typeface="Cambria"/>
                <a:cs typeface="Cambria"/>
              </a:rPr>
              <a:t>digitus</a:t>
            </a:r>
            <a:r>
              <a:rPr lang="en-US" sz="2200" dirty="0">
                <a:latin typeface="Cambria"/>
                <a:cs typeface="Cambria"/>
              </a:rPr>
              <a:t> + II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sectus</a:t>
            </a:r>
            <a:r>
              <a:rPr lang="en-US" sz="2200" dirty="0">
                <a:latin typeface="Cambria"/>
                <a:cs typeface="Cambria"/>
              </a:rPr>
              <a:t>, a, um + </a:t>
            </a:r>
            <a:r>
              <a:rPr lang="en-US" sz="2200" dirty="0" err="1">
                <a:latin typeface="Cambria"/>
                <a:cs typeface="Cambria"/>
              </a:rPr>
              <a:t>antebrachium</a:t>
            </a: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Sepsis + post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morsus</a:t>
            </a:r>
            <a:r>
              <a:rPr lang="en-US" sz="2200" dirty="0">
                <a:latin typeface="Cambria"/>
                <a:cs typeface="Cambria"/>
              </a:rPr>
              <a:t>, a, um + caput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Corpus (pl.) + </a:t>
            </a:r>
            <a:r>
              <a:rPr lang="en-US" sz="2200" dirty="0" err="1">
                <a:latin typeface="Cambria"/>
                <a:cs typeface="Cambria"/>
              </a:rPr>
              <a:t>alienus</a:t>
            </a:r>
            <a:r>
              <a:rPr lang="en-US" sz="2200" dirty="0">
                <a:latin typeface="Cambria"/>
                <a:cs typeface="Cambria"/>
              </a:rPr>
              <a:t>, a, um + in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punctus</a:t>
            </a:r>
            <a:r>
              <a:rPr lang="en-US" sz="2200" dirty="0">
                <a:latin typeface="Cambria"/>
                <a:cs typeface="Cambria"/>
              </a:rPr>
              <a:t>, a, um + abdomen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52907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CB0202"/>
                </a:solidFill>
              </a:rPr>
              <a:t>Form phrases with different types of injuries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628800"/>
            <a:ext cx="8878455" cy="503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sclopetarium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dorsi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Sutura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vulneris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laceri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capitis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Oedema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propter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contusum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femoris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Infectio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in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vulnere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scisso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digiti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secundi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secta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antebrachii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Sepsis post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morsa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capitis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Corpora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aliena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in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vulneribus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punctis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abdominis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116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12" y="2910191"/>
            <a:ext cx="5169717" cy="2761673"/>
          </a:xfrm>
          <a:prstGeom prst="rect">
            <a:avLst/>
          </a:prstGeom>
        </p:spPr>
      </p:pic>
      <p:pic>
        <p:nvPicPr>
          <p:cNvPr id="4" name="Obrázek 8" descr="bullet450_AWVqk_16269.jpg"/>
          <p:cNvPicPr>
            <a:picLocks noChangeAspect="1"/>
          </p:cNvPicPr>
          <p:nvPr/>
        </p:nvPicPr>
        <p:blipFill rotWithShape="1">
          <a:blip r:embed="rId4" cstate="print"/>
          <a:srcRect l="5825" t="4546"/>
          <a:stretch/>
        </p:blipFill>
        <p:spPr bwMode="auto">
          <a:xfrm>
            <a:off x="7" y="5"/>
            <a:ext cx="286639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747816" y="-126995"/>
            <a:ext cx="3344141" cy="3047999"/>
            <a:chOff x="590" y="1714"/>
            <a:chExt cx="2399" cy="221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9" name="Obrázek 3" descr="fil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6977" y="0"/>
            <a:ext cx="3417023" cy="2921004"/>
          </a:xfrm>
          <a:prstGeom prst="rect">
            <a:avLst/>
          </a:prstGeom>
        </p:spPr>
      </p:pic>
      <p:pic>
        <p:nvPicPr>
          <p:cNvPr id="10" name="Obrázek 3" descr="06250921500033.jpg"/>
          <p:cNvPicPr>
            <a:picLocks noChangeAspect="1"/>
          </p:cNvPicPr>
          <p:nvPr/>
        </p:nvPicPr>
        <p:blipFill rotWithShape="1">
          <a:blip r:embed="rId7" cstate="print"/>
          <a:srcRect l="5873" r="14516"/>
          <a:stretch/>
        </p:blipFill>
        <p:spPr>
          <a:xfrm>
            <a:off x="-57175" y="2910832"/>
            <a:ext cx="2804992" cy="402798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6977" y="2909459"/>
            <a:ext cx="3417022" cy="27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7815" y="5310909"/>
            <a:ext cx="4130515" cy="162790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245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242455" y="304568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79399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2851727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2793995" y="538017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5890490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1" name="Oval 20"/>
          <p:cNvSpPr/>
          <p:nvPr/>
        </p:nvSpPr>
        <p:spPr>
          <a:xfrm>
            <a:off x="5793169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18433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B0202"/>
                </a:solidFill>
              </a:rPr>
              <a:t>Decide what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26" y="16241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"/>
                <a:cs typeface="Cambria"/>
              </a:rPr>
              <a:t>Patient 1 has shot wound in his left lower leg</a:t>
            </a:r>
          </a:p>
          <a:p>
            <a:r>
              <a:rPr lang="en-US" dirty="0">
                <a:latin typeface="Cambria"/>
                <a:cs typeface="Cambria"/>
              </a:rPr>
              <a:t>Patient 2 tore her upper lip</a:t>
            </a:r>
          </a:p>
          <a:p>
            <a:r>
              <a:rPr lang="en-US" dirty="0">
                <a:latin typeface="Cambria"/>
                <a:cs typeface="Cambria"/>
              </a:rPr>
              <a:t>Patient 2 suffered brain concussion</a:t>
            </a:r>
          </a:p>
          <a:p>
            <a:r>
              <a:rPr lang="en-US" dirty="0">
                <a:latin typeface="Cambria"/>
                <a:cs typeface="Cambria"/>
              </a:rPr>
              <a:t>Patient 3 has open fracture of his left forearm with contusion and tear wound on the lower leg</a:t>
            </a:r>
          </a:p>
          <a:p>
            <a:r>
              <a:rPr lang="en-US" dirty="0">
                <a:latin typeface="Cambria"/>
                <a:cs typeface="Cambria"/>
              </a:rPr>
              <a:t>Patient 4 broke her heel bone</a:t>
            </a:r>
          </a:p>
          <a:p>
            <a:r>
              <a:rPr lang="en-US" dirty="0">
                <a:latin typeface="Cambria"/>
                <a:cs typeface="Cambria"/>
              </a:rPr>
              <a:t>Patient 4 had simple fracture of the third thoracic vertebra</a:t>
            </a:r>
          </a:p>
          <a:p>
            <a:r>
              <a:rPr lang="en-US" dirty="0">
                <a:latin typeface="Cambria"/>
                <a:cs typeface="Cambria"/>
              </a:rPr>
              <a:t>Patient 4 has cut wound in the region of the left elbow bone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428" y="1959075"/>
            <a:ext cx="547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001" y="1527948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001" y="2442348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16" y="2883373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428" y="3670113"/>
            <a:ext cx="547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546" y="4220254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16" y="4984539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60" y="124553"/>
            <a:ext cx="8876728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>
                <a:solidFill>
                  <a:srgbClr val="CB0202"/>
                </a:solidFill>
              </a:rPr>
              <a:t>Name the action performed by the given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0" y="1748488"/>
            <a:ext cx="8229600" cy="505176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adductor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hallucis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longus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compressor</a:t>
            </a:r>
            <a:r>
              <a:rPr lang="en-US" sz="2600" dirty="0">
                <a:latin typeface="Cambria"/>
                <a:cs typeface="Cambria"/>
              </a:rPr>
              <a:t> urethrae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constrictor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pharyngis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medius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depressor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anguli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oris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dilatator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pupillae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extensor</a:t>
            </a:r>
            <a:r>
              <a:rPr lang="en-US" sz="2600" dirty="0">
                <a:latin typeface="Cambria"/>
                <a:cs typeface="Cambria"/>
              </a:rPr>
              <a:t> carpi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flexor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digitorum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profundus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levator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glandulae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thyr</a:t>
            </a:r>
            <a:r>
              <a:rPr lang="en-US" sz="2600" dirty="0">
                <a:latin typeface="Cambria"/>
                <a:cs typeface="Cambria"/>
              </a:rPr>
              <a:t>(e)</a:t>
            </a:r>
            <a:r>
              <a:rPr lang="en-US" sz="2600" dirty="0" err="1">
                <a:latin typeface="Cambria"/>
                <a:cs typeface="Cambria"/>
              </a:rPr>
              <a:t>oideae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rotatores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thoracis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tensor</a:t>
            </a:r>
            <a:r>
              <a:rPr lang="en-US" sz="2600" dirty="0">
                <a:latin typeface="Cambria"/>
                <a:cs typeface="Cambria"/>
              </a:rPr>
              <a:t> fasciae </a:t>
            </a:r>
            <a:r>
              <a:rPr lang="en-US" sz="2600" dirty="0" err="1">
                <a:latin typeface="Cambria"/>
                <a:cs typeface="Cambria"/>
              </a:rPr>
              <a:t>latae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0873"/>
            <a:ext cx="8712968" cy="378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abductor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pollicis</a:t>
            </a:r>
            <a:r>
              <a:rPr lang="en-US" sz="2600" dirty="0">
                <a:latin typeface="Cambria"/>
                <a:cs typeface="Cambria"/>
              </a:rPr>
              <a:t> longus  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&gt;&gt;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abductio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onis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f.</a:t>
            </a:r>
            <a:endParaRPr lang="en-US" sz="2600" b="1" dirty="0">
              <a:solidFill>
                <a:srgbClr val="DB0013"/>
              </a:solidFill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6258" y="1704279"/>
            <a:ext cx="2527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Adductio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3409" y="2190970"/>
            <a:ext cx="2920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Compressio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0792" y="2677661"/>
            <a:ext cx="2803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Constrictio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6406" y="3164352"/>
            <a:ext cx="2735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Depressio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2845" y="3651043"/>
            <a:ext cx="24611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Dilatatio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5087" y="4137734"/>
            <a:ext cx="2463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Extensio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3908" y="4624425"/>
            <a:ext cx="2172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Flexio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775" y="5111116"/>
            <a:ext cx="2291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Levatio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8473" y="5597803"/>
            <a:ext cx="2278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Rotatio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1341" y="6084490"/>
            <a:ext cx="21957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9829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B0202"/>
                </a:solidFill>
              </a:rPr>
              <a:t>The muscle(s)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30" y="1439651"/>
            <a:ext cx="4715152" cy="1412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moves</a:t>
            </a:r>
            <a:r>
              <a:rPr lang="en-US" sz="3000" dirty="0">
                <a:latin typeface="Cambria"/>
                <a:cs typeface="Cambria"/>
              </a:rPr>
              <a:t> the little finger away from other fingers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1417638"/>
            <a:ext cx="3416300" cy="5080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7030" y="2692418"/>
            <a:ext cx="4960837" cy="2318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helps</a:t>
            </a:r>
            <a:r>
              <a:rPr lang="en-US" sz="3000" dirty="0">
                <a:latin typeface="Cambria"/>
                <a:cs typeface="Cambria"/>
              </a:rPr>
              <a:t> the face to form a smile because it elevates the angles of the mouth at each corner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867" y="1414761"/>
            <a:ext cx="3869127" cy="507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027" y="0"/>
            <a:ext cx="204735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030" y="5010727"/>
            <a:ext cx="4960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stretches</a:t>
            </a:r>
            <a:r>
              <a:rPr lang="en-US" sz="3000" dirty="0">
                <a:latin typeface="Cambria"/>
                <a:cs typeface="Cambria"/>
              </a:rPr>
              <a:t> the wide band that encloses the thigh muscles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</a:t>
            </a:r>
          </a:p>
          <a:p>
            <a:endParaRPr lang="en-US"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661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Translate</a:t>
            </a:r>
            <a:r>
              <a:rPr lang="cs-CZ" dirty="0"/>
              <a:t> /TASK 6a HANDOUT 6-7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856984" cy="5184576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err="1"/>
              <a:t>function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digestive </a:t>
            </a:r>
            <a:r>
              <a:rPr lang="cs-CZ" sz="2400" dirty="0" err="1"/>
              <a:t>organs</a:t>
            </a:r>
            <a:endParaRPr lang="cs-CZ" sz="2400" dirty="0"/>
          </a:p>
          <a:p>
            <a:pPr lvl="1"/>
            <a:r>
              <a:rPr lang="cs-CZ" sz="2000" dirty="0" err="1"/>
              <a:t>functio</a:t>
            </a:r>
            <a:r>
              <a:rPr lang="cs-CZ" sz="2000" dirty="0"/>
              <a:t> </a:t>
            </a:r>
            <a:r>
              <a:rPr lang="cs-CZ" sz="2000" dirty="0" err="1"/>
              <a:t>organorum</a:t>
            </a:r>
            <a:r>
              <a:rPr lang="cs-CZ" sz="2000" dirty="0"/>
              <a:t> </a:t>
            </a:r>
            <a:r>
              <a:rPr lang="cs-CZ" sz="2000" dirty="0" err="1"/>
              <a:t>digestoriorum</a:t>
            </a:r>
            <a:r>
              <a:rPr lang="cs-CZ" sz="2000" dirty="0"/>
              <a:t>			</a:t>
            </a:r>
            <a:r>
              <a:rPr lang="cs-CZ" sz="1800" dirty="0"/>
              <a:t>(</a:t>
            </a:r>
            <a:r>
              <a:rPr lang="cs-CZ" sz="1800" dirty="0" err="1"/>
              <a:t>organS</a:t>
            </a:r>
            <a:r>
              <a:rPr lang="cs-CZ" sz="1800" dirty="0"/>
              <a:t> -&gt; </a:t>
            </a:r>
            <a:r>
              <a:rPr lang="cs-CZ" sz="1800" dirty="0" err="1"/>
              <a:t>plural</a:t>
            </a:r>
            <a:r>
              <a:rPr lang="cs-CZ" sz="1800" dirty="0"/>
              <a:t>)</a:t>
            </a:r>
          </a:p>
          <a:p>
            <a:r>
              <a:rPr lang="cs-CZ" sz="2400" dirty="0" err="1"/>
              <a:t>thorn</a:t>
            </a:r>
            <a:r>
              <a:rPr lang="cs-CZ" sz="2400" dirty="0"/>
              <a:t> </a:t>
            </a:r>
            <a:r>
              <a:rPr lang="cs-CZ" sz="2400" dirty="0" err="1"/>
              <a:t>wounds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trunk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body</a:t>
            </a:r>
          </a:p>
          <a:p>
            <a:pPr lvl="1"/>
            <a:r>
              <a:rPr lang="cs-CZ" sz="2000" dirty="0" err="1"/>
              <a:t>vulnera</a:t>
            </a:r>
            <a:r>
              <a:rPr lang="cs-CZ" sz="2000" dirty="0"/>
              <a:t> </a:t>
            </a:r>
            <a:r>
              <a:rPr lang="cs-CZ" sz="2000" dirty="0" err="1"/>
              <a:t>lacera</a:t>
            </a:r>
            <a:r>
              <a:rPr lang="cs-CZ" sz="2000" dirty="0"/>
              <a:t> in </a:t>
            </a:r>
            <a:r>
              <a:rPr lang="cs-CZ" sz="2000" dirty="0" err="1"/>
              <a:t>trunco</a:t>
            </a:r>
            <a:r>
              <a:rPr lang="cs-CZ" sz="2000" dirty="0"/>
              <a:t> </a:t>
            </a:r>
            <a:r>
              <a:rPr lang="cs-CZ" sz="2000" dirty="0" err="1"/>
              <a:t>corporis</a:t>
            </a:r>
            <a:r>
              <a:rPr lang="cs-CZ" sz="2000" dirty="0"/>
              <a:t> 		</a:t>
            </a:r>
            <a:r>
              <a:rPr lang="cs-CZ" sz="1800" dirty="0"/>
              <a:t>(</a:t>
            </a:r>
            <a:r>
              <a:rPr lang="cs-CZ" sz="1800" dirty="0" err="1"/>
              <a:t>woundS</a:t>
            </a:r>
            <a:r>
              <a:rPr lang="cs-CZ" sz="1800" dirty="0"/>
              <a:t>-&gt;</a:t>
            </a:r>
            <a:r>
              <a:rPr lang="cs-CZ" sz="1800" dirty="0" err="1"/>
              <a:t>plural</a:t>
            </a:r>
            <a:r>
              <a:rPr lang="cs-CZ" sz="1800" dirty="0"/>
              <a:t>; in (</a:t>
            </a:r>
            <a:r>
              <a:rPr lang="cs-CZ" sz="1800" dirty="0" err="1"/>
              <a:t>position</a:t>
            </a:r>
            <a:r>
              <a:rPr lang="cs-CZ" sz="1800" dirty="0"/>
              <a:t>) +</a:t>
            </a:r>
            <a:r>
              <a:rPr lang="cs-CZ" sz="1800" dirty="0" err="1"/>
              <a:t>abl</a:t>
            </a:r>
            <a:r>
              <a:rPr lang="cs-CZ" sz="1800" dirty="0"/>
              <a:t>.)</a:t>
            </a:r>
          </a:p>
          <a:p>
            <a:r>
              <a:rPr lang="cs-CZ" sz="2400" dirty="0" err="1"/>
              <a:t>foreign</a:t>
            </a:r>
            <a:r>
              <a:rPr lang="cs-CZ" sz="2400" dirty="0"/>
              <a:t> body in </a:t>
            </a:r>
            <a:r>
              <a:rPr lang="cs-CZ" sz="2400" dirty="0" err="1"/>
              <a:t>the</a:t>
            </a:r>
            <a:r>
              <a:rPr lang="cs-CZ" sz="2400" dirty="0"/>
              <a:t> oral </a:t>
            </a:r>
            <a:r>
              <a:rPr lang="cs-CZ" sz="2400" dirty="0" err="1"/>
              <a:t>cavity</a:t>
            </a:r>
            <a:endParaRPr lang="cs-CZ" sz="2400" dirty="0"/>
          </a:p>
          <a:p>
            <a:pPr lvl="1"/>
            <a:r>
              <a:rPr lang="cs-CZ" sz="2000" dirty="0"/>
              <a:t>corpus </a:t>
            </a:r>
            <a:r>
              <a:rPr lang="cs-CZ" sz="2000" dirty="0" err="1"/>
              <a:t>alienum</a:t>
            </a:r>
            <a:r>
              <a:rPr lang="cs-CZ" sz="2000" dirty="0"/>
              <a:t> in </a:t>
            </a:r>
            <a:r>
              <a:rPr lang="cs-CZ" sz="2000" dirty="0" err="1"/>
              <a:t>cavitate</a:t>
            </a:r>
            <a:r>
              <a:rPr lang="cs-CZ" sz="2000" dirty="0"/>
              <a:t> </a:t>
            </a:r>
            <a:r>
              <a:rPr lang="cs-CZ" sz="2000" dirty="0" err="1"/>
              <a:t>oris</a:t>
            </a:r>
            <a:r>
              <a:rPr lang="cs-CZ" sz="2000" dirty="0"/>
              <a:t>				</a:t>
            </a:r>
            <a:r>
              <a:rPr lang="cs-CZ" sz="1800" dirty="0"/>
              <a:t>(in (</a:t>
            </a:r>
            <a:r>
              <a:rPr lang="cs-CZ" sz="1800" dirty="0" err="1"/>
              <a:t>position</a:t>
            </a:r>
            <a:r>
              <a:rPr lang="cs-CZ" sz="1800" dirty="0"/>
              <a:t>) +</a:t>
            </a:r>
            <a:r>
              <a:rPr lang="cs-CZ" sz="1800" dirty="0" err="1"/>
              <a:t>abl</a:t>
            </a:r>
            <a:r>
              <a:rPr lang="cs-CZ" sz="1800" dirty="0"/>
              <a:t>.)</a:t>
            </a:r>
          </a:p>
          <a:p>
            <a:r>
              <a:rPr lang="cs-CZ" sz="2400" dirty="0" err="1"/>
              <a:t>function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salivary</a:t>
            </a:r>
            <a:r>
              <a:rPr lang="cs-CZ" sz="2400" dirty="0"/>
              <a:t> </a:t>
            </a:r>
            <a:r>
              <a:rPr lang="cs-CZ" sz="2400" dirty="0" err="1"/>
              <a:t>glands</a:t>
            </a:r>
            <a:endParaRPr lang="cs-CZ" sz="2400" dirty="0"/>
          </a:p>
          <a:p>
            <a:pPr lvl="1"/>
            <a:r>
              <a:rPr lang="cs-CZ" sz="2000" dirty="0" err="1"/>
              <a:t>functio</a:t>
            </a:r>
            <a:r>
              <a:rPr lang="cs-CZ" sz="2000" dirty="0"/>
              <a:t> </a:t>
            </a:r>
            <a:r>
              <a:rPr lang="cs-CZ" sz="2000" dirty="0" err="1"/>
              <a:t>glandularum</a:t>
            </a:r>
            <a:r>
              <a:rPr lang="cs-CZ" sz="2000" dirty="0"/>
              <a:t> </a:t>
            </a:r>
            <a:r>
              <a:rPr lang="cs-CZ" sz="2000" dirty="0" err="1"/>
              <a:t>salivariarum</a:t>
            </a:r>
            <a:r>
              <a:rPr lang="cs-CZ" sz="2000" dirty="0"/>
              <a:t>			</a:t>
            </a:r>
            <a:r>
              <a:rPr lang="cs-CZ" sz="1800" dirty="0"/>
              <a:t>(</a:t>
            </a:r>
            <a:r>
              <a:rPr lang="cs-CZ" sz="1800" dirty="0" err="1"/>
              <a:t>glandS</a:t>
            </a:r>
            <a:r>
              <a:rPr lang="cs-CZ" sz="1800" dirty="0"/>
              <a:t> -&gt; </a:t>
            </a:r>
            <a:r>
              <a:rPr lang="cs-CZ" sz="1800" dirty="0" err="1"/>
              <a:t>plural</a:t>
            </a:r>
            <a:r>
              <a:rPr lang="cs-CZ" sz="1800" dirty="0"/>
              <a:t>)</a:t>
            </a:r>
          </a:p>
          <a:p>
            <a:r>
              <a:rPr lang="cs-CZ" sz="2400" dirty="0" err="1"/>
              <a:t>serous</a:t>
            </a:r>
            <a:r>
              <a:rPr lang="cs-CZ" sz="2400" dirty="0"/>
              <a:t> </a:t>
            </a:r>
            <a:r>
              <a:rPr lang="cs-CZ" sz="2400" dirty="0" err="1"/>
              <a:t>tunic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gullet</a:t>
            </a:r>
            <a:endParaRPr lang="cs-CZ" sz="2400" dirty="0"/>
          </a:p>
          <a:p>
            <a:pPr lvl="1"/>
            <a:r>
              <a:rPr lang="cs-CZ" sz="2000" dirty="0"/>
              <a:t>tunica </a:t>
            </a:r>
            <a:r>
              <a:rPr lang="cs-CZ" sz="2000" dirty="0" err="1"/>
              <a:t>serosa</a:t>
            </a:r>
            <a:r>
              <a:rPr lang="cs-CZ" sz="2000" dirty="0"/>
              <a:t> </a:t>
            </a:r>
            <a:r>
              <a:rPr lang="cs-CZ" sz="2000" dirty="0" err="1"/>
              <a:t>oesophagi</a:t>
            </a:r>
            <a:endParaRPr lang="cs-CZ" sz="2000" dirty="0"/>
          </a:p>
          <a:p>
            <a:r>
              <a:rPr lang="cs-CZ" sz="2400" dirty="0" err="1"/>
              <a:t>walls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stomach</a:t>
            </a:r>
            <a:endParaRPr lang="cs-CZ" sz="2400" dirty="0"/>
          </a:p>
          <a:p>
            <a:pPr lvl="1"/>
            <a:r>
              <a:rPr lang="cs-CZ" sz="2000" dirty="0" err="1"/>
              <a:t>parietes</a:t>
            </a:r>
            <a:r>
              <a:rPr lang="cs-CZ" sz="2000" dirty="0"/>
              <a:t> </a:t>
            </a:r>
            <a:r>
              <a:rPr lang="cs-CZ" sz="2000" dirty="0" err="1"/>
              <a:t>stomachi</a:t>
            </a:r>
            <a:r>
              <a:rPr lang="cs-CZ" sz="2000" dirty="0"/>
              <a:t>			</a:t>
            </a:r>
            <a:r>
              <a:rPr lang="cs-CZ" sz="1500" dirty="0"/>
              <a:t>(</a:t>
            </a:r>
            <a:r>
              <a:rPr lang="cs-CZ" sz="1500" dirty="0" err="1"/>
              <a:t>don</a:t>
            </a:r>
            <a:r>
              <a:rPr lang="cs-CZ" sz="1500" dirty="0" err="1">
                <a:latin typeface="Andalus"/>
                <a:cs typeface="Andalus"/>
              </a:rPr>
              <a:t>`</a:t>
            </a:r>
            <a:r>
              <a:rPr lang="cs-CZ" sz="1500" dirty="0" err="1"/>
              <a:t>t</a:t>
            </a:r>
            <a:r>
              <a:rPr lang="cs-CZ" sz="1500" dirty="0"/>
              <a:t> </a:t>
            </a:r>
            <a:r>
              <a:rPr lang="cs-CZ" sz="1500" dirty="0" err="1"/>
              <a:t>confuse</a:t>
            </a:r>
            <a:r>
              <a:rPr lang="cs-CZ" sz="1500" dirty="0"/>
              <a:t> </a:t>
            </a:r>
            <a:r>
              <a:rPr lang="cs-CZ" sz="1500" dirty="0" err="1"/>
              <a:t>pars</a:t>
            </a:r>
            <a:r>
              <a:rPr lang="cs-CZ" sz="1500" dirty="0"/>
              <a:t>, </a:t>
            </a:r>
            <a:r>
              <a:rPr lang="cs-CZ" sz="1500" dirty="0" err="1"/>
              <a:t>partis</a:t>
            </a:r>
            <a:r>
              <a:rPr lang="cs-CZ" sz="1500" dirty="0"/>
              <a:t>, f. </a:t>
            </a:r>
            <a:r>
              <a:rPr lang="cs-CZ" sz="1500" dirty="0" err="1"/>
              <a:t>with</a:t>
            </a:r>
            <a:r>
              <a:rPr lang="cs-CZ" sz="1500" dirty="0"/>
              <a:t> </a:t>
            </a:r>
            <a:r>
              <a:rPr lang="cs-CZ" sz="1500" dirty="0" err="1"/>
              <a:t>paries</a:t>
            </a:r>
            <a:r>
              <a:rPr lang="cs-CZ" sz="1500" dirty="0"/>
              <a:t>, </a:t>
            </a:r>
            <a:r>
              <a:rPr lang="cs-CZ" sz="1500" dirty="0" err="1"/>
              <a:t>etis</a:t>
            </a:r>
            <a:r>
              <a:rPr lang="cs-CZ" sz="1500" dirty="0"/>
              <a:t>, m.)</a:t>
            </a:r>
            <a:endParaRPr lang="cs-CZ" sz="2000" dirty="0"/>
          </a:p>
          <a:p>
            <a:r>
              <a:rPr lang="cs-CZ" sz="2400" dirty="0" err="1"/>
              <a:t>the</a:t>
            </a:r>
            <a:r>
              <a:rPr lang="cs-CZ" sz="2400" dirty="0"/>
              <a:t> body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stomach</a:t>
            </a:r>
            <a:endParaRPr lang="cs-CZ" sz="2100" dirty="0"/>
          </a:p>
          <a:p>
            <a:pPr lvl="1"/>
            <a:r>
              <a:rPr lang="cs-CZ" sz="2000" dirty="0"/>
              <a:t>corpus </a:t>
            </a:r>
            <a:r>
              <a:rPr lang="cs-CZ" sz="2000" dirty="0" err="1"/>
              <a:t>stomachi</a:t>
            </a:r>
            <a:endParaRPr lang="cs-CZ" sz="2000" dirty="0"/>
          </a:p>
          <a:p>
            <a:r>
              <a:rPr lang="cs-CZ" sz="2400" dirty="0" err="1"/>
              <a:t>ulcers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body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stomach</a:t>
            </a:r>
            <a:r>
              <a:rPr lang="cs-CZ" sz="2400" dirty="0"/>
              <a:t>		</a:t>
            </a:r>
          </a:p>
          <a:p>
            <a:pPr lvl="1"/>
            <a:r>
              <a:rPr lang="cs-CZ" sz="2000" dirty="0" err="1"/>
              <a:t>ulcera</a:t>
            </a:r>
            <a:r>
              <a:rPr lang="cs-CZ" sz="2000" dirty="0"/>
              <a:t> in corpore </a:t>
            </a:r>
            <a:r>
              <a:rPr lang="cs-CZ" sz="2000" dirty="0" err="1"/>
              <a:t>stomachi</a:t>
            </a:r>
            <a:r>
              <a:rPr lang="cs-CZ" sz="2000" dirty="0"/>
              <a:t> / </a:t>
            </a:r>
            <a:r>
              <a:rPr lang="cs-CZ" sz="2000" dirty="0" err="1"/>
              <a:t>ventriculi</a:t>
            </a:r>
            <a:r>
              <a:rPr lang="cs-CZ" sz="2000" dirty="0"/>
              <a:t>	</a:t>
            </a:r>
            <a:r>
              <a:rPr lang="cs-CZ" sz="1800" dirty="0"/>
              <a:t>(</a:t>
            </a:r>
            <a:r>
              <a:rPr lang="cs-CZ" sz="1800" dirty="0" err="1"/>
              <a:t>ulcerS</a:t>
            </a:r>
            <a:r>
              <a:rPr lang="cs-CZ" sz="1800" dirty="0"/>
              <a:t>-&gt;</a:t>
            </a:r>
            <a:r>
              <a:rPr lang="cs-CZ" sz="1800" dirty="0" err="1"/>
              <a:t>plural</a:t>
            </a:r>
            <a:r>
              <a:rPr lang="cs-CZ" sz="1800" dirty="0"/>
              <a:t>, </a:t>
            </a:r>
            <a:r>
              <a:rPr lang="cs-CZ" sz="1800" dirty="0" err="1"/>
              <a:t>ulcus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neuter-&gt; </a:t>
            </a:r>
            <a:r>
              <a:rPr lang="cs-CZ" sz="1800" dirty="0" err="1"/>
              <a:t>ulcera</a:t>
            </a:r>
            <a:r>
              <a:rPr lang="cs-CZ" sz="1800" dirty="0"/>
              <a:t>)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5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genitive </a:t>
            </a:r>
            <a:r>
              <a:rPr lang="cs-CZ" dirty="0" err="1"/>
              <a:t>ending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3rd </a:t>
            </a:r>
            <a:r>
              <a:rPr lang="cs-CZ" dirty="0" err="1"/>
              <a:t>declension</a:t>
            </a:r>
            <a:r>
              <a:rPr lang="cs-CZ" dirty="0"/>
              <a:t> </a:t>
            </a:r>
            <a:r>
              <a:rPr lang="cs-CZ" dirty="0" err="1"/>
              <a:t>nouns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-</a:t>
            </a:r>
            <a:r>
              <a:rPr lang="cs-CZ" dirty="0" err="1"/>
              <a:t>is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3rd </a:t>
            </a:r>
            <a:r>
              <a:rPr lang="cs-CZ" dirty="0" err="1"/>
              <a:t>declension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dolor</a:t>
            </a:r>
            <a:r>
              <a:rPr lang="cs-CZ" dirty="0"/>
              <a:t>, corpus, pelvis, rete, dosis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paradigm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and pelvis?</a:t>
            </a:r>
          </a:p>
          <a:p>
            <a:pPr lvl="1"/>
            <a:r>
              <a:rPr lang="cs-CZ" dirty="0"/>
              <a:t>genitive </a:t>
            </a:r>
            <a:r>
              <a:rPr lang="cs-CZ" dirty="0" err="1"/>
              <a:t>plural</a:t>
            </a:r>
            <a:r>
              <a:rPr lang="cs-CZ" dirty="0"/>
              <a:t>: </a:t>
            </a:r>
            <a:r>
              <a:rPr lang="cs-CZ" dirty="0" err="1"/>
              <a:t>dolor</a:t>
            </a:r>
            <a:r>
              <a:rPr lang="cs-CZ" dirty="0"/>
              <a:t>-um / </a:t>
            </a:r>
            <a:r>
              <a:rPr lang="cs-CZ" dirty="0" err="1"/>
              <a:t>pelv-</a:t>
            </a:r>
            <a:r>
              <a:rPr lang="cs-CZ" dirty="0" err="1">
                <a:solidFill>
                  <a:srgbClr val="FF0000"/>
                </a:solidFill>
              </a:rPr>
              <a:t>i</a:t>
            </a:r>
            <a:r>
              <a:rPr lang="cs-CZ" dirty="0" err="1"/>
              <a:t>um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paradigm</a:t>
            </a:r>
            <a:r>
              <a:rPr lang="cs-CZ" dirty="0"/>
              <a:t> corpus and rete?</a:t>
            </a:r>
          </a:p>
          <a:p>
            <a:pPr lvl="1"/>
            <a:r>
              <a:rPr lang="cs-CZ" dirty="0"/>
              <a:t>ablative </a:t>
            </a:r>
            <a:r>
              <a:rPr lang="cs-CZ" dirty="0" err="1"/>
              <a:t>singular</a:t>
            </a:r>
            <a:r>
              <a:rPr lang="cs-CZ" dirty="0"/>
              <a:t>: </a:t>
            </a:r>
            <a:r>
              <a:rPr lang="cs-CZ" dirty="0" err="1"/>
              <a:t>corpor</a:t>
            </a:r>
            <a:r>
              <a:rPr lang="cs-CZ" dirty="0"/>
              <a:t>-e / ret-</a:t>
            </a:r>
            <a:r>
              <a:rPr lang="cs-CZ" dirty="0">
                <a:solidFill>
                  <a:srgbClr val="FF0000"/>
                </a:solidFill>
              </a:rPr>
              <a:t>i</a:t>
            </a:r>
          </a:p>
          <a:p>
            <a:pPr lvl="1"/>
            <a:r>
              <a:rPr lang="cs-CZ" dirty="0"/>
              <a:t>nominative and </a:t>
            </a:r>
            <a:r>
              <a:rPr lang="cs-CZ" dirty="0" err="1"/>
              <a:t>accusative</a:t>
            </a:r>
            <a:r>
              <a:rPr lang="cs-CZ" dirty="0"/>
              <a:t> </a:t>
            </a:r>
            <a:r>
              <a:rPr lang="cs-CZ" dirty="0" err="1"/>
              <a:t>plural</a:t>
            </a:r>
            <a:r>
              <a:rPr lang="cs-CZ" dirty="0"/>
              <a:t>: </a:t>
            </a:r>
            <a:r>
              <a:rPr lang="cs-CZ" dirty="0" err="1"/>
              <a:t>corpor</a:t>
            </a:r>
            <a:r>
              <a:rPr lang="cs-CZ" dirty="0"/>
              <a:t>-a / ret-</a:t>
            </a:r>
            <a:r>
              <a:rPr lang="cs-CZ" dirty="0" err="1">
                <a:solidFill>
                  <a:srgbClr val="FF0000"/>
                </a:solidFill>
              </a:rPr>
              <a:t>i</a:t>
            </a:r>
            <a:r>
              <a:rPr lang="cs-CZ" dirty="0" err="1"/>
              <a:t>a</a:t>
            </a:r>
            <a:endParaRPr lang="cs-CZ" dirty="0"/>
          </a:p>
          <a:p>
            <a:pPr lvl="1"/>
            <a:r>
              <a:rPr lang="cs-CZ" dirty="0"/>
              <a:t>genitive </a:t>
            </a:r>
            <a:r>
              <a:rPr lang="cs-CZ" dirty="0" err="1"/>
              <a:t>plural</a:t>
            </a:r>
            <a:r>
              <a:rPr lang="cs-CZ" dirty="0"/>
              <a:t>: </a:t>
            </a:r>
            <a:r>
              <a:rPr lang="cs-CZ" dirty="0" err="1"/>
              <a:t>corpor</a:t>
            </a:r>
            <a:r>
              <a:rPr lang="cs-CZ" dirty="0"/>
              <a:t>–um / ret-</a:t>
            </a:r>
            <a:r>
              <a:rPr lang="cs-CZ" dirty="0" err="1">
                <a:solidFill>
                  <a:srgbClr val="FF0000"/>
                </a:solidFill>
              </a:rPr>
              <a:t>i</a:t>
            </a:r>
            <a:r>
              <a:rPr lang="cs-CZ" dirty="0" err="1"/>
              <a:t>um</a:t>
            </a:r>
            <a:endParaRPr lang="cs-CZ" dirty="0"/>
          </a:p>
          <a:p>
            <a:pPr lvl="1"/>
            <a:endParaRPr lang="cs-CZ" dirty="0"/>
          </a:p>
          <a:p>
            <a:pPr marL="1005840" lvl="2" indent="-457200">
              <a:buFont typeface="+mj-lt"/>
              <a:buAutoNum type="alphaLcParenR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9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Translate</a:t>
            </a:r>
            <a:r>
              <a:rPr lang="cs-CZ" dirty="0"/>
              <a:t> /TASK 6a HANDOUT 6-7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/>
              <a:t>perforated</a:t>
            </a:r>
            <a:r>
              <a:rPr lang="cs-CZ" sz="2400" dirty="0"/>
              <a:t> </a:t>
            </a:r>
            <a:r>
              <a:rPr lang="cs-CZ" sz="2400" dirty="0" err="1"/>
              <a:t>intestines</a:t>
            </a:r>
            <a:endParaRPr lang="cs-CZ" sz="2400" dirty="0"/>
          </a:p>
          <a:p>
            <a:pPr lvl="1"/>
            <a:r>
              <a:rPr lang="cs-CZ" sz="1900" dirty="0"/>
              <a:t>intestina </a:t>
            </a:r>
            <a:r>
              <a:rPr lang="cs-CZ" sz="1900" dirty="0" err="1"/>
              <a:t>perforata</a:t>
            </a:r>
            <a:r>
              <a:rPr lang="cs-CZ" sz="1900" dirty="0"/>
              <a:t>		</a:t>
            </a:r>
            <a:r>
              <a:rPr lang="cs-CZ" sz="1600" dirty="0"/>
              <a:t>(</a:t>
            </a:r>
            <a:r>
              <a:rPr lang="cs-CZ" sz="1600" dirty="0" err="1"/>
              <a:t>intestineS</a:t>
            </a:r>
            <a:r>
              <a:rPr lang="cs-CZ" sz="1600" dirty="0"/>
              <a:t>-&gt;</a:t>
            </a:r>
            <a:r>
              <a:rPr lang="cs-CZ" sz="1600" dirty="0" err="1"/>
              <a:t>plural</a:t>
            </a:r>
            <a:r>
              <a:rPr lang="cs-CZ" sz="1600" dirty="0"/>
              <a:t>, intestinum </a:t>
            </a:r>
            <a:r>
              <a:rPr lang="cs-CZ" sz="1600" dirty="0" err="1"/>
              <a:t>is</a:t>
            </a:r>
            <a:r>
              <a:rPr lang="cs-CZ" sz="1600" dirty="0"/>
              <a:t> neuter-&gt; intestina)</a:t>
            </a:r>
          </a:p>
          <a:p>
            <a:r>
              <a:rPr lang="cs-CZ" sz="2400" dirty="0" err="1"/>
              <a:t>sugical</a:t>
            </a:r>
            <a:r>
              <a:rPr lang="cs-CZ" sz="2400" dirty="0"/>
              <a:t> </a:t>
            </a:r>
            <a:r>
              <a:rPr lang="cs-CZ" sz="2400" dirty="0" err="1"/>
              <a:t>therapy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perforated</a:t>
            </a:r>
            <a:r>
              <a:rPr lang="cs-CZ" sz="2400" dirty="0"/>
              <a:t> </a:t>
            </a:r>
            <a:r>
              <a:rPr lang="cs-CZ" sz="2400" dirty="0" err="1"/>
              <a:t>intestines</a:t>
            </a:r>
            <a:endParaRPr lang="cs-CZ" sz="2400" dirty="0"/>
          </a:p>
          <a:p>
            <a:pPr lvl="1"/>
            <a:r>
              <a:rPr lang="cs-CZ" sz="1900" dirty="0" err="1"/>
              <a:t>therapia</a:t>
            </a:r>
            <a:r>
              <a:rPr lang="cs-CZ" sz="1900" dirty="0"/>
              <a:t> </a:t>
            </a:r>
            <a:r>
              <a:rPr lang="cs-CZ" sz="1900" dirty="0" err="1"/>
              <a:t>chirurgica</a:t>
            </a:r>
            <a:r>
              <a:rPr lang="cs-CZ" sz="1900" dirty="0"/>
              <a:t> </a:t>
            </a:r>
            <a:r>
              <a:rPr lang="cs-CZ" sz="1900" dirty="0" err="1"/>
              <a:t>intestinorum</a:t>
            </a:r>
            <a:r>
              <a:rPr lang="cs-CZ" sz="1900" dirty="0"/>
              <a:t> </a:t>
            </a:r>
            <a:r>
              <a:rPr lang="cs-CZ" sz="1900" dirty="0" err="1"/>
              <a:t>perforatorum</a:t>
            </a:r>
            <a:r>
              <a:rPr lang="cs-CZ" sz="1900" dirty="0"/>
              <a:t>		</a:t>
            </a:r>
            <a:r>
              <a:rPr lang="cs-CZ" sz="1600" dirty="0"/>
              <a:t> (</a:t>
            </a:r>
            <a:r>
              <a:rPr lang="cs-CZ" sz="1600" dirty="0" err="1"/>
              <a:t>intestineS</a:t>
            </a:r>
            <a:r>
              <a:rPr lang="cs-CZ" sz="1600" dirty="0"/>
              <a:t>-&gt;</a:t>
            </a:r>
            <a:r>
              <a:rPr lang="cs-CZ" sz="1600" dirty="0" err="1"/>
              <a:t>plural</a:t>
            </a:r>
            <a:r>
              <a:rPr lang="cs-CZ" sz="1600" dirty="0"/>
              <a:t>)</a:t>
            </a:r>
          </a:p>
          <a:p>
            <a:r>
              <a:rPr lang="cs-CZ" sz="2400" dirty="0" err="1"/>
              <a:t>symptoms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intestine</a:t>
            </a:r>
            <a:r>
              <a:rPr lang="cs-CZ" sz="2400" dirty="0"/>
              <a:t> </a:t>
            </a:r>
            <a:r>
              <a:rPr lang="cs-CZ" sz="2400" dirty="0" err="1"/>
              <a:t>perforation</a:t>
            </a:r>
            <a:endParaRPr lang="cs-CZ" sz="2400" dirty="0"/>
          </a:p>
          <a:p>
            <a:pPr lvl="1"/>
            <a:r>
              <a:rPr lang="cs-CZ" sz="1900" dirty="0" err="1"/>
              <a:t>symptomata</a:t>
            </a:r>
            <a:r>
              <a:rPr lang="cs-CZ" sz="1900" dirty="0"/>
              <a:t> </a:t>
            </a:r>
            <a:r>
              <a:rPr lang="cs-CZ" sz="1900" dirty="0" err="1"/>
              <a:t>perforationis</a:t>
            </a:r>
            <a:r>
              <a:rPr lang="cs-CZ" sz="1900" dirty="0"/>
              <a:t> </a:t>
            </a:r>
            <a:r>
              <a:rPr lang="cs-CZ" sz="1900" dirty="0" err="1"/>
              <a:t>intestini</a:t>
            </a:r>
            <a:r>
              <a:rPr lang="cs-CZ" sz="1900" dirty="0"/>
              <a:t>		</a:t>
            </a:r>
            <a:r>
              <a:rPr lang="cs-CZ" sz="1600" dirty="0"/>
              <a:t>(</a:t>
            </a:r>
            <a:r>
              <a:rPr lang="cs-CZ" sz="1600" dirty="0" err="1"/>
              <a:t>perforation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a </a:t>
            </a:r>
            <a:r>
              <a:rPr lang="cs-CZ" sz="1600" dirty="0" err="1"/>
              <a:t>noun</a:t>
            </a:r>
            <a:r>
              <a:rPr lang="cs-CZ" sz="1600" dirty="0"/>
              <a:t>; </a:t>
            </a:r>
            <a:r>
              <a:rPr lang="cs-CZ" sz="1600" dirty="0" err="1"/>
              <a:t>there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no 			</a:t>
            </a:r>
            <a:r>
              <a:rPr lang="cs-CZ" sz="1600" dirty="0" err="1"/>
              <a:t>adjecive</a:t>
            </a:r>
            <a:r>
              <a:rPr lang="cs-CZ" sz="1600" dirty="0"/>
              <a:t> </a:t>
            </a:r>
            <a:r>
              <a:rPr lang="cs-CZ" sz="1600" dirty="0" err="1"/>
              <a:t>meaning</a:t>
            </a:r>
            <a:r>
              <a:rPr lang="cs-CZ" sz="1600" dirty="0"/>
              <a:t> </a:t>
            </a:r>
            <a:r>
              <a:rPr lang="cs-CZ" sz="1600" dirty="0" err="1"/>
              <a:t>intestine</a:t>
            </a:r>
            <a:r>
              <a:rPr lang="cs-CZ" sz="1600" dirty="0"/>
              <a:t> -&gt; </a:t>
            </a:r>
            <a:r>
              <a:rPr lang="cs-CZ" sz="1600" dirty="0" err="1"/>
              <a:t>perforation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intestine</a:t>
            </a:r>
            <a:r>
              <a:rPr lang="cs-CZ" sz="1600" dirty="0"/>
              <a:t>)</a:t>
            </a:r>
          </a:p>
          <a:p>
            <a:r>
              <a:rPr lang="cs-CZ" sz="2400" dirty="0" err="1"/>
              <a:t>cancer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sigmoid</a:t>
            </a:r>
            <a:r>
              <a:rPr lang="cs-CZ" sz="2400" dirty="0"/>
              <a:t> </a:t>
            </a:r>
            <a:r>
              <a:rPr lang="cs-CZ" sz="2400" dirty="0" err="1"/>
              <a:t>colon</a:t>
            </a:r>
            <a:endParaRPr lang="cs-CZ" sz="2400" dirty="0"/>
          </a:p>
          <a:p>
            <a:pPr lvl="1"/>
            <a:r>
              <a:rPr lang="cs-CZ" sz="1900" dirty="0" err="1"/>
              <a:t>cancer</a:t>
            </a:r>
            <a:r>
              <a:rPr lang="cs-CZ" sz="1900" dirty="0"/>
              <a:t> coli </a:t>
            </a:r>
            <a:r>
              <a:rPr lang="cs-CZ" sz="1900" dirty="0" err="1"/>
              <a:t>sigmoidei</a:t>
            </a:r>
            <a:endParaRPr lang="cs-CZ" sz="1900" dirty="0"/>
          </a:p>
          <a:p>
            <a:r>
              <a:rPr lang="cs-CZ" sz="2400" dirty="0" err="1"/>
              <a:t>right</a:t>
            </a:r>
            <a:r>
              <a:rPr lang="cs-CZ" sz="2400" dirty="0"/>
              <a:t> and </a:t>
            </a:r>
            <a:r>
              <a:rPr lang="cs-CZ" sz="2400" dirty="0" err="1"/>
              <a:t>left</a:t>
            </a:r>
            <a:r>
              <a:rPr lang="cs-CZ" sz="2400" dirty="0"/>
              <a:t> lobe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liver</a:t>
            </a:r>
          </a:p>
          <a:p>
            <a:pPr lvl="1"/>
            <a:r>
              <a:rPr lang="cs-CZ" sz="1900" dirty="0" err="1"/>
              <a:t>lobus</a:t>
            </a:r>
            <a:r>
              <a:rPr lang="cs-CZ" sz="1900" dirty="0"/>
              <a:t> </a:t>
            </a:r>
            <a:r>
              <a:rPr lang="cs-CZ" sz="1900" dirty="0" err="1"/>
              <a:t>hepatis</a:t>
            </a:r>
            <a:r>
              <a:rPr lang="cs-CZ" sz="1900" dirty="0"/>
              <a:t> </a:t>
            </a:r>
            <a:r>
              <a:rPr lang="cs-CZ" sz="1900" dirty="0" err="1"/>
              <a:t>dexter</a:t>
            </a:r>
            <a:r>
              <a:rPr lang="cs-CZ" sz="1900" dirty="0"/>
              <a:t> et </a:t>
            </a:r>
            <a:r>
              <a:rPr lang="cs-CZ" sz="1900" dirty="0" err="1"/>
              <a:t>sinister</a:t>
            </a:r>
            <a:endParaRPr lang="cs-CZ" sz="1900" dirty="0"/>
          </a:p>
          <a:p>
            <a:r>
              <a:rPr lang="cs-CZ" sz="2400" dirty="0"/>
              <a:t>tumor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head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pancreas</a:t>
            </a:r>
            <a:endParaRPr lang="cs-CZ" sz="2400" dirty="0"/>
          </a:p>
          <a:p>
            <a:pPr lvl="1"/>
            <a:r>
              <a:rPr lang="cs-CZ" sz="1900" dirty="0"/>
              <a:t>tumor </a:t>
            </a:r>
            <a:r>
              <a:rPr lang="cs-CZ" sz="1900" dirty="0" err="1"/>
              <a:t>capitis</a:t>
            </a:r>
            <a:r>
              <a:rPr lang="cs-CZ" sz="1900" dirty="0"/>
              <a:t> </a:t>
            </a:r>
            <a:r>
              <a:rPr lang="cs-CZ" sz="1900" dirty="0" err="1"/>
              <a:t>pancreatis</a:t>
            </a:r>
            <a:endParaRPr lang="cs-CZ" sz="1900" dirty="0"/>
          </a:p>
          <a:p>
            <a:r>
              <a:rPr lang="cs-CZ" sz="2400" dirty="0"/>
              <a:t>body and </a:t>
            </a:r>
            <a:r>
              <a:rPr lang="cs-CZ" sz="2400" dirty="0" err="1"/>
              <a:t>neck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pancreas</a:t>
            </a:r>
            <a:endParaRPr lang="cs-CZ" sz="2400" dirty="0"/>
          </a:p>
          <a:p>
            <a:pPr lvl="1"/>
            <a:r>
              <a:rPr lang="cs-CZ" sz="2000" dirty="0"/>
              <a:t>corpus et cervix </a:t>
            </a:r>
            <a:r>
              <a:rPr lang="cs-CZ" sz="2000" dirty="0" err="1"/>
              <a:t>pancreatis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1479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B0202"/>
                </a:solidFill>
              </a:rPr>
              <a:t>Find opposites/TASK 8 UN</a:t>
            </a:r>
            <a:r>
              <a:rPr lang="cs-CZ" sz="3600" dirty="0">
                <a:solidFill>
                  <a:srgbClr val="CB0202"/>
                </a:solidFill>
              </a:rPr>
              <a:t>IT</a:t>
            </a:r>
            <a:r>
              <a:rPr lang="en-US" sz="3600" dirty="0">
                <a:solidFill>
                  <a:srgbClr val="CB0202"/>
                </a:solidFill>
              </a:rPr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20" y="1392390"/>
            <a:ext cx="5941905" cy="5107701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mbria"/>
                <a:cs typeface="Cambria"/>
              </a:rPr>
              <a:t>Dura</a:t>
            </a:r>
            <a:r>
              <a:rPr lang="en-US" dirty="0">
                <a:latin typeface="Cambria"/>
                <a:cs typeface="Cambria"/>
              </a:rPr>
              <a:t> mater </a:t>
            </a:r>
            <a:r>
              <a:rPr lang="en-US" dirty="0" err="1">
                <a:latin typeface="Cambria"/>
                <a:cs typeface="Cambria"/>
              </a:rPr>
              <a:t>encephali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Tumor </a:t>
            </a:r>
            <a:r>
              <a:rPr lang="en-US" u="sng" dirty="0" err="1">
                <a:latin typeface="Cambria"/>
                <a:cs typeface="Cambria"/>
              </a:rPr>
              <a:t>malignus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Pes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dexter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Medulla </a:t>
            </a:r>
            <a:r>
              <a:rPr lang="en-US" dirty="0" err="1">
                <a:latin typeface="Cambria"/>
                <a:cs typeface="Cambria"/>
              </a:rPr>
              <a:t>ossium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flava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Vitium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congenitum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Regio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parva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Sanatio</a:t>
            </a:r>
            <a:r>
              <a:rPr lang="en-US" dirty="0">
                <a:latin typeface="Cambria"/>
                <a:cs typeface="Cambria"/>
              </a:rPr>
              <a:t> per </a:t>
            </a:r>
            <a:r>
              <a:rPr lang="en-US" u="sng" dirty="0" err="1">
                <a:latin typeface="Cambria"/>
                <a:cs typeface="Cambria"/>
              </a:rPr>
              <a:t>primam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intentionem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Auris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externa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Prognosis</a:t>
            </a:r>
            <a:r>
              <a:rPr lang="en-US" u="sng" dirty="0">
                <a:latin typeface="Cambria"/>
                <a:cs typeface="Cambria"/>
              </a:rPr>
              <a:t> bona</a:t>
            </a:r>
          </a:p>
          <a:p>
            <a:r>
              <a:rPr lang="en-US" dirty="0" err="1">
                <a:latin typeface="Cambria"/>
                <a:cs typeface="Cambria"/>
              </a:rPr>
              <a:t>Nephrosis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chronica</a:t>
            </a:r>
            <a:endParaRPr lang="en-US" u="sng" dirty="0">
              <a:latin typeface="Cambria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55238" y="1363579"/>
            <a:ext cx="2793389" cy="5136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pia</a:t>
            </a:r>
            <a:endParaRPr lang="en-US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benignus</a:t>
            </a:r>
            <a:endParaRPr lang="en-US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sinister</a:t>
            </a:r>
            <a:endParaRPr lang="en-US" u="sng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rubra</a:t>
            </a:r>
            <a:endParaRPr lang="en-US" u="sng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acquisitum</a:t>
            </a:r>
            <a:endParaRPr lang="en-US" u="sng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magna</a:t>
            </a:r>
            <a:endParaRPr lang="en-US" u="sng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secundam</a:t>
            </a:r>
            <a:endParaRPr lang="en-US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interna</a:t>
            </a:r>
            <a:endParaRPr lang="en-US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mala</a:t>
            </a: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acuta</a:t>
            </a:r>
            <a:endParaRPr lang="en-US" dirty="0">
              <a:solidFill>
                <a:srgbClr val="CB020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446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0167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" y="526219"/>
            <a:ext cx="8830264" cy="587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042680" y="612396"/>
            <a:ext cx="2986480" cy="201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73022"/>
            <a:ext cx="8534400" cy="878747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br>
              <a:rPr lang="cs-CZ" dirty="0"/>
            </a:b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consonant</a:t>
            </a:r>
            <a:r>
              <a:rPr lang="cs-CZ" dirty="0"/>
              <a:t> </a:t>
            </a:r>
            <a:r>
              <a:rPr lang="cs-CZ" dirty="0" err="1"/>
              <a:t>stems</a:t>
            </a:r>
            <a:r>
              <a:rPr lang="cs-CZ" dirty="0"/>
              <a:t> and i-</a:t>
            </a:r>
            <a:r>
              <a:rPr lang="cs-CZ" dirty="0" err="1"/>
              <a:t>stems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662569" y="1308682"/>
            <a:ext cx="612396" cy="504654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510753" y="1308682"/>
            <a:ext cx="539419" cy="504654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535920" y="4269996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670958" y="4269995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050172" y="1308681"/>
            <a:ext cx="612397" cy="5046541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876256" y="1308683"/>
            <a:ext cx="576064" cy="5046541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900363" y="4262433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6907162" y="3413136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6893033" y="3841426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5106016" y="4262432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112815" y="3413135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5112815" y="3841427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08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,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declined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i="1" dirty="0"/>
              <a:t>pelvis</a:t>
            </a:r>
            <a:r>
              <a:rPr lang="cs-CZ" dirty="0"/>
              <a:t>?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masculine</a:t>
            </a:r>
            <a:r>
              <a:rPr lang="cs-CZ" dirty="0"/>
              <a:t> / </a:t>
            </a:r>
            <a:r>
              <a:rPr lang="cs-CZ" dirty="0" err="1"/>
              <a:t>feminine</a:t>
            </a:r>
            <a:r>
              <a:rPr lang="cs-CZ" dirty="0"/>
              <a:t> gender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/>
              <a:t>AND</a:t>
            </a:r>
          </a:p>
          <a:p>
            <a:pPr marL="1005840" lvl="2" indent="-457200">
              <a:buFont typeface="+mj-lt"/>
              <a:buAutoNum type="alphaLcParenR"/>
            </a:pPr>
            <a:r>
              <a:rPr lang="cs-CZ" dirty="0" err="1"/>
              <a:t>it</a:t>
            </a:r>
            <a:r>
              <a:rPr lang="cs-CZ" dirty="0"/>
              <a:t> has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syllables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nominative and genitive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singular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i="1" dirty="0" err="1"/>
              <a:t>auris</a:t>
            </a:r>
            <a:r>
              <a:rPr lang="cs-CZ" i="1" dirty="0"/>
              <a:t>, </a:t>
            </a:r>
            <a:r>
              <a:rPr lang="cs-CZ" i="1" dirty="0" err="1"/>
              <a:t>auris</a:t>
            </a:r>
            <a:r>
              <a:rPr lang="cs-CZ" i="1" dirty="0"/>
              <a:t>, f.</a:t>
            </a:r>
            <a:r>
              <a:rPr lang="cs-CZ" dirty="0"/>
              <a:t> )</a:t>
            </a:r>
          </a:p>
          <a:p>
            <a:pPr marL="1005840" lvl="2" indent="-457200">
              <a:buFont typeface="+mj-lt"/>
              <a:buAutoNum type="alphaLcParenR"/>
            </a:pPr>
            <a:r>
              <a:rPr lang="cs-CZ" dirty="0"/>
              <a:t>OR </a:t>
            </a:r>
            <a:r>
              <a:rPr lang="cs-CZ" dirty="0" err="1"/>
              <a:t>its</a:t>
            </a:r>
            <a:r>
              <a:rPr lang="cs-CZ" dirty="0"/>
              <a:t> genitive stem </a:t>
            </a:r>
            <a:r>
              <a:rPr lang="cs-CZ" dirty="0" err="1"/>
              <a:t>ends</a:t>
            </a:r>
            <a:r>
              <a:rPr lang="cs-CZ" dirty="0"/>
              <a:t> in 2 </a:t>
            </a:r>
            <a:r>
              <a:rPr lang="cs-CZ" dirty="0" err="1"/>
              <a:t>consonants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i="1" dirty="0" err="1"/>
              <a:t>dens</a:t>
            </a:r>
            <a:r>
              <a:rPr lang="cs-CZ" i="1" dirty="0"/>
              <a:t>, </a:t>
            </a:r>
            <a:r>
              <a:rPr lang="cs-CZ" i="1" dirty="0" err="1"/>
              <a:t>dentis</a:t>
            </a:r>
            <a:r>
              <a:rPr lang="cs-CZ" i="1" dirty="0"/>
              <a:t>, m.</a:t>
            </a:r>
            <a:r>
              <a:rPr lang="cs-CZ" dirty="0"/>
              <a:t> )</a:t>
            </a:r>
          </a:p>
          <a:p>
            <a:pPr>
              <a:spcBef>
                <a:spcPts val="1800"/>
              </a:spcBef>
            </a:pPr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,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declined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i="1" dirty="0"/>
              <a:t>rete</a:t>
            </a:r>
            <a:r>
              <a:rPr lang="cs-CZ" dirty="0"/>
              <a:t>?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neuter gender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/>
              <a:t>and in </a:t>
            </a:r>
            <a:r>
              <a:rPr lang="cs-CZ" dirty="0" err="1"/>
              <a:t>nomitative</a:t>
            </a:r>
            <a:r>
              <a:rPr lang="cs-CZ" dirty="0"/>
              <a:t> </a:t>
            </a:r>
            <a:r>
              <a:rPr lang="cs-CZ" dirty="0" err="1"/>
              <a:t>singular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in </a:t>
            </a:r>
            <a:r>
              <a:rPr lang="cs-CZ" i="1" dirty="0"/>
              <a:t>-e, -al, -ar</a:t>
            </a:r>
          </a:p>
          <a:p>
            <a:pPr marL="88900" lvl="1" indent="0">
              <a:buNone/>
            </a:pPr>
            <a:r>
              <a:rPr lang="cs-CZ" dirty="0"/>
              <a:t>	(</a:t>
            </a:r>
            <a:r>
              <a:rPr lang="cs-CZ" i="1" dirty="0"/>
              <a:t>animal, </a:t>
            </a:r>
            <a:r>
              <a:rPr lang="cs-CZ" i="1" dirty="0" err="1"/>
              <a:t>alis</a:t>
            </a:r>
            <a:r>
              <a:rPr lang="cs-CZ" i="1" dirty="0"/>
              <a:t>, n., </a:t>
            </a:r>
            <a:r>
              <a:rPr lang="cs-CZ" i="1" dirty="0" err="1"/>
              <a:t>calcar</a:t>
            </a:r>
            <a:r>
              <a:rPr lang="cs-CZ" i="1" dirty="0"/>
              <a:t>, </a:t>
            </a:r>
            <a:r>
              <a:rPr lang="cs-CZ" i="1" dirty="0" err="1"/>
              <a:t>aris</a:t>
            </a:r>
            <a:r>
              <a:rPr lang="cs-CZ" i="1" dirty="0"/>
              <a:t>, n., </a:t>
            </a:r>
            <a:r>
              <a:rPr lang="cs-CZ" i="1" dirty="0" err="1"/>
              <a:t>cochlear</a:t>
            </a:r>
            <a:r>
              <a:rPr lang="cs-CZ" i="1" dirty="0"/>
              <a:t>, </a:t>
            </a:r>
            <a:r>
              <a:rPr lang="cs-CZ" i="1" dirty="0" err="1"/>
              <a:t>aris</a:t>
            </a:r>
            <a:r>
              <a:rPr lang="cs-CZ" i="1" dirty="0"/>
              <a:t>, n.</a:t>
            </a:r>
            <a:r>
              <a:rPr lang="cs-CZ" dirty="0"/>
              <a:t> 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4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,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declined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i="1" dirty="0"/>
              <a:t>dosis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nominativa </a:t>
            </a:r>
            <a:r>
              <a:rPr lang="cs-CZ" dirty="0" err="1"/>
              <a:t>singular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in -</a:t>
            </a:r>
            <a:r>
              <a:rPr lang="cs-CZ" i="1" dirty="0"/>
              <a:t>sis, -</a:t>
            </a:r>
            <a:r>
              <a:rPr lang="cs-CZ" i="1" dirty="0" err="1"/>
              <a:t>xis</a:t>
            </a:r>
            <a:r>
              <a:rPr lang="cs-CZ" i="1" dirty="0"/>
              <a:t>, -</a:t>
            </a:r>
            <a:r>
              <a:rPr lang="cs-CZ" i="1" dirty="0" err="1"/>
              <a:t>osis</a:t>
            </a:r>
            <a:endParaRPr lang="cs-CZ" i="1" dirty="0"/>
          </a:p>
          <a:p>
            <a:pPr lvl="1"/>
            <a:r>
              <a:rPr lang="cs-CZ" i="1" dirty="0" err="1"/>
              <a:t>the</a:t>
            </a:r>
            <a:r>
              <a:rPr lang="cs-CZ" i="1" dirty="0"/>
              <a:t> genitive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same</a:t>
            </a:r>
            <a:endParaRPr lang="cs-CZ" i="1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dictionary</a:t>
            </a:r>
            <a:r>
              <a:rPr lang="cs-CZ" dirty="0"/>
              <a:t> </a:t>
            </a:r>
            <a:r>
              <a:rPr lang="cs-CZ" dirty="0" err="1"/>
              <a:t>entry</a:t>
            </a:r>
            <a:r>
              <a:rPr lang="cs-CZ" dirty="0"/>
              <a:t> has </a:t>
            </a:r>
            <a:r>
              <a:rPr lang="cs-CZ" dirty="0" err="1"/>
              <a:t>the</a:t>
            </a:r>
            <a:r>
              <a:rPr lang="cs-CZ" dirty="0"/>
              <a:t> genitive </a:t>
            </a:r>
            <a:r>
              <a:rPr lang="cs-CZ" dirty="0" err="1"/>
              <a:t>ending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/ </a:t>
            </a:r>
            <a:r>
              <a:rPr lang="cs-CZ" dirty="0" err="1"/>
              <a:t>eos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Latin </a:t>
            </a:r>
            <a:r>
              <a:rPr lang="cs-CZ" dirty="0" err="1"/>
              <a:t>nous</a:t>
            </a:r>
            <a:r>
              <a:rPr lang="cs-CZ" dirty="0"/>
              <a:t> are </a:t>
            </a:r>
            <a:r>
              <a:rPr lang="cs-CZ" dirty="0" err="1"/>
              <a:t>declined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i="1" dirty="0"/>
              <a:t>dosis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febris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pPr lvl="1"/>
            <a:r>
              <a:rPr lang="cs-CZ" dirty="0" err="1"/>
              <a:t>tussis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pPr lvl="1"/>
            <a:r>
              <a:rPr lang="cs-CZ" dirty="0" err="1"/>
              <a:t>sitis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pPr lvl="1"/>
            <a:r>
              <a:rPr lang="cs-CZ" dirty="0" err="1"/>
              <a:t>pertussis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pPr lvl="1"/>
            <a:r>
              <a:rPr lang="cs-CZ" dirty="0" err="1"/>
              <a:t>tuberculosis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5133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0167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2" y="503251"/>
            <a:ext cx="8830264" cy="587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042680" y="612396"/>
            <a:ext cx="2986480" cy="201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73023"/>
            <a:ext cx="8534400" cy="735698"/>
          </a:xfrm>
        </p:spPr>
        <p:txBody>
          <a:bodyPr anchor="ctr">
            <a:normAutofit/>
          </a:bodyPr>
          <a:lstStyle/>
          <a:p>
            <a:r>
              <a:rPr lang="cs-CZ" dirty="0"/>
              <a:t>DOSIS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257372" y="1290927"/>
            <a:ext cx="612396" cy="422630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26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998296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genitive, genitive stem, </a:t>
            </a:r>
            <a:r>
              <a:rPr lang="cs-CZ" dirty="0" err="1"/>
              <a:t>declension</a:t>
            </a:r>
            <a:r>
              <a:rPr lang="cs-CZ" dirty="0"/>
              <a:t> and </a:t>
            </a:r>
            <a:r>
              <a:rPr lang="cs-CZ" dirty="0" err="1"/>
              <a:t>paradigm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:</a:t>
            </a:r>
          </a:p>
          <a:p>
            <a:pPr marL="274320" lvl="1" indent="0">
              <a:buNone/>
            </a:pPr>
            <a:r>
              <a:rPr lang="cs-CZ" dirty="0" err="1"/>
              <a:t>frons</a:t>
            </a:r>
            <a:r>
              <a:rPr lang="cs-CZ" dirty="0"/>
              <a:t>			</a:t>
            </a:r>
            <a:r>
              <a:rPr lang="cs-CZ" dirty="0" err="1"/>
              <a:t>ren</a:t>
            </a:r>
            <a:endParaRPr lang="cs-CZ" dirty="0"/>
          </a:p>
          <a:p>
            <a:pPr marL="274320" lvl="1" indent="0">
              <a:buNone/>
            </a:pPr>
            <a:r>
              <a:rPr lang="cs-CZ" dirty="0" err="1"/>
              <a:t>nervus</a:t>
            </a:r>
            <a:r>
              <a:rPr lang="cs-CZ" dirty="0"/>
              <a:t>			</a:t>
            </a:r>
            <a:r>
              <a:rPr lang="cs-CZ" dirty="0" err="1"/>
              <a:t>icterus</a:t>
            </a:r>
            <a:endParaRPr lang="cs-CZ" dirty="0"/>
          </a:p>
          <a:p>
            <a:pPr marL="274320" lvl="1" indent="0">
              <a:buNone/>
            </a:pPr>
            <a:r>
              <a:rPr lang="cs-CZ" dirty="0" err="1"/>
              <a:t>caput</a:t>
            </a:r>
            <a:r>
              <a:rPr lang="cs-CZ" dirty="0"/>
              <a:t>			</a:t>
            </a:r>
            <a:r>
              <a:rPr lang="cs-CZ" dirty="0" err="1"/>
              <a:t>febris</a:t>
            </a:r>
            <a:endParaRPr lang="cs-CZ" dirty="0"/>
          </a:p>
          <a:p>
            <a:pPr marL="274320" lvl="1" indent="0">
              <a:buNone/>
            </a:pPr>
            <a:r>
              <a:rPr lang="cs-CZ" dirty="0" err="1"/>
              <a:t>chole</a:t>
            </a:r>
            <a:r>
              <a:rPr lang="cs-CZ" dirty="0"/>
              <a:t>			ascites</a:t>
            </a:r>
          </a:p>
          <a:p>
            <a:pPr marL="274320" lvl="1" indent="0">
              <a:buNone/>
            </a:pPr>
            <a:r>
              <a:rPr lang="cs-CZ" dirty="0" err="1"/>
              <a:t>ulcus</a:t>
            </a:r>
            <a:r>
              <a:rPr lang="cs-CZ" dirty="0"/>
              <a:t>			</a:t>
            </a:r>
            <a:r>
              <a:rPr lang="cs-CZ" dirty="0" err="1"/>
              <a:t>pars</a:t>
            </a:r>
            <a:endParaRPr lang="cs-CZ" dirty="0"/>
          </a:p>
          <a:p>
            <a:pPr marL="274320" lvl="1" indent="0">
              <a:buNone/>
            </a:pPr>
            <a:r>
              <a:rPr lang="cs-CZ" dirty="0"/>
              <a:t>labium			</a:t>
            </a:r>
            <a:r>
              <a:rPr lang="cs-CZ" dirty="0" err="1"/>
              <a:t>morbus</a:t>
            </a:r>
            <a:endParaRPr lang="cs-CZ" dirty="0"/>
          </a:p>
          <a:p>
            <a:pPr marL="274320" lvl="1" indent="0">
              <a:buNone/>
            </a:pPr>
            <a:r>
              <a:rPr lang="cs-CZ" dirty="0" err="1"/>
              <a:t>vena</a:t>
            </a:r>
            <a:r>
              <a:rPr lang="cs-CZ" dirty="0"/>
              <a:t>				</a:t>
            </a:r>
            <a:r>
              <a:rPr lang="cs-CZ" dirty="0" err="1"/>
              <a:t>paries</a:t>
            </a:r>
            <a:endParaRPr lang="cs-CZ" dirty="0"/>
          </a:p>
          <a:p>
            <a:pPr marL="274320" lvl="1" indent="0">
              <a:buNone/>
            </a:pPr>
            <a:r>
              <a:rPr lang="cs-CZ" dirty="0" err="1"/>
              <a:t>carcinoma</a:t>
            </a:r>
            <a:r>
              <a:rPr lang="cs-CZ" dirty="0"/>
              <a:t>			</a:t>
            </a:r>
            <a:r>
              <a:rPr lang="cs-CZ" dirty="0" err="1"/>
              <a:t>mors</a:t>
            </a:r>
            <a:endParaRPr lang="cs-CZ" dirty="0"/>
          </a:p>
          <a:p>
            <a:pPr marL="274320" lvl="1" indent="0">
              <a:buNone/>
            </a:pPr>
            <a:r>
              <a:rPr lang="cs-CZ" dirty="0" err="1"/>
              <a:t>narcosis</a:t>
            </a:r>
            <a:r>
              <a:rPr lang="cs-CZ" dirty="0"/>
              <a:t>			</a:t>
            </a:r>
            <a:r>
              <a:rPr lang="cs-CZ" dirty="0" err="1"/>
              <a:t>ramus</a:t>
            </a:r>
            <a:endParaRPr lang="cs-CZ" dirty="0"/>
          </a:p>
          <a:p>
            <a:pPr marL="274320" lvl="1" indent="0">
              <a:buNone/>
            </a:pPr>
            <a:r>
              <a:rPr lang="cs-CZ" dirty="0" err="1"/>
              <a:t>oculus</a:t>
            </a:r>
            <a:r>
              <a:rPr lang="cs-CZ" dirty="0"/>
              <a:t>			</a:t>
            </a:r>
            <a:r>
              <a:rPr lang="cs-CZ" dirty="0" err="1"/>
              <a:t>colon</a:t>
            </a:r>
            <a:endParaRPr lang="cs-CZ" dirty="0"/>
          </a:p>
          <a:p>
            <a:pPr marL="274320" lvl="1" indent="0">
              <a:buNone/>
            </a:pPr>
            <a:r>
              <a:rPr lang="cs-CZ" dirty="0" err="1"/>
              <a:t>nephros</a:t>
            </a:r>
            <a:r>
              <a:rPr lang="cs-CZ" dirty="0"/>
              <a:t>			</a:t>
            </a:r>
            <a:r>
              <a:rPr lang="cs-CZ" dirty="0" err="1"/>
              <a:t>calcar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576064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CB0202"/>
                </a:solidFill>
              </a:rPr>
              <a:t>Add the correct adjective</a:t>
            </a:r>
            <a:r>
              <a:rPr lang="cs-CZ" dirty="0">
                <a:solidFill>
                  <a:srgbClr val="CB0202"/>
                </a:solidFill>
              </a:rPr>
              <a:t> and </a:t>
            </a:r>
            <a:r>
              <a:rPr lang="cs-CZ" dirty="0" err="1">
                <a:solidFill>
                  <a:srgbClr val="CB0202"/>
                </a:solidFill>
              </a:rPr>
              <a:t>form</a:t>
            </a:r>
            <a:r>
              <a:rPr lang="cs-CZ" dirty="0">
                <a:solidFill>
                  <a:srgbClr val="CB0202"/>
                </a:solidFill>
              </a:rPr>
              <a:t> </a:t>
            </a:r>
            <a:r>
              <a:rPr lang="cs-CZ" dirty="0" err="1">
                <a:solidFill>
                  <a:srgbClr val="CB0202"/>
                </a:solidFill>
              </a:rPr>
              <a:t>the</a:t>
            </a:r>
            <a:r>
              <a:rPr lang="cs-CZ" dirty="0">
                <a:solidFill>
                  <a:srgbClr val="CB0202"/>
                </a:solidFill>
              </a:rPr>
              <a:t> </a:t>
            </a:r>
            <a:r>
              <a:rPr lang="cs-CZ" dirty="0" err="1">
                <a:solidFill>
                  <a:srgbClr val="CB0202"/>
                </a:solidFill>
              </a:rPr>
              <a:t>plural</a:t>
            </a:r>
            <a:endParaRPr lang="en-US" dirty="0">
              <a:solidFill>
                <a:srgbClr val="CB02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22" y="1808531"/>
            <a:ext cx="4495800" cy="4525963"/>
          </a:xfrm>
        </p:spPr>
        <p:txBody>
          <a:bodyPr>
            <a:normAutofit/>
          </a:bodyPr>
          <a:lstStyle/>
          <a:p>
            <a:r>
              <a:rPr lang="en-US" sz="2500" dirty="0" err="1">
                <a:latin typeface="Cambria"/>
                <a:cs typeface="Cambria"/>
              </a:rPr>
              <a:t>auris</a:t>
            </a:r>
            <a:r>
              <a:rPr lang="en-US" sz="2500" dirty="0">
                <a:latin typeface="Cambria"/>
                <a:cs typeface="Cambria"/>
              </a:rPr>
              <a:t>  (</a:t>
            </a:r>
            <a:r>
              <a:rPr lang="en-US" sz="2500" dirty="0" err="1">
                <a:latin typeface="Cambria"/>
                <a:cs typeface="Cambria"/>
              </a:rPr>
              <a:t>medius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>
                <a:latin typeface="Cambria"/>
                <a:cs typeface="Cambria"/>
              </a:rPr>
              <a:t>psychosis (</a:t>
            </a:r>
            <a:r>
              <a:rPr lang="en-US" sz="2500" dirty="0" err="1">
                <a:latin typeface="Cambria"/>
                <a:cs typeface="Cambria"/>
              </a:rPr>
              <a:t>organicus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 err="1">
                <a:latin typeface="Cambria"/>
                <a:cs typeface="Cambria"/>
              </a:rPr>
              <a:t>canalis</a:t>
            </a:r>
            <a:r>
              <a:rPr lang="en-US" sz="2500" dirty="0">
                <a:latin typeface="Cambria"/>
                <a:cs typeface="Cambria"/>
              </a:rPr>
              <a:t> (</a:t>
            </a:r>
            <a:r>
              <a:rPr lang="en-US" sz="2500" dirty="0" err="1">
                <a:latin typeface="Cambria"/>
                <a:cs typeface="Cambria"/>
              </a:rPr>
              <a:t>nutricius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>
                <a:latin typeface="Cambria"/>
                <a:cs typeface="Cambria"/>
              </a:rPr>
              <a:t>dens (</a:t>
            </a:r>
            <a:r>
              <a:rPr lang="en-US" sz="2500" dirty="0" err="1">
                <a:latin typeface="Cambria"/>
                <a:cs typeface="Cambria"/>
              </a:rPr>
              <a:t>incisivus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 err="1">
                <a:latin typeface="Cambria"/>
                <a:cs typeface="Cambria"/>
              </a:rPr>
              <a:t>febris</a:t>
            </a:r>
            <a:r>
              <a:rPr lang="en-US" sz="2500" dirty="0">
                <a:latin typeface="Cambria"/>
                <a:cs typeface="Cambria"/>
              </a:rPr>
              <a:t> (</a:t>
            </a:r>
            <a:r>
              <a:rPr lang="en-US" sz="2500" dirty="0" err="1">
                <a:latin typeface="Cambria"/>
                <a:cs typeface="Cambria"/>
              </a:rPr>
              <a:t>acutus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>
                <a:latin typeface="Cambria"/>
                <a:cs typeface="Cambria"/>
              </a:rPr>
              <a:t>sepsis (</a:t>
            </a:r>
            <a:r>
              <a:rPr lang="en-US" sz="2500" dirty="0" err="1">
                <a:latin typeface="Cambria"/>
                <a:cs typeface="Cambria"/>
              </a:rPr>
              <a:t>lentus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>
                <a:latin typeface="Cambria"/>
                <a:cs typeface="Cambria"/>
              </a:rPr>
              <a:t>metastasis (</a:t>
            </a:r>
            <a:r>
              <a:rPr lang="en-US" sz="2500" dirty="0" err="1">
                <a:latin typeface="Cambria"/>
                <a:cs typeface="Cambria"/>
              </a:rPr>
              <a:t>isolatus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 err="1">
                <a:latin typeface="Cambria"/>
                <a:cs typeface="Cambria"/>
              </a:rPr>
              <a:t>mors</a:t>
            </a:r>
            <a:r>
              <a:rPr lang="en-US" sz="2500" dirty="0">
                <a:latin typeface="Cambria"/>
                <a:cs typeface="Cambria"/>
              </a:rPr>
              <a:t> (</a:t>
            </a:r>
            <a:r>
              <a:rPr lang="en-US" sz="2500" dirty="0" err="1">
                <a:latin typeface="Cambria"/>
                <a:cs typeface="Cambria"/>
              </a:rPr>
              <a:t>clinicus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>
                <a:latin typeface="Cambria"/>
                <a:cs typeface="Cambria"/>
              </a:rPr>
              <a:t>rete (</a:t>
            </a:r>
            <a:r>
              <a:rPr lang="en-US" sz="2500" dirty="0" err="1">
                <a:latin typeface="Cambria"/>
                <a:cs typeface="Cambria"/>
              </a:rPr>
              <a:t>venosus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pPr marL="0" indent="0">
              <a:buNone/>
            </a:pPr>
            <a:endParaRPr lang="en-US" sz="2500" dirty="0">
              <a:latin typeface="Cambria"/>
              <a:cs typeface="Cambri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0" y="1808531"/>
            <a:ext cx="150552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In (abl.)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Ante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Sub (abl.)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In (acc.)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Propter 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Post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Ex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Post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In (acc.)</a:t>
            </a:r>
          </a:p>
        </p:txBody>
      </p:sp>
      <p:sp>
        <p:nvSpPr>
          <p:cNvPr id="5" name="Ovál 4"/>
          <p:cNvSpPr/>
          <p:nvPr/>
        </p:nvSpPr>
        <p:spPr>
          <a:xfrm>
            <a:off x="2362210" y="181955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ál 4"/>
          <p:cNvSpPr/>
          <p:nvPr/>
        </p:nvSpPr>
        <p:spPr>
          <a:xfrm>
            <a:off x="3255814" y="227675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ál 4"/>
          <p:cNvSpPr/>
          <p:nvPr/>
        </p:nvSpPr>
        <p:spPr>
          <a:xfrm>
            <a:off x="2369121" y="273164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ál 4"/>
          <p:cNvSpPr/>
          <p:nvPr/>
        </p:nvSpPr>
        <p:spPr>
          <a:xfrm>
            <a:off x="2068981" y="3197269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ál 4"/>
          <p:cNvSpPr/>
          <p:nvPr/>
        </p:nvSpPr>
        <p:spPr>
          <a:xfrm>
            <a:off x="2297581" y="364373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ál 4"/>
          <p:cNvSpPr/>
          <p:nvPr/>
        </p:nvSpPr>
        <p:spPr>
          <a:xfrm>
            <a:off x="2297581" y="4084142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ál 4"/>
          <p:cNvSpPr/>
          <p:nvPr/>
        </p:nvSpPr>
        <p:spPr>
          <a:xfrm>
            <a:off x="3123316" y="4581585"/>
            <a:ext cx="4664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ál 4"/>
          <p:cNvSpPr/>
          <p:nvPr/>
        </p:nvSpPr>
        <p:spPr>
          <a:xfrm>
            <a:off x="2378732" y="5087280"/>
            <a:ext cx="457200" cy="456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ál 4"/>
          <p:cNvSpPr/>
          <p:nvPr/>
        </p:nvSpPr>
        <p:spPr>
          <a:xfrm>
            <a:off x="2627784" y="5486230"/>
            <a:ext cx="56667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22825" y="1808532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Aure</a:t>
            </a:r>
            <a:r>
              <a:rPr lang="en-US" sz="2500" dirty="0">
                <a:latin typeface="Cambria"/>
                <a:cs typeface="Cambria"/>
              </a:rPr>
              <a:t> media</a:t>
            </a: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Psychosim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organicam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Canale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nutricio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Dentem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incisivum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Febrim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acutam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Sepsim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lentam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Metastasi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isolata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>
                <a:latin typeface="Cambria"/>
                <a:cs typeface="Cambria"/>
              </a:rPr>
              <a:t>Mortem </a:t>
            </a:r>
            <a:r>
              <a:rPr lang="en-US" sz="2500" dirty="0" err="1">
                <a:latin typeface="Cambria"/>
                <a:cs typeface="Cambria"/>
              </a:rPr>
              <a:t>clinicam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>
                <a:latin typeface="Cambria"/>
                <a:cs typeface="Cambria"/>
              </a:rPr>
              <a:t>Rete </a:t>
            </a:r>
            <a:r>
              <a:rPr lang="en-US" sz="2500" dirty="0" err="1">
                <a:latin typeface="Cambria"/>
                <a:cs typeface="Cambria"/>
              </a:rPr>
              <a:t>venosum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500" dirty="0">
              <a:latin typeface="Cambria"/>
              <a:cs typeface="Cambria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404664"/>
            <a:ext cx="842493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CB0202"/>
                </a:solidFill>
              </a:rPr>
              <a:t>Join the phrases with prepositions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5631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Match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appropriate</a:t>
            </a:r>
            <a:r>
              <a:rPr lang="cs-CZ" dirty="0"/>
              <a:t> </a:t>
            </a:r>
            <a:r>
              <a:rPr lang="cs-CZ" dirty="0" err="1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817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dirty="0" err="1"/>
              <a:t>foramen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mors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medulla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injectio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ulcus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mater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lobus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febris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tumor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symphisis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femur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prognosis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diameter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817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cs-CZ" dirty="0" err="1"/>
              <a:t>perforatus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fractus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continuus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clinicus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obliquus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nutricius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subcutaneus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flavus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pubicus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/>
              <a:t>bonus,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sinister</a:t>
            </a:r>
            <a:r>
              <a:rPr lang="cs-CZ" dirty="0"/>
              <a:t>, tra, </a:t>
            </a:r>
            <a:r>
              <a:rPr lang="cs-CZ" dirty="0" err="1"/>
              <a:t>trum</a:t>
            </a:r>
            <a:endParaRPr lang="cs-CZ" dirty="0"/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durus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benignus</a:t>
            </a:r>
            <a:r>
              <a:rPr lang="cs-CZ" dirty="0"/>
              <a:t>, a, um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1115616" y="6309320"/>
            <a:ext cx="51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1f, 2d, 3h, 4g, 5a, 6l, 7k, 8c, 9m, 10i, 11b, 12j, 13e </a:t>
            </a:r>
          </a:p>
        </p:txBody>
      </p:sp>
    </p:spTree>
    <p:extLst>
      <p:ext uri="{BB962C8B-B14F-4D97-AF65-F5344CB8AC3E}">
        <p14:creationId xmlns:p14="http://schemas.microsoft.com/office/powerpoint/2010/main" val="21399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398</TotalTime>
  <Words>1239</Words>
  <Application>Microsoft Office PowerPoint</Application>
  <PresentationFormat>Předvádění na obrazovce (4:3)</PresentationFormat>
  <Paragraphs>295</Paragraphs>
  <Slides>21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1" baseType="lpstr">
      <vt:lpstr>ＭＳ ゴシック</vt:lpstr>
      <vt:lpstr>Andalus</vt:lpstr>
      <vt:lpstr>Arial</vt:lpstr>
      <vt:lpstr>Calibri</vt:lpstr>
      <vt:lpstr>Cambria</vt:lpstr>
      <vt:lpstr>Georgia</vt:lpstr>
      <vt:lpstr>Wingdings</vt:lpstr>
      <vt:lpstr>Wingdings 2</vt:lpstr>
      <vt:lpstr>Zapf Dingbats</vt:lpstr>
      <vt:lpstr>Administrativní</vt:lpstr>
      <vt:lpstr>Revision</vt:lpstr>
      <vt:lpstr>Revision</vt:lpstr>
      <vt:lpstr>The difference between consonant stems and i-stems</vt:lpstr>
      <vt:lpstr>Revision</vt:lpstr>
      <vt:lpstr>Revision</vt:lpstr>
      <vt:lpstr>DOSIS</vt:lpstr>
      <vt:lpstr>Revision</vt:lpstr>
      <vt:lpstr>Add the correct adjective and form the plural</vt:lpstr>
      <vt:lpstr>Match the nouns with the appropriate adjectives</vt:lpstr>
      <vt:lpstr>Fill in the missing suffixes</vt:lpstr>
      <vt:lpstr>Fill in the missing suffixes</vt:lpstr>
      <vt:lpstr>Join the terms to form the expressions</vt:lpstr>
      <vt:lpstr>Translate</vt:lpstr>
      <vt:lpstr>Form phrases with different types of injuries</vt:lpstr>
      <vt:lpstr>Prezentace aplikace PowerPoint</vt:lpstr>
      <vt:lpstr>Decide what is correct</vt:lpstr>
      <vt:lpstr>Name the action performed by the given muscle</vt:lpstr>
      <vt:lpstr>The muscle(s) that…</vt:lpstr>
      <vt:lpstr>Translate /TASK 6a HANDOUT 6-7</vt:lpstr>
      <vt:lpstr>Translate /TASK 6a HANDOUT 6-7</vt:lpstr>
      <vt:lpstr>Find opposites/TASK 8 UNIT 4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Ševčíková Tereza</dc:creator>
  <cp:lastModifiedBy>Pavel Ševčík</cp:lastModifiedBy>
  <cp:revision>22</cp:revision>
  <dcterms:created xsi:type="dcterms:W3CDTF">2015-11-11T09:34:18Z</dcterms:created>
  <dcterms:modified xsi:type="dcterms:W3CDTF">2017-04-20T20:09:41Z</dcterms:modified>
</cp:coreProperties>
</file>