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57" r:id="rId7"/>
    <p:sldId id="259" r:id="rId8"/>
    <p:sldId id="261" r:id="rId9"/>
    <p:sldId id="260" r:id="rId10"/>
    <p:sldId id="258" r:id="rId11"/>
    <p:sldId id="264" r:id="rId12"/>
    <p:sldId id="262" r:id="rId13"/>
    <p:sldId id="263" r:id="rId14"/>
    <p:sldId id="266" r:id="rId15"/>
    <p:sldId id="267" r:id="rId16"/>
    <p:sldId id="265" r:id="rId17"/>
    <p:sldId id="269" r:id="rId18"/>
    <p:sldId id="268" r:id="rId19"/>
    <p:sldId id="273" r:id="rId20"/>
    <p:sldId id="270" r:id="rId21"/>
    <p:sldId id="274" r:id="rId22"/>
    <p:sldId id="280" r:id="rId23"/>
    <p:sldId id="276" r:id="rId24"/>
    <p:sldId id="278" r:id="rId25"/>
    <p:sldId id="279" r:id="rId26"/>
    <p:sldId id="281" r:id="rId27"/>
    <p:sldId id="271" r:id="rId28"/>
    <p:sldId id="283" r:id="rId29"/>
    <p:sldId id="285" r:id="rId30"/>
    <p:sldId id="272" r:id="rId31"/>
    <p:sldId id="282" r:id="rId32"/>
    <p:sldId id="284" r:id="rId33"/>
    <p:sldId id="286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20A8-E05E-4268-8799-6E223766EB03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B146-5F06-4D31-917B-C3F5F53E9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tono%20tono%20-%20broca's%20aphasia%20patient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Wernicke's%20Aphasia.flv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332656"/>
            <a:ext cx="79746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Význam </a:t>
            </a:r>
            <a:r>
              <a:rPr lang="cs-CZ" sz="2000" b="1" dirty="0"/>
              <a:t>a </a:t>
            </a:r>
            <a:r>
              <a:rPr lang="cs-CZ" sz="2000" b="1" dirty="0" smtClean="0"/>
              <a:t>regulační </a:t>
            </a:r>
            <a:r>
              <a:rPr lang="cs-CZ" sz="2000" b="1" dirty="0"/>
              <a:t>povaha </a:t>
            </a:r>
            <a:r>
              <a:rPr lang="cs-CZ" sz="2000" b="1" dirty="0" smtClean="0"/>
              <a:t>nervového systému</a:t>
            </a:r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dirty="0" smtClean="0"/>
              <a:t>• K </a:t>
            </a:r>
            <a:r>
              <a:rPr lang="cs-CZ" dirty="0"/>
              <a:t>přežití </a:t>
            </a:r>
            <a:r>
              <a:rPr lang="cs-CZ" dirty="0" smtClean="0"/>
              <a:t>mnohobuněčných organismů je nutné</a:t>
            </a:r>
          </a:p>
          <a:p>
            <a:endParaRPr lang="cs-CZ" dirty="0"/>
          </a:p>
          <a:p>
            <a:r>
              <a:rPr lang="cs-CZ" dirty="0" smtClean="0"/>
              <a:t>– Udržovat homeostázu</a:t>
            </a:r>
            <a:endParaRPr lang="cs-CZ" dirty="0"/>
          </a:p>
          <a:p>
            <a:r>
              <a:rPr lang="cs-CZ" dirty="0" smtClean="0"/>
              <a:t>– Koordinovat tělesné funkce</a:t>
            </a:r>
          </a:p>
          <a:p>
            <a:endParaRPr lang="cs-CZ" dirty="0"/>
          </a:p>
          <a:p>
            <a:r>
              <a:rPr lang="cs-CZ" dirty="0" smtClean="0"/>
              <a:t>• K udržení homeostázy je nutné udržovat</a:t>
            </a:r>
          </a:p>
          <a:p>
            <a:endParaRPr lang="cs-CZ" dirty="0"/>
          </a:p>
          <a:p>
            <a:r>
              <a:rPr lang="cs-CZ" dirty="0" smtClean="0"/>
              <a:t>– Složení vnitřního prostředí</a:t>
            </a:r>
            <a:endParaRPr lang="cs-CZ" dirty="0"/>
          </a:p>
          <a:p>
            <a:r>
              <a:rPr lang="cs-CZ" dirty="0" smtClean="0"/>
              <a:t>– Integritu tkáňových/orgánových/tělesných bariér</a:t>
            </a:r>
          </a:p>
          <a:p>
            <a:endParaRPr lang="cs-CZ" dirty="0"/>
          </a:p>
          <a:p>
            <a:r>
              <a:rPr lang="cs-CZ" dirty="0" smtClean="0"/>
              <a:t>• </a:t>
            </a:r>
            <a:r>
              <a:rPr lang="cs-CZ" dirty="0"/>
              <a:t>K přežití mnohobuněčných organismů je nutné</a:t>
            </a:r>
          </a:p>
          <a:p>
            <a:endParaRPr lang="cs-CZ" dirty="0"/>
          </a:p>
          <a:p>
            <a:r>
              <a:rPr lang="cs-CZ" dirty="0" smtClean="0"/>
              <a:t>– Přijímat signály </a:t>
            </a:r>
            <a:r>
              <a:rPr lang="cs-CZ" dirty="0"/>
              <a:t>z </a:t>
            </a:r>
            <a:r>
              <a:rPr lang="cs-CZ" dirty="0" smtClean="0"/>
              <a:t>vnějšího </a:t>
            </a:r>
            <a:r>
              <a:rPr lang="cs-CZ" dirty="0"/>
              <a:t>a </a:t>
            </a:r>
            <a:r>
              <a:rPr lang="cs-CZ" dirty="0" smtClean="0"/>
              <a:t>vnitřního </a:t>
            </a:r>
            <a:r>
              <a:rPr lang="cs-CZ" dirty="0"/>
              <a:t>prostředí</a:t>
            </a:r>
          </a:p>
          <a:p>
            <a:r>
              <a:rPr lang="cs-CZ" dirty="0" smtClean="0"/>
              <a:t>– zpracovávat informace z těchto signálů</a:t>
            </a:r>
            <a:endParaRPr lang="cs-CZ" dirty="0"/>
          </a:p>
          <a:p>
            <a:r>
              <a:rPr lang="cs-CZ" dirty="0" smtClean="0"/>
              <a:t>– Koordinovaně odpovídat na </a:t>
            </a:r>
            <a:r>
              <a:rPr lang="cs-CZ" dirty="0"/>
              <a:t>tyto </a:t>
            </a:r>
            <a:r>
              <a:rPr lang="cs-CZ" dirty="0" smtClean="0"/>
              <a:t>podněty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00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Živočichové přijímají signály z vnějšího prostředí</a:t>
            </a:r>
          </a:p>
          <a:p>
            <a:endParaRPr lang="cs-CZ" dirty="0" smtClean="0"/>
          </a:p>
          <a:p>
            <a:r>
              <a:rPr lang="cs-CZ" dirty="0" smtClean="0"/>
              <a:t>Zpracování těchto signálů usnadňuje „adaptaci“ v daném prostředí </a:t>
            </a:r>
          </a:p>
          <a:p>
            <a:pPr lvl="1"/>
            <a:r>
              <a:rPr lang="cs-CZ" dirty="0" smtClean="0"/>
              <a:t>orientace/reakce/interakce</a:t>
            </a:r>
          </a:p>
          <a:p>
            <a:pPr lvl="1">
              <a:buNone/>
            </a:pPr>
            <a:endParaRPr lang="cs-CZ" dirty="0"/>
          </a:p>
          <a:p>
            <a:r>
              <a:rPr lang="cs-CZ" dirty="0" smtClean="0"/>
              <a:t>Signály</a:t>
            </a:r>
          </a:p>
          <a:p>
            <a:pPr lvl="1"/>
            <a:r>
              <a:rPr lang="cs-CZ" dirty="0" smtClean="0"/>
              <a:t>z neživé přírody</a:t>
            </a:r>
          </a:p>
          <a:p>
            <a:pPr lvl="1"/>
            <a:r>
              <a:rPr lang="cs-CZ" dirty="0" smtClean="0"/>
              <a:t>z živé přírody</a:t>
            </a:r>
          </a:p>
          <a:p>
            <a:r>
              <a:rPr lang="cs-CZ" dirty="0" smtClean="0"/>
              <a:t>Interakce </a:t>
            </a:r>
          </a:p>
          <a:p>
            <a:pPr lvl="1"/>
            <a:r>
              <a:rPr lang="cs-CZ" dirty="0" smtClean="0"/>
              <a:t>s neživou přírodou</a:t>
            </a:r>
          </a:p>
          <a:p>
            <a:pPr lvl="1"/>
            <a:r>
              <a:rPr lang="cs-CZ" dirty="0" smtClean="0"/>
              <a:t>s živou přírodou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Komunikace je jedna z forem interakce s živými objekty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Komunikace</a:t>
            </a:r>
            <a:endParaRPr lang="en-US" sz="3200" b="1" dirty="0" smtClean="0"/>
          </a:p>
        </p:txBody>
      </p:sp>
      <p:pic>
        <p:nvPicPr>
          <p:cNvPr id="26626" name="Picture 2" descr="No Signal icon by SlamI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54298"/>
            <a:ext cx="3177003" cy="3462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mindtools.com/media/Diagrams/Communications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55287"/>
            <a:ext cx="7776864" cy="3318129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3898776" cy="514543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Výměna signálů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 smtClean="0"/>
              <a:t>	Pachových 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 smtClean="0"/>
              <a:t>	Vizuálních</a:t>
            </a:r>
          </a:p>
          <a:p>
            <a:pPr lvl="1">
              <a:buFont typeface="Wingdings" pitchFamily="2" charset="2"/>
              <a:buChar char="ü"/>
            </a:pPr>
            <a:r>
              <a:rPr lang="cs-CZ" sz="2400" dirty="0" smtClean="0"/>
              <a:t>	Zvukových</a:t>
            </a:r>
          </a:p>
          <a:p>
            <a:pPr lvl="1"/>
            <a:endParaRPr lang="cs-CZ" sz="2400" dirty="0" smtClean="0"/>
          </a:p>
          <a:p>
            <a:pPr marL="0" lvl="1" indent="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cs-CZ" sz="2400" dirty="0" smtClean="0"/>
              <a:t>Mezi jedinci </a:t>
            </a:r>
          </a:p>
          <a:p>
            <a:pPr marL="400050" lvl="2" indent="457200">
              <a:buFont typeface="Wingdings" pitchFamily="2" charset="2"/>
              <a:buChar char="ü"/>
              <a:tabLst>
                <a:tab pos="88900" algn="l"/>
              </a:tabLst>
            </a:pPr>
            <a:r>
              <a:rPr lang="cs-CZ" dirty="0" smtClean="0"/>
              <a:t>Téhož druhu</a:t>
            </a:r>
          </a:p>
          <a:p>
            <a:pPr marL="400050" lvl="2" indent="457200">
              <a:buFont typeface="Wingdings" pitchFamily="2" charset="2"/>
              <a:buChar char="ü"/>
              <a:tabLst>
                <a:tab pos="88900" algn="l"/>
              </a:tabLst>
            </a:pPr>
            <a:r>
              <a:rPr lang="cs-CZ" dirty="0" smtClean="0"/>
              <a:t>Různých druhů</a:t>
            </a:r>
          </a:p>
          <a:p>
            <a:pPr marL="0" lvl="1" indent="457200">
              <a:tabLst>
                <a:tab pos="88900" algn="l"/>
              </a:tabLst>
            </a:pPr>
            <a:endParaRPr lang="cs-CZ" sz="2600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Komunikace</a:t>
            </a:r>
            <a:endParaRPr lang="en-US" sz="2600" b="1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16016" y="980728"/>
            <a:ext cx="389877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889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Kódování </a:t>
            </a:r>
          </a:p>
          <a:p>
            <a:pPr marL="400050" marR="0" lvl="2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889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Jednoduché – velikost</a:t>
            </a:r>
          </a:p>
          <a:p>
            <a:pPr marL="400050" marR="0" lvl="2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889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Složité – tanec včel</a:t>
            </a:r>
          </a:p>
          <a:p>
            <a:pPr marL="400050" marR="0" lvl="2" indent="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88900" algn="l"/>
              </a:tabLst>
              <a:defRPr/>
            </a:pPr>
            <a:endParaRPr lang="cs-CZ" sz="24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14543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Non-verbální </a:t>
            </a:r>
          </a:p>
          <a:p>
            <a:pPr lvl="1"/>
            <a:r>
              <a:rPr lang="cs-CZ" sz="2400" dirty="0" smtClean="0"/>
              <a:t>Obtížně kontrolovatelná</a:t>
            </a:r>
          </a:p>
          <a:p>
            <a:pPr lvl="1"/>
            <a:r>
              <a:rPr lang="cs-CZ" sz="2400" dirty="0" smtClean="0"/>
              <a:t>Vliv limbického systému</a:t>
            </a:r>
          </a:p>
          <a:p>
            <a:pPr lvl="1"/>
            <a:endParaRPr lang="cs-CZ" sz="2400" dirty="0" smtClean="0"/>
          </a:p>
          <a:p>
            <a:r>
              <a:rPr lang="cs-CZ" sz="2400" dirty="0" smtClean="0"/>
              <a:t>Verbální</a:t>
            </a:r>
          </a:p>
          <a:p>
            <a:pPr lvl="1"/>
            <a:r>
              <a:rPr lang="cs-CZ" sz="2400" dirty="0" smtClean="0"/>
              <a:t>Plně kontrolovatelná</a:t>
            </a:r>
          </a:p>
          <a:p>
            <a:pPr lvl="1"/>
            <a:r>
              <a:rPr lang="cs-CZ" sz="2400" dirty="0" smtClean="0"/>
              <a:t>Mozková kůra</a:t>
            </a:r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Komunikace v lidské společnosti</a:t>
            </a:r>
            <a:endParaRPr lang="en-US" sz="2600" b="1" dirty="0" smtClean="0"/>
          </a:p>
        </p:txBody>
      </p:sp>
      <p:pic>
        <p:nvPicPr>
          <p:cNvPr id="23554" name="Picture 2" descr="http://www.maximumadvantage.com/images/Communication%20Skills.png"/>
          <p:cNvPicPr>
            <a:picLocks noChangeAspect="1" noChangeArrowheads="1"/>
          </p:cNvPicPr>
          <p:nvPr/>
        </p:nvPicPr>
        <p:blipFill>
          <a:blip r:embed="rId2" cstate="print"/>
          <a:srcRect l="20538" t="16328" r="19992"/>
          <a:stretch>
            <a:fillRect/>
          </a:stretch>
        </p:blipFill>
        <p:spPr bwMode="auto">
          <a:xfrm>
            <a:off x="4139952" y="1988840"/>
            <a:ext cx="5004048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ywave.com/wp-content/uploads/2015/08/cul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0500"/>
            <a:ext cx="7572375" cy="28575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Řeč je nejsofistikovanější nástroj komunikace</a:t>
            </a:r>
          </a:p>
          <a:p>
            <a:endParaRPr lang="cs-CZ" sz="2400" dirty="0"/>
          </a:p>
          <a:p>
            <a:r>
              <a:rPr lang="cs-CZ" sz="2400" dirty="0" smtClean="0"/>
              <a:t>Řeč je specifická pro lidský rod</a:t>
            </a:r>
          </a:p>
          <a:p>
            <a:pPr lvl="1"/>
            <a:r>
              <a:rPr lang="cs-CZ" sz="2400" dirty="0" smtClean="0"/>
              <a:t>Neexistuje lidské společenství bez řeči</a:t>
            </a:r>
          </a:p>
          <a:p>
            <a:pPr lvl="1"/>
            <a:r>
              <a:rPr lang="cs-CZ" sz="2400" dirty="0" smtClean="0"/>
              <a:t>Žádný jiný živočišný druh nepoužívá řeč v takové podobě jako lidé</a:t>
            </a:r>
          </a:p>
          <a:p>
            <a:pPr lvl="1"/>
            <a:endParaRPr lang="cs-CZ" sz="2400" dirty="0" smtClean="0"/>
          </a:p>
          <a:p>
            <a:r>
              <a:rPr lang="cs-CZ" sz="2400" dirty="0" smtClean="0"/>
              <a:t>Řeč byla podmínkou vzniku složitých společenských systémů (kultur)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Řeč</a:t>
            </a:r>
            <a:endParaRPr lang="en-US" sz="26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Artikulovaný projev člověka sloužící k vzájemnému dorozumívání</a:t>
            </a:r>
          </a:p>
          <a:p>
            <a:r>
              <a:rPr lang="cs-CZ" dirty="0" smtClean="0"/>
              <a:t>Složitý hierarchicky konstruovaný kód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Hláska</a:t>
            </a:r>
            <a:endParaRPr lang="cs-CZ" dirty="0"/>
          </a:p>
          <a:p>
            <a:pPr lvl="1"/>
            <a:r>
              <a:rPr lang="cs-CZ" dirty="0" smtClean="0"/>
              <a:t>Fón – konkrétní zvuk představující určitou hlásku</a:t>
            </a:r>
          </a:p>
          <a:p>
            <a:pPr lvl="1"/>
            <a:r>
              <a:rPr lang="cs-CZ" dirty="0" smtClean="0"/>
              <a:t>Foném</a:t>
            </a:r>
          </a:p>
          <a:p>
            <a:pPr lvl="2"/>
            <a:r>
              <a:rPr lang="cs-CZ" dirty="0" smtClean="0"/>
              <a:t>abstraktní funkční jednotka jazyka</a:t>
            </a:r>
          </a:p>
          <a:p>
            <a:pPr lvl="2"/>
            <a:r>
              <a:rPr lang="cs-CZ" dirty="0" smtClean="0"/>
              <a:t>Má rozlišovací schopnost – může měnit význam</a:t>
            </a:r>
          </a:p>
          <a:p>
            <a:pPr lvl="2"/>
            <a:r>
              <a:rPr lang="cs-CZ" dirty="0" smtClean="0"/>
              <a:t>Realizován pomocí alofonních variant – syn, banka</a:t>
            </a:r>
          </a:p>
          <a:p>
            <a:r>
              <a:rPr lang="cs-CZ" dirty="0" smtClean="0"/>
              <a:t>Slovo</a:t>
            </a:r>
          </a:p>
          <a:p>
            <a:pPr lvl="1"/>
            <a:r>
              <a:rPr lang="cs-CZ" dirty="0" smtClean="0"/>
              <a:t>Skupina  hlásek</a:t>
            </a:r>
          </a:p>
          <a:p>
            <a:pPr lvl="1"/>
            <a:r>
              <a:rPr lang="cs-CZ" dirty="0" smtClean="0"/>
              <a:t> symbol s kulturně daným významem</a:t>
            </a:r>
          </a:p>
          <a:p>
            <a:r>
              <a:rPr lang="cs-CZ" dirty="0" smtClean="0"/>
              <a:t>Věta</a:t>
            </a:r>
          </a:p>
          <a:p>
            <a:pPr lvl="1"/>
            <a:r>
              <a:rPr lang="cs-CZ" dirty="0" smtClean="0"/>
              <a:t>Skupina slov řazených dle syntaktických pravidel</a:t>
            </a:r>
          </a:p>
          <a:p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Řeč</a:t>
            </a:r>
            <a:endParaRPr lang="en-US" sz="26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Řeč</a:t>
            </a:r>
            <a:endParaRPr lang="en-US" sz="2600" b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26384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980728"/>
            <a:ext cx="4618856" cy="5145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smtClean="0"/>
              <a:t>Osvojování si řeči je časově náročný proces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Porozumění – „senzorika“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Produkce – „motorika“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smtClean="0"/>
              <a:t>7.-12. měsíc – dítě začíná rozumět jednoduchým pokynům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rok – dítě používá několik slov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2.-5. rok – dítě zvládá syntax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rok – dítě zná asi 2500 slov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/>
              <a:t>S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lovní zásoba v dospělosti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Aktivní: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3000 -10 000 slov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Pasivní: 3-6x vyšší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ch24f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323528" y="3933056"/>
            <a:ext cx="3931610" cy="276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rainfacts.org/~/media/Brainfacts/Article%20Multimedia/Sensing%20Thinking%20and%20Behaving/Language/Roundup%20Language.ashx?h=367&amp;w=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6191250" cy="349567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Řeč</a:t>
            </a:r>
            <a:endParaRPr lang="en-US" sz="2600" b="1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Studium vztahu řeči a mozkové struktur je obtížné, neboť jej lze provádět pouze na lidech </a:t>
            </a:r>
          </a:p>
          <a:p>
            <a:endParaRPr lang="cs-CZ" sz="2400" dirty="0" smtClean="0"/>
          </a:p>
          <a:p>
            <a:r>
              <a:rPr lang="cs-CZ" sz="2400" dirty="0" smtClean="0"/>
              <a:t>Identifikace oblastí mozkové kůry zapojených do řečových funkcí začala v 19. století díky studiu poruch řeči</a:t>
            </a:r>
          </a:p>
          <a:p>
            <a:endParaRPr lang="cs-CZ" sz="2400" dirty="0" smtClean="0"/>
          </a:p>
          <a:p>
            <a:r>
              <a:rPr lang="cs-CZ" sz="2400" dirty="0" smtClean="0"/>
              <a:t>V poslední době velké pokroky díky funkčním zobrazovacím metodám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Paul </a:t>
            </a:r>
            <a:r>
              <a:rPr lang="cs-CZ" sz="2600" b="1" dirty="0" err="1" smtClean="0"/>
              <a:t>Broca</a:t>
            </a:r>
            <a:r>
              <a:rPr lang="cs-CZ" sz="2600" b="1" dirty="0" smtClean="0"/>
              <a:t> (1824 – 1880)</a:t>
            </a:r>
            <a:endParaRPr lang="en-US" sz="2600" b="1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563888" y="1124744"/>
            <a:ext cx="5122912" cy="554461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Francouzský chirurg</a:t>
            </a:r>
          </a:p>
          <a:p>
            <a:endParaRPr lang="cs-CZ" sz="2000" dirty="0" smtClean="0"/>
          </a:p>
          <a:p>
            <a:r>
              <a:rPr lang="cs-CZ" sz="2000" dirty="0" smtClean="0"/>
              <a:t>V roce 1851 provedl pitvu pacienta, který trpěl poruchou řeči</a:t>
            </a:r>
          </a:p>
          <a:p>
            <a:pPr lvl="1"/>
            <a:r>
              <a:rPr lang="cs-CZ" sz="1800" dirty="0" smtClean="0"/>
              <a:t>Rozuměl všemu</a:t>
            </a:r>
          </a:p>
          <a:p>
            <a:pPr lvl="1"/>
            <a:r>
              <a:rPr lang="cs-CZ" sz="1800" dirty="0" smtClean="0"/>
              <a:t>Byl schopen pouze vydat zvuk „tan“</a:t>
            </a:r>
          </a:p>
          <a:p>
            <a:pPr marL="450850" lvl="1" indent="-450850">
              <a:buFont typeface="Arial" pitchFamily="34" charset="0"/>
              <a:buChar char="•"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Broca</a:t>
            </a:r>
            <a:r>
              <a:rPr lang="cs-CZ" sz="2000" dirty="0" smtClean="0"/>
              <a:t> při pitvě zjistil, že pacientovi chybí v dolní části levého frontálního laloku </a:t>
            </a:r>
          </a:p>
          <a:p>
            <a:pPr marL="450850" lvl="1" indent="-450850">
              <a:buFont typeface="Arial" pitchFamily="34" charset="0"/>
              <a:buChar char="•"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Mluvíme pomocí levé hemisféry“</a:t>
            </a:r>
          </a:p>
          <a:p>
            <a:pPr marL="450850" lvl="1" indent="-450850">
              <a:buFont typeface="Arial" pitchFamily="34" charset="0"/>
              <a:buChar char="•"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Brocova</a:t>
            </a:r>
            <a:r>
              <a:rPr lang="cs-CZ" sz="2000" dirty="0" smtClean="0"/>
              <a:t> afázie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 smtClean="0"/>
              <a:t>Motorická, expresivní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 smtClean="0"/>
              <a:t>Pacient rozumí, ale není schopen artikulovaně mluvit</a:t>
            </a:r>
          </a:p>
          <a:p>
            <a:pPr marL="450850" lvl="1" indent="-450850">
              <a:buFont typeface="Arial" pitchFamily="34" charset="0"/>
              <a:buChar char="•"/>
            </a:pPr>
            <a:endParaRPr lang="cs-CZ" dirty="0"/>
          </a:p>
          <a:p>
            <a:pPr marL="450850" lvl="1" indent="-450850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6" name="Picture 4" descr="d_10_cr_lan_1b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80528" y="3789040"/>
            <a:ext cx="3744416" cy="2538219"/>
          </a:xfrm>
          <a:prstGeom prst="rect">
            <a:avLst/>
          </a:prstGeom>
        </p:spPr>
      </p:pic>
      <p:pic>
        <p:nvPicPr>
          <p:cNvPr id="7" name="Picture 3" descr="d_10_cr_lan_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1196752"/>
            <a:ext cx="2166937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437"/>
          </a:xfrm>
        </p:spPr>
        <p:txBody>
          <a:bodyPr/>
          <a:lstStyle/>
          <a:p>
            <a:r>
              <a:rPr lang="cs-CZ" sz="2600" b="1" dirty="0" err="1" smtClean="0"/>
              <a:t>Carl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Wernicke</a:t>
            </a:r>
            <a:r>
              <a:rPr lang="cs-CZ" sz="2600" b="1" dirty="0" smtClean="0"/>
              <a:t> (1848-1905)</a:t>
            </a:r>
            <a:endParaRPr lang="en-US" sz="2600" b="1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563888" y="1124744"/>
            <a:ext cx="5122912" cy="500141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Německý neurolog a psychiatr</a:t>
            </a:r>
          </a:p>
          <a:p>
            <a:endParaRPr lang="cs-CZ" sz="2000" dirty="0" smtClean="0"/>
          </a:p>
          <a:p>
            <a:r>
              <a:rPr lang="cs-CZ" sz="2000" dirty="0" smtClean="0"/>
              <a:t>V roce 1874 popsal v práci o anatomii poruch řeči druhou klíčovou řečovou oblast</a:t>
            </a:r>
          </a:p>
          <a:p>
            <a:pPr lvl="1"/>
            <a:r>
              <a:rPr lang="cs-CZ" sz="1800" dirty="0" smtClean="0"/>
              <a:t>Zadní část levého temporálního laloku</a:t>
            </a:r>
          </a:p>
          <a:p>
            <a:pPr lvl="1"/>
            <a:r>
              <a:rPr lang="cs-CZ" sz="1800" dirty="0" smtClean="0"/>
              <a:t>Porozumění obsahu řeči</a:t>
            </a:r>
          </a:p>
          <a:p>
            <a:pPr lvl="1"/>
            <a:endParaRPr lang="cs-CZ" sz="2000" dirty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Wernickeova</a:t>
            </a:r>
            <a:r>
              <a:rPr lang="cs-CZ" sz="2000" dirty="0" smtClean="0"/>
              <a:t> afázie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2000" dirty="0"/>
              <a:t>	</a:t>
            </a:r>
            <a:r>
              <a:rPr lang="cs-CZ" sz="1800" dirty="0" smtClean="0"/>
              <a:t>percepční, senzorická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/>
              <a:t>	</a:t>
            </a:r>
            <a:r>
              <a:rPr lang="cs-CZ" sz="1800" dirty="0" smtClean="0"/>
              <a:t>neschopnost rozumět, řeč plynulá avšak není smysluplná</a:t>
            </a:r>
            <a:endParaRPr lang="cs-CZ" sz="1800" dirty="0"/>
          </a:p>
          <a:p>
            <a:pPr marL="450850" lvl="1" indent="-450850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3074" name="Picture 2" descr="C. Wernic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320399" cy="3312368"/>
          </a:xfrm>
          <a:prstGeom prst="rect">
            <a:avLst/>
          </a:prstGeom>
          <a:noFill/>
        </p:spPr>
      </p:pic>
      <p:pic>
        <p:nvPicPr>
          <p:cNvPr id="9" name="Picture 4" descr="d_10_cr_lan_1d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A1F2"/>
              </a:clrFrom>
              <a:clrTo>
                <a:srgbClr val="00A1F2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>
          <a:xfrm>
            <a:off x="-468560" y="4237037"/>
            <a:ext cx="4040187" cy="26209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obaproject.com/images/shared/images/000/000/049/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680520" cy="3884832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67544" y="26064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Řečová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7"/>
          </a:xfrm>
        </p:spPr>
        <p:txBody>
          <a:bodyPr>
            <a:normAutofit/>
          </a:bodyPr>
          <a:lstStyle/>
          <a:p>
            <a:pPr marL="450850" lvl="1" indent="-450850">
              <a:buNone/>
            </a:pPr>
            <a:r>
              <a:rPr lang="cs-CZ" sz="2000" b="1" dirty="0" smtClean="0"/>
              <a:t>Dvě hlavní řečové oblasti</a:t>
            </a:r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Brocova</a:t>
            </a:r>
            <a:r>
              <a:rPr lang="cs-CZ" sz="2000" dirty="0" smtClean="0"/>
              <a:t> oblast (motorická)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 smtClean="0"/>
              <a:t>navazuje na motorický </a:t>
            </a:r>
            <a:r>
              <a:rPr lang="cs-CZ" sz="1800" dirty="0" err="1" smtClean="0"/>
              <a:t>kortex</a:t>
            </a:r>
            <a:endParaRPr lang="cs-CZ" sz="18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Wernickeova</a:t>
            </a:r>
            <a:r>
              <a:rPr lang="cs-CZ" sz="2000" dirty="0" smtClean="0"/>
              <a:t> (senzorická)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1800" dirty="0" smtClean="0"/>
              <a:t>navazuje na sluchovou oblast</a:t>
            </a:r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err="1" smtClean="0"/>
              <a:t>Fasciculus</a:t>
            </a:r>
            <a:r>
              <a:rPr lang="cs-CZ" sz="2000" dirty="0" smtClean="0"/>
              <a:t> </a:t>
            </a:r>
            <a:r>
              <a:rPr lang="cs-CZ" sz="2000" dirty="0" err="1" smtClean="0"/>
              <a:t>arcuatus</a:t>
            </a:r>
            <a:endParaRPr lang="cs-CZ" sz="20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4653136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 Kondukční afázie</a:t>
            </a:r>
          </a:p>
          <a:p>
            <a:pPr lvl="1">
              <a:buFont typeface="Wingdings" pitchFamily="2" charset="2"/>
              <a:buChar char="ü"/>
            </a:pPr>
            <a:r>
              <a:rPr lang="cs-CZ" sz="2000" dirty="0" smtClean="0"/>
              <a:t>  </a:t>
            </a:r>
            <a:r>
              <a:rPr lang="cs-CZ" dirty="0" smtClean="0"/>
              <a:t>Poškození </a:t>
            </a:r>
            <a:r>
              <a:rPr lang="cs-CZ" dirty="0" err="1" smtClean="0"/>
              <a:t>fasc</a:t>
            </a:r>
            <a:r>
              <a:rPr lang="cs-CZ" dirty="0" smtClean="0"/>
              <a:t>. </a:t>
            </a:r>
            <a:r>
              <a:rPr lang="cs-CZ" dirty="0" err="1" smtClean="0"/>
              <a:t>arcuatus</a:t>
            </a:r>
            <a:endParaRPr lang="cs-CZ" dirty="0" smtClean="0"/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  Pacient rozumí i mluví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  Problém zopakovat slyšené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Dysartrie</a:t>
            </a:r>
          </a:p>
          <a:p>
            <a:pPr lvl="1">
              <a:buFont typeface="Wingdings" pitchFamily="2" charset="2"/>
              <a:buChar char="ü"/>
            </a:pPr>
            <a:r>
              <a:rPr lang="cs-CZ" sz="2000" dirty="0" smtClean="0"/>
              <a:t> </a:t>
            </a:r>
            <a:r>
              <a:rPr lang="cs-CZ" dirty="0" smtClean="0"/>
              <a:t> Problém s artikulací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  Vázne ovládání hlasivek atd.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86000" y="2136339"/>
            <a:ext cx="5598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Význam </a:t>
            </a:r>
            <a:r>
              <a:rPr lang="cs-CZ" dirty="0"/>
              <a:t>a </a:t>
            </a:r>
            <a:r>
              <a:rPr lang="cs-CZ" dirty="0" smtClean="0"/>
              <a:t>regulační </a:t>
            </a:r>
            <a:r>
              <a:rPr lang="cs-CZ" dirty="0"/>
              <a:t>povaha </a:t>
            </a:r>
            <a:r>
              <a:rPr lang="cs-CZ" dirty="0" smtClean="0"/>
              <a:t>nervového systému</a:t>
            </a:r>
          </a:p>
          <a:p>
            <a:endParaRPr lang="cs-CZ" dirty="0"/>
          </a:p>
          <a:p>
            <a:r>
              <a:rPr lang="cs-CZ" dirty="0" smtClean="0"/>
              <a:t>• Regulace </a:t>
            </a:r>
            <a:endParaRPr lang="cs-CZ" dirty="0"/>
          </a:p>
          <a:p>
            <a:r>
              <a:rPr lang="cs-CZ" dirty="0" smtClean="0"/>
              <a:t>– Nervová</a:t>
            </a:r>
            <a:endParaRPr lang="cs-CZ" dirty="0"/>
          </a:p>
          <a:p>
            <a:r>
              <a:rPr lang="cs-CZ" dirty="0" smtClean="0"/>
              <a:t>– Humorální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Centrální nervový systém </a:t>
            </a:r>
            <a:r>
              <a:rPr lang="cs-CZ" dirty="0"/>
              <a:t>řídí/ </a:t>
            </a:r>
            <a:r>
              <a:rPr lang="cs-CZ" dirty="0" smtClean="0"/>
              <a:t>významně ovlivňuje všechny </a:t>
            </a:r>
            <a:r>
              <a:rPr lang="cs-CZ" dirty="0"/>
              <a:t>typy </a:t>
            </a:r>
            <a:r>
              <a:rPr lang="cs-CZ" dirty="0" smtClean="0"/>
              <a:t>regulací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0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10_cr_lan_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lum bright="-12000"/>
          </a:blip>
          <a:srcRect l="305" r="937"/>
          <a:stretch>
            <a:fillRect/>
          </a:stretch>
        </p:blipFill>
        <p:spPr>
          <a:xfrm>
            <a:off x="1691680" y="908720"/>
            <a:ext cx="5357813" cy="318278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Brocovo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řečové centrum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4149080"/>
            <a:ext cx="9144000" cy="2924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45</a:t>
            </a:r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Sémantické zpracování </a:t>
            </a:r>
          </a:p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			„výběr vhodných slov a manipulace s nimi v kontextu dané úlohy“</a:t>
            </a:r>
          </a:p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44</a:t>
            </a:r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Fonologické zpracování a produkce řeči</a:t>
            </a:r>
          </a:p>
          <a:p>
            <a:pPr marL="1365250" lvl="3" indent="-450850">
              <a:spcBef>
                <a:spcPct val="20000"/>
              </a:spcBef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„výběr a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aktivace příslušných částí primárního motorického </a:t>
            </a:r>
            <a:r>
              <a:rPr kumimoji="0" lang="cs-CZ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kortexu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10_cr_lan_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lum bright="-12000"/>
          </a:blip>
          <a:srcRect l="305" r="937"/>
          <a:stretch>
            <a:fillRect/>
          </a:stretch>
        </p:blipFill>
        <p:spPr>
          <a:xfrm>
            <a:off x="1691680" y="908720"/>
            <a:ext cx="5357813" cy="318278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 err="1" smtClean="0">
                <a:latin typeface="+mj-lt"/>
                <a:ea typeface="+mj-ea"/>
                <a:cs typeface="+mj-cs"/>
              </a:rPr>
              <a:t>Wernickeovo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řečové centrum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4149079"/>
            <a:ext cx="9144000" cy="270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22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000" dirty="0" smtClean="0"/>
              <a:t>Obsahuje tři podoblasti</a:t>
            </a:r>
          </a:p>
          <a:p>
            <a:pPr lvl="3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cs-CZ" sz="2000" dirty="0" smtClean="0"/>
              <a:t>Podoblast – aktivována jak mluveným slovem (cizím i vlastním), tak jinými 		zvuky</a:t>
            </a:r>
          </a:p>
          <a:p>
            <a:pPr lvl="3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Podoblast – aktivována cizím mluveným slovem a  při vybavování naučené sekvence slov</a:t>
            </a:r>
          </a:p>
          <a:p>
            <a:pPr marL="1341438" marR="0" lvl="1" indent="-4413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cs-CZ" sz="2000" dirty="0" smtClean="0"/>
              <a:t>	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Podoblast – zapojena do produkce řeči</a:t>
            </a:r>
          </a:p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Algoritmus zpracování slyšeného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99784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Zvuk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Ano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Lidský hlas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40352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720233" cy="412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6156176" y="3573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Přítomnost slabik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Ano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56334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Reálné slovo</a:t>
            </a:r>
          </a:p>
          <a:p>
            <a:pPr algn="ctr"/>
            <a:r>
              <a:rPr lang="cs-CZ" dirty="0" smtClean="0"/>
              <a:t>- srozumitelné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32240" y="566298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Pseudolovo</a:t>
            </a:r>
            <a:endParaRPr lang="cs-CZ" dirty="0" smtClean="0"/>
          </a:p>
          <a:p>
            <a:pPr algn="ctr"/>
            <a:r>
              <a:rPr lang="cs-CZ" dirty="0" smtClean="0"/>
              <a:t>- nesrozumitelné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5085184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Na vnímání i produkci řeči se podílí</a:t>
            </a:r>
          </a:p>
          <a:p>
            <a:pPr marL="633413">
              <a:buFont typeface="Wingdings" pitchFamily="2" charset="2"/>
              <a:buChar char="ü"/>
            </a:pPr>
            <a:r>
              <a:rPr lang="cs-CZ" sz="2200" b="1" dirty="0" smtClean="0"/>
              <a:t>	</a:t>
            </a:r>
            <a:r>
              <a:rPr lang="cs-CZ" sz="2200" b="1" dirty="0" err="1" smtClean="0"/>
              <a:t>Wernickeova</a:t>
            </a:r>
            <a:r>
              <a:rPr lang="cs-CZ" sz="2200" b="1" dirty="0" smtClean="0"/>
              <a:t> oblast</a:t>
            </a:r>
          </a:p>
          <a:p>
            <a:pPr marL="633413">
              <a:buFont typeface="Wingdings" pitchFamily="2" charset="2"/>
              <a:buChar char="ü"/>
            </a:pPr>
            <a:r>
              <a:rPr lang="cs-CZ" sz="2000" b="1" dirty="0" smtClean="0"/>
              <a:t>	</a:t>
            </a:r>
            <a:r>
              <a:rPr lang="cs-CZ" sz="2000" b="1" dirty="0" err="1" smtClean="0"/>
              <a:t>Brocova</a:t>
            </a:r>
            <a:r>
              <a:rPr lang="cs-CZ" sz="2000" b="1" dirty="0" smtClean="0"/>
              <a:t> oblast </a:t>
            </a:r>
          </a:p>
          <a:p>
            <a:pPr marL="633413">
              <a:buFont typeface="Wingdings" pitchFamily="2" charset="2"/>
              <a:buChar char="ü"/>
            </a:pPr>
            <a:r>
              <a:rPr lang="cs-CZ" sz="2000" b="1" dirty="0" smtClean="0"/>
              <a:t>	P-O-T asociační oblast</a:t>
            </a:r>
          </a:p>
          <a:p>
            <a:endParaRPr lang="cs-CZ" dirty="0" smtClean="0"/>
          </a:p>
        </p:txBody>
      </p:sp>
      <p:cxnSp>
        <p:nvCxnSpPr>
          <p:cNvPr id="16" name="Přímá spojovací šipka 15"/>
          <p:cNvCxnSpPr>
            <a:stCxn id="4" idx="2"/>
          </p:cNvCxnSpPr>
          <p:nvPr/>
        </p:nvCxnSpPr>
        <p:spPr>
          <a:xfrm>
            <a:off x="7667836" y="1638092"/>
            <a:ext cx="50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6" idx="2"/>
            <a:endCxn id="5" idx="0"/>
          </p:cNvCxnSpPr>
          <p:nvPr/>
        </p:nvCxnSpPr>
        <p:spPr>
          <a:xfrm flipH="1">
            <a:off x="7200292" y="2502188"/>
            <a:ext cx="504056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6" idx="2"/>
            <a:endCxn id="7" idx="0"/>
          </p:cNvCxnSpPr>
          <p:nvPr/>
        </p:nvCxnSpPr>
        <p:spPr>
          <a:xfrm>
            <a:off x="7704348" y="2502188"/>
            <a:ext cx="504056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2"/>
            <a:endCxn id="9" idx="0"/>
          </p:cNvCxnSpPr>
          <p:nvPr/>
        </p:nvCxnSpPr>
        <p:spPr>
          <a:xfrm>
            <a:off x="7200292" y="3294276"/>
            <a:ext cx="0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9" idx="2"/>
            <a:endCxn id="10" idx="0"/>
          </p:cNvCxnSpPr>
          <p:nvPr/>
        </p:nvCxnSpPr>
        <p:spPr>
          <a:xfrm flipH="1">
            <a:off x="6624228" y="3942348"/>
            <a:ext cx="576064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9" idx="2"/>
            <a:endCxn id="11" idx="0"/>
          </p:cNvCxnSpPr>
          <p:nvPr/>
        </p:nvCxnSpPr>
        <p:spPr>
          <a:xfrm>
            <a:off x="7200292" y="3942348"/>
            <a:ext cx="648072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0" idx="2"/>
            <a:endCxn id="12" idx="0"/>
          </p:cNvCxnSpPr>
          <p:nvPr/>
        </p:nvCxnSpPr>
        <p:spPr>
          <a:xfrm flipH="1">
            <a:off x="5724128" y="4662428"/>
            <a:ext cx="900100" cy="971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10" idx="2"/>
            <a:endCxn id="13" idx="0"/>
          </p:cNvCxnSpPr>
          <p:nvPr/>
        </p:nvCxnSpPr>
        <p:spPr>
          <a:xfrm>
            <a:off x="6624228" y="4662428"/>
            <a:ext cx="1080120" cy="1000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_10_cr_lan_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ECD"/>
              </a:clrFrom>
              <a:clrTo>
                <a:srgbClr val="FFFECD">
                  <a:alpha val="0"/>
                </a:srgbClr>
              </a:clrTo>
            </a:clrChange>
            <a:lum bright="-6000"/>
          </a:blip>
          <a:srcRect t="21076"/>
          <a:stretch>
            <a:fillRect/>
          </a:stretch>
        </p:blipFill>
        <p:spPr>
          <a:xfrm>
            <a:off x="3923928" y="620688"/>
            <a:ext cx="4536504" cy="3505534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4005064"/>
            <a:ext cx="91440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0850" lvl="1" indent="-450850">
              <a:spcBef>
                <a:spcPct val="20000"/>
              </a:spcBef>
              <a:defRPr/>
            </a:pPr>
            <a:r>
              <a:rPr lang="cs-CZ" sz="2000" b="1" dirty="0" err="1" smtClean="0"/>
              <a:t>Gyrus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supramarginalis</a:t>
            </a:r>
            <a:endParaRPr lang="cs-CZ" sz="2000" dirty="0" smtClean="0"/>
          </a:p>
          <a:p>
            <a:pPr marL="908050" lvl="2" indent="-377825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Zpracování fonologické a artikulační stránky slyšeného slova </a:t>
            </a:r>
          </a:p>
          <a:p>
            <a:pPr marL="908050" lvl="2" indent="-377825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cs-CZ" sz="800" dirty="0" smtClean="0"/>
          </a:p>
          <a:p>
            <a:pPr marL="450850" lvl="1" indent="-450850">
              <a:spcBef>
                <a:spcPct val="20000"/>
              </a:spcBef>
              <a:defRPr/>
            </a:pPr>
            <a:r>
              <a:rPr lang="cs-CZ" sz="2000" b="1" dirty="0" err="1" smtClean="0"/>
              <a:t>Gyrus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angularis</a:t>
            </a:r>
            <a:r>
              <a:rPr lang="cs-CZ" sz="2000" b="1" dirty="0" smtClean="0"/>
              <a:t> </a:t>
            </a:r>
            <a:endParaRPr lang="cs-CZ" sz="2000" dirty="0" smtClean="0"/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Zpracování sémantické stránky slyšeného slova</a:t>
            </a:r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cs-CZ" sz="800" dirty="0" smtClean="0"/>
          </a:p>
          <a:p>
            <a:pPr marL="450850" lvl="1" indent="-450850">
              <a:spcBef>
                <a:spcPct val="20000"/>
              </a:spcBef>
              <a:defRPr/>
            </a:pPr>
            <a:r>
              <a:rPr lang="cs-CZ" sz="2000" dirty="0" smtClean="0"/>
              <a:t>Četné spoje s </a:t>
            </a:r>
            <a:r>
              <a:rPr lang="cs-CZ" sz="2000" dirty="0" err="1" smtClean="0"/>
              <a:t>Brocovou</a:t>
            </a:r>
            <a:r>
              <a:rPr lang="cs-CZ" sz="2000" dirty="0" smtClean="0"/>
              <a:t> a </a:t>
            </a:r>
            <a:r>
              <a:rPr lang="cs-CZ" sz="2000" dirty="0" err="1" smtClean="0"/>
              <a:t>Wernickeovou</a:t>
            </a:r>
            <a:r>
              <a:rPr lang="cs-CZ" sz="2000" dirty="0" smtClean="0"/>
              <a:t> oblastí (komunikace do trojúhelníku)</a:t>
            </a:r>
          </a:p>
          <a:p>
            <a:pPr marL="450850" lvl="1" indent="-450850">
              <a:spcBef>
                <a:spcPct val="20000"/>
              </a:spcBef>
              <a:defRPr/>
            </a:pPr>
            <a:endParaRPr lang="cs-CZ" sz="800" dirty="0" smtClean="0"/>
          </a:p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1" dirty="0" smtClean="0"/>
              <a:t>Integrace sluchových, zrakových a </a:t>
            </a:r>
            <a:r>
              <a:rPr lang="cs-CZ" sz="2000" b="1" dirty="0" err="1" smtClean="0"/>
              <a:t>somatosenzorických</a:t>
            </a:r>
            <a:r>
              <a:rPr lang="cs-CZ" sz="2000" b="1" dirty="0" smtClean="0"/>
              <a:t> informací</a:t>
            </a:r>
          </a:p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-13741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 err="1" smtClean="0">
                <a:latin typeface="+mj-lt"/>
                <a:ea typeface="+mj-ea"/>
                <a:cs typeface="+mj-cs"/>
              </a:rPr>
              <a:t>Lobulus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600" b="1" dirty="0" err="1" smtClean="0">
                <a:latin typeface="+mj-lt"/>
                <a:ea typeface="+mj-ea"/>
                <a:cs typeface="+mj-cs"/>
              </a:rPr>
              <a:t>parietalis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600" b="1" dirty="0" err="1" smtClean="0">
                <a:latin typeface="+mj-lt"/>
                <a:ea typeface="+mj-ea"/>
                <a:cs typeface="+mj-cs"/>
              </a:rPr>
              <a:t>inferior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Gray726 inferior parietal lobule.png"/>
          <p:cNvPicPr>
            <a:picLocks noChangeAspect="1" noChangeArrowheads="1"/>
          </p:cNvPicPr>
          <p:nvPr/>
        </p:nvPicPr>
        <p:blipFill>
          <a:blip r:embed="rId3" cstate="print"/>
          <a:srcRect l="49378" t="23594" r="15131" b="22842"/>
          <a:stretch>
            <a:fillRect/>
          </a:stretch>
        </p:blipFill>
        <p:spPr bwMode="auto">
          <a:xfrm>
            <a:off x="251520" y="764704"/>
            <a:ext cx="331236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167" y="504544"/>
            <a:ext cx="5648225" cy="40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4581128"/>
            <a:ext cx="9144000" cy="285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0850" marR="0" lvl="1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Lobulus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parietalis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inferior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slyšeným zvukům </a:t>
            </a: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viděným objektům</a:t>
            </a: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</a:t>
            </a:r>
            <a:r>
              <a:rPr lang="cs-CZ" sz="2000" dirty="0" err="1" smtClean="0"/>
              <a:t>somatosenzorickým</a:t>
            </a:r>
            <a:r>
              <a:rPr lang="cs-CZ" sz="2000" dirty="0" smtClean="0"/>
              <a:t> vstupům</a:t>
            </a:r>
          </a:p>
          <a:p>
            <a:pPr marL="450850" lvl="1" indent="-450850">
              <a:spcBef>
                <a:spcPct val="20000"/>
              </a:spcBef>
              <a:buFontTx/>
              <a:buChar char="-"/>
              <a:defRPr/>
            </a:pPr>
            <a:r>
              <a:rPr lang="cs-CZ" sz="2000" dirty="0" smtClean="0"/>
              <a:t>Přiřazování významu mluvenému/čtenému slovu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-85749"/>
            <a:ext cx="91440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0850" lvl="1" indent="-450850" algn="ctr">
              <a:spcBef>
                <a:spcPct val="20000"/>
              </a:spcBef>
              <a:defRPr/>
            </a:pPr>
            <a:r>
              <a:rPr lang="cs-CZ" sz="2600" b="1" dirty="0" smtClean="0"/>
              <a:t>Integrace sluchových, zrakových a </a:t>
            </a:r>
            <a:r>
              <a:rPr lang="cs-CZ" sz="2600" b="1" dirty="0" err="1" smtClean="0"/>
              <a:t>somatosenzorických</a:t>
            </a:r>
            <a:r>
              <a:rPr lang="cs-CZ" sz="2600" b="1" dirty="0" smtClean="0"/>
              <a:t> informací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4109010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 - O - T asociační oblast</a:t>
            </a:r>
            <a:endParaRPr lang="en-US" sz="2000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6300192" y="5301208"/>
            <a:ext cx="4067944" cy="576064"/>
            <a:chOff x="6300192" y="5301208"/>
            <a:chExt cx="4067944" cy="576064"/>
          </a:xfrm>
        </p:grpSpPr>
        <p:sp>
          <p:nvSpPr>
            <p:cNvPr id="10" name="TextovéPole 9"/>
            <p:cNvSpPr txBox="1"/>
            <p:nvPr/>
          </p:nvSpPr>
          <p:spPr>
            <a:xfrm>
              <a:off x="7164288" y="5363924"/>
              <a:ext cx="3203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/>
                <a:t>Klasifikace</a:t>
              </a:r>
              <a:endParaRPr lang="en-US" sz="2400" b="1" dirty="0"/>
            </a:p>
          </p:txBody>
        </p:sp>
        <p:sp>
          <p:nvSpPr>
            <p:cNvPr id="12" name="Šipka doprava 11"/>
            <p:cNvSpPr/>
            <p:nvPr/>
          </p:nvSpPr>
          <p:spPr>
            <a:xfrm>
              <a:off x="6300192" y="5301208"/>
              <a:ext cx="792088" cy="576064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052736"/>
            <a:ext cx="9144000" cy="580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113" lvl="1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Jedna z posledních oblastí, které se vyvíjí v průběhu evoluce i individuálního vývoje </a:t>
            </a:r>
          </a:p>
          <a:p>
            <a:pPr marL="450850" lvl="1" indent="-450850">
              <a:spcBef>
                <a:spcPct val="20000"/>
              </a:spcBef>
              <a:defRPr/>
            </a:pPr>
            <a:r>
              <a:rPr lang="cs-CZ" sz="800" dirty="0" smtClean="0"/>
              <a:t> </a:t>
            </a:r>
          </a:p>
          <a:p>
            <a:pPr marL="265113" lvl="1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V rámci individuálního vývoje dozrává mezi 5.-6. rokem života </a:t>
            </a:r>
          </a:p>
          <a:p>
            <a:pPr marL="908050" lvl="2" indent="-450850">
              <a:spcBef>
                <a:spcPct val="20000"/>
              </a:spcBef>
              <a:defRPr/>
            </a:pPr>
            <a:r>
              <a:rPr lang="cs-CZ" sz="2000" dirty="0" smtClean="0"/>
              <a:t>– Důsledkem toho dítě obvykle nemůže dřív aktivně číst (pochopit význam textu, který čte)</a:t>
            </a:r>
          </a:p>
          <a:p>
            <a:pPr marL="908050" lvl="2" indent="-908050">
              <a:spcBef>
                <a:spcPct val="20000"/>
              </a:spcBef>
              <a:defRPr/>
            </a:pPr>
            <a:endParaRPr lang="cs-CZ" sz="800" dirty="0" smtClean="0"/>
          </a:p>
          <a:p>
            <a:pPr marL="176213" lvl="2" indent="-176213" defTabSz="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Funkce mozku, které se podílí na řeči se podílí na vzniku řeči se také podílí na tvorbě vnitřních klasifikací</a:t>
            </a:r>
          </a:p>
          <a:p>
            <a:pPr marL="908050" lvl="2" indent="-908050">
              <a:spcBef>
                <a:spcPct val="20000"/>
              </a:spcBef>
              <a:defRPr/>
            </a:pPr>
            <a:endParaRPr lang="cs-CZ" sz="800" dirty="0" smtClean="0"/>
          </a:p>
          <a:p>
            <a:pPr marL="176213" lvl="2" indent="-176213" defTabSz="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Díky tomu řeč („mluvená i vnitřní“) umožnila hlubší (abstraktní) myšlení a vznik kultury</a:t>
            </a:r>
          </a:p>
          <a:p>
            <a:pPr marL="908050" lvl="2" indent="-450850">
              <a:spcBef>
                <a:spcPct val="20000"/>
              </a:spcBef>
              <a:defRPr/>
            </a:pPr>
            <a:endParaRPr lang="cs-CZ" sz="2000" dirty="0" smtClean="0"/>
          </a:p>
          <a:p>
            <a:pPr marL="265113" lvl="2" indent="-265113" defTabSz="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Mezníky vývoje lidské kultury jsou vázány na vývoj šíření informací</a:t>
            </a:r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	Mluvená řeč</a:t>
            </a:r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 Vznik písma</a:t>
            </a:r>
          </a:p>
          <a:p>
            <a:pPr marL="908050" lvl="2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2000" dirty="0" smtClean="0"/>
              <a:t>	 Vznik knihtisku</a:t>
            </a:r>
          </a:p>
          <a:p>
            <a:pPr marL="450850" marR="0" lvl="1" indent="-7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000" dirty="0" smtClean="0"/>
              <a:t>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Vznik internetu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19944" y="188640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 err="1" smtClean="0">
                <a:latin typeface="+mj-lt"/>
                <a:ea typeface="+mj-ea"/>
                <a:cs typeface="+mj-cs"/>
              </a:rPr>
              <a:t>Lobulus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600" b="1" dirty="0" err="1" smtClean="0">
                <a:latin typeface="+mj-lt"/>
                <a:ea typeface="+mj-ea"/>
                <a:cs typeface="+mj-cs"/>
              </a:rPr>
              <a:t>parietalis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600" b="1" dirty="0" err="1" smtClean="0">
                <a:latin typeface="+mj-lt"/>
                <a:ea typeface="+mj-ea"/>
                <a:cs typeface="+mj-cs"/>
              </a:rPr>
              <a:t>inferior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Vnímání slov a slovní produkce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 l="-3625" t="48706"/>
          <a:stretch>
            <a:fillRect/>
          </a:stretch>
        </p:blipFill>
        <p:spPr bwMode="auto">
          <a:xfrm>
            <a:off x="5013325" y="911225"/>
            <a:ext cx="3367088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-3186" t="-1031" b="50153"/>
          <a:stretch>
            <a:fillRect/>
          </a:stretch>
        </p:blipFill>
        <p:spPr bwMode="auto">
          <a:xfrm>
            <a:off x="1033463" y="990600"/>
            <a:ext cx="33528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437"/>
          </a:xfrm>
        </p:spPr>
        <p:txBody>
          <a:bodyPr/>
          <a:lstStyle/>
          <a:p>
            <a:r>
              <a:rPr lang="cs-CZ" sz="2600" b="1" dirty="0" err="1" smtClean="0"/>
              <a:t>Lateralizace</a:t>
            </a:r>
            <a:r>
              <a:rPr lang="cs-CZ" sz="2600" b="1" dirty="0" smtClean="0"/>
              <a:t> řečových funkcí</a:t>
            </a:r>
            <a:endParaRPr lang="en-US" sz="2600" b="1" dirty="0" smtClean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1"/>
          </a:xfrm>
        </p:spPr>
        <p:txBody>
          <a:bodyPr>
            <a:normAutofit/>
          </a:bodyPr>
          <a:lstStyle/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97% lidí má </a:t>
            </a:r>
            <a:r>
              <a:rPr lang="cs-CZ" sz="2000" dirty="0" err="1" smtClean="0"/>
              <a:t>Brocovu</a:t>
            </a:r>
            <a:r>
              <a:rPr lang="cs-CZ" sz="2000" dirty="0" smtClean="0"/>
              <a:t> a </a:t>
            </a:r>
            <a:r>
              <a:rPr lang="cs-CZ" sz="2000" dirty="0" err="1" smtClean="0"/>
              <a:t>Wernickeovu</a:t>
            </a:r>
            <a:r>
              <a:rPr lang="cs-CZ" sz="2000" dirty="0" smtClean="0"/>
              <a:t> řečovou oblast lokalizované v levé hemisféře</a:t>
            </a:r>
          </a:p>
          <a:p>
            <a:pPr marL="450850" lvl="1" indent="-450850">
              <a:buFont typeface="Arial" pitchFamily="34" charset="0"/>
              <a:buChar char="•"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Lokalizace v levé hemisféře není na 100% závislá na tom zda je člověk pravák nebo levák </a:t>
            </a:r>
          </a:p>
          <a:p>
            <a:pPr marL="900113" lvl="1" indent="265113">
              <a:buFont typeface="Wingdings" pitchFamily="2" charset="2"/>
              <a:buChar char="ü"/>
            </a:pPr>
            <a:r>
              <a:rPr lang="cs-CZ" sz="2000" dirty="0" smtClean="0"/>
              <a:t>90% populace jsou praváci</a:t>
            </a:r>
          </a:p>
          <a:p>
            <a:pPr marL="900113" lvl="1" indent="265113">
              <a:buFont typeface="Wingdings" pitchFamily="2" charset="2"/>
              <a:buChar char="ü"/>
            </a:pPr>
            <a:r>
              <a:rPr lang="cs-CZ" sz="2000" dirty="0" smtClean="0"/>
              <a:t>95% praváků mají B-W řečové oblasti v levé hemisféře</a:t>
            </a:r>
          </a:p>
          <a:p>
            <a:pPr marL="900113" lvl="1" indent="265113">
              <a:buFont typeface="Wingdings" pitchFamily="2" charset="2"/>
              <a:buChar char="ü"/>
            </a:pPr>
            <a:r>
              <a:rPr lang="cs-CZ" sz="2000" dirty="0" smtClean="0"/>
              <a:t>Většina leváků má B-W řečové oblasti také lokalizované vlevo</a:t>
            </a:r>
          </a:p>
          <a:p>
            <a:pPr marL="450850" lvl="1" indent="-450850">
              <a:buNone/>
            </a:pPr>
            <a:endParaRPr lang="cs-CZ" sz="2000" dirty="0" smtClean="0"/>
          </a:p>
          <a:p>
            <a:pPr marL="450850" lvl="1" indent="-450850">
              <a:buFont typeface="Arial" pitchFamily="34" charset="0"/>
              <a:buChar char="•"/>
            </a:pPr>
            <a:r>
              <a:rPr lang="cs-CZ" sz="2000" dirty="0" smtClean="0"/>
              <a:t>Na základě skutečnosti, že drtivá většina lidí jsou praváci (dominantní levá hemisféra) a B-W řečové oblasti sou lokalizovány vlevo se někteří vědci domnívají, že</a:t>
            </a:r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2000" dirty="0" smtClean="0"/>
              <a:t>Dominance pro řeč se vyvinula v motoricky dominantní hemisféře, neboť řeč je velmi náročná na motoriku a </a:t>
            </a:r>
            <a:r>
              <a:rPr lang="cs-CZ" sz="2000" dirty="0" err="1" smtClean="0"/>
              <a:t>Brocova</a:t>
            </a:r>
            <a:r>
              <a:rPr lang="cs-CZ" sz="2000" dirty="0" smtClean="0"/>
              <a:t> oblast je v zásadě </a:t>
            </a:r>
            <a:r>
              <a:rPr lang="cs-CZ" sz="2000" dirty="0" err="1" smtClean="0"/>
              <a:t>premotorická</a:t>
            </a:r>
            <a:r>
              <a:rPr lang="cs-CZ" sz="2000" dirty="0" smtClean="0"/>
              <a:t> oblast</a:t>
            </a:r>
          </a:p>
          <a:p>
            <a:pPr marL="450850" lvl="1" indent="-450850">
              <a:buNone/>
            </a:pPr>
            <a:endParaRPr lang="cs-CZ" sz="2000" dirty="0" smtClean="0"/>
          </a:p>
          <a:p>
            <a:pPr marL="850900" lvl="2" indent="-450850">
              <a:buFont typeface="Wingdings" pitchFamily="2" charset="2"/>
              <a:buChar char="ü"/>
            </a:pPr>
            <a:r>
              <a:rPr lang="cs-CZ" sz="2000" dirty="0" smtClean="0"/>
              <a:t>Levá hemisfér vyzrává dříve než pravá (opět patrně souvislost s </a:t>
            </a:r>
            <a:r>
              <a:rPr lang="cs-CZ" sz="2000" dirty="0" err="1" smtClean="0"/>
              <a:t>motorikou</a:t>
            </a:r>
            <a:r>
              <a:rPr lang="cs-CZ" sz="2000" dirty="0" smtClean="0"/>
              <a:t>)</a:t>
            </a:r>
          </a:p>
          <a:p>
            <a:pPr marL="450850" lvl="1" indent="-450850">
              <a:buNone/>
            </a:pPr>
            <a:endParaRPr lang="cs-CZ" dirty="0" smtClean="0"/>
          </a:p>
          <a:p>
            <a:pPr marL="450850" lvl="1" indent="-450850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Funkce pravé hemisféry v řeči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Hodnocení neverbální stránky projevu</a:t>
            </a:r>
          </a:p>
          <a:p>
            <a:pPr lvl="2">
              <a:buFont typeface="Wingdings" pitchFamily="2" charset="2"/>
              <a:buChar char="ü"/>
            </a:pPr>
            <a:r>
              <a:rPr lang="cs-CZ" sz="2000" dirty="0" smtClean="0"/>
              <a:t>Prosodie – intonace, stres</a:t>
            </a:r>
          </a:p>
          <a:p>
            <a:pPr lvl="2">
              <a:buFont typeface="Wingdings" pitchFamily="2" charset="2"/>
              <a:buChar char="ü"/>
            </a:pPr>
            <a:endParaRPr lang="cs-CZ" sz="800" dirty="0" smtClean="0"/>
          </a:p>
          <a:p>
            <a:r>
              <a:rPr lang="cs-CZ" sz="2000" dirty="0" smtClean="0"/>
              <a:t>Hodnocení přeneseného význam</a:t>
            </a:r>
          </a:p>
          <a:p>
            <a:pPr lvl="2">
              <a:buFont typeface="Wingdings" pitchFamily="2" charset="2"/>
              <a:buChar char="ü"/>
            </a:pPr>
            <a:r>
              <a:rPr lang="cs-CZ" sz="2000" dirty="0" smtClean="0"/>
              <a:t>Ironie</a:t>
            </a:r>
          </a:p>
          <a:p>
            <a:pPr lvl="2">
              <a:buFont typeface="Wingdings" pitchFamily="2" charset="2"/>
              <a:buChar char="ü"/>
            </a:pPr>
            <a:r>
              <a:rPr lang="cs-CZ" sz="2000" dirty="0" smtClean="0"/>
              <a:t>Metafory </a:t>
            </a:r>
          </a:p>
          <a:p>
            <a:pPr lvl="2">
              <a:buNone/>
            </a:pPr>
            <a:r>
              <a:rPr lang="cs-CZ" sz="800" dirty="0" smtClean="0"/>
              <a:t>	</a:t>
            </a:r>
          </a:p>
          <a:p>
            <a:r>
              <a:rPr lang="cs-CZ" sz="2000" dirty="0" smtClean="0"/>
              <a:t> Pochopení složitě organizovaného projevu</a:t>
            </a:r>
          </a:p>
          <a:p>
            <a:pPr marL="1165225" lvl="1" indent="-265113">
              <a:buFont typeface="Wingdings" pitchFamily="2" charset="2"/>
              <a:buChar char="ü"/>
            </a:pPr>
            <a:r>
              <a:rPr lang="cs-CZ" sz="2000" dirty="0" smtClean="0"/>
              <a:t>Přednáška, diskuse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" name="Picture 2" descr="http://www.d.umn.edu/~jfitzake/Lectures/DMED/SpeechLanguage/Languag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867645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ftrigh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>
          <a:xfrm>
            <a:off x="1008112" y="1052736"/>
            <a:ext cx="7164288" cy="5365753"/>
          </a:xfrm>
          <a:prstGeom prst="rect">
            <a:avLst/>
          </a:prstGeom>
          <a:noFill/>
          <a:ln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Lateralizace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mozkových funkcí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332656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Regulace humorální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•Chemický </a:t>
            </a:r>
            <a:r>
              <a:rPr lang="cs-CZ" dirty="0" err="1" smtClean="0">
                <a:latin typeface="Arial" panose="020B0604020202020204" pitchFamily="34" charset="0"/>
              </a:rPr>
              <a:t>působek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•Nespecifický kanál vedení „</a:t>
            </a:r>
            <a:r>
              <a:rPr lang="cs-CZ" dirty="0">
                <a:latin typeface="Arial" panose="020B0604020202020204" pitchFamily="34" charset="0"/>
              </a:rPr>
              <a:t>využití </a:t>
            </a:r>
            <a:r>
              <a:rPr lang="cs-CZ" dirty="0" smtClean="0">
                <a:latin typeface="Arial" panose="020B0604020202020204" pitchFamily="34" charset="0"/>
              </a:rPr>
              <a:t>stávající infrastruktury</a:t>
            </a:r>
            <a:r>
              <a:rPr lang="cs-CZ" dirty="0">
                <a:latin typeface="Arial" panose="020B0604020202020204" pitchFamily="34" charset="0"/>
              </a:rPr>
              <a:t>“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•Specificita dána přítomností receptoru na cílové buňce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•Energeticky nenáročná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•Pomalý nástup účinku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•Trvání účinku - dlouhé</a:t>
            </a:r>
            <a:endParaRPr lang="cs-CZ" dirty="0">
              <a:latin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</a:rPr>
              <a:t>Regulace nervová</a:t>
            </a:r>
          </a:p>
          <a:p>
            <a:endParaRPr lang="cs-CZ" b="1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•Neurotransmiter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•Specifický kanál vedení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•Specificita dána infrastrukturou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•Energeticky náročná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•Rychlý účinek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•Trvání účinku - krátké</a:t>
            </a:r>
            <a:endParaRPr lang="cs-CZ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2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Testování </a:t>
            </a:r>
            <a:r>
              <a:rPr lang="cs-CZ" sz="3200" b="1" dirty="0" err="1" smtClean="0"/>
              <a:t>lateralizace</a:t>
            </a:r>
            <a:r>
              <a:rPr lang="cs-CZ" sz="3200" b="1" dirty="0" smtClean="0"/>
              <a:t> řečových funkcí</a:t>
            </a:r>
            <a:endParaRPr lang="en-US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1988841"/>
            <a:ext cx="52920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Wada</a:t>
            </a:r>
            <a:r>
              <a:rPr lang="cs-CZ" sz="2400" b="1" dirty="0" smtClean="0"/>
              <a:t> test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</a:t>
            </a:r>
            <a:r>
              <a:rPr lang="cs-CZ" dirty="0" err="1" smtClean="0"/>
              <a:t>Selekivní</a:t>
            </a:r>
            <a:r>
              <a:rPr lang="cs-CZ" dirty="0" smtClean="0"/>
              <a:t> katetrizace arteria </a:t>
            </a:r>
            <a:r>
              <a:rPr lang="cs-CZ" dirty="0" err="1" smtClean="0"/>
              <a:t>carotis</a:t>
            </a:r>
            <a:r>
              <a:rPr lang="cs-CZ" dirty="0" smtClean="0"/>
              <a:t> interna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Aplikace anestetika – </a:t>
            </a:r>
            <a:r>
              <a:rPr lang="cs-CZ" dirty="0" err="1" smtClean="0"/>
              <a:t>Amytal</a:t>
            </a:r>
            <a:r>
              <a:rPr lang="cs-CZ" dirty="0" smtClean="0"/>
              <a:t> (</a:t>
            </a:r>
            <a:r>
              <a:rPr lang="cs-CZ" dirty="0" err="1" smtClean="0"/>
              <a:t>Amobarbital</a:t>
            </a:r>
            <a:r>
              <a:rPr lang="cs-CZ" dirty="0" smtClean="0"/>
              <a:t>) sodný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Inhibice (uspání) příslušné hemisféry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Testování schopnosti pojmenovat viděný objekt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6" name="Picture 3" descr="wada-t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22965"/>
            <a:ext cx="2664296" cy="643399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n2_8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5616" y="782165"/>
            <a:ext cx="3449691" cy="3050191"/>
          </a:xfrm>
        </p:spPr>
      </p:pic>
      <p:pic>
        <p:nvPicPr>
          <p:cNvPr id="5" name="Picture 4" descr="ln2_8_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54525" y="764704"/>
            <a:ext cx="3501851" cy="305019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1520" y="3779743"/>
            <a:ext cx="88924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Split </a:t>
            </a:r>
            <a:r>
              <a:rPr lang="cs-CZ" sz="2400" b="1" dirty="0" err="1" smtClean="0"/>
              <a:t>brain</a:t>
            </a:r>
            <a:r>
              <a:rPr lang="cs-CZ" sz="2400" b="1" dirty="0" smtClean="0"/>
              <a:t> test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Vyšetřovaný se soustředí na písmeno X , které je v centru zorného pole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Do periferie zorného pole se promítají obrazy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Informace o objektu jde do protilehlé hemisféry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Vyšetřovaný není schopen pojmenovat objekt, který se promítá do řečově nedominantní 	hemisféry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85192" y="-99392"/>
            <a:ext cx="8363272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Testování </a:t>
            </a:r>
            <a:r>
              <a:rPr lang="cs-CZ" sz="3200" b="1" dirty="0" err="1" smtClean="0"/>
              <a:t>lateralizace</a:t>
            </a:r>
            <a:r>
              <a:rPr lang="cs-CZ" sz="3200" b="1" dirty="0" smtClean="0"/>
              <a:t> řečových funkcí</a:t>
            </a:r>
            <a:endParaRPr lang="en-US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Pohlavní rozdíly v řeči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Ženská řeč je </a:t>
            </a:r>
            <a:r>
              <a:rPr lang="cs-CZ" sz="2000" dirty="0" err="1" smtClean="0"/>
              <a:t>fluentnější</a:t>
            </a:r>
            <a:r>
              <a:rPr lang="cs-CZ" sz="2000" dirty="0" smtClean="0"/>
              <a:t> </a:t>
            </a:r>
          </a:p>
          <a:p>
            <a:pPr lvl="1"/>
            <a:r>
              <a:rPr lang="cs-CZ" sz="1600" dirty="0" smtClean="0"/>
              <a:t>produkce většího množství slov v daném čase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Ženy jsou schopny mluvit i poslouchat zatímco vykonávají jinou činnost</a:t>
            </a:r>
          </a:p>
          <a:p>
            <a:pPr lvl="1"/>
            <a:r>
              <a:rPr lang="cs-CZ" sz="1600" dirty="0" smtClean="0"/>
              <a:t>Multitasking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Zpracování a produkce řeči je v ženském mozku více rozšířeno do obou hemisfér </a:t>
            </a:r>
          </a:p>
          <a:p>
            <a:pPr lvl="1"/>
            <a:r>
              <a:rPr lang="cs-CZ" sz="1600" dirty="0" smtClean="0"/>
              <a:t>Ženský mozek má větší množství spojů mezi hemisférami – méně patrná </a:t>
            </a:r>
            <a:r>
              <a:rPr lang="cs-CZ" sz="1600" dirty="0" err="1" smtClean="0"/>
              <a:t>lateralizace</a:t>
            </a:r>
            <a:endParaRPr lang="cs-CZ" sz="1600" dirty="0" smtClean="0"/>
          </a:p>
          <a:p>
            <a:pPr lvl="1"/>
            <a:endParaRPr lang="cs-CZ" sz="1600" dirty="0" smtClean="0"/>
          </a:p>
          <a:p>
            <a:r>
              <a:rPr lang="cs-CZ" sz="2000" dirty="0" smtClean="0"/>
              <a:t>Testosteron opožďuje vývoj levé hemisféry</a:t>
            </a:r>
          </a:p>
          <a:p>
            <a:pPr lvl="1"/>
            <a:r>
              <a:rPr lang="cs-CZ" sz="1600" dirty="0" smtClean="0"/>
              <a:t>Chlapci začínají mluvit později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Dyslexie je 4x častější u mužů  </a:t>
            </a: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pic>
        <p:nvPicPr>
          <p:cNvPr id="44034" name="Picture 2" descr="https://www.linkedin.com/mpr/mpr/p/6/005/0b1/062/302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4763"/>
            <a:ext cx="8784976" cy="413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7483647" y="11577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3121688" y="196853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630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3495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9457113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355800" y="110042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4679388" y="1131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4679388" y="13753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95616688" y="13753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1672225" y="192743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450913" y="195889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4684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0575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6561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4684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4684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1948575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7355800" y="106029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4679388" y="108908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355800" y="150634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4679388" y="153513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355800" y="195214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4679388" y="198093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7355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7355800" y="28439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4866477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1672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4450913" y="32688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250642025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147430300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7355800" y="110042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4679388" y="1131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355800" y="139247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4679388" y="142393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7355800" y="168426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44679388" y="171573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7355800" y="22680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7355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7614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457818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320231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250828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147483647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37860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147483647" y="4221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1533774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7355800" y="103077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44679388" y="106223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01672225" y="13133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4450913" y="133960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147483647" y="133960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01676988" y="155665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64450913" y="158292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01676988" y="179981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4450913" y="182608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961124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1533774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37860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334273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147483647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73558000" y="110042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4679388" y="1131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44679388" y="13753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73558000" y="192743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4679388" y="195889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2038321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2147483647" y="11577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783121688" y="196853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845630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8533495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409457113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27355800" y="110042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444679388" y="1131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444679388" y="13753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695616688" y="13753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01672225" y="192743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4450913" y="195889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444684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10575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056561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444684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444684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21948575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7355800" y="106029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44679388" y="108908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7355800" y="150634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444679388" y="153513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7355800" y="195214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444679388" y="198093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7355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27355800" y="28439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4866477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501672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64450913" y="32688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501676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4450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1250642025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2147430300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27355800" y="110042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444679388" y="1131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27355800" y="139247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444679388" y="142393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7355800" y="168426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444679388" y="171573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7355800" y="22680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27355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37614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6457818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320231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6250828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2147483647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637860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2147483647" y="4221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1533774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7355800" y="103077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444679388" y="106223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501672225" y="13133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64450913" y="133960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2147483647" y="133960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501676988" y="155665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64450913" y="158292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01676988" y="179981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64450913" y="182608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961124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115337748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37860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113342738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2147483647" y="45102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73558000" y="110042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444679388" y="11318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444679388" y="137530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73558000" y="192743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444679388" y="195889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7355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44679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038321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Obdélník 203"/>
          <p:cNvSpPr/>
          <p:nvPr/>
        </p:nvSpPr>
        <p:spPr>
          <a:xfrm>
            <a:off x="1439652" y="404664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Stavba nervové soustavy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</a:t>
            </a:r>
            <a:r>
              <a:rPr lang="cs-CZ" b="1" dirty="0" smtClean="0">
                <a:latin typeface="Arial" panose="020B0604020202020204" pitchFamily="34" charset="0"/>
              </a:rPr>
              <a:t>Neurony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–Příjem, integrace </a:t>
            </a:r>
            <a:r>
              <a:rPr lang="cs-CZ" dirty="0">
                <a:latin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</a:rPr>
              <a:t>šíření informace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</a:t>
            </a:r>
            <a:r>
              <a:rPr lang="cs-CZ" b="1" dirty="0" smtClean="0">
                <a:latin typeface="Arial" panose="020B0604020202020204" pitchFamily="34" charset="0"/>
              </a:rPr>
              <a:t>Neuroglie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–Podpůrná činnost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</a:t>
            </a:r>
            <a:r>
              <a:rPr lang="cs-CZ" b="1" dirty="0" smtClean="0">
                <a:latin typeface="Arial" panose="020B0604020202020204" pitchFamily="34" charset="0"/>
              </a:rPr>
              <a:t>Počet neuronů cca</a:t>
            </a:r>
            <a:r>
              <a:rPr lang="cs-CZ" b="1" dirty="0">
                <a:latin typeface="Arial" panose="020B0604020202020204" pitchFamily="34" charset="0"/>
              </a:rPr>
              <a:t>. </a:t>
            </a:r>
            <a:r>
              <a:rPr lang="cs-CZ" b="1" dirty="0" smtClean="0">
                <a:latin typeface="Arial" panose="020B0604020202020204" pitchFamily="34" charset="0"/>
              </a:rPr>
              <a:t>100 miliard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•</a:t>
            </a:r>
            <a:r>
              <a:rPr lang="cs-CZ" b="1" dirty="0" smtClean="0">
                <a:latin typeface="Arial" panose="020B0604020202020204" pitchFamily="34" charset="0"/>
              </a:rPr>
              <a:t>Poměr neuron/glie </a:t>
            </a:r>
            <a:endParaRPr lang="cs-CZ" b="1" dirty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–1/10 </a:t>
            </a:r>
            <a:r>
              <a:rPr lang="cs-CZ" dirty="0">
                <a:latin typeface="Arial" panose="020B0604020202020204" pitchFamily="34" charset="0"/>
              </a:rPr>
              <a:t>- 50 (</a:t>
            </a:r>
            <a:r>
              <a:rPr lang="cs-CZ" dirty="0" err="1">
                <a:latin typeface="Arial" panose="020B0604020202020204" pitchFamily="34" charset="0"/>
              </a:rPr>
              <a:t>Principles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of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Neural</a:t>
            </a:r>
            <a:r>
              <a:rPr lang="cs-CZ" dirty="0">
                <a:latin typeface="Arial" panose="020B0604020202020204" pitchFamily="34" charset="0"/>
              </a:rPr>
              <a:t> Science, 4th </a:t>
            </a:r>
            <a:r>
              <a:rPr lang="cs-CZ" dirty="0" err="1" smtClean="0">
                <a:latin typeface="Arial" panose="020B0604020202020204" pitchFamily="34" charset="0"/>
              </a:rPr>
              <a:t>ed</a:t>
            </a:r>
            <a:r>
              <a:rPr lang="cs-CZ" dirty="0" smtClean="0">
                <a:latin typeface="Arial" panose="020B0604020202020204" pitchFamily="34" charset="0"/>
              </a:rPr>
              <a:t>., </a:t>
            </a:r>
            <a:r>
              <a:rPr lang="cs-CZ" dirty="0">
                <a:latin typeface="Arial" panose="020B0604020202020204" pitchFamily="34" charset="0"/>
              </a:rPr>
              <a:t>2012)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–1/1 </a:t>
            </a:r>
            <a:r>
              <a:rPr lang="cs-CZ" dirty="0">
                <a:latin typeface="Arial" panose="020B0604020202020204" pitchFamily="34" charset="0"/>
              </a:rPr>
              <a:t>(</a:t>
            </a:r>
            <a:r>
              <a:rPr lang="cs-CZ" dirty="0" err="1" smtClean="0">
                <a:latin typeface="Arial" panose="020B0604020202020204" pitchFamily="34" charset="0"/>
              </a:rPr>
              <a:t>Nolte</a:t>
            </a:r>
            <a:r>
              <a:rPr lang="cs-CZ" dirty="0" smtClean="0">
                <a:latin typeface="Arial" panose="020B0604020202020204" pitchFamily="34" charset="0"/>
              </a:rPr>
              <a:t> s </a:t>
            </a:r>
            <a:r>
              <a:rPr lang="cs-CZ" dirty="0" err="1">
                <a:latin typeface="Arial" panose="020B0604020202020204" pitchFamily="34" charset="0"/>
              </a:rPr>
              <a:t>Human</a:t>
            </a:r>
            <a:r>
              <a:rPr lang="cs-CZ" dirty="0">
                <a:latin typeface="Arial" panose="020B0604020202020204" pitchFamily="34" charset="0"/>
              </a:rPr>
              <a:t> Brain, 7th </a:t>
            </a:r>
            <a:r>
              <a:rPr lang="cs-CZ" dirty="0" err="1" smtClean="0">
                <a:latin typeface="Arial" panose="020B0604020202020204" pitchFamily="34" charset="0"/>
              </a:rPr>
              <a:t>ed</a:t>
            </a:r>
            <a:r>
              <a:rPr lang="cs-CZ" dirty="0" smtClean="0">
                <a:latin typeface="Arial" panose="020B0604020202020204" pitchFamily="34" charset="0"/>
              </a:rPr>
              <a:t>., 2015)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395536" y="494110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Díky </a:t>
            </a:r>
            <a:r>
              <a:rPr lang="cs-CZ" b="1" dirty="0" smtClean="0">
                <a:latin typeface="Arial" panose="020B0604020202020204" pitchFamily="34" charset="0"/>
              </a:rPr>
              <a:t>hematoencefalické bariéře </a:t>
            </a:r>
            <a:r>
              <a:rPr lang="cs-CZ" b="1" dirty="0">
                <a:latin typeface="Arial" panose="020B0604020202020204" pitchFamily="34" charset="0"/>
              </a:rPr>
              <a:t>a </a:t>
            </a:r>
            <a:r>
              <a:rPr lang="cs-CZ" b="1" dirty="0" smtClean="0">
                <a:latin typeface="Arial" panose="020B0604020202020204" pitchFamily="34" charset="0"/>
              </a:rPr>
              <a:t>podpůrné činnosti neuroglie </a:t>
            </a:r>
            <a:endParaRPr lang="cs-CZ" b="1" dirty="0">
              <a:latin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</a:rPr>
              <a:t>je </a:t>
            </a:r>
            <a:r>
              <a:rPr lang="cs-CZ" b="1" dirty="0" smtClean="0">
                <a:latin typeface="Arial" panose="020B0604020202020204" pitchFamily="34" charset="0"/>
              </a:rPr>
              <a:t>udržována homeostáza ve velmi úzkém rozmezí</a:t>
            </a:r>
          </a:p>
          <a:p>
            <a:endParaRPr lang="cs-CZ" b="1" dirty="0">
              <a:latin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</a:rPr>
              <a:t>Vysoký stupeň </a:t>
            </a:r>
            <a:r>
              <a:rPr lang="cs-CZ" b="1" dirty="0" smtClean="0">
                <a:latin typeface="Arial" panose="020B0604020202020204" pitchFamily="34" charset="0"/>
              </a:rPr>
              <a:t>organizace </a:t>
            </a:r>
            <a:r>
              <a:rPr lang="cs-CZ" b="1" dirty="0">
                <a:latin typeface="Arial" panose="020B0604020202020204" pitchFamily="34" charset="0"/>
              </a:rPr>
              <a:t>CNS a </a:t>
            </a:r>
            <a:r>
              <a:rPr lang="cs-CZ" b="1" dirty="0" smtClean="0">
                <a:latin typeface="Arial" panose="020B0604020202020204" pitchFamily="34" charset="0"/>
              </a:rPr>
              <a:t>regulace umožňuje </a:t>
            </a:r>
            <a:r>
              <a:rPr lang="cs-CZ" b="1" dirty="0">
                <a:latin typeface="Arial" panose="020B0604020202020204" pitchFamily="34" charset="0"/>
              </a:rPr>
              <a:t>žít </a:t>
            </a:r>
          </a:p>
          <a:p>
            <a:r>
              <a:rPr lang="cs-CZ" b="1" dirty="0" smtClean="0">
                <a:latin typeface="Arial" panose="020B0604020202020204" pitchFamily="34" charset="0"/>
              </a:rPr>
              <a:t>neuronům </a:t>
            </a:r>
            <a:r>
              <a:rPr lang="cs-CZ" b="1" dirty="0">
                <a:latin typeface="Arial" panose="020B0604020202020204" pitchFamily="34" charset="0"/>
              </a:rPr>
              <a:t>po </a:t>
            </a:r>
            <a:r>
              <a:rPr lang="cs-CZ" b="1" dirty="0" smtClean="0">
                <a:latin typeface="Arial" panose="020B0604020202020204" pitchFamily="34" charset="0"/>
              </a:rPr>
              <a:t>celý </a:t>
            </a:r>
            <a:r>
              <a:rPr lang="cs-CZ" b="1" dirty="0">
                <a:latin typeface="Arial" panose="020B0604020202020204" pitchFamily="34" charset="0"/>
              </a:rPr>
              <a:t>život </a:t>
            </a:r>
            <a:r>
              <a:rPr lang="cs-CZ" b="1" dirty="0" smtClean="0">
                <a:latin typeface="Arial" panose="020B0604020202020204" pitchFamily="34" charset="0"/>
              </a:rPr>
              <a:t>jedince</a:t>
            </a:r>
            <a:r>
              <a:rPr lang="cs-CZ" b="1" dirty="0">
                <a:latin typeface="Arial" panose="020B0604020202020204" pitchFamily="34" charset="0"/>
              </a:rPr>
              <a:t>!</a:t>
            </a:r>
            <a:endParaRPr lang="cs-CZ" b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590823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/>
              <a:t>Řeč a funkční specializace hemisfér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endParaRPr lang="en-US" sz="3600" b="1" dirty="0"/>
          </a:p>
        </p:txBody>
      </p:sp>
      <p:pic>
        <p:nvPicPr>
          <p:cNvPr id="30724" name="Picture 4" descr="http://www.skyren.org/cache/com_zoo/images/multiple-language_7fc116afedc7272df380450ce0f038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4" y="1551383"/>
            <a:ext cx="8382000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9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unix.emich.edu/~reinhard/Lecture11nerves/48-25-MotorSensoryCortex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73528"/>
            <a:ext cx="5617120" cy="419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 txBox="1">
            <a:spLocks/>
          </p:cNvSpPr>
          <p:nvPr/>
        </p:nvSpPr>
        <p:spPr>
          <a:xfrm>
            <a:off x="2215127" y="6165304"/>
            <a:ext cx="6112129" cy="171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http://www.emunix.emich.edu</a:t>
            </a:r>
          </a:p>
        </p:txBody>
      </p:sp>
      <p:pic>
        <p:nvPicPr>
          <p:cNvPr id="4" name="Picture 3" descr="ch26f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251520" y="771153"/>
            <a:ext cx="4429125" cy="2009775"/>
          </a:xfrm>
          <a:noFill/>
          <a:ln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Mozková kůra</a:t>
            </a:r>
            <a:endParaRPr lang="en-US" sz="2600" b="1" dirty="0" smtClean="0"/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215726" y="2780928"/>
            <a:ext cx="298812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Primární oblasti</a:t>
            </a:r>
            <a:endParaRPr lang="cs-CZ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err="1" smtClean="0">
                <a:latin typeface="Calibri" pitchFamily="34" charset="0"/>
              </a:rPr>
              <a:t>Somatotopické</a:t>
            </a:r>
            <a:r>
              <a:rPr lang="cs-CZ" dirty="0" smtClean="0">
                <a:latin typeface="Calibri" pitchFamily="34" charset="0"/>
              </a:rPr>
              <a:t> uspořádání</a:t>
            </a:r>
          </a:p>
          <a:p>
            <a:pPr>
              <a:buFont typeface="Wingdings" pitchFamily="2" charset="2"/>
              <a:buChar char="ü"/>
            </a:pPr>
            <a:endParaRPr lang="cs-CZ" dirty="0">
              <a:latin typeface="Calibri" pitchFamily="34" charset="0"/>
            </a:endParaRP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Asociační oblasti</a:t>
            </a:r>
            <a:endParaRPr lang="cs-CZ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Calibri" pitchFamily="34" charset="0"/>
              </a:rPr>
              <a:t>Nemají </a:t>
            </a:r>
            <a:r>
              <a:rPr lang="cs-CZ" dirty="0" err="1" smtClean="0">
                <a:latin typeface="Calibri" pitchFamily="34" charset="0"/>
              </a:rPr>
              <a:t>somatotopické</a:t>
            </a:r>
            <a:r>
              <a:rPr lang="cs-CZ" dirty="0" smtClean="0">
                <a:latin typeface="Calibri" pitchFamily="34" charset="0"/>
              </a:rPr>
              <a:t>     	uspořádání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4338" name="Picture 2" descr="https://encrypted-tbn2.gstatic.com/images?q=tbn:ANd9GcTN0-oi1sBd-bOLxA0wl8coA1EAU28z0oD40ro1OBU46_51ZOUk2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428875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5137150" y="6092825"/>
            <a:ext cx="2098675" cy="28892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900" smtClean="0"/>
              <a:t>http://www.modernfamilyideas.com</a:t>
            </a:r>
          </a:p>
        </p:txBody>
      </p:sp>
      <p:pic>
        <p:nvPicPr>
          <p:cNvPr id="52227" name="Obrázek 3" descr="brain-and-spinal-cord-wo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41425"/>
            <a:ext cx="85693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0" y="1016000"/>
            <a:ext cx="3132138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Frontální lalok (FL)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Chování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Pohyb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Parietální lalok (PL)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Senzitivní </a:t>
            </a:r>
            <a:r>
              <a:rPr lang="cs-CZ" dirty="0" err="1">
                <a:latin typeface="Calibri" pitchFamily="34" charset="0"/>
              </a:rPr>
              <a:t>aferentace</a:t>
            </a:r>
            <a:endParaRPr lang="cs-CZ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err="1">
                <a:latin typeface="Calibri" pitchFamily="34" charset="0"/>
              </a:rPr>
              <a:t>Uvěddomění</a:t>
            </a:r>
            <a:r>
              <a:rPr lang="cs-CZ" dirty="0">
                <a:latin typeface="Calibri" pitchFamily="34" charset="0"/>
              </a:rPr>
              <a:t> si celkového   </a:t>
            </a:r>
          </a:p>
          <a:p>
            <a:r>
              <a:rPr lang="cs-CZ" dirty="0">
                <a:latin typeface="Calibri" pitchFamily="34" charset="0"/>
              </a:rPr>
              <a:t>       tělesného schématu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 Vizuálně prostorové vztahy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Pozornost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Okcipitální lalok (OL)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Zrakové vnímání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Temporální lalok (TL)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Sluch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Paměť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Limbický systém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Afektivita</a:t>
            </a:r>
            <a:endParaRPr lang="cs-CZ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Sexualita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Funkce mozkové kůry</a:t>
            </a: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Funkce mozkové kůry</a:t>
            </a:r>
            <a:endParaRPr lang="en-US" sz="2600" b="1" dirty="0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5137150" y="6092825"/>
            <a:ext cx="2098675" cy="28892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900" smtClean="0"/>
              <a:t>http://www.modernfamilyideas.com</a:t>
            </a:r>
          </a:p>
        </p:txBody>
      </p:sp>
      <p:pic>
        <p:nvPicPr>
          <p:cNvPr id="52227" name="Obrázek 3" descr="brain-and-spinal-cord-wo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41425"/>
            <a:ext cx="85693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0" y="1016000"/>
            <a:ext cx="3132138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Frontální lalok (FL)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Chování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Pohyb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Parietální lalok (PL)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Senzitivní </a:t>
            </a:r>
            <a:r>
              <a:rPr lang="cs-CZ" dirty="0" err="1">
                <a:latin typeface="Calibri" pitchFamily="34" charset="0"/>
              </a:rPr>
              <a:t>aferentace</a:t>
            </a:r>
            <a:endParaRPr lang="cs-CZ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dirty="0" err="1">
                <a:latin typeface="Calibri" pitchFamily="34" charset="0"/>
              </a:rPr>
              <a:t>Uvěddomění</a:t>
            </a:r>
            <a:r>
              <a:rPr lang="cs-CZ" dirty="0">
                <a:latin typeface="Calibri" pitchFamily="34" charset="0"/>
              </a:rPr>
              <a:t> si celkového   </a:t>
            </a:r>
          </a:p>
          <a:p>
            <a:r>
              <a:rPr lang="cs-CZ" dirty="0">
                <a:latin typeface="Calibri" pitchFamily="34" charset="0"/>
              </a:rPr>
              <a:t>       tělesného schématu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 Vizuálně prostorové vztahy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Pozornost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Okcipitální lalok (OL)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Zrakové vnímání</a:t>
            </a:r>
          </a:p>
          <a:p>
            <a:endParaRPr lang="cs-CZ" sz="800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Temporální lalok (TL)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Řeč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Sluch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Paměť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latin typeface="Calibri" pitchFamily="34" charset="0"/>
              </a:rPr>
              <a:t>Limbický systém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Afektivita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Calibri" pitchFamily="34" charset="0"/>
              </a:rPr>
              <a:t> Sexualita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20535072">
            <a:off x="1054756" y="3128334"/>
            <a:ext cx="6696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Řeč představuje jednu z vrcholných funkcí mozkové kůry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2600" b="1" dirty="0" smtClean="0"/>
              <a:t>Funkce mozkové kůry</a:t>
            </a:r>
            <a:endParaRPr lang="en-US" sz="2600" b="1" dirty="0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5137150" y="6092825"/>
            <a:ext cx="2098675" cy="28892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900" smtClean="0"/>
              <a:t>http://www.modernfamilyideas.com</a:t>
            </a:r>
          </a:p>
        </p:txBody>
      </p:sp>
      <p:pic>
        <p:nvPicPr>
          <p:cNvPr id="52227" name="Obrázek 3" descr="brain-and-spinal-cord-wor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41425"/>
            <a:ext cx="85693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0" y="1016000"/>
            <a:ext cx="3132138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Frontální lalok (FL)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Chování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Pohyb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Řeč</a:t>
            </a:r>
          </a:p>
          <a:p>
            <a:endParaRPr lang="cs-CZ" sz="800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Parietální lalok (PL)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Senzitivní aferentace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Uvěddomění si celkového   </a:t>
            </a:r>
          </a:p>
          <a:p>
            <a:r>
              <a:rPr lang="cs-CZ">
                <a:latin typeface="Calibri" pitchFamily="34" charset="0"/>
              </a:rPr>
              <a:t>       tělesného schématu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 Vizuálně prostorové vztahy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Pozornost</a:t>
            </a:r>
          </a:p>
          <a:p>
            <a:endParaRPr lang="cs-CZ" sz="800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Okcipitální lalok (OL)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Zrakové vnímání</a:t>
            </a:r>
          </a:p>
          <a:p>
            <a:endParaRPr lang="cs-CZ" sz="800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Temporální lalok (TL)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Řeč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Sluch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Paměť</a:t>
            </a:r>
          </a:p>
          <a:p>
            <a:pPr>
              <a:buFont typeface="Wingdings" pitchFamily="2" charset="2"/>
              <a:buChar char="ü"/>
            </a:pPr>
            <a:r>
              <a:rPr lang="cs-CZ">
                <a:latin typeface="Calibri" pitchFamily="34" charset="0"/>
              </a:rPr>
              <a:t>Limbický systém </a:t>
            </a:r>
          </a:p>
          <a:p>
            <a:pPr lvl="1">
              <a:buFont typeface="Wingdings" pitchFamily="2" charset="2"/>
              <a:buChar char="Ø"/>
            </a:pPr>
            <a:r>
              <a:rPr lang="cs-CZ">
                <a:latin typeface="Calibri" pitchFamily="34" charset="0"/>
              </a:rPr>
              <a:t> Afektivita</a:t>
            </a:r>
          </a:p>
          <a:p>
            <a:pPr lvl="1">
              <a:buFont typeface="Wingdings" pitchFamily="2" charset="2"/>
              <a:buChar char="Ø"/>
            </a:pPr>
            <a:r>
              <a:rPr lang="cs-CZ">
                <a:latin typeface="Calibri" pitchFamily="34" charset="0"/>
              </a:rPr>
              <a:t> Sexualita</a:t>
            </a:r>
            <a:endParaRPr lang="en-US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20535072">
            <a:off x="1054756" y="3128334"/>
            <a:ext cx="6696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Řeč představuje jednu z vrcholných funkcí mozkové kůry</a:t>
            </a:r>
            <a:endParaRPr lang="en-US" sz="2800" b="1" dirty="0"/>
          </a:p>
        </p:txBody>
      </p:sp>
      <p:sp>
        <p:nvSpPr>
          <p:cNvPr id="10" name="TextovéPole 9"/>
          <p:cNvSpPr txBox="1"/>
          <p:nvPr/>
        </p:nvSpPr>
        <p:spPr>
          <a:xfrm rot="1148023">
            <a:off x="1297287" y="3309506"/>
            <a:ext cx="69046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Řeč je nejsofistikovanější nástroj komunikace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fe87696a-76e8-4914-aa3b-3dc5529508de.mdb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1765</Words>
  <Application>Microsoft Office PowerPoint</Application>
  <PresentationFormat>Předvádění na obrazovce (4:3)</PresentationFormat>
  <Paragraphs>597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Řeč a funkční specializace hemisfér </vt:lpstr>
      <vt:lpstr>Mozková kůra</vt:lpstr>
      <vt:lpstr>Funkce mozkové kůry</vt:lpstr>
      <vt:lpstr>Funkce mozkové kůry</vt:lpstr>
      <vt:lpstr>Funkce mozkové kůry</vt:lpstr>
      <vt:lpstr>Komunikace</vt:lpstr>
      <vt:lpstr>Komunikace</vt:lpstr>
      <vt:lpstr>Komunikace v lidské společnosti</vt:lpstr>
      <vt:lpstr>Řeč</vt:lpstr>
      <vt:lpstr>Řeč</vt:lpstr>
      <vt:lpstr>Řeč</vt:lpstr>
      <vt:lpstr>Řeč</vt:lpstr>
      <vt:lpstr>Paul Broca (1824 – 1880)</vt:lpstr>
      <vt:lpstr>Carl Wernicke (1848-1905)</vt:lpstr>
      <vt:lpstr>Prezentace aplikace PowerPoint</vt:lpstr>
      <vt:lpstr>Prezentace aplikace PowerPoint</vt:lpstr>
      <vt:lpstr>Prezentace aplikace PowerPoint</vt:lpstr>
      <vt:lpstr>Algoritmus zpracování slyšeného</vt:lpstr>
      <vt:lpstr>Prezentace aplikace PowerPoint</vt:lpstr>
      <vt:lpstr>Prezentace aplikace PowerPoint</vt:lpstr>
      <vt:lpstr>Prezentace aplikace PowerPoint</vt:lpstr>
      <vt:lpstr>Vnímání slov a slovní produkce</vt:lpstr>
      <vt:lpstr>Lateralizace řečových funkcí</vt:lpstr>
      <vt:lpstr>Funkce pravé hemisféry v řeči</vt:lpstr>
      <vt:lpstr>Prezentace aplikace PowerPoint</vt:lpstr>
      <vt:lpstr>Testování lateralizace řečových funkcí</vt:lpstr>
      <vt:lpstr>Testování lateralizace řečových funkcí</vt:lpstr>
      <vt:lpstr>Pohlavní rozdíly v řeči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</dc:creator>
  <cp:lastModifiedBy>Zuzana Nováková</cp:lastModifiedBy>
  <cp:revision>146</cp:revision>
  <dcterms:created xsi:type="dcterms:W3CDTF">2016-04-26T07:07:50Z</dcterms:created>
  <dcterms:modified xsi:type="dcterms:W3CDTF">2017-06-01T05:42:03Z</dcterms:modified>
</cp:coreProperties>
</file>