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3"/>
  </p:notesMasterIdLst>
  <p:sldIdLst>
    <p:sldId id="256" r:id="rId2"/>
    <p:sldId id="334" r:id="rId3"/>
    <p:sldId id="354" r:id="rId4"/>
    <p:sldId id="363" r:id="rId5"/>
    <p:sldId id="352" r:id="rId6"/>
    <p:sldId id="326" r:id="rId7"/>
    <p:sldId id="353" r:id="rId8"/>
    <p:sldId id="325" r:id="rId9"/>
    <p:sldId id="364" r:id="rId10"/>
    <p:sldId id="329" r:id="rId11"/>
    <p:sldId id="330" r:id="rId12"/>
    <p:sldId id="356" r:id="rId13"/>
    <p:sldId id="327" r:id="rId14"/>
    <p:sldId id="328" r:id="rId15"/>
    <p:sldId id="322" r:id="rId16"/>
    <p:sldId id="362" r:id="rId17"/>
    <p:sldId id="339" r:id="rId18"/>
    <p:sldId id="355" r:id="rId19"/>
    <p:sldId id="357" r:id="rId20"/>
    <p:sldId id="301" r:id="rId21"/>
    <p:sldId id="358" r:id="rId22"/>
    <p:sldId id="299" r:id="rId23"/>
    <p:sldId id="341" r:id="rId24"/>
    <p:sldId id="359" r:id="rId25"/>
    <p:sldId id="361" r:id="rId26"/>
    <p:sldId id="344" r:id="rId27"/>
    <p:sldId id="345" r:id="rId28"/>
    <p:sldId id="346" r:id="rId29"/>
    <p:sldId id="347" r:id="rId30"/>
    <p:sldId id="348" r:id="rId31"/>
    <p:sldId id="289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F0"/>
    <a:srgbClr val="DFE5CA"/>
    <a:srgbClr val="FDEDDA"/>
    <a:srgbClr val="EBE7F2"/>
    <a:srgbClr val="00165C"/>
    <a:srgbClr val="660066"/>
    <a:srgbClr val="663300"/>
    <a:srgbClr val="37FF6B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4" autoAdjust="0"/>
    <p:restoredTop sz="94343" autoAdjust="0"/>
  </p:normalViewPr>
  <p:slideViewPr>
    <p:cSldViewPr>
      <p:cViewPr varScale="1">
        <p:scale>
          <a:sx n="85" d="100"/>
          <a:sy n="85" d="100"/>
        </p:scale>
        <p:origin x="1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0097-6D9B-4509-A2D9-132A6CE14F9E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628D-A1B5-40E4-8F4F-DDFA30F27D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Down's syndrome (DS) pregnancies, serum </a:t>
            </a:r>
            <a:r>
              <a:rPr lang="en-US" dirty="0" err="1" smtClean="0"/>
              <a:t>hCG</a:t>
            </a:r>
            <a:r>
              <a:rPr lang="en-US" dirty="0" smtClean="0"/>
              <a:t> remains significantly high compared to gestation age-matched uncompromised pregnancies. It has been proposed that increased serum </a:t>
            </a:r>
            <a:r>
              <a:rPr lang="en-US" dirty="0" err="1" smtClean="0"/>
              <a:t>hCG</a:t>
            </a:r>
            <a:r>
              <a:rPr lang="en-US" dirty="0" smtClean="0"/>
              <a:t> levels could be due to transcriptional hyper-activation of the </a:t>
            </a:r>
            <a:r>
              <a:rPr lang="en-US" i="1" dirty="0" smtClean="0"/>
              <a:t>CGB</a:t>
            </a:r>
            <a:r>
              <a:rPr lang="en-US" dirty="0" smtClean="0"/>
              <a:t> (</a:t>
            </a:r>
            <a:r>
              <a:rPr lang="en-US" dirty="0" err="1" smtClean="0"/>
              <a:t>hCG</a:t>
            </a:r>
            <a:r>
              <a:rPr lang="en-US" dirty="0" smtClean="0"/>
              <a:t> beta) gene, or an increased half life of glycosylated </a:t>
            </a:r>
            <a:r>
              <a:rPr lang="en-US" dirty="0" err="1" smtClean="0"/>
              <a:t>hCG</a:t>
            </a:r>
            <a:r>
              <a:rPr lang="en-US" dirty="0" smtClean="0"/>
              <a:t> hormone, or both. Another possibility is that serum </a:t>
            </a:r>
            <a:r>
              <a:rPr lang="en-US" dirty="0" err="1" smtClean="0"/>
              <a:t>hCG</a:t>
            </a:r>
            <a:r>
              <a:rPr lang="en-US" dirty="0" smtClean="0"/>
              <a:t> levels remain high due to reduced availability of the hormone's cognate receptor, LHCGR, leading to lack of hormone utilization.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Down's syndrome (DS) pregnancies, serum </a:t>
            </a:r>
            <a:r>
              <a:rPr lang="en-US" dirty="0" err="1" smtClean="0"/>
              <a:t>hCG</a:t>
            </a:r>
            <a:r>
              <a:rPr lang="en-US" dirty="0" smtClean="0"/>
              <a:t> remains significantly high compared to gestation age-matched uncompromised pregnancies. It has been proposed that increased serum </a:t>
            </a:r>
            <a:r>
              <a:rPr lang="en-US" dirty="0" err="1" smtClean="0"/>
              <a:t>hCG</a:t>
            </a:r>
            <a:r>
              <a:rPr lang="en-US" dirty="0" smtClean="0"/>
              <a:t> levels could be due to transcriptional hyper-activation of the </a:t>
            </a:r>
            <a:r>
              <a:rPr lang="en-US" i="1" dirty="0" smtClean="0"/>
              <a:t>CGB</a:t>
            </a:r>
            <a:r>
              <a:rPr lang="en-US" dirty="0" smtClean="0"/>
              <a:t> (</a:t>
            </a:r>
            <a:r>
              <a:rPr lang="en-US" dirty="0" err="1" smtClean="0"/>
              <a:t>hCG</a:t>
            </a:r>
            <a:r>
              <a:rPr lang="en-US" dirty="0" smtClean="0"/>
              <a:t> beta) gene, or an increased half life of glycosylated </a:t>
            </a:r>
            <a:r>
              <a:rPr lang="en-US" dirty="0" err="1" smtClean="0"/>
              <a:t>hCG</a:t>
            </a:r>
            <a:r>
              <a:rPr lang="en-US" dirty="0" smtClean="0"/>
              <a:t> hormone, or both. Another possibility is that serum </a:t>
            </a:r>
            <a:r>
              <a:rPr lang="en-US" dirty="0" err="1" smtClean="0"/>
              <a:t>hCG</a:t>
            </a:r>
            <a:r>
              <a:rPr lang="en-US" dirty="0" smtClean="0"/>
              <a:t> levels remain high due to reduced availability of the hormone's cognate receptor, LHCGR, leading to lack of hormone utilization.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nebezpečí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35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50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3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5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1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70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58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8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09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8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7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8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75856" y="1628800"/>
            <a:ext cx="6218717" cy="302433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FYZIOLOGIE TĚHOTENSTVÍ, PORODU A LAKTACE</a:t>
            </a:r>
            <a:endParaRPr lang="cs-CZ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80112" y="602302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MUDr.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Ksenia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Budinskaya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409542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@mail.muni.cz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6007"/>
            <a:ext cx="2278227" cy="3406694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5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685800" y="3438525"/>
            <a:ext cx="7846962" cy="2143125"/>
            <a:chOff x="685800" y="3438525"/>
            <a:chExt cx="7846962" cy="2143125"/>
          </a:xfrm>
        </p:grpSpPr>
        <p:sp>
          <p:nvSpPr>
            <p:cNvPr id="4" name="Полилиния 3"/>
            <p:cNvSpPr/>
            <p:nvPr/>
          </p:nvSpPr>
          <p:spPr>
            <a:xfrm>
              <a:off x="685800" y="3438525"/>
              <a:ext cx="7562850" cy="214312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48413"/>
                <a:gd name="connsiteX1" fmla="*/ 552450 w 2838450"/>
                <a:gd name="connsiteY1" fmla="*/ 2133600 h 2148413"/>
                <a:gd name="connsiteX2" fmla="*/ 1228725 w 2838450"/>
                <a:gd name="connsiteY2" fmla="*/ 1857375 h 2148413"/>
                <a:gd name="connsiteX3" fmla="*/ 1800225 w 2838450"/>
                <a:gd name="connsiteY3" fmla="*/ 1428750 h 2148413"/>
                <a:gd name="connsiteX4" fmla="*/ 2419350 w 2838450"/>
                <a:gd name="connsiteY4" fmla="*/ 609600 h 2148413"/>
                <a:gd name="connsiteX5" fmla="*/ 2838450 w 2838450"/>
                <a:gd name="connsiteY5" fmla="*/ 0 h 2148413"/>
                <a:gd name="connsiteX0" fmla="*/ 0 w 7562850"/>
                <a:gd name="connsiteY0" fmla="*/ 2143125 h 2153397"/>
                <a:gd name="connsiteX1" fmla="*/ 5276850 w 7562850"/>
                <a:gd name="connsiteY1" fmla="*/ 2133600 h 2153397"/>
                <a:gd name="connsiteX2" fmla="*/ 5953125 w 7562850"/>
                <a:gd name="connsiteY2" fmla="*/ 1857375 h 2153397"/>
                <a:gd name="connsiteX3" fmla="*/ 6524625 w 7562850"/>
                <a:gd name="connsiteY3" fmla="*/ 1428750 h 2153397"/>
                <a:gd name="connsiteX4" fmla="*/ 7143750 w 7562850"/>
                <a:gd name="connsiteY4" fmla="*/ 609600 h 2153397"/>
                <a:gd name="connsiteX5" fmla="*/ 7562850 w 7562850"/>
                <a:gd name="connsiteY5" fmla="*/ 0 h 2153397"/>
                <a:gd name="connsiteX0" fmla="*/ 0 w 7562850"/>
                <a:gd name="connsiteY0" fmla="*/ 2143125 h 2153397"/>
                <a:gd name="connsiteX1" fmla="*/ 5276850 w 7562850"/>
                <a:gd name="connsiteY1" fmla="*/ 2133600 h 2153397"/>
                <a:gd name="connsiteX2" fmla="*/ 5953125 w 7562850"/>
                <a:gd name="connsiteY2" fmla="*/ 1857375 h 2153397"/>
                <a:gd name="connsiteX3" fmla="*/ 6524625 w 7562850"/>
                <a:gd name="connsiteY3" fmla="*/ 1428750 h 2153397"/>
                <a:gd name="connsiteX4" fmla="*/ 7143750 w 7562850"/>
                <a:gd name="connsiteY4" fmla="*/ 609600 h 2153397"/>
                <a:gd name="connsiteX5" fmla="*/ 7562850 w 7562850"/>
                <a:gd name="connsiteY5" fmla="*/ 0 h 2153397"/>
                <a:gd name="connsiteX0" fmla="*/ 0 w 7562850"/>
                <a:gd name="connsiteY0" fmla="*/ 2143125 h 2143125"/>
                <a:gd name="connsiteX1" fmla="*/ 5276850 w 7562850"/>
                <a:gd name="connsiteY1" fmla="*/ 2133600 h 2143125"/>
                <a:gd name="connsiteX2" fmla="*/ 5953125 w 7562850"/>
                <a:gd name="connsiteY2" fmla="*/ 1857375 h 2143125"/>
                <a:gd name="connsiteX3" fmla="*/ 6524625 w 7562850"/>
                <a:gd name="connsiteY3" fmla="*/ 1428750 h 2143125"/>
                <a:gd name="connsiteX4" fmla="*/ 7143750 w 7562850"/>
                <a:gd name="connsiteY4" fmla="*/ 609600 h 2143125"/>
                <a:gd name="connsiteX5" fmla="*/ 7562850 w 7562850"/>
                <a:gd name="connsiteY5" fmla="*/ 0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2850" h="2143125">
                  <a:moveTo>
                    <a:pt x="0" y="2143125"/>
                  </a:moveTo>
                  <a:cubicBezTo>
                    <a:pt x="196850" y="2125662"/>
                    <a:pt x="5160962" y="2124075"/>
                    <a:pt x="5276850" y="2133600"/>
                  </a:cubicBezTo>
                  <a:cubicBezTo>
                    <a:pt x="5392738" y="2143125"/>
                    <a:pt x="5907088" y="1889125"/>
                    <a:pt x="5953125" y="1857375"/>
                  </a:cubicBezTo>
                  <a:cubicBezTo>
                    <a:pt x="5999162" y="1825625"/>
                    <a:pt x="6326188" y="1636712"/>
                    <a:pt x="6524625" y="1428750"/>
                  </a:cubicBezTo>
                  <a:cubicBezTo>
                    <a:pt x="6723062" y="1220788"/>
                    <a:pt x="6970713" y="847725"/>
                    <a:pt x="7143750" y="609600"/>
                  </a:cubicBezTo>
                  <a:cubicBezTo>
                    <a:pt x="7316788" y="371475"/>
                    <a:pt x="7487444" y="53181"/>
                    <a:pt x="75628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789582" y="1574394"/>
            <a:ext cx="69098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peptidický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 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produkován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mammotropními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buňkami adenohypofýzy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stimuluje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rozvoj mléčné žlázy během gravidity 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stimuluje mléčné žlázy k produkci mléka (laktace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tlumí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vyzrávání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vajíčka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PROLAKTIN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746902" y="4772026"/>
            <a:ext cx="7520797" cy="819416"/>
            <a:chOff x="746902" y="4772026"/>
            <a:chExt cx="7520797" cy="819416"/>
          </a:xfrm>
        </p:grpSpPr>
        <p:sp>
          <p:nvSpPr>
            <p:cNvPr id="11" name="Полилиния 10"/>
            <p:cNvSpPr/>
            <p:nvPr/>
          </p:nvSpPr>
          <p:spPr>
            <a:xfrm>
              <a:off x="746902" y="4772026"/>
              <a:ext cx="7520797" cy="819416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9416"/>
                <a:gd name="connsiteX1" fmla="*/ 6777847 w 7520797"/>
                <a:gd name="connsiteY1" fmla="*/ 809625 h 819416"/>
                <a:gd name="connsiteX2" fmla="*/ 7187422 w 7520797"/>
                <a:gd name="connsiteY2" fmla="*/ 542925 h 819416"/>
                <a:gd name="connsiteX3" fmla="*/ 7520797 w 7520797"/>
                <a:gd name="connsiteY3" fmla="*/ 0 h 819416"/>
                <a:gd name="connsiteX4" fmla="*/ 7520797 w 7520797"/>
                <a:gd name="connsiteY4" fmla="*/ 0 h 819416"/>
                <a:gd name="connsiteX5" fmla="*/ 7520797 w 7520797"/>
                <a:gd name="connsiteY5" fmla="*/ 0 h 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0797" h="819416">
                  <a:moveTo>
                    <a:pt x="0" y="817353"/>
                  </a:moveTo>
                  <a:cubicBezTo>
                    <a:pt x="302419" y="805446"/>
                    <a:pt x="6710272" y="833079"/>
                    <a:pt x="6777847" y="809625"/>
                  </a:cubicBezTo>
                  <a:cubicBezTo>
                    <a:pt x="6845422" y="786171"/>
                    <a:pt x="7063597" y="677862"/>
                    <a:pt x="7187422" y="542925"/>
                  </a:cubicBezTo>
                  <a:cubicBezTo>
                    <a:pt x="7311247" y="407988"/>
                    <a:pt x="7520797" y="0"/>
                    <a:pt x="7520797" y="0"/>
                  </a:cubicBezTo>
                  <a:lnTo>
                    <a:pt x="7520797" y="0"/>
                  </a:lnTo>
                  <a:lnTo>
                    <a:pt x="75207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755576" y="1767007"/>
            <a:ext cx="7956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peptidický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syntetizuje se 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hypotalamu,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uvolňován do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krve z neurohypofýzy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ovlivňuje stah hladkého svalstva dělohy a její tonus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zprostředkovává let-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reflex (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kontrakci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myoepitelových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buněk vývodů mléčné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žlázy)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uvolňován během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orgasmu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pečovatelské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ochranitelské chování u mužů i u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OXYTOCIN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OXYTOCIN A PGS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38" y="1352020"/>
            <a:ext cx="5292080" cy="28548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2" y="4594812"/>
            <a:ext cx="4824536" cy="236258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1520" y="4149080"/>
            <a:ext cx="867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ÚČINEK PROSTAGLANDINŮ NA MYOMETRIUM A CERVIX PŘI PORODU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1520" y="908720"/>
            <a:ext cx="867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VLIV OXYTOCINU NA KONTRAKCI MYOMETRIA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14201" y="1052736"/>
            <a:ext cx="734217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teroidní hormon, corpus luteum, placenta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snižuje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tonus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děložního svalu a reaktivitu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potlačuje imunitní reakci matky, aby se zabránilo odmítnutí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plodu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přispívá k nárůstu hmotnosti (hyperfagie, inhibice lipolýzy, podpora ukládání tuku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own-regulue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GLUT4 – R kosterního svalstva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působí na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mléčnou žlázu, v níž stimuluje růst žlázových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lalůčků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PROGESTERON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83568" y="1230139"/>
            <a:ext cx="604867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steroidní hormon, corpus luteum, placenta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egulace růstu plodu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rimestr – zvyšuje senzitivitu k inzulinu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a III. trimestr –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-regulace inzulinových 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up-regulace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pro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leptin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„-“ zpětná vazba pro gonadotropiny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růst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mléčné žlázy</a:t>
            </a:r>
          </a:p>
          <a:p>
            <a:pPr algn="just">
              <a:spcBef>
                <a:spcPts val="600"/>
              </a:spcBef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ESTROGEN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7" y="2042583"/>
            <a:ext cx="6192689" cy="3546657"/>
            <a:chOff x="683567" y="1479034"/>
            <a:chExt cx="6192689" cy="3546657"/>
          </a:xfrm>
        </p:grpSpPr>
        <p:sp>
          <p:nvSpPr>
            <p:cNvPr id="34" name="Volný tvar 33"/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132707"/>
              <a:ext cx="7560840" cy="2515492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81965 h 2381965"/>
                <a:gd name="connsiteX1" fmla="*/ 219075 w 7560840"/>
                <a:gd name="connsiteY1" fmla="*/ 1686640 h 2381965"/>
                <a:gd name="connsiteX2" fmla="*/ 447675 w 7560840"/>
                <a:gd name="connsiteY2" fmla="*/ 1010365 h 2381965"/>
                <a:gd name="connsiteX3" fmla="*/ 485775 w 7560840"/>
                <a:gd name="connsiteY3" fmla="*/ 886540 h 2381965"/>
                <a:gd name="connsiteX4" fmla="*/ 552450 w 7560840"/>
                <a:gd name="connsiteY4" fmla="*/ 800815 h 2381965"/>
                <a:gd name="connsiteX5" fmla="*/ 685800 w 7560840"/>
                <a:gd name="connsiteY5" fmla="*/ 915115 h 2381965"/>
                <a:gd name="connsiteX6" fmla="*/ 809625 w 7560840"/>
                <a:gd name="connsiteY6" fmla="*/ 1267540 h 2381965"/>
                <a:gd name="connsiteX7" fmla="*/ 1047750 w 7560840"/>
                <a:gd name="connsiteY7" fmla="*/ 1839040 h 2381965"/>
                <a:gd name="connsiteX8" fmla="*/ 1381125 w 7560840"/>
                <a:gd name="connsiteY8" fmla="*/ 1867615 h 2381965"/>
                <a:gd name="connsiteX9" fmla="*/ 2495550 w 7560840"/>
                <a:gd name="connsiteY9" fmla="*/ 1610440 h 2381965"/>
                <a:gd name="connsiteX10" fmla="*/ 3981450 w 7560840"/>
                <a:gd name="connsiteY10" fmla="*/ 1248490 h 2381965"/>
                <a:gd name="connsiteX11" fmla="*/ 4657725 w 7560840"/>
                <a:gd name="connsiteY11" fmla="*/ 1057990 h 2381965"/>
                <a:gd name="connsiteX12" fmla="*/ 5256583 w 7560840"/>
                <a:gd name="connsiteY12" fmla="*/ 743233 h 2381965"/>
                <a:gd name="connsiteX13" fmla="*/ 5752255 w 7560840"/>
                <a:gd name="connsiteY13" fmla="*/ 40293 h 2381965"/>
                <a:gd name="connsiteX14" fmla="*/ 6552727 w 7560840"/>
                <a:gd name="connsiteY14" fmla="*/ 95161 h 2381965"/>
                <a:gd name="connsiteX15" fmla="*/ 7200900 w 7560840"/>
                <a:gd name="connsiteY15" fmla="*/ 172165 h 2381965"/>
                <a:gd name="connsiteX16" fmla="*/ 7560840 w 7560840"/>
                <a:gd name="connsiteY16" fmla="*/ 527208 h 2381965"/>
                <a:gd name="connsiteX0" fmla="*/ 0 w 7560840"/>
                <a:gd name="connsiteY0" fmla="*/ 2476777 h 2476777"/>
                <a:gd name="connsiteX1" fmla="*/ 219075 w 7560840"/>
                <a:gd name="connsiteY1" fmla="*/ 1781452 h 2476777"/>
                <a:gd name="connsiteX2" fmla="*/ 447675 w 7560840"/>
                <a:gd name="connsiteY2" fmla="*/ 1105177 h 2476777"/>
                <a:gd name="connsiteX3" fmla="*/ 485775 w 7560840"/>
                <a:gd name="connsiteY3" fmla="*/ 981352 h 2476777"/>
                <a:gd name="connsiteX4" fmla="*/ 552450 w 7560840"/>
                <a:gd name="connsiteY4" fmla="*/ 895627 h 2476777"/>
                <a:gd name="connsiteX5" fmla="*/ 685800 w 7560840"/>
                <a:gd name="connsiteY5" fmla="*/ 1009927 h 2476777"/>
                <a:gd name="connsiteX6" fmla="*/ 809625 w 7560840"/>
                <a:gd name="connsiteY6" fmla="*/ 1362352 h 2476777"/>
                <a:gd name="connsiteX7" fmla="*/ 1047750 w 7560840"/>
                <a:gd name="connsiteY7" fmla="*/ 1933852 h 2476777"/>
                <a:gd name="connsiteX8" fmla="*/ 1381125 w 7560840"/>
                <a:gd name="connsiteY8" fmla="*/ 1962427 h 2476777"/>
                <a:gd name="connsiteX9" fmla="*/ 2495550 w 7560840"/>
                <a:gd name="connsiteY9" fmla="*/ 1705252 h 2476777"/>
                <a:gd name="connsiteX10" fmla="*/ 3981450 w 7560840"/>
                <a:gd name="connsiteY10" fmla="*/ 1343302 h 2476777"/>
                <a:gd name="connsiteX11" fmla="*/ 4657725 w 7560840"/>
                <a:gd name="connsiteY11" fmla="*/ 1152802 h 2476777"/>
                <a:gd name="connsiteX12" fmla="*/ 5256583 w 7560840"/>
                <a:gd name="connsiteY12" fmla="*/ 838045 h 2476777"/>
                <a:gd name="connsiteX13" fmla="*/ 5752255 w 7560840"/>
                <a:gd name="connsiteY13" fmla="*/ 135105 h 2476777"/>
                <a:gd name="connsiteX14" fmla="*/ 6505102 w 7560840"/>
                <a:gd name="connsiteY14" fmla="*/ 8998 h 2476777"/>
                <a:gd name="connsiteX15" fmla="*/ 7200900 w 7560840"/>
                <a:gd name="connsiteY15" fmla="*/ 266977 h 2476777"/>
                <a:gd name="connsiteX16" fmla="*/ 7560840 w 7560840"/>
                <a:gd name="connsiteY16" fmla="*/ 622020 h 2476777"/>
                <a:gd name="connsiteX0" fmla="*/ 0 w 7560840"/>
                <a:gd name="connsiteY0" fmla="*/ 2469071 h 2469071"/>
                <a:gd name="connsiteX1" fmla="*/ 219075 w 7560840"/>
                <a:gd name="connsiteY1" fmla="*/ 1773746 h 2469071"/>
                <a:gd name="connsiteX2" fmla="*/ 447675 w 7560840"/>
                <a:gd name="connsiteY2" fmla="*/ 1097471 h 2469071"/>
                <a:gd name="connsiteX3" fmla="*/ 485775 w 7560840"/>
                <a:gd name="connsiteY3" fmla="*/ 973646 h 2469071"/>
                <a:gd name="connsiteX4" fmla="*/ 552450 w 7560840"/>
                <a:gd name="connsiteY4" fmla="*/ 887921 h 2469071"/>
                <a:gd name="connsiteX5" fmla="*/ 685800 w 7560840"/>
                <a:gd name="connsiteY5" fmla="*/ 1002221 h 2469071"/>
                <a:gd name="connsiteX6" fmla="*/ 809625 w 7560840"/>
                <a:gd name="connsiteY6" fmla="*/ 1354646 h 2469071"/>
                <a:gd name="connsiteX7" fmla="*/ 1047750 w 7560840"/>
                <a:gd name="connsiteY7" fmla="*/ 1926146 h 2469071"/>
                <a:gd name="connsiteX8" fmla="*/ 1381125 w 7560840"/>
                <a:gd name="connsiteY8" fmla="*/ 1954721 h 2469071"/>
                <a:gd name="connsiteX9" fmla="*/ 2495550 w 7560840"/>
                <a:gd name="connsiteY9" fmla="*/ 1697546 h 2469071"/>
                <a:gd name="connsiteX10" fmla="*/ 3981450 w 7560840"/>
                <a:gd name="connsiteY10" fmla="*/ 1335596 h 2469071"/>
                <a:gd name="connsiteX11" fmla="*/ 4657725 w 7560840"/>
                <a:gd name="connsiteY11" fmla="*/ 1145096 h 2469071"/>
                <a:gd name="connsiteX12" fmla="*/ 5256583 w 7560840"/>
                <a:gd name="connsiteY12" fmla="*/ 830339 h 2469071"/>
                <a:gd name="connsiteX13" fmla="*/ 5752255 w 7560840"/>
                <a:gd name="connsiteY13" fmla="*/ 127399 h 2469071"/>
                <a:gd name="connsiteX14" fmla="*/ 6505102 w 7560840"/>
                <a:gd name="connsiteY14" fmla="*/ 1292 h 2469071"/>
                <a:gd name="connsiteX15" fmla="*/ 7172325 w 7560840"/>
                <a:gd name="connsiteY15" fmla="*/ 144971 h 2469071"/>
                <a:gd name="connsiteX16" fmla="*/ 7560840 w 7560840"/>
                <a:gd name="connsiteY16" fmla="*/ 614314 h 2469071"/>
                <a:gd name="connsiteX0" fmla="*/ 0 w 7560840"/>
                <a:gd name="connsiteY0" fmla="*/ 2468223 h 2468223"/>
                <a:gd name="connsiteX1" fmla="*/ 219075 w 7560840"/>
                <a:gd name="connsiteY1" fmla="*/ 1772898 h 2468223"/>
                <a:gd name="connsiteX2" fmla="*/ 447675 w 7560840"/>
                <a:gd name="connsiteY2" fmla="*/ 1096623 h 2468223"/>
                <a:gd name="connsiteX3" fmla="*/ 485775 w 7560840"/>
                <a:gd name="connsiteY3" fmla="*/ 972798 h 2468223"/>
                <a:gd name="connsiteX4" fmla="*/ 552450 w 7560840"/>
                <a:gd name="connsiteY4" fmla="*/ 887073 h 2468223"/>
                <a:gd name="connsiteX5" fmla="*/ 685800 w 7560840"/>
                <a:gd name="connsiteY5" fmla="*/ 1001373 h 2468223"/>
                <a:gd name="connsiteX6" fmla="*/ 809625 w 7560840"/>
                <a:gd name="connsiteY6" fmla="*/ 1353798 h 2468223"/>
                <a:gd name="connsiteX7" fmla="*/ 1047750 w 7560840"/>
                <a:gd name="connsiteY7" fmla="*/ 1925298 h 2468223"/>
                <a:gd name="connsiteX8" fmla="*/ 1381125 w 7560840"/>
                <a:gd name="connsiteY8" fmla="*/ 1953873 h 2468223"/>
                <a:gd name="connsiteX9" fmla="*/ 2495550 w 7560840"/>
                <a:gd name="connsiteY9" fmla="*/ 1696698 h 2468223"/>
                <a:gd name="connsiteX10" fmla="*/ 3981450 w 7560840"/>
                <a:gd name="connsiteY10" fmla="*/ 1334748 h 2468223"/>
                <a:gd name="connsiteX11" fmla="*/ 4657725 w 7560840"/>
                <a:gd name="connsiteY11" fmla="*/ 1144248 h 2468223"/>
                <a:gd name="connsiteX12" fmla="*/ 5008933 w 7560840"/>
                <a:gd name="connsiteY12" fmla="*/ 724716 h 2468223"/>
                <a:gd name="connsiteX13" fmla="*/ 5752255 w 7560840"/>
                <a:gd name="connsiteY13" fmla="*/ 126551 h 2468223"/>
                <a:gd name="connsiteX14" fmla="*/ 6505102 w 7560840"/>
                <a:gd name="connsiteY14" fmla="*/ 444 h 2468223"/>
                <a:gd name="connsiteX15" fmla="*/ 7172325 w 7560840"/>
                <a:gd name="connsiteY15" fmla="*/ 144123 h 2468223"/>
                <a:gd name="connsiteX16" fmla="*/ 7560840 w 7560840"/>
                <a:gd name="connsiteY16" fmla="*/ 613466 h 2468223"/>
                <a:gd name="connsiteX0" fmla="*/ 0 w 7560840"/>
                <a:gd name="connsiteY0" fmla="*/ 2468223 h 2468223"/>
                <a:gd name="connsiteX1" fmla="*/ 219075 w 7560840"/>
                <a:gd name="connsiteY1" fmla="*/ 1772898 h 2468223"/>
                <a:gd name="connsiteX2" fmla="*/ 447675 w 7560840"/>
                <a:gd name="connsiteY2" fmla="*/ 1096623 h 2468223"/>
                <a:gd name="connsiteX3" fmla="*/ 485775 w 7560840"/>
                <a:gd name="connsiteY3" fmla="*/ 972798 h 2468223"/>
                <a:gd name="connsiteX4" fmla="*/ 552450 w 7560840"/>
                <a:gd name="connsiteY4" fmla="*/ 887073 h 2468223"/>
                <a:gd name="connsiteX5" fmla="*/ 685800 w 7560840"/>
                <a:gd name="connsiteY5" fmla="*/ 1001373 h 2468223"/>
                <a:gd name="connsiteX6" fmla="*/ 809625 w 7560840"/>
                <a:gd name="connsiteY6" fmla="*/ 1353798 h 2468223"/>
                <a:gd name="connsiteX7" fmla="*/ 1047750 w 7560840"/>
                <a:gd name="connsiteY7" fmla="*/ 1925298 h 2468223"/>
                <a:gd name="connsiteX8" fmla="*/ 1381125 w 7560840"/>
                <a:gd name="connsiteY8" fmla="*/ 1953873 h 2468223"/>
                <a:gd name="connsiteX9" fmla="*/ 2495550 w 7560840"/>
                <a:gd name="connsiteY9" fmla="*/ 1696698 h 2468223"/>
                <a:gd name="connsiteX10" fmla="*/ 3981450 w 7560840"/>
                <a:gd name="connsiteY10" fmla="*/ 1334748 h 2468223"/>
                <a:gd name="connsiteX11" fmla="*/ 4457700 w 7560840"/>
                <a:gd name="connsiteY11" fmla="*/ 972798 h 2468223"/>
                <a:gd name="connsiteX12" fmla="*/ 5008933 w 7560840"/>
                <a:gd name="connsiteY12" fmla="*/ 724716 h 2468223"/>
                <a:gd name="connsiteX13" fmla="*/ 5752255 w 7560840"/>
                <a:gd name="connsiteY13" fmla="*/ 126551 h 2468223"/>
                <a:gd name="connsiteX14" fmla="*/ 6505102 w 7560840"/>
                <a:gd name="connsiteY14" fmla="*/ 444 h 2468223"/>
                <a:gd name="connsiteX15" fmla="*/ 7172325 w 7560840"/>
                <a:gd name="connsiteY15" fmla="*/ 144123 h 2468223"/>
                <a:gd name="connsiteX16" fmla="*/ 7560840 w 7560840"/>
                <a:gd name="connsiteY16" fmla="*/ 613466 h 2468223"/>
                <a:gd name="connsiteX0" fmla="*/ 0 w 7560840"/>
                <a:gd name="connsiteY0" fmla="*/ 2468223 h 2468223"/>
                <a:gd name="connsiteX1" fmla="*/ 219075 w 7560840"/>
                <a:gd name="connsiteY1" fmla="*/ 1772898 h 2468223"/>
                <a:gd name="connsiteX2" fmla="*/ 447675 w 7560840"/>
                <a:gd name="connsiteY2" fmla="*/ 1096623 h 2468223"/>
                <a:gd name="connsiteX3" fmla="*/ 485775 w 7560840"/>
                <a:gd name="connsiteY3" fmla="*/ 972798 h 2468223"/>
                <a:gd name="connsiteX4" fmla="*/ 552450 w 7560840"/>
                <a:gd name="connsiteY4" fmla="*/ 887073 h 2468223"/>
                <a:gd name="connsiteX5" fmla="*/ 685800 w 7560840"/>
                <a:gd name="connsiteY5" fmla="*/ 1001373 h 2468223"/>
                <a:gd name="connsiteX6" fmla="*/ 809625 w 7560840"/>
                <a:gd name="connsiteY6" fmla="*/ 1353798 h 2468223"/>
                <a:gd name="connsiteX7" fmla="*/ 1047750 w 7560840"/>
                <a:gd name="connsiteY7" fmla="*/ 1925298 h 2468223"/>
                <a:gd name="connsiteX8" fmla="*/ 1381125 w 7560840"/>
                <a:gd name="connsiteY8" fmla="*/ 1953873 h 2468223"/>
                <a:gd name="connsiteX9" fmla="*/ 2495550 w 7560840"/>
                <a:gd name="connsiteY9" fmla="*/ 1696698 h 2468223"/>
                <a:gd name="connsiteX10" fmla="*/ 3914775 w 7560840"/>
                <a:gd name="connsiteY10" fmla="*/ 1287123 h 2468223"/>
                <a:gd name="connsiteX11" fmla="*/ 4457700 w 7560840"/>
                <a:gd name="connsiteY11" fmla="*/ 972798 h 2468223"/>
                <a:gd name="connsiteX12" fmla="*/ 5008933 w 7560840"/>
                <a:gd name="connsiteY12" fmla="*/ 724716 h 2468223"/>
                <a:gd name="connsiteX13" fmla="*/ 5752255 w 7560840"/>
                <a:gd name="connsiteY13" fmla="*/ 126551 h 2468223"/>
                <a:gd name="connsiteX14" fmla="*/ 6505102 w 7560840"/>
                <a:gd name="connsiteY14" fmla="*/ 444 h 2468223"/>
                <a:gd name="connsiteX15" fmla="*/ 7172325 w 7560840"/>
                <a:gd name="connsiteY15" fmla="*/ 144123 h 2468223"/>
                <a:gd name="connsiteX16" fmla="*/ 7560840 w 7560840"/>
                <a:gd name="connsiteY16" fmla="*/ 613466 h 2468223"/>
                <a:gd name="connsiteX0" fmla="*/ 0 w 7560840"/>
                <a:gd name="connsiteY0" fmla="*/ 2468223 h 2468223"/>
                <a:gd name="connsiteX1" fmla="*/ 219075 w 7560840"/>
                <a:gd name="connsiteY1" fmla="*/ 1772898 h 2468223"/>
                <a:gd name="connsiteX2" fmla="*/ 447675 w 7560840"/>
                <a:gd name="connsiteY2" fmla="*/ 1096623 h 2468223"/>
                <a:gd name="connsiteX3" fmla="*/ 485775 w 7560840"/>
                <a:gd name="connsiteY3" fmla="*/ 972798 h 2468223"/>
                <a:gd name="connsiteX4" fmla="*/ 552450 w 7560840"/>
                <a:gd name="connsiteY4" fmla="*/ 887073 h 2468223"/>
                <a:gd name="connsiteX5" fmla="*/ 685800 w 7560840"/>
                <a:gd name="connsiteY5" fmla="*/ 1001373 h 2468223"/>
                <a:gd name="connsiteX6" fmla="*/ 809625 w 7560840"/>
                <a:gd name="connsiteY6" fmla="*/ 1353798 h 2468223"/>
                <a:gd name="connsiteX7" fmla="*/ 1047750 w 7560840"/>
                <a:gd name="connsiteY7" fmla="*/ 1925298 h 2468223"/>
                <a:gd name="connsiteX8" fmla="*/ 1381125 w 7560840"/>
                <a:gd name="connsiteY8" fmla="*/ 1953873 h 2468223"/>
                <a:gd name="connsiteX9" fmla="*/ 2495550 w 7560840"/>
                <a:gd name="connsiteY9" fmla="*/ 1696698 h 2468223"/>
                <a:gd name="connsiteX10" fmla="*/ 3914775 w 7560840"/>
                <a:gd name="connsiteY10" fmla="*/ 1287123 h 2468223"/>
                <a:gd name="connsiteX11" fmla="*/ 4457700 w 7560840"/>
                <a:gd name="connsiteY11" fmla="*/ 972798 h 2468223"/>
                <a:gd name="connsiteX12" fmla="*/ 5008933 w 7560840"/>
                <a:gd name="connsiteY12" fmla="*/ 724716 h 2468223"/>
                <a:gd name="connsiteX13" fmla="*/ 5752255 w 7560840"/>
                <a:gd name="connsiteY13" fmla="*/ 126551 h 2468223"/>
                <a:gd name="connsiteX14" fmla="*/ 6505102 w 7560840"/>
                <a:gd name="connsiteY14" fmla="*/ 444 h 2468223"/>
                <a:gd name="connsiteX15" fmla="*/ 7172325 w 7560840"/>
                <a:gd name="connsiteY15" fmla="*/ 144123 h 2468223"/>
                <a:gd name="connsiteX16" fmla="*/ 7560840 w 7560840"/>
                <a:gd name="connsiteY16" fmla="*/ 613466 h 2468223"/>
                <a:gd name="connsiteX0" fmla="*/ 0 w 7560840"/>
                <a:gd name="connsiteY0" fmla="*/ 2468223 h 2468223"/>
                <a:gd name="connsiteX1" fmla="*/ 219075 w 7560840"/>
                <a:gd name="connsiteY1" fmla="*/ 1772898 h 2468223"/>
                <a:gd name="connsiteX2" fmla="*/ 447675 w 7560840"/>
                <a:gd name="connsiteY2" fmla="*/ 1096623 h 2468223"/>
                <a:gd name="connsiteX3" fmla="*/ 485775 w 7560840"/>
                <a:gd name="connsiteY3" fmla="*/ 972798 h 2468223"/>
                <a:gd name="connsiteX4" fmla="*/ 552450 w 7560840"/>
                <a:gd name="connsiteY4" fmla="*/ 887073 h 2468223"/>
                <a:gd name="connsiteX5" fmla="*/ 685800 w 7560840"/>
                <a:gd name="connsiteY5" fmla="*/ 1001373 h 2468223"/>
                <a:gd name="connsiteX6" fmla="*/ 809625 w 7560840"/>
                <a:gd name="connsiteY6" fmla="*/ 1353798 h 2468223"/>
                <a:gd name="connsiteX7" fmla="*/ 1047750 w 7560840"/>
                <a:gd name="connsiteY7" fmla="*/ 1925298 h 2468223"/>
                <a:gd name="connsiteX8" fmla="*/ 1381125 w 7560840"/>
                <a:gd name="connsiteY8" fmla="*/ 1953873 h 2468223"/>
                <a:gd name="connsiteX9" fmla="*/ 2495550 w 7560840"/>
                <a:gd name="connsiteY9" fmla="*/ 1696698 h 2468223"/>
                <a:gd name="connsiteX10" fmla="*/ 3914775 w 7560840"/>
                <a:gd name="connsiteY10" fmla="*/ 1287123 h 2468223"/>
                <a:gd name="connsiteX11" fmla="*/ 4495800 w 7560840"/>
                <a:gd name="connsiteY11" fmla="*/ 1001373 h 2468223"/>
                <a:gd name="connsiteX12" fmla="*/ 5008933 w 7560840"/>
                <a:gd name="connsiteY12" fmla="*/ 724716 h 2468223"/>
                <a:gd name="connsiteX13" fmla="*/ 5752255 w 7560840"/>
                <a:gd name="connsiteY13" fmla="*/ 126551 h 2468223"/>
                <a:gd name="connsiteX14" fmla="*/ 6505102 w 7560840"/>
                <a:gd name="connsiteY14" fmla="*/ 444 h 2468223"/>
                <a:gd name="connsiteX15" fmla="*/ 7172325 w 7560840"/>
                <a:gd name="connsiteY15" fmla="*/ 144123 h 2468223"/>
                <a:gd name="connsiteX16" fmla="*/ 7560840 w 7560840"/>
                <a:gd name="connsiteY16" fmla="*/ 613466 h 2468223"/>
                <a:gd name="connsiteX0" fmla="*/ 0 w 7560840"/>
                <a:gd name="connsiteY0" fmla="*/ 2467969 h 2467969"/>
                <a:gd name="connsiteX1" fmla="*/ 219075 w 7560840"/>
                <a:gd name="connsiteY1" fmla="*/ 1772644 h 2467969"/>
                <a:gd name="connsiteX2" fmla="*/ 447675 w 7560840"/>
                <a:gd name="connsiteY2" fmla="*/ 1096369 h 2467969"/>
                <a:gd name="connsiteX3" fmla="*/ 485775 w 7560840"/>
                <a:gd name="connsiteY3" fmla="*/ 972544 h 2467969"/>
                <a:gd name="connsiteX4" fmla="*/ 552450 w 7560840"/>
                <a:gd name="connsiteY4" fmla="*/ 886819 h 2467969"/>
                <a:gd name="connsiteX5" fmla="*/ 685800 w 7560840"/>
                <a:gd name="connsiteY5" fmla="*/ 1001119 h 2467969"/>
                <a:gd name="connsiteX6" fmla="*/ 809625 w 7560840"/>
                <a:gd name="connsiteY6" fmla="*/ 1353544 h 2467969"/>
                <a:gd name="connsiteX7" fmla="*/ 1047750 w 7560840"/>
                <a:gd name="connsiteY7" fmla="*/ 1925044 h 2467969"/>
                <a:gd name="connsiteX8" fmla="*/ 1381125 w 7560840"/>
                <a:gd name="connsiteY8" fmla="*/ 1953619 h 2467969"/>
                <a:gd name="connsiteX9" fmla="*/ 2495550 w 7560840"/>
                <a:gd name="connsiteY9" fmla="*/ 1696444 h 2467969"/>
                <a:gd name="connsiteX10" fmla="*/ 3914775 w 7560840"/>
                <a:gd name="connsiteY10" fmla="*/ 1286869 h 2467969"/>
                <a:gd name="connsiteX11" fmla="*/ 4495800 w 7560840"/>
                <a:gd name="connsiteY11" fmla="*/ 1001119 h 2467969"/>
                <a:gd name="connsiteX12" fmla="*/ 5132758 w 7560840"/>
                <a:gd name="connsiteY12" fmla="*/ 591112 h 2467969"/>
                <a:gd name="connsiteX13" fmla="*/ 5752255 w 7560840"/>
                <a:gd name="connsiteY13" fmla="*/ 126297 h 2467969"/>
                <a:gd name="connsiteX14" fmla="*/ 6505102 w 7560840"/>
                <a:gd name="connsiteY14" fmla="*/ 190 h 2467969"/>
                <a:gd name="connsiteX15" fmla="*/ 7172325 w 7560840"/>
                <a:gd name="connsiteY15" fmla="*/ 143869 h 2467969"/>
                <a:gd name="connsiteX16" fmla="*/ 7560840 w 7560840"/>
                <a:gd name="connsiteY16" fmla="*/ 613212 h 2467969"/>
                <a:gd name="connsiteX0" fmla="*/ 0 w 7560840"/>
                <a:gd name="connsiteY0" fmla="*/ 2515492 h 2515492"/>
                <a:gd name="connsiteX1" fmla="*/ 219075 w 7560840"/>
                <a:gd name="connsiteY1" fmla="*/ 1820167 h 2515492"/>
                <a:gd name="connsiteX2" fmla="*/ 447675 w 7560840"/>
                <a:gd name="connsiteY2" fmla="*/ 1143892 h 2515492"/>
                <a:gd name="connsiteX3" fmla="*/ 485775 w 7560840"/>
                <a:gd name="connsiteY3" fmla="*/ 1020067 h 2515492"/>
                <a:gd name="connsiteX4" fmla="*/ 552450 w 7560840"/>
                <a:gd name="connsiteY4" fmla="*/ 934342 h 2515492"/>
                <a:gd name="connsiteX5" fmla="*/ 685800 w 7560840"/>
                <a:gd name="connsiteY5" fmla="*/ 1048642 h 2515492"/>
                <a:gd name="connsiteX6" fmla="*/ 809625 w 7560840"/>
                <a:gd name="connsiteY6" fmla="*/ 1401067 h 2515492"/>
                <a:gd name="connsiteX7" fmla="*/ 1047750 w 7560840"/>
                <a:gd name="connsiteY7" fmla="*/ 1972567 h 2515492"/>
                <a:gd name="connsiteX8" fmla="*/ 1381125 w 7560840"/>
                <a:gd name="connsiteY8" fmla="*/ 2001142 h 2515492"/>
                <a:gd name="connsiteX9" fmla="*/ 2495550 w 7560840"/>
                <a:gd name="connsiteY9" fmla="*/ 1743967 h 2515492"/>
                <a:gd name="connsiteX10" fmla="*/ 3914775 w 7560840"/>
                <a:gd name="connsiteY10" fmla="*/ 1334392 h 2515492"/>
                <a:gd name="connsiteX11" fmla="*/ 4495800 w 7560840"/>
                <a:gd name="connsiteY11" fmla="*/ 1048642 h 2515492"/>
                <a:gd name="connsiteX12" fmla="*/ 5132758 w 7560840"/>
                <a:gd name="connsiteY12" fmla="*/ 638635 h 2515492"/>
                <a:gd name="connsiteX13" fmla="*/ 5752255 w 7560840"/>
                <a:gd name="connsiteY13" fmla="*/ 173820 h 2515492"/>
                <a:gd name="connsiteX14" fmla="*/ 6505102 w 7560840"/>
                <a:gd name="connsiteY14" fmla="*/ 88 h 2515492"/>
                <a:gd name="connsiteX15" fmla="*/ 7172325 w 7560840"/>
                <a:gd name="connsiteY15" fmla="*/ 191392 h 2515492"/>
                <a:gd name="connsiteX16" fmla="*/ 7560840 w 7560840"/>
                <a:gd name="connsiteY16" fmla="*/ 660735 h 251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515492">
                  <a:moveTo>
                    <a:pt x="0" y="2515492"/>
                  </a:moveTo>
                  <a:cubicBezTo>
                    <a:pt x="72231" y="2282129"/>
                    <a:pt x="144463" y="2048767"/>
                    <a:pt x="219075" y="1820167"/>
                  </a:cubicBezTo>
                  <a:cubicBezTo>
                    <a:pt x="293687" y="1591567"/>
                    <a:pt x="403225" y="1277242"/>
                    <a:pt x="447675" y="1143892"/>
                  </a:cubicBezTo>
                  <a:cubicBezTo>
                    <a:pt x="492125" y="1010542"/>
                    <a:pt x="468313" y="1054992"/>
                    <a:pt x="485775" y="1020067"/>
                  </a:cubicBezTo>
                  <a:cubicBezTo>
                    <a:pt x="503238" y="985142"/>
                    <a:pt x="519113" y="929580"/>
                    <a:pt x="552450" y="934342"/>
                  </a:cubicBezTo>
                  <a:cubicBezTo>
                    <a:pt x="585787" y="939104"/>
                    <a:pt x="642938" y="970855"/>
                    <a:pt x="685800" y="1048642"/>
                  </a:cubicBezTo>
                  <a:cubicBezTo>
                    <a:pt x="728662" y="1126429"/>
                    <a:pt x="749300" y="1247080"/>
                    <a:pt x="809625" y="1401067"/>
                  </a:cubicBezTo>
                  <a:cubicBezTo>
                    <a:pt x="869950" y="1555054"/>
                    <a:pt x="952500" y="1872555"/>
                    <a:pt x="1047750" y="1972567"/>
                  </a:cubicBezTo>
                  <a:cubicBezTo>
                    <a:pt x="1143000" y="2072579"/>
                    <a:pt x="1139825" y="2039242"/>
                    <a:pt x="1381125" y="2001142"/>
                  </a:cubicBezTo>
                  <a:cubicBezTo>
                    <a:pt x="1622425" y="1963042"/>
                    <a:pt x="2495550" y="1743967"/>
                    <a:pt x="2495550" y="1743967"/>
                  </a:cubicBezTo>
                  <a:lnTo>
                    <a:pt x="3914775" y="1334392"/>
                  </a:lnTo>
                  <a:cubicBezTo>
                    <a:pt x="4151312" y="1242317"/>
                    <a:pt x="4292803" y="1164601"/>
                    <a:pt x="4495800" y="1048642"/>
                  </a:cubicBezTo>
                  <a:cubicBezTo>
                    <a:pt x="4698797" y="932683"/>
                    <a:pt x="4923349" y="784439"/>
                    <a:pt x="5132758" y="638635"/>
                  </a:cubicBezTo>
                  <a:cubicBezTo>
                    <a:pt x="5342167" y="492831"/>
                    <a:pt x="5523531" y="280245"/>
                    <a:pt x="5752255" y="173820"/>
                  </a:cubicBezTo>
                  <a:cubicBezTo>
                    <a:pt x="5980979" y="67396"/>
                    <a:pt x="6268424" y="-2841"/>
                    <a:pt x="6505102" y="88"/>
                  </a:cubicBezTo>
                  <a:cubicBezTo>
                    <a:pt x="6741780" y="3017"/>
                    <a:pt x="7004306" y="119384"/>
                    <a:pt x="7172325" y="191392"/>
                  </a:cubicBezTo>
                  <a:cubicBezTo>
                    <a:pt x="7340344" y="263400"/>
                    <a:pt x="7510833" y="556753"/>
                    <a:pt x="7560840" y="66073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3030058" y="4575821"/>
            <a:ext cx="5218592" cy="981844"/>
            <a:chOff x="3019425" y="3933056"/>
            <a:chExt cx="5218592" cy="981844"/>
          </a:xfrm>
        </p:grpSpPr>
        <p:sp>
          <p:nvSpPr>
            <p:cNvPr id="36" name="Volný tvar 35"/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HPL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5410200" y="3438525"/>
            <a:ext cx="3122562" cy="2124075"/>
            <a:chOff x="5410200" y="3438525"/>
            <a:chExt cx="3122562" cy="2124075"/>
          </a:xfrm>
        </p:grpSpPr>
        <p:sp>
          <p:nvSpPr>
            <p:cNvPr id="4" name="Полилиния 3"/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819900" y="4772025"/>
            <a:ext cx="1447800" cy="800100"/>
            <a:chOff x="6819900" y="4772025"/>
            <a:chExt cx="1447800" cy="800100"/>
          </a:xfrm>
        </p:grpSpPr>
        <p:sp>
          <p:nvSpPr>
            <p:cNvPr id="11" name="Полилиния 10"/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54" name="Volný tvar 53"/>
            <p:cNvSpPr/>
            <p:nvPr/>
          </p:nvSpPr>
          <p:spPr>
            <a:xfrm>
              <a:off x="695325" y="4551363"/>
              <a:ext cx="7581900" cy="1020762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20762">
                  <a:moveTo>
                    <a:pt x="0" y="1020762"/>
                  </a:moveTo>
                  <a:cubicBezTo>
                    <a:pt x="110331" y="862805"/>
                    <a:pt x="220663" y="704849"/>
                    <a:pt x="352425" y="563562"/>
                  </a:cubicBezTo>
                  <a:cubicBezTo>
                    <a:pt x="484187" y="422275"/>
                    <a:pt x="617538" y="266700"/>
                    <a:pt x="790575" y="173037"/>
                  </a:cubicBezTo>
                  <a:cubicBezTo>
                    <a:pt x="963613" y="79375"/>
                    <a:pt x="1146175" y="0"/>
                    <a:pt x="1390650" y="1587"/>
                  </a:cubicBezTo>
                  <a:cubicBezTo>
                    <a:pt x="1635125" y="3174"/>
                    <a:pt x="2257425" y="182562"/>
                    <a:pt x="2257425" y="182562"/>
                  </a:cubicBezTo>
                  <a:lnTo>
                    <a:pt x="7581900" y="1020762"/>
                  </a:lnTo>
                  <a:lnTo>
                    <a:pt x="7581900" y="1020762"/>
                  </a:lnTo>
                  <a:lnTo>
                    <a:pt x="7581900" y="1020762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ovéPole 57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TĚHOTENSKÉ  </a:t>
            </a:r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HORMONY </a:t>
            </a:r>
          </a:p>
        </p:txBody>
      </p:sp>
    </p:spTree>
    <p:extLst>
      <p:ext uri="{BB962C8B-B14F-4D97-AF65-F5344CB8AC3E}">
        <p14:creationId xmlns:p14="http://schemas.microsoft.com/office/powerpoint/2010/main" val="5115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ovéPole 97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TĚHOTENSKÉ  </a:t>
            </a:r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HORMONY </a:t>
            </a:r>
          </a:p>
        </p:txBody>
      </p:sp>
      <p:grpSp>
        <p:nvGrpSpPr>
          <p:cNvPr id="175" name="Skupina 174"/>
          <p:cNvGrpSpPr/>
          <p:nvPr/>
        </p:nvGrpSpPr>
        <p:grpSpPr>
          <a:xfrm>
            <a:off x="306281" y="1052736"/>
            <a:ext cx="8544449" cy="5516041"/>
            <a:chOff x="306281" y="1052736"/>
            <a:chExt cx="8544449" cy="5516041"/>
          </a:xfrm>
        </p:grpSpPr>
        <p:sp>
          <p:nvSpPr>
            <p:cNvPr id="99" name="Ovál 98"/>
            <p:cNvSpPr/>
            <p:nvPr/>
          </p:nvSpPr>
          <p:spPr>
            <a:xfrm>
              <a:off x="2803939" y="1196752"/>
              <a:ext cx="352839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Ovál 99"/>
            <p:cNvSpPr/>
            <p:nvPr/>
          </p:nvSpPr>
          <p:spPr>
            <a:xfrm>
              <a:off x="2803939" y="5079345"/>
              <a:ext cx="352839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576164" y="2675408"/>
              <a:ext cx="1888277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DĚLOŽNÍ</a:t>
              </a:r>
            </a:p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KLID</a:t>
              </a:r>
              <a:endParaRPr lang="cs-CZ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3661860" y="1691516"/>
              <a:ext cx="181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PROGESTERON</a:t>
              </a:r>
            </a:p>
          </p:txBody>
        </p:sp>
        <p:sp>
          <p:nvSpPr>
            <p:cNvPr id="111" name="TextovéPole 110"/>
            <p:cNvSpPr txBox="1"/>
            <p:nvPr/>
          </p:nvSpPr>
          <p:spPr>
            <a:xfrm>
              <a:off x="3893979" y="5578755"/>
              <a:ext cx="134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ESTROGEN</a:t>
              </a:r>
            </a:p>
          </p:txBody>
        </p:sp>
        <p:grpSp>
          <p:nvGrpSpPr>
            <p:cNvPr id="119" name="Skupina 118"/>
            <p:cNvGrpSpPr/>
            <p:nvPr/>
          </p:nvGrpSpPr>
          <p:grpSpPr>
            <a:xfrm>
              <a:off x="3203848" y="3208784"/>
              <a:ext cx="1184267" cy="1119758"/>
              <a:chOff x="1619672" y="3140968"/>
              <a:chExt cx="1184267" cy="11197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1619672" y="3140968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TextovéPole 111"/>
              <p:cNvSpPr txBox="1"/>
              <p:nvPr/>
            </p:nvSpPr>
            <p:spPr>
              <a:xfrm>
                <a:off x="1867649" y="3516181"/>
                <a:ext cx="641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CRH</a:t>
                </a:r>
              </a:p>
            </p:txBody>
          </p:sp>
        </p:grpSp>
        <p:grpSp>
          <p:nvGrpSpPr>
            <p:cNvPr id="118" name="Skupina 117"/>
            <p:cNvGrpSpPr/>
            <p:nvPr/>
          </p:nvGrpSpPr>
          <p:grpSpPr>
            <a:xfrm>
              <a:off x="5119486" y="3284984"/>
              <a:ext cx="1212845" cy="944488"/>
              <a:chOff x="5119486" y="3284984"/>
              <a:chExt cx="1212845" cy="944488"/>
            </a:xfrm>
          </p:grpSpPr>
          <p:sp>
            <p:nvSpPr>
              <p:cNvPr id="102" name="Ovál 101"/>
              <p:cNvSpPr/>
              <p:nvPr/>
            </p:nvSpPr>
            <p:spPr>
              <a:xfrm>
                <a:off x="5119486" y="3284984"/>
                <a:ext cx="1212845" cy="9444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c</a:t>
                </a:r>
                <a:endParaRPr lang="cs-CZ" dirty="0"/>
              </a:p>
            </p:txBody>
          </p:sp>
          <p:sp>
            <p:nvSpPr>
              <p:cNvPr id="113" name="TextovéPole 112"/>
              <p:cNvSpPr txBox="1"/>
              <p:nvPr/>
            </p:nvSpPr>
            <p:spPr>
              <a:xfrm>
                <a:off x="5367406" y="3583997"/>
                <a:ext cx="641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PGs</a:t>
                </a:r>
                <a:endPara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17" name="Skupina 116"/>
            <p:cNvGrpSpPr/>
            <p:nvPr/>
          </p:nvGrpSpPr>
          <p:grpSpPr>
            <a:xfrm>
              <a:off x="7586811" y="1052736"/>
              <a:ext cx="1184267" cy="1119758"/>
              <a:chOff x="6890488" y="1879687"/>
              <a:chExt cx="1184267" cy="1119758"/>
            </a:xfrm>
          </p:grpSpPr>
          <p:sp>
            <p:nvSpPr>
              <p:cNvPr id="104" name="Ovál 103"/>
              <p:cNvSpPr/>
              <p:nvPr/>
            </p:nvSpPr>
            <p:spPr>
              <a:xfrm>
                <a:off x="6890488" y="1879687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TextovéPole 113"/>
              <p:cNvSpPr txBox="1"/>
              <p:nvPr/>
            </p:nvSpPr>
            <p:spPr>
              <a:xfrm>
                <a:off x="7241660" y="2254900"/>
                <a:ext cx="481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OT</a:t>
                </a:r>
              </a:p>
            </p:txBody>
          </p:sp>
        </p:grpSp>
        <p:grpSp>
          <p:nvGrpSpPr>
            <p:cNvPr id="116" name="Skupina 115"/>
            <p:cNvGrpSpPr/>
            <p:nvPr/>
          </p:nvGrpSpPr>
          <p:grpSpPr>
            <a:xfrm>
              <a:off x="7573722" y="5449019"/>
              <a:ext cx="1184267" cy="1119758"/>
              <a:chOff x="9828584" y="3573016"/>
              <a:chExt cx="1184267" cy="1119758"/>
            </a:xfrm>
          </p:grpSpPr>
          <p:sp>
            <p:nvSpPr>
              <p:cNvPr id="105" name="Ovál 104"/>
              <p:cNvSpPr/>
              <p:nvPr/>
            </p:nvSpPr>
            <p:spPr>
              <a:xfrm>
                <a:off x="9828584" y="3573016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5" name="TextovéPole 114"/>
              <p:cNvSpPr txBox="1"/>
              <p:nvPr/>
            </p:nvSpPr>
            <p:spPr>
              <a:xfrm>
                <a:off x="10129155" y="3948229"/>
                <a:ext cx="583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RLX</a:t>
                </a:r>
              </a:p>
            </p:txBody>
          </p:sp>
        </p:grpSp>
        <p:grpSp>
          <p:nvGrpSpPr>
            <p:cNvPr id="121" name="Skupina 120"/>
            <p:cNvGrpSpPr/>
            <p:nvPr/>
          </p:nvGrpSpPr>
          <p:grpSpPr>
            <a:xfrm>
              <a:off x="6962453" y="2675409"/>
              <a:ext cx="1888277" cy="864096"/>
              <a:chOff x="6962453" y="2675409"/>
              <a:chExt cx="1888277" cy="864096"/>
            </a:xfrm>
          </p:grpSpPr>
          <p:sp>
            <p:nvSpPr>
              <p:cNvPr id="109" name="Obdélník 108"/>
              <p:cNvSpPr/>
              <p:nvPr/>
            </p:nvSpPr>
            <p:spPr>
              <a:xfrm>
                <a:off x="6962453" y="267540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0" name="TextovéPole 119"/>
              <p:cNvSpPr txBox="1"/>
              <p:nvPr/>
            </p:nvSpPr>
            <p:spPr>
              <a:xfrm>
                <a:off x="7201187" y="2784291"/>
                <a:ext cx="149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KONTRAKCE DĚLOHY</a:t>
                </a:r>
              </a:p>
            </p:txBody>
          </p:sp>
        </p:grpSp>
        <p:grpSp>
          <p:nvGrpSpPr>
            <p:cNvPr id="123" name="Skupina 122"/>
            <p:cNvGrpSpPr/>
            <p:nvPr/>
          </p:nvGrpSpPr>
          <p:grpSpPr>
            <a:xfrm>
              <a:off x="6962452" y="4104158"/>
              <a:ext cx="1888277" cy="864096"/>
              <a:chOff x="637853" y="4104159"/>
              <a:chExt cx="1888277" cy="864096"/>
            </a:xfrm>
          </p:grpSpPr>
          <p:sp>
            <p:nvSpPr>
              <p:cNvPr id="108" name="Obdélník 107"/>
              <p:cNvSpPr/>
              <p:nvPr/>
            </p:nvSpPr>
            <p:spPr>
              <a:xfrm>
                <a:off x="637853" y="410415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2" name="TextovéPole 121"/>
              <p:cNvSpPr txBox="1"/>
              <p:nvPr/>
            </p:nvSpPr>
            <p:spPr>
              <a:xfrm>
                <a:off x="835580" y="4213041"/>
                <a:ext cx="149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 ZRÁNÍ</a:t>
                </a:r>
              </a:p>
            </p:txBody>
          </p:sp>
        </p:grpSp>
        <p:grpSp>
          <p:nvGrpSpPr>
            <p:cNvPr id="125" name="Skupina 124"/>
            <p:cNvGrpSpPr/>
            <p:nvPr/>
          </p:nvGrpSpPr>
          <p:grpSpPr>
            <a:xfrm>
              <a:off x="611560" y="4104157"/>
              <a:ext cx="1888277" cy="864096"/>
              <a:chOff x="309092" y="3672109"/>
              <a:chExt cx="1888277" cy="864096"/>
            </a:xfrm>
          </p:grpSpPr>
          <p:sp>
            <p:nvSpPr>
              <p:cNvPr id="107" name="Obdélník 106"/>
              <p:cNvSpPr/>
              <p:nvPr/>
            </p:nvSpPr>
            <p:spPr>
              <a:xfrm>
                <a:off x="309092" y="367210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Obdélník 123"/>
              <p:cNvSpPr/>
              <p:nvPr/>
            </p:nvSpPr>
            <p:spPr>
              <a:xfrm>
                <a:off x="528512" y="3780992"/>
                <a:ext cx="14494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</a:t>
                </a:r>
              </a:p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RIGIDITA</a:t>
                </a:r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127" name="Přímá spojnice se šipkou 126"/>
            <p:cNvCxnSpPr>
              <a:stCxn id="99" idx="2"/>
              <a:endCxn id="106" idx="0"/>
            </p:cNvCxnSpPr>
            <p:nvPr/>
          </p:nvCxnSpPr>
          <p:spPr>
            <a:xfrm flipH="1">
              <a:off x="1520303" y="1880828"/>
              <a:ext cx="1283636" cy="7945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se šipkou 127"/>
            <p:cNvCxnSpPr/>
            <p:nvPr/>
          </p:nvCxnSpPr>
          <p:spPr>
            <a:xfrm flipH="1">
              <a:off x="2168189" y="2463391"/>
              <a:ext cx="1283636" cy="1640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>
              <a:endCxn id="103" idx="0"/>
            </p:cNvCxnSpPr>
            <p:nvPr/>
          </p:nvCxnSpPr>
          <p:spPr>
            <a:xfrm flipH="1">
              <a:off x="3795982" y="2564904"/>
              <a:ext cx="187446" cy="643880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nice se šipkou 131"/>
            <p:cNvCxnSpPr/>
            <p:nvPr/>
          </p:nvCxnSpPr>
          <p:spPr>
            <a:xfrm>
              <a:off x="5119486" y="2564904"/>
              <a:ext cx="247920" cy="718870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nice se šipkou 133"/>
            <p:cNvCxnSpPr/>
            <p:nvPr/>
          </p:nvCxnSpPr>
          <p:spPr>
            <a:xfrm>
              <a:off x="5760922" y="2463391"/>
              <a:ext cx="1480738" cy="1640766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nice se šipkou 135"/>
            <p:cNvCxnSpPr>
              <a:endCxn id="109" idx="0"/>
            </p:cNvCxnSpPr>
            <p:nvPr/>
          </p:nvCxnSpPr>
          <p:spPr>
            <a:xfrm>
              <a:off x="6377413" y="1878896"/>
              <a:ext cx="1529179" cy="796513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nice se šipkou 137"/>
            <p:cNvCxnSpPr/>
            <p:nvPr/>
          </p:nvCxnSpPr>
          <p:spPr>
            <a:xfrm>
              <a:off x="3824236" y="4328542"/>
              <a:ext cx="387724" cy="7508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se šipkou 139"/>
            <p:cNvCxnSpPr>
              <a:stCxn id="100" idx="2"/>
              <a:endCxn id="107" idx="2"/>
            </p:cNvCxnSpPr>
            <p:nvPr/>
          </p:nvCxnSpPr>
          <p:spPr>
            <a:xfrm flipH="1" flipV="1">
              <a:off x="1555699" y="4968253"/>
              <a:ext cx="1248240" cy="795168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Přímá spojnice se šipkou 142"/>
            <p:cNvCxnSpPr/>
            <p:nvPr/>
          </p:nvCxnSpPr>
          <p:spPr>
            <a:xfrm flipH="1" flipV="1">
              <a:off x="2339752" y="3583997"/>
              <a:ext cx="1112073" cy="1645203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Přímá spojnice se šipkou 144"/>
            <p:cNvCxnSpPr/>
            <p:nvPr/>
          </p:nvCxnSpPr>
          <p:spPr>
            <a:xfrm flipV="1">
              <a:off x="5004049" y="4229472"/>
              <a:ext cx="470361" cy="8498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se šipkou 147"/>
            <p:cNvCxnSpPr/>
            <p:nvPr/>
          </p:nvCxnSpPr>
          <p:spPr>
            <a:xfrm flipV="1">
              <a:off x="5626810" y="3583997"/>
              <a:ext cx="1614850" cy="16247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Přímá spojnice se šipkou 149"/>
            <p:cNvCxnSpPr>
              <a:stCxn id="100" idx="6"/>
              <a:endCxn id="108" idx="2"/>
            </p:cNvCxnSpPr>
            <p:nvPr/>
          </p:nvCxnSpPr>
          <p:spPr>
            <a:xfrm flipV="1">
              <a:off x="6332331" y="4968254"/>
              <a:ext cx="1574260" cy="7951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nice se šipkou 152"/>
            <p:cNvCxnSpPr/>
            <p:nvPr/>
          </p:nvCxnSpPr>
          <p:spPr>
            <a:xfrm flipV="1">
              <a:off x="8172400" y="5013176"/>
              <a:ext cx="0" cy="3975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Přímá spojnice se šipkou 154"/>
            <p:cNvCxnSpPr/>
            <p:nvPr/>
          </p:nvCxnSpPr>
          <p:spPr>
            <a:xfrm>
              <a:off x="8172399" y="2204864"/>
              <a:ext cx="1" cy="4167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Přímá spojnice se šipkou 157"/>
            <p:cNvCxnSpPr/>
            <p:nvPr/>
          </p:nvCxnSpPr>
          <p:spPr>
            <a:xfrm>
              <a:off x="4499992" y="3777014"/>
              <a:ext cx="4750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Přímá spojnice se šipkou 159"/>
            <p:cNvCxnSpPr>
              <a:endCxn id="109" idx="1"/>
            </p:cNvCxnSpPr>
            <p:nvPr/>
          </p:nvCxnSpPr>
          <p:spPr>
            <a:xfrm flipV="1">
              <a:off x="6332331" y="3107457"/>
              <a:ext cx="630122" cy="537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Přímá spojnice se šipkou 160"/>
            <p:cNvCxnSpPr>
              <a:endCxn id="108" idx="1"/>
            </p:cNvCxnSpPr>
            <p:nvPr/>
          </p:nvCxnSpPr>
          <p:spPr>
            <a:xfrm>
              <a:off x="6332331" y="3941440"/>
              <a:ext cx="630121" cy="594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ovéPole 164"/>
            <p:cNvSpPr txBox="1"/>
            <p:nvPr/>
          </p:nvSpPr>
          <p:spPr>
            <a:xfrm>
              <a:off x="306281" y="1057722"/>
              <a:ext cx="6582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347491" y="1503906"/>
              <a:ext cx="575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rgbClr val="0033C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6192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793488" y="1196752"/>
            <a:ext cx="7557025" cy="5076153"/>
            <a:chOff x="793488" y="1665215"/>
            <a:chExt cx="7557025" cy="50761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665215"/>
              <a:ext cx="7557025" cy="50761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7584" y="1745749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MATEŘSKÝ KOMPARTMENT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8459" y="1744241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FETOPLACENTÁRNÍ JEDNOTKA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7944" y="200789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PLACENTA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199836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FÉTUS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3622149"/>
              <a:ext cx="1372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PROGESTERON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3413" y="4961726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ESTRON - ESTRADIOL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5177" y="6310828"/>
              <a:ext cx="1372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ESTRIOL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81078" y="2672328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cholesterol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7836" y="308381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pregnenolon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28653" y="3995539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12071" y="4404712"/>
              <a:ext cx="1953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androstenedion-testosteron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50332" y="5359866"/>
              <a:ext cx="240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16-hydroxydehydroepiandrosteron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3981" y="5772864"/>
              <a:ext cx="240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16-hydroxyandrostendion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422" y="2674640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cholesterol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2439" y="2204864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acetát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33364" y="308381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pregnenolon</a:t>
              </a:r>
            </a:p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07274" y="3097535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pregnenolon</a:t>
              </a:r>
            </a:p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5415" y="3995539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ehydroepiandrosteron</a:t>
              </a:r>
            </a:p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3995539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ehydroepiandrosteron</a:t>
              </a:r>
            </a:p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7755" y="5373766"/>
              <a:ext cx="24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16-hydroxydehydroepiandrosteron</a:t>
              </a:r>
            </a:p>
            <a:p>
              <a:pPr algn="ctr"/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FETOPLACENTÁRNÍ JEDNOTKA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50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PRENATÁLNÍ SCREENING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3" name="Skupina 62"/>
          <p:cNvGrpSpPr/>
          <p:nvPr/>
        </p:nvGrpSpPr>
        <p:grpSpPr>
          <a:xfrm>
            <a:off x="107504" y="1591296"/>
            <a:ext cx="8856984" cy="1031507"/>
            <a:chOff x="107504" y="3284984"/>
            <a:chExt cx="8856984" cy="1031507"/>
          </a:xfrm>
        </p:grpSpPr>
        <p:grpSp>
          <p:nvGrpSpPr>
            <p:cNvPr id="6" name="Skupina 5"/>
            <p:cNvGrpSpPr/>
            <p:nvPr/>
          </p:nvGrpSpPr>
          <p:grpSpPr>
            <a:xfrm>
              <a:off x="249300" y="3284984"/>
              <a:ext cx="8643180" cy="288032"/>
              <a:chOff x="249300" y="3284984"/>
              <a:chExt cx="8643180" cy="288032"/>
            </a:xfrm>
          </p:grpSpPr>
          <p:cxnSp>
            <p:nvCxnSpPr>
              <p:cNvPr id="3" name="Přímá spojnice 2"/>
              <p:cNvCxnSpPr/>
              <p:nvPr/>
            </p:nvCxnSpPr>
            <p:spPr>
              <a:xfrm>
                <a:off x="249300" y="3429000"/>
                <a:ext cx="864096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Přímá spojnice 4"/>
              <p:cNvCxnSpPr/>
              <p:nvPr/>
            </p:nvCxnSpPr>
            <p:spPr>
              <a:xfrm>
                <a:off x="4675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Přímá spojnice 6"/>
              <p:cNvCxnSpPr/>
              <p:nvPr/>
            </p:nvCxnSpPr>
            <p:spPr>
              <a:xfrm>
                <a:off x="6835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/>
              <p:cNvCxnSpPr/>
              <p:nvPr/>
            </p:nvCxnSpPr>
            <p:spPr>
              <a:xfrm>
                <a:off x="8995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/>
              <p:cNvCxnSpPr/>
              <p:nvPr/>
            </p:nvCxnSpPr>
            <p:spPr>
              <a:xfrm>
                <a:off x="11156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>
                <a:off x="13316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/>
              <p:cNvCxnSpPr/>
              <p:nvPr/>
            </p:nvCxnSpPr>
            <p:spPr>
              <a:xfrm>
                <a:off x="15476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17636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19797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21957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24117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26277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28438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30598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>
                <a:off x="32758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>
                <a:off x="34918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370790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392392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413995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435597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>
                <a:off x="457200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/>
              <p:cNvCxnSpPr/>
              <p:nvPr/>
            </p:nvCxnSpPr>
            <p:spPr>
              <a:xfrm>
                <a:off x="478802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>
              <a:xfrm>
                <a:off x="500404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>
                <a:off x="522007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>
              <a:xfrm>
                <a:off x="543609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>
                <a:off x="565212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>
              <a:xfrm>
                <a:off x="58681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60841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>
              <a:xfrm>
                <a:off x="63001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>
              <a:xfrm>
                <a:off x="65162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>
                <a:off x="67322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>
                <a:off x="69482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>
                <a:off x="71642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/>
              <p:cNvCxnSpPr/>
              <p:nvPr/>
            </p:nvCxnSpPr>
            <p:spPr>
              <a:xfrm>
                <a:off x="73803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>
                <a:off x="75963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>
                <a:off x="78123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41"/>
              <p:cNvCxnSpPr/>
              <p:nvPr/>
            </p:nvCxnSpPr>
            <p:spPr>
              <a:xfrm>
                <a:off x="80283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/>
              <p:nvPr/>
            </p:nvCxnSpPr>
            <p:spPr>
              <a:xfrm>
                <a:off x="82444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/>
              <p:nvPr/>
            </p:nvCxnSpPr>
            <p:spPr>
              <a:xfrm>
                <a:off x="84604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>
              <a:xfrm>
                <a:off x="86764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/>
              <p:nvPr/>
            </p:nvCxnSpPr>
            <p:spPr>
              <a:xfrm>
                <a:off x="88924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ovéPole 46"/>
            <p:cNvSpPr txBox="1"/>
            <p:nvPr/>
          </p:nvSpPr>
          <p:spPr>
            <a:xfrm>
              <a:off x="107504" y="3429000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5002686" y="3429000"/>
              <a:ext cx="316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5220942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6935838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151862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33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7799934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36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8015958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37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8664030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40</a:t>
              </a:r>
              <a:endParaRPr lang="cs-CZ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Pravá složená závorka 54"/>
            <p:cNvSpPr/>
            <p:nvPr/>
          </p:nvSpPr>
          <p:spPr>
            <a:xfrm rot="5400000">
              <a:off x="2559982" y="1262498"/>
              <a:ext cx="350577" cy="4971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Pravá složená závorka 55"/>
            <p:cNvSpPr/>
            <p:nvPr/>
          </p:nvSpPr>
          <p:spPr>
            <a:xfrm rot="5400000">
              <a:off x="5999628" y="2767553"/>
              <a:ext cx="381817" cy="19358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Pravá složená závorka 56"/>
            <p:cNvSpPr/>
            <p:nvPr/>
          </p:nvSpPr>
          <p:spPr>
            <a:xfrm rot="5400000">
              <a:off x="7405520" y="3297034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Pravá složená závorka 57"/>
            <p:cNvSpPr/>
            <p:nvPr/>
          </p:nvSpPr>
          <p:spPr>
            <a:xfrm rot="5400000">
              <a:off x="8268992" y="3292948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2051720" y="3867526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4 TÝDNY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5508104" y="38590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3 TÝDNY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6916514" y="38590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2 TÝDNY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8117346" y="3854826"/>
              <a:ext cx="684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KAŽDÝ</a:t>
              </a:r>
            </a:p>
            <a:p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TÝDEN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ovéPole 63"/>
          <p:cNvSpPr txBox="1"/>
          <p:nvPr/>
        </p:nvSpPr>
        <p:spPr>
          <a:xfrm>
            <a:off x="153634" y="2401010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každé </a:t>
            </a: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návštěvě: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měření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TK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měření pulsu (P)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kontrola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váhových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přírůstků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vyšetření moči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přítomnost cukru a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bílkovin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17960" y="1222630"/>
            <a:ext cx="8597708" cy="5020308"/>
            <a:chOff x="17960" y="1686556"/>
            <a:chExt cx="8597708" cy="5020308"/>
          </a:xfrm>
        </p:grpSpPr>
        <p:sp>
          <p:nvSpPr>
            <p:cNvPr id="79" name="Obdélník 78"/>
            <p:cNvSpPr/>
            <p:nvPr/>
          </p:nvSpPr>
          <p:spPr>
            <a:xfrm>
              <a:off x="17960" y="6060533"/>
              <a:ext cx="84424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err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Screening</a:t>
              </a:r>
              <a:r>
                <a:rPr lang="cs-CZ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mapování protilátek proti krevní skupině plodu</a:t>
              </a:r>
            </a:p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 </a:t>
              </a:r>
              <a:r>
                <a:rPr lang="cs-CZ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Rh</a:t>
              </a:r>
              <a:r>
                <a: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– žen: 12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., 20., 28. a 36. </a:t>
              </a:r>
              <a:r>
                <a: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týden</a:t>
              </a: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2" name="Skupina 81"/>
            <p:cNvGrpSpPr/>
            <p:nvPr/>
          </p:nvGrpSpPr>
          <p:grpSpPr>
            <a:xfrm>
              <a:off x="2967978" y="1686556"/>
              <a:ext cx="460520" cy="521743"/>
              <a:chOff x="4256086" y="6117843"/>
              <a:chExt cx="460520" cy="521743"/>
            </a:xfrm>
          </p:grpSpPr>
          <p:sp>
            <p:nvSpPr>
              <p:cNvPr id="80" name="Šipka dolů 79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TextovéPole 80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12.</a:t>
                </a:r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4693170" y="1686556"/>
              <a:ext cx="460520" cy="521743"/>
              <a:chOff x="4256086" y="6117843"/>
              <a:chExt cx="460520" cy="521743"/>
            </a:xfrm>
          </p:grpSpPr>
          <p:sp>
            <p:nvSpPr>
              <p:cNvPr id="84" name="Šipka dolů 83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20.</a:t>
                </a:r>
              </a:p>
            </p:txBody>
          </p:sp>
        </p:grpSp>
        <p:grpSp>
          <p:nvGrpSpPr>
            <p:cNvPr id="86" name="Skupina 85"/>
            <p:cNvGrpSpPr/>
            <p:nvPr/>
          </p:nvGrpSpPr>
          <p:grpSpPr>
            <a:xfrm>
              <a:off x="6424362" y="1686556"/>
              <a:ext cx="460520" cy="521743"/>
              <a:chOff x="4256086" y="6117843"/>
              <a:chExt cx="460520" cy="521743"/>
            </a:xfrm>
          </p:grpSpPr>
          <p:sp>
            <p:nvSpPr>
              <p:cNvPr id="87" name="Šipka dolů 86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TextovéPole 87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28.</a:t>
                </a:r>
              </a:p>
            </p:txBody>
          </p:sp>
        </p:grpSp>
        <p:grpSp>
          <p:nvGrpSpPr>
            <p:cNvPr id="89" name="Skupina 88"/>
            <p:cNvGrpSpPr/>
            <p:nvPr/>
          </p:nvGrpSpPr>
          <p:grpSpPr>
            <a:xfrm>
              <a:off x="8155148" y="1692182"/>
              <a:ext cx="460520" cy="521743"/>
              <a:chOff x="4256086" y="6117843"/>
              <a:chExt cx="460520" cy="521743"/>
            </a:xfrm>
          </p:grpSpPr>
          <p:sp>
            <p:nvSpPr>
              <p:cNvPr id="90" name="Šipka dolů 89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36.</a:t>
                </a:r>
              </a:p>
            </p:txBody>
          </p:sp>
        </p:grpSp>
      </p:grpSp>
      <p:grpSp>
        <p:nvGrpSpPr>
          <p:cNvPr id="97" name="Skupina 96"/>
          <p:cNvGrpSpPr/>
          <p:nvPr/>
        </p:nvGrpSpPr>
        <p:grpSpPr>
          <a:xfrm>
            <a:off x="14456" y="961825"/>
            <a:ext cx="7812360" cy="5851551"/>
            <a:chOff x="14456" y="1431377"/>
            <a:chExt cx="7812360" cy="5851551"/>
          </a:xfrm>
        </p:grpSpPr>
        <p:sp>
          <p:nvSpPr>
            <p:cNvPr id="93" name="Obdélník 92"/>
            <p:cNvSpPr/>
            <p:nvPr/>
          </p:nvSpPr>
          <p:spPr>
            <a:xfrm>
              <a:off x="14456" y="6636597"/>
              <a:ext cx="7812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err="1" smtClean="0">
                  <a:solidFill>
                    <a:srgbClr val="00B050"/>
                  </a:solidFill>
                </a:rPr>
                <a:t>Tripple</a:t>
              </a:r>
              <a:r>
                <a:rPr lang="cs-CZ" b="1" dirty="0" smtClean="0">
                  <a:solidFill>
                    <a:srgbClr val="00B050"/>
                  </a:solidFill>
                </a:rPr>
                <a:t> </a:t>
              </a:r>
              <a:r>
                <a:rPr lang="cs-CZ" b="1" dirty="0">
                  <a:solidFill>
                    <a:srgbClr val="00B050"/>
                  </a:solidFill>
                </a:rPr>
                <a:t>test</a:t>
              </a:r>
            </a:p>
            <a:p>
              <a:r>
                <a:rPr lang="cs-CZ" dirty="0"/>
                <a:t>Pokud nebyl proveden kombinovaný test, provádí se v 16. </a:t>
              </a:r>
              <a:r>
                <a:rPr lang="cs-CZ" dirty="0" smtClean="0"/>
                <a:t>týdnu</a:t>
              </a:r>
              <a:endParaRPr lang="cs-CZ" dirty="0"/>
            </a:p>
          </p:txBody>
        </p:sp>
        <p:grpSp>
          <p:nvGrpSpPr>
            <p:cNvPr id="96" name="Skupina 95"/>
            <p:cNvGrpSpPr/>
            <p:nvPr/>
          </p:nvGrpSpPr>
          <p:grpSpPr>
            <a:xfrm>
              <a:off x="3542191" y="1431377"/>
              <a:ext cx="364485" cy="609686"/>
              <a:chOff x="7223225" y="3733233"/>
              <a:chExt cx="364485" cy="609686"/>
            </a:xfrm>
          </p:grpSpPr>
          <p:sp>
            <p:nvSpPr>
              <p:cNvPr id="94" name="Šipka dolů 93"/>
              <p:cNvSpPr/>
              <p:nvPr/>
            </p:nvSpPr>
            <p:spPr>
              <a:xfrm>
                <a:off x="7351285" y="3916022"/>
                <a:ext cx="73572" cy="426897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7223225" y="3733233"/>
                <a:ext cx="36448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16.</a:t>
                </a:r>
                <a:endPara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00" name="Skupina 99"/>
          <p:cNvGrpSpPr/>
          <p:nvPr/>
        </p:nvGrpSpPr>
        <p:grpSpPr>
          <a:xfrm>
            <a:off x="0" y="836712"/>
            <a:ext cx="9108504" cy="4824536"/>
            <a:chOff x="0" y="836712"/>
            <a:chExt cx="9108504" cy="4824536"/>
          </a:xfrm>
        </p:grpSpPr>
        <p:grpSp>
          <p:nvGrpSpPr>
            <p:cNvPr id="78" name="Skupina 77"/>
            <p:cNvGrpSpPr/>
            <p:nvPr/>
          </p:nvGrpSpPr>
          <p:grpSpPr>
            <a:xfrm>
              <a:off x="0" y="836712"/>
              <a:ext cx="9108504" cy="3878696"/>
              <a:chOff x="0" y="1306264"/>
              <a:chExt cx="9108504" cy="3878696"/>
            </a:xfrm>
          </p:grpSpPr>
          <p:sp>
            <p:nvSpPr>
              <p:cNvPr id="65" name="Obdélník 64"/>
              <p:cNvSpPr/>
              <p:nvPr/>
            </p:nvSpPr>
            <p:spPr>
              <a:xfrm>
                <a:off x="0" y="4261630"/>
                <a:ext cx="91085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0033C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Ultrazvukové vyšetření</a:t>
                </a:r>
              </a:p>
              <a:p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4x: na </a:t>
                </a:r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začátku k ověření gravidity, </a:t>
                </a:r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11</a:t>
                </a:r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.-13. </a:t>
                </a:r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týden, 20</a:t>
                </a:r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.- 22. </a:t>
                </a:r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týden </a:t>
                </a:r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</a:t>
                </a:r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30</a:t>
                </a:r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.-32. </a:t>
                </a:r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týden.</a:t>
                </a:r>
              </a:p>
              <a:p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Od </a:t>
                </a:r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28. týdne by se měly poslouchat UZ ozvy miminka vždy! </a:t>
                </a:r>
              </a:p>
            </p:txBody>
          </p:sp>
          <p:grpSp>
            <p:nvGrpSpPr>
              <p:cNvPr id="69" name="Skupina 68"/>
              <p:cNvGrpSpPr/>
              <p:nvPr/>
            </p:nvGrpSpPr>
            <p:grpSpPr>
              <a:xfrm>
                <a:off x="2195736" y="1306264"/>
                <a:ext cx="863685" cy="820620"/>
                <a:chOff x="2195736" y="1306264"/>
                <a:chExt cx="863685" cy="820620"/>
              </a:xfrm>
            </p:grpSpPr>
            <p:sp>
              <p:nvSpPr>
                <p:cNvPr id="66" name="Šipka dolů 65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Pravá složená závorka 66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TextovéPole 67"/>
                <p:cNvSpPr txBox="1"/>
                <p:nvPr/>
              </p:nvSpPr>
              <p:spPr>
                <a:xfrm>
                  <a:off x="2195736" y="1306264"/>
                  <a:ext cx="5818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 smtClean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11. – 13.</a:t>
                  </a:r>
                  <a:endPara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70" name="Skupina 69"/>
              <p:cNvGrpSpPr/>
              <p:nvPr/>
            </p:nvGrpSpPr>
            <p:grpSpPr>
              <a:xfrm>
                <a:off x="4140363" y="1306264"/>
                <a:ext cx="863685" cy="820620"/>
                <a:chOff x="2195736" y="1306264"/>
                <a:chExt cx="863685" cy="820620"/>
              </a:xfrm>
            </p:grpSpPr>
            <p:sp>
              <p:nvSpPr>
                <p:cNvPr id="71" name="Šipka dolů 70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" name="Pravá složená závorka 71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2195736" y="1306264"/>
                  <a:ext cx="581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</a:t>
                  </a:r>
                  <a:r>
                    <a:rPr lang="cs-CZ" sz="800" dirty="0" smtClean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0. – 22.</a:t>
                  </a:r>
                  <a:endPara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6300603" y="1311890"/>
                <a:ext cx="863685" cy="820620"/>
                <a:chOff x="2195736" y="1306264"/>
                <a:chExt cx="863685" cy="820620"/>
              </a:xfrm>
            </p:grpSpPr>
            <p:sp>
              <p:nvSpPr>
                <p:cNvPr id="75" name="Šipka dolů 74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Pravá složená závorka 75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" name="TextovéPole 76"/>
                <p:cNvSpPr txBox="1"/>
                <p:nvPr/>
              </p:nvSpPr>
              <p:spPr>
                <a:xfrm>
                  <a:off x="2195736" y="1306264"/>
                  <a:ext cx="581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 smtClean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30. – 32.</a:t>
                  </a:r>
                  <a:endPara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98" name="Obdélník 97"/>
            <p:cNvSpPr/>
            <p:nvPr/>
          </p:nvSpPr>
          <p:spPr>
            <a:xfrm>
              <a:off x="12618" y="4645585"/>
              <a:ext cx="87801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r>
                <a:rPr lang="cs-CZ" sz="10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.-20. </a:t>
              </a:r>
              <a:r>
                <a:rPr lang="cs-CZ" sz="1000" b="1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týden:</a:t>
              </a:r>
              <a:endParaRPr lang="cs-CZ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cs-CZ" sz="10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určení </a:t>
              </a:r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počtu </a:t>
              </a:r>
              <a:r>
                <a:rPr lang="cs-CZ" sz="10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plodů, přesné </a:t>
              </a:r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změření jednotlivých částí plodu a výpočet jeho stáří a </a:t>
              </a:r>
              <a:r>
                <a:rPr lang="cs-CZ" sz="10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hmotnosti, zjišťování </a:t>
              </a:r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vrozených vývojových vad </a:t>
              </a:r>
              <a:r>
                <a:rPr lang="cs-CZ" sz="10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plodu, sledování </a:t>
              </a:r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srdeční činnosti </a:t>
              </a:r>
              <a:r>
                <a:rPr lang="cs-CZ" sz="10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plodu, určení </a:t>
              </a:r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množství plodové </a:t>
              </a:r>
              <a:r>
                <a:rPr lang="cs-CZ" sz="1000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vody, určení </a:t>
              </a:r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uložení placenty</a:t>
              </a:r>
            </a:p>
            <a:p>
              <a:r>
                <a:rPr lang="cs-CZ" sz="10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30. - 32. týden: </a:t>
              </a:r>
            </a:p>
            <a:p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určení polohy plodu, přesné změření jednotlivých částí plodu a srovnání s předchozím vyšetřením, určení množství plodové vody, pozorování pohybové aktivity plodu, posouzení stavu placenty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8203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FÁZE PORODU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500083" y="1772816"/>
            <a:ext cx="8032357" cy="4464496"/>
            <a:chOff x="500083" y="1772816"/>
            <a:chExt cx="8032357" cy="4464496"/>
          </a:xfrm>
        </p:grpSpPr>
        <p:sp>
          <p:nvSpPr>
            <p:cNvPr id="4" name="Volný tvar 3"/>
            <p:cNvSpPr/>
            <p:nvPr/>
          </p:nvSpPr>
          <p:spPr>
            <a:xfrm>
              <a:off x="800100" y="1849717"/>
              <a:ext cx="7362825" cy="1884084"/>
            </a:xfrm>
            <a:custGeom>
              <a:avLst/>
              <a:gdLst>
                <a:gd name="connsiteX0" fmla="*/ 0 w 7362825"/>
                <a:gd name="connsiteY0" fmla="*/ 1892227 h 1892227"/>
                <a:gd name="connsiteX1" fmla="*/ 2514600 w 7362825"/>
                <a:gd name="connsiteY1" fmla="*/ 1768402 h 1892227"/>
                <a:gd name="connsiteX2" fmla="*/ 3648075 w 7362825"/>
                <a:gd name="connsiteY2" fmla="*/ 1225477 h 1892227"/>
                <a:gd name="connsiteX3" fmla="*/ 5400675 w 7362825"/>
                <a:gd name="connsiteY3" fmla="*/ 53902 h 1892227"/>
                <a:gd name="connsiteX4" fmla="*/ 7000875 w 7362825"/>
                <a:gd name="connsiteY4" fmla="*/ 234877 h 1892227"/>
                <a:gd name="connsiteX5" fmla="*/ 7362825 w 7362825"/>
                <a:gd name="connsiteY5" fmla="*/ 577777 h 1892227"/>
                <a:gd name="connsiteX0" fmla="*/ 0 w 7362825"/>
                <a:gd name="connsiteY0" fmla="*/ 1850925 h 1850925"/>
                <a:gd name="connsiteX1" fmla="*/ 2514600 w 7362825"/>
                <a:gd name="connsiteY1" fmla="*/ 1727100 h 1850925"/>
                <a:gd name="connsiteX2" fmla="*/ 3648075 w 7362825"/>
                <a:gd name="connsiteY2" fmla="*/ 1184175 h 1850925"/>
                <a:gd name="connsiteX3" fmla="*/ 4495800 w 7362825"/>
                <a:gd name="connsiteY3" fmla="*/ 536475 h 1850925"/>
                <a:gd name="connsiteX4" fmla="*/ 5400675 w 7362825"/>
                <a:gd name="connsiteY4" fmla="*/ 12600 h 1850925"/>
                <a:gd name="connsiteX5" fmla="*/ 7000875 w 7362825"/>
                <a:gd name="connsiteY5" fmla="*/ 193575 h 1850925"/>
                <a:gd name="connsiteX6" fmla="*/ 7362825 w 7362825"/>
                <a:gd name="connsiteY6" fmla="*/ 536475 h 1850925"/>
                <a:gd name="connsiteX0" fmla="*/ 0 w 7362825"/>
                <a:gd name="connsiteY0" fmla="*/ 1847401 h 1847401"/>
                <a:gd name="connsiteX1" fmla="*/ 2514600 w 7362825"/>
                <a:gd name="connsiteY1" fmla="*/ 1723576 h 1847401"/>
                <a:gd name="connsiteX2" fmla="*/ 3648075 w 7362825"/>
                <a:gd name="connsiteY2" fmla="*/ 1180651 h 1847401"/>
                <a:gd name="connsiteX3" fmla="*/ 4448175 w 7362825"/>
                <a:gd name="connsiteY3" fmla="*/ 466276 h 1847401"/>
                <a:gd name="connsiteX4" fmla="*/ 5400675 w 7362825"/>
                <a:gd name="connsiteY4" fmla="*/ 9076 h 1847401"/>
                <a:gd name="connsiteX5" fmla="*/ 7000875 w 7362825"/>
                <a:gd name="connsiteY5" fmla="*/ 190051 h 1847401"/>
                <a:gd name="connsiteX6" fmla="*/ 7362825 w 7362825"/>
                <a:gd name="connsiteY6" fmla="*/ 532951 h 1847401"/>
                <a:gd name="connsiteX0" fmla="*/ 0 w 7362825"/>
                <a:gd name="connsiteY0" fmla="*/ 1855209 h 1855209"/>
                <a:gd name="connsiteX1" fmla="*/ 2514600 w 7362825"/>
                <a:gd name="connsiteY1" fmla="*/ 1731384 h 1855209"/>
                <a:gd name="connsiteX2" fmla="*/ 3648075 w 7362825"/>
                <a:gd name="connsiteY2" fmla="*/ 1188459 h 1855209"/>
                <a:gd name="connsiteX3" fmla="*/ 4448175 w 7362825"/>
                <a:gd name="connsiteY3" fmla="*/ 474084 h 1855209"/>
                <a:gd name="connsiteX4" fmla="*/ 5400675 w 7362825"/>
                <a:gd name="connsiteY4" fmla="*/ 16884 h 1855209"/>
                <a:gd name="connsiteX5" fmla="*/ 6810375 w 7362825"/>
                <a:gd name="connsiteY5" fmla="*/ 140709 h 1855209"/>
                <a:gd name="connsiteX6" fmla="*/ 7362825 w 7362825"/>
                <a:gd name="connsiteY6" fmla="*/ 540759 h 1855209"/>
                <a:gd name="connsiteX0" fmla="*/ 0 w 7362825"/>
                <a:gd name="connsiteY0" fmla="*/ 1849077 h 1849077"/>
                <a:gd name="connsiteX1" fmla="*/ 2514600 w 7362825"/>
                <a:gd name="connsiteY1" fmla="*/ 1725252 h 1849077"/>
                <a:gd name="connsiteX2" fmla="*/ 3648075 w 7362825"/>
                <a:gd name="connsiteY2" fmla="*/ 1182327 h 1849077"/>
                <a:gd name="connsiteX3" fmla="*/ 4448175 w 7362825"/>
                <a:gd name="connsiteY3" fmla="*/ 467952 h 1849077"/>
                <a:gd name="connsiteX4" fmla="*/ 5400675 w 7362825"/>
                <a:gd name="connsiteY4" fmla="*/ 10752 h 1849077"/>
                <a:gd name="connsiteX5" fmla="*/ 6810375 w 7362825"/>
                <a:gd name="connsiteY5" fmla="*/ 134577 h 1849077"/>
                <a:gd name="connsiteX6" fmla="*/ 7362825 w 7362825"/>
                <a:gd name="connsiteY6" fmla="*/ 534627 h 1849077"/>
                <a:gd name="connsiteX0" fmla="*/ 0 w 7362825"/>
                <a:gd name="connsiteY0" fmla="*/ 1870451 h 1870451"/>
                <a:gd name="connsiteX1" fmla="*/ 2514600 w 7362825"/>
                <a:gd name="connsiteY1" fmla="*/ 1746626 h 1870451"/>
                <a:gd name="connsiteX2" fmla="*/ 3648075 w 7362825"/>
                <a:gd name="connsiteY2" fmla="*/ 1203701 h 1870451"/>
                <a:gd name="connsiteX3" fmla="*/ 4448175 w 7362825"/>
                <a:gd name="connsiteY3" fmla="*/ 489326 h 1870451"/>
                <a:gd name="connsiteX4" fmla="*/ 5400675 w 7362825"/>
                <a:gd name="connsiteY4" fmla="*/ 32126 h 1870451"/>
                <a:gd name="connsiteX5" fmla="*/ 6172200 w 7362825"/>
                <a:gd name="connsiteY5" fmla="*/ 51176 h 1870451"/>
                <a:gd name="connsiteX6" fmla="*/ 6810375 w 7362825"/>
                <a:gd name="connsiteY6" fmla="*/ 155951 h 1870451"/>
                <a:gd name="connsiteX7" fmla="*/ 7362825 w 7362825"/>
                <a:gd name="connsiteY7" fmla="*/ 556001 h 1870451"/>
                <a:gd name="connsiteX0" fmla="*/ 0 w 7362825"/>
                <a:gd name="connsiteY0" fmla="*/ 1890721 h 1890721"/>
                <a:gd name="connsiteX1" fmla="*/ 2514600 w 7362825"/>
                <a:gd name="connsiteY1" fmla="*/ 1766896 h 1890721"/>
                <a:gd name="connsiteX2" fmla="*/ 3648075 w 7362825"/>
                <a:gd name="connsiteY2" fmla="*/ 1223971 h 1890721"/>
                <a:gd name="connsiteX3" fmla="*/ 4448175 w 7362825"/>
                <a:gd name="connsiteY3" fmla="*/ 509596 h 1890721"/>
                <a:gd name="connsiteX4" fmla="*/ 5400675 w 7362825"/>
                <a:gd name="connsiteY4" fmla="*/ 52396 h 1890721"/>
                <a:gd name="connsiteX5" fmla="*/ 6172200 w 7362825"/>
                <a:gd name="connsiteY5" fmla="*/ 23821 h 1890721"/>
                <a:gd name="connsiteX6" fmla="*/ 6810375 w 7362825"/>
                <a:gd name="connsiteY6" fmla="*/ 176221 h 1890721"/>
                <a:gd name="connsiteX7" fmla="*/ 7362825 w 7362825"/>
                <a:gd name="connsiteY7" fmla="*/ 576271 h 1890721"/>
                <a:gd name="connsiteX0" fmla="*/ 0 w 7362825"/>
                <a:gd name="connsiteY0" fmla="*/ 1890721 h 1890721"/>
                <a:gd name="connsiteX1" fmla="*/ 2514600 w 7362825"/>
                <a:gd name="connsiteY1" fmla="*/ 1766896 h 1890721"/>
                <a:gd name="connsiteX2" fmla="*/ 3648075 w 7362825"/>
                <a:gd name="connsiteY2" fmla="*/ 1223971 h 1890721"/>
                <a:gd name="connsiteX3" fmla="*/ 4448175 w 7362825"/>
                <a:gd name="connsiteY3" fmla="*/ 509596 h 1890721"/>
                <a:gd name="connsiteX4" fmla="*/ 5400675 w 7362825"/>
                <a:gd name="connsiteY4" fmla="*/ 52396 h 1890721"/>
                <a:gd name="connsiteX5" fmla="*/ 6172200 w 7362825"/>
                <a:gd name="connsiteY5" fmla="*/ 23821 h 1890721"/>
                <a:gd name="connsiteX6" fmla="*/ 6810375 w 7362825"/>
                <a:gd name="connsiteY6" fmla="*/ 176221 h 1890721"/>
                <a:gd name="connsiteX7" fmla="*/ 7362825 w 7362825"/>
                <a:gd name="connsiteY7" fmla="*/ 576271 h 1890721"/>
                <a:gd name="connsiteX0" fmla="*/ 0 w 7362825"/>
                <a:gd name="connsiteY0" fmla="*/ 1884084 h 1884084"/>
                <a:gd name="connsiteX1" fmla="*/ 2514600 w 7362825"/>
                <a:gd name="connsiteY1" fmla="*/ 1760259 h 1884084"/>
                <a:gd name="connsiteX2" fmla="*/ 3648075 w 7362825"/>
                <a:gd name="connsiteY2" fmla="*/ 1217334 h 1884084"/>
                <a:gd name="connsiteX3" fmla="*/ 4448175 w 7362825"/>
                <a:gd name="connsiteY3" fmla="*/ 502959 h 1884084"/>
                <a:gd name="connsiteX4" fmla="*/ 5400675 w 7362825"/>
                <a:gd name="connsiteY4" fmla="*/ 45759 h 1884084"/>
                <a:gd name="connsiteX5" fmla="*/ 6172200 w 7362825"/>
                <a:gd name="connsiteY5" fmla="*/ 17184 h 1884084"/>
                <a:gd name="connsiteX6" fmla="*/ 6810375 w 7362825"/>
                <a:gd name="connsiteY6" fmla="*/ 169584 h 1884084"/>
                <a:gd name="connsiteX7" fmla="*/ 7362825 w 7362825"/>
                <a:gd name="connsiteY7" fmla="*/ 569634 h 1884084"/>
                <a:gd name="connsiteX0" fmla="*/ 0 w 7362825"/>
                <a:gd name="connsiteY0" fmla="*/ 1884084 h 1884084"/>
                <a:gd name="connsiteX1" fmla="*/ 2514600 w 7362825"/>
                <a:gd name="connsiteY1" fmla="*/ 1760259 h 1884084"/>
                <a:gd name="connsiteX2" fmla="*/ 3648075 w 7362825"/>
                <a:gd name="connsiteY2" fmla="*/ 1217334 h 1884084"/>
                <a:gd name="connsiteX3" fmla="*/ 4448175 w 7362825"/>
                <a:gd name="connsiteY3" fmla="*/ 502959 h 1884084"/>
                <a:gd name="connsiteX4" fmla="*/ 5400675 w 7362825"/>
                <a:gd name="connsiteY4" fmla="*/ 45759 h 1884084"/>
                <a:gd name="connsiteX5" fmla="*/ 6172200 w 7362825"/>
                <a:gd name="connsiteY5" fmla="*/ 17184 h 1884084"/>
                <a:gd name="connsiteX6" fmla="*/ 6810375 w 7362825"/>
                <a:gd name="connsiteY6" fmla="*/ 169584 h 1884084"/>
                <a:gd name="connsiteX7" fmla="*/ 7362825 w 7362825"/>
                <a:gd name="connsiteY7" fmla="*/ 569634 h 188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2825" h="1884084">
                  <a:moveTo>
                    <a:pt x="0" y="1884084"/>
                  </a:moveTo>
                  <a:cubicBezTo>
                    <a:pt x="953294" y="1877734"/>
                    <a:pt x="1906588" y="1871384"/>
                    <a:pt x="2514600" y="1760259"/>
                  </a:cubicBezTo>
                  <a:cubicBezTo>
                    <a:pt x="3122612" y="1649134"/>
                    <a:pt x="3325813" y="1426884"/>
                    <a:pt x="3648075" y="1217334"/>
                  </a:cubicBezTo>
                  <a:cubicBezTo>
                    <a:pt x="3970337" y="1007784"/>
                    <a:pt x="4156075" y="698222"/>
                    <a:pt x="4448175" y="502959"/>
                  </a:cubicBezTo>
                  <a:cubicBezTo>
                    <a:pt x="4740275" y="307697"/>
                    <a:pt x="5113338" y="126721"/>
                    <a:pt x="5400675" y="45759"/>
                  </a:cubicBezTo>
                  <a:cubicBezTo>
                    <a:pt x="5688012" y="-35203"/>
                    <a:pt x="6137275" y="15597"/>
                    <a:pt x="6172200" y="17184"/>
                  </a:cubicBezTo>
                  <a:cubicBezTo>
                    <a:pt x="6159500" y="-279"/>
                    <a:pt x="6611937" y="77509"/>
                    <a:pt x="6810375" y="169584"/>
                  </a:cubicBezTo>
                  <a:cubicBezTo>
                    <a:pt x="7008813" y="261659"/>
                    <a:pt x="7345362" y="441840"/>
                    <a:pt x="7362825" y="56963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800100" y="1772816"/>
              <a:ext cx="0" cy="223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800100" y="4005064"/>
              <a:ext cx="75163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483768" y="4005064"/>
              <a:ext cx="0" cy="223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5148064" y="4005064"/>
              <a:ext cx="0" cy="223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 flipV="1">
              <a:off x="6804248" y="2575736"/>
              <a:ext cx="0" cy="3157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H="1">
              <a:off x="805433" y="4581128"/>
              <a:ext cx="75163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bdélník 1"/>
            <p:cNvSpPr/>
            <p:nvPr/>
          </p:nvSpPr>
          <p:spPr>
            <a:xfrm>
              <a:off x="1259632" y="3995772"/>
              <a:ext cx="7809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I. Fáze</a:t>
              </a:r>
            </a:p>
            <a:p>
              <a:pPr algn="ctr"/>
              <a:r>
                <a:rPr lang="cs-CZ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(klid)</a:t>
              </a:r>
              <a:endPara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3378721" y="3990206"/>
              <a:ext cx="10807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II. Fáze</a:t>
              </a:r>
            </a:p>
            <a:p>
              <a:pPr algn="ctr"/>
              <a:r>
                <a:rPr lang="cs-CZ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(aktivace)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64088" y="3995539"/>
              <a:ext cx="12234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III. Fáze</a:t>
              </a:r>
            </a:p>
            <a:p>
              <a:pPr algn="ctr"/>
              <a:r>
                <a:rPr lang="cs-CZ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(stimulace)</a:t>
              </a: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020996" y="3991347"/>
              <a:ext cx="11015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IV. Fáze</a:t>
              </a:r>
            </a:p>
            <a:p>
              <a:pPr algn="ctr"/>
              <a:r>
                <a:rPr lang="cs-CZ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(involuce)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838689" y="4581128"/>
              <a:ext cx="15730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progesteron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relaxin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998929" y="4581128"/>
              <a:ext cx="17170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estrogeny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junction</a:t>
              </a: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</a:t>
              </a: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etus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148064" y="4582175"/>
              <a:ext cx="165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zánětlivé látky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804248" y="4581128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6300192" y="226758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 rot="16200000">
              <a:off x="-386763" y="2662712"/>
              <a:ext cx="2143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DĚLOŽNÍ AKTIVITA</a:t>
              </a:r>
              <a:endPara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4746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561" y="19223"/>
            <a:ext cx="9089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PROCESY  OPLODNĚNÍ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5" name="Skupina 44"/>
          <p:cNvGrpSpPr/>
          <p:nvPr/>
        </p:nvGrpSpPr>
        <p:grpSpPr>
          <a:xfrm>
            <a:off x="-36512" y="836712"/>
            <a:ext cx="9173590" cy="5373216"/>
            <a:chOff x="-36512" y="836712"/>
            <a:chExt cx="9173590" cy="5373216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"/>
            <a:stretch/>
          </p:blipFill>
          <p:spPr>
            <a:xfrm flipH="1">
              <a:off x="3657599" y="1059666"/>
              <a:ext cx="5479479" cy="4710378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836712"/>
              <a:ext cx="3561478" cy="5373216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705385" y="980728"/>
              <a:ext cx="10583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POLÁRNÍ TĚLÍSKO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 flipH="1">
              <a:off x="1130246" y="1143449"/>
              <a:ext cx="118920" cy="391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bdélník 7"/>
            <p:cNvSpPr/>
            <p:nvPr/>
          </p:nvSpPr>
          <p:spPr>
            <a:xfrm>
              <a:off x="155605" y="1988840"/>
              <a:ext cx="671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GRANULÓZNÍ</a:t>
              </a:r>
            </a:p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0" name="Přímá spojnice 9"/>
            <p:cNvCxnSpPr/>
            <p:nvPr/>
          </p:nvCxnSpPr>
          <p:spPr>
            <a:xfrm flipH="1">
              <a:off x="597057" y="1859454"/>
              <a:ext cx="165834" cy="164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1230372" y="2176746"/>
              <a:ext cx="8114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ZONA PELLUCIDA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3" name="Přímá spojnice 12"/>
            <p:cNvCxnSpPr/>
            <p:nvPr/>
          </p:nvCxnSpPr>
          <p:spPr>
            <a:xfrm flipH="1" flipV="1">
              <a:off x="1287258" y="2034072"/>
              <a:ext cx="150636" cy="192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délník 15"/>
            <p:cNvSpPr/>
            <p:nvPr/>
          </p:nvSpPr>
          <p:spPr>
            <a:xfrm>
              <a:off x="1606412" y="3607431"/>
              <a:ext cx="5982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OOPLAZMA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 flipV="1">
              <a:off x="1289022" y="3068961"/>
              <a:ext cx="616510" cy="538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stCxn id="16" idx="2"/>
            </p:cNvCxnSpPr>
            <p:nvPr/>
          </p:nvCxnSpPr>
          <p:spPr>
            <a:xfrm flipH="1">
              <a:off x="1234536" y="3792097"/>
              <a:ext cx="670997" cy="50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délník 21"/>
            <p:cNvSpPr/>
            <p:nvPr/>
          </p:nvSpPr>
          <p:spPr>
            <a:xfrm>
              <a:off x="298727" y="4741048"/>
              <a:ext cx="57259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OOLEMMA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3" name="Přímá spojnice 22"/>
            <p:cNvCxnSpPr/>
            <p:nvPr/>
          </p:nvCxnSpPr>
          <p:spPr>
            <a:xfrm flipH="1">
              <a:off x="597783" y="4437112"/>
              <a:ext cx="445825" cy="3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bdélník 24"/>
            <p:cNvSpPr/>
            <p:nvPr/>
          </p:nvSpPr>
          <p:spPr>
            <a:xfrm>
              <a:off x="1982278" y="5041751"/>
              <a:ext cx="7841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DRUHÉ POLÁRNÍ</a:t>
              </a:r>
            </a:p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TĚLÍSKO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2464718" y="5210150"/>
              <a:ext cx="282699" cy="2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2925341" y="45186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MUŽSKÝ</a:t>
              </a:r>
            </a:p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0" name="Přímá spojnice 29"/>
            <p:cNvCxnSpPr/>
            <p:nvPr/>
          </p:nvCxnSpPr>
          <p:spPr>
            <a:xfrm flipH="1" flipV="1">
              <a:off x="2915816" y="4427587"/>
              <a:ext cx="259669" cy="125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/>
            <p:cNvSpPr txBox="1"/>
            <p:nvPr/>
          </p:nvSpPr>
          <p:spPr>
            <a:xfrm>
              <a:off x="2123728" y="46025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ŽENSKÝ</a:t>
              </a:r>
            </a:p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3" name="Přímá spojnice 32"/>
            <p:cNvCxnSpPr/>
            <p:nvPr/>
          </p:nvCxnSpPr>
          <p:spPr>
            <a:xfrm flipH="1">
              <a:off x="2483768" y="4461917"/>
              <a:ext cx="166711" cy="27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bdélník 34"/>
            <p:cNvSpPr/>
            <p:nvPr/>
          </p:nvSpPr>
          <p:spPr>
            <a:xfrm>
              <a:off x="2843808" y="1988840"/>
              <a:ext cx="96532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I. MITOTICKÉ DĚLENÍ</a:t>
              </a:r>
              <a:endParaRPr lang="cs-CZ" sz="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6" name="Přímá spojnice 35"/>
            <p:cNvCxnSpPr>
              <a:stCxn id="35" idx="0"/>
            </p:cNvCxnSpPr>
            <p:nvPr/>
          </p:nvCxnSpPr>
          <p:spPr>
            <a:xfrm flipH="1" flipV="1">
              <a:off x="2843808" y="1772816"/>
              <a:ext cx="48266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bdélník 38"/>
            <p:cNvSpPr/>
            <p:nvPr/>
          </p:nvSpPr>
          <p:spPr>
            <a:xfrm>
              <a:off x="6372200" y="5157192"/>
              <a:ext cx="47641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FIMBRIE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3988346" y="5341858"/>
              <a:ext cx="62549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OPLODNĚNÍ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3815189" y="3857930"/>
              <a:ext cx="6848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DĚLENÍ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6300192" y="3604374"/>
              <a:ext cx="50526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MORULA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7020272" y="898451"/>
              <a:ext cx="69121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BLASTOCYSTA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7365879" y="4523270"/>
              <a:ext cx="64953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IMPLANTACE</a:t>
              </a:r>
              <a:endParaRPr lang="cs-CZ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4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PORODU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6" name="Skupina 65"/>
          <p:cNvGrpSpPr/>
          <p:nvPr/>
        </p:nvGrpSpPr>
        <p:grpSpPr>
          <a:xfrm>
            <a:off x="677355" y="1412776"/>
            <a:ext cx="7062997" cy="4940806"/>
            <a:chOff x="513898" y="1696616"/>
            <a:chExt cx="7062997" cy="4940806"/>
          </a:xfrm>
        </p:grpSpPr>
        <p:sp>
          <p:nvSpPr>
            <p:cNvPr id="8" name="Obdélník 7"/>
            <p:cNvSpPr/>
            <p:nvPr/>
          </p:nvSpPr>
          <p:spPr>
            <a:xfrm>
              <a:off x="1187624" y="1700808"/>
              <a:ext cx="102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FÉTUS</a:t>
              </a:r>
              <a:r>
                <a:rPr lang="cs-CZ" sz="2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262535" y="1700808"/>
              <a:ext cx="12811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HPA osa</a:t>
              </a:r>
              <a:r>
                <a:rPr lang="cs-CZ" sz="2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595071" y="1696616"/>
              <a:ext cx="15187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  <a:r>
                <a:rPr lang="cs-CZ" sz="2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5131994" y="2905780"/>
              <a:ext cx="24449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PLACENTÁLNÍ </a:t>
              </a:r>
            </a:p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ENDOKRINNÍ OSA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513898" y="2768084"/>
              <a:ext cx="1792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RŮST PLODU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995280" y="3356992"/>
              <a:ext cx="1216680" cy="707886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RŮST </a:t>
              </a:r>
            </a:p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DĚLOHY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915816" y="4926310"/>
              <a:ext cx="1400383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AKTIVACE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542012" y="4924013"/>
              <a:ext cx="1619033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STIMULACE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574232" y="4171066"/>
              <a:ext cx="16662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ROZTAŽENÍ </a:t>
              </a:r>
            </a:p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DĚLOHY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0" name="Přímá spojnice se šipkou 19"/>
            <p:cNvCxnSpPr>
              <a:stCxn id="8" idx="3"/>
              <a:endCxn id="9" idx="1"/>
            </p:cNvCxnSpPr>
            <p:nvPr/>
          </p:nvCxnSpPr>
          <p:spPr>
            <a:xfrm>
              <a:off x="2209057" y="1900863"/>
              <a:ext cx="10534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4417243" y="1911585"/>
              <a:ext cx="1210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>
              <a:stCxn id="10" idx="2"/>
              <a:endCxn id="11" idx="0"/>
            </p:cNvCxnSpPr>
            <p:nvPr/>
          </p:nvCxnSpPr>
          <p:spPr>
            <a:xfrm flipH="1">
              <a:off x="6354445" y="2096726"/>
              <a:ext cx="1" cy="80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Skupina 32"/>
            <p:cNvGrpSpPr/>
            <p:nvPr/>
          </p:nvGrpSpPr>
          <p:grpSpPr>
            <a:xfrm>
              <a:off x="5612818" y="4253026"/>
              <a:ext cx="1479462" cy="400110"/>
              <a:chOff x="5508104" y="4005064"/>
              <a:chExt cx="1479462" cy="40011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5508104" y="4005064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endPara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660232" y="4005064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cxnSp>
            <p:nvCxnSpPr>
              <p:cNvPr id="31" name="Přímá spojnice se šipkou 30"/>
              <p:cNvCxnSpPr/>
              <p:nvPr/>
            </p:nvCxnSpPr>
            <p:spPr>
              <a:xfrm>
                <a:off x="5810778" y="4214619"/>
                <a:ext cx="8493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Přímá spojnice se šipkou 33"/>
            <p:cNvCxnSpPr/>
            <p:nvPr/>
          </p:nvCxnSpPr>
          <p:spPr>
            <a:xfrm flipH="1">
              <a:off x="6353149" y="3573297"/>
              <a:ext cx="1" cy="809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>
              <a:off x="6353149" y="4541639"/>
              <a:ext cx="1" cy="311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H="1">
              <a:off x="1409976" y="2033905"/>
              <a:ext cx="1" cy="735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H="1">
              <a:off x="1413173" y="3098887"/>
              <a:ext cx="1" cy="1076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>
              <a:stCxn id="18" idx="3"/>
              <a:endCxn id="13" idx="1"/>
            </p:cNvCxnSpPr>
            <p:nvPr/>
          </p:nvCxnSpPr>
          <p:spPr>
            <a:xfrm flipV="1">
              <a:off x="2240522" y="3710935"/>
              <a:ext cx="754758" cy="814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>
              <a:stCxn id="18" idx="3"/>
              <a:endCxn id="14" idx="1"/>
            </p:cNvCxnSpPr>
            <p:nvPr/>
          </p:nvCxnSpPr>
          <p:spPr>
            <a:xfrm>
              <a:off x="2240522" y="4525009"/>
              <a:ext cx="675294" cy="601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>
              <a:stCxn id="16" idx="1"/>
            </p:cNvCxnSpPr>
            <p:nvPr/>
          </p:nvCxnSpPr>
          <p:spPr>
            <a:xfrm flipH="1" flipV="1">
              <a:off x="2735796" y="4175738"/>
              <a:ext cx="2877022" cy="2773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49"/>
            <p:cNvCxnSpPr>
              <a:stCxn id="16" idx="1"/>
            </p:cNvCxnSpPr>
            <p:nvPr/>
          </p:nvCxnSpPr>
          <p:spPr>
            <a:xfrm flipH="1">
              <a:off x="2735796" y="4453081"/>
              <a:ext cx="2877022" cy="372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ovéPole 54"/>
            <p:cNvSpPr txBox="1"/>
            <p:nvPr/>
          </p:nvSpPr>
          <p:spPr>
            <a:xfrm>
              <a:off x="2742416" y="4158605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2775992" y="4528170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728102" y="53012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2771800" y="5301208"/>
              <a:ext cx="165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junctions</a:t>
              </a:r>
              <a:endParaRPr lang="cs-CZ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9" name="Přímá spojnice se šipkou 58"/>
            <p:cNvCxnSpPr>
              <a:stCxn id="14" idx="3"/>
              <a:endCxn id="60" idx="0"/>
            </p:cNvCxnSpPr>
            <p:nvPr/>
          </p:nvCxnSpPr>
          <p:spPr>
            <a:xfrm>
              <a:off x="4316199" y="5126365"/>
              <a:ext cx="660260" cy="1110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ovéPole 59"/>
            <p:cNvSpPr txBox="1"/>
            <p:nvPr/>
          </p:nvSpPr>
          <p:spPr>
            <a:xfrm>
              <a:off x="4417243" y="6237312"/>
              <a:ext cx="111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63" name="Přímá spojnice se šipkou 62"/>
            <p:cNvCxnSpPr>
              <a:stCxn id="15" idx="1"/>
              <a:endCxn id="60" idx="0"/>
            </p:cNvCxnSpPr>
            <p:nvPr/>
          </p:nvCxnSpPr>
          <p:spPr>
            <a:xfrm flipH="1">
              <a:off x="4976459" y="5124068"/>
              <a:ext cx="565553" cy="1113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9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PORODU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8" name="Skupina 117"/>
          <p:cNvGrpSpPr/>
          <p:nvPr/>
        </p:nvGrpSpPr>
        <p:grpSpPr>
          <a:xfrm>
            <a:off x="175320" y="1124744"/>
            <a:ext cx="9077200" cy="4205110"/>
            <a:chOff x="175320" y="1482308"/>
            <a:chExt cx="9077200" cy="4205110"/>
          </a:xfrm>
        </p:grpSpPr>
        <p:grpSp>
          <p:nvGrpSpPr>
            <p:cNvPr id="23" name="Skupina 22"/>
            <p:cNvGrpSpPr/>
            <p:nvPr/>
          </p:nvGrpSpPr>
          <p:grpSpPr>
            <a:xfrm>
              <a:off x="2694088" y="1484784"/>
              <a:ext cx="3534097" cy="4141079"/>
              <a:chOff x="2696224" y="1484784"/>
              <a:chExt cx="2210388" cy="4141079"/>
            </a:xfrm>
          </p:grpSpPr>
          <p:sp>
            <p:nvSpPr>
              <p:cNvPr id="39" name="TextovéPole 38"/>
              <p:cNvSpPr txBox="1"/>
              <p:nvPr/>
            </p:nvSpPr>
            <p:spPr>
              <a:xfrm>
                <a:off x="2699792" y="1484784"/>
                <a:ext cx="220682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FETOPLACENTÁRNÍ</a:t>
                </a:r>
              </a:p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JEDNOTKA</a:t>
                </a:r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322736" y="1482308"/>
              <a:ext cx="2673750" cy="4143555"/>
              <a:chOff x="6722786" y="1501358"/>
              <a:chExt cx="1909839" cy="4143555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6722786" y="1501358"/>
                <a:ext cx="1909839" cy="6463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MATEŘSKÝ</a:t>
                </a:r>
              </a:p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KOMPARTMENT</a:t>
                </a:r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5" name="TextovéPole 44"/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6930096" y="3251076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neurohypofýza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  <a:endPara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75320" y="1482466"/>
              <a:ext cx="2410886" cy="4143397"/>
              <a:chOff x="216898" y="1588118"/>
              <a:chExt cx="1330687" cy="4143397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216898" y="1588118"/>
                <a:ext cx="1324640" cy="4143397"/>
                <a:chOff x="216898" y="1588118"/>
                <a:chExt cx="1324640" cy="4143397"/>
              </a:xfrm>
            </p:grpSpPr>
            <p:sp>
              <p:nvSpPr>
                <p:cNvPr id="5" name="Obdélník 4"/>
                <p:cNvSpPr/>
                <p:nvPr/>
              </p:nvSpPr>
              <p:spPr>
                <a:xfrm>
                  <a:off x="232880" y="1844824"/>
                  <a:ext cx="1291449" cy="3886691"/>
                </a:xfrm>
                <a:prstGeom prst="rect">
                  <a:avLst/>
                </a:prstGeom>
                <a:solidFill>
                  <a:srgbClr val="EBE7F2">
                    <a:alpha val="50196"/>
                  </a:srgb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" name="TextovéPole 1"/>
                <p:cNvSpPr txBox="1"/>
                <p:nvPr/>
              </p:nvSpPr>
              <p:spPr>
                <a:xfrm>
                  <a:off x="216898" y="1588118"/>
                  <a:ext cx="1324640" cy="36933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2" name="TextovéPole 51"/>
              <p:cNvSpPr txBox="1"/>
              <p:nvPr/>
            </p:nvSpPr>
            <p:spPr>
              <a:xfrm>
                <a:off x="217688" y="1888226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222945" y="1716807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FÉTUS</a:t>
                </a:r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4" name="TextovéPole 53"/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1133707" y="2770142"/>
              <a:ext cx="1324640" cy="2064611"/>
              <a:chOff x="195267" y="2650694"/>
              <a:chExt cx="1324640" cy="2064611"/>
            </a:xfrm>
          </p:grpSpPr>
          <p:sp>
            <p:nvSpPr>
              <p:cNvPr id="4" name="TextovéPole 3"/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  <a:endPara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207322" y="3247916"/>
                <a:ext cx="1312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adenohypofýza</a:t>
                </a:r>
                <a:endPara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nadledviny</a:t>
                </a:r>
                <a:endPara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kortizol</a:t>
                </a:r>
                <a:endPara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7" name="Přímá spojnice se šipkou 26"/>
              <p:cNvCxnSpPr>
                <a:stCxn id="4" idx="2"/>
                <a:endCxn id="40" idx="0"/>
              </p:cNvCxnSpPr>
              <p:nvPr/>
            </p:nvCxnSpPr>
            <p:spPr>
              <a:xfrm flipH="1">
                <a:off x="863615" y="2927693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se šipkou 60"/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se šipkou 61"/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/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  <a:endPara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  <a:endPara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75320" y="1482466"/>
              <a:ext cx="2399930" cy="4143397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(příprava orgánů plodu k porodu)</a:t>
              </a:r>
              <a:endPara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4" name="Přímá spojnice 43"/>
            <p:cNvCxnSpPr>
              <a:stCxn id="54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ovéPole 72"/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děloha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349230" y="4365104"/>
              <a:ext cx="4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placentární OT</a:t>
              </a:r>
              <a:endPara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1" name="Skupina 80"/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77" name="TextovéPole 76"/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estrogeny</a:t>
                </a:r>
                <a:endPara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  <a:endPara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0" name="Přímá spojnice se šipkou 79"/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Přímá spojnice se šipkou 81"/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se šipkou 82"/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ovéPole 89"/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placentární CRH</a:t>
              </a:r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3637480" y="5066134"/>
              <a:ext cx="1529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(vazodilatace </a:t>
              </a:r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placenty</a:t>
              </a:r>
              <a:r>
                <a:rPr lang="cs-CZ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2694088" y="1484784"/>
              <a:ext cx="3534097" cy="414107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7" name="Přímá spojnice se šipkou 106"/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ovéPole 112"/>
            <p:cNvSpPr txBox="1"/>
            <p:nvPr/>
          </p:nvSpPr>
          <p:spPr>
            <a:xfrm>
              <a:off x="6944399" y="5348864"/>
              <a:ext cx="1324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14" name="Přímá spojnice se šipkou 113"/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se šipkou 115"/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bdélník 116"/>
            <p:cNvSpPr/>
            <p:nvPr/>
          </p:nvSpPr>
          <p:spPr>
            <a:xfrm>
              <a:off x="6335973" y="1484784"/>
              <a:ext cx="2647277" cy="414107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6" name="Přímá spojnice se šipkou 85"/>
            <p:cNvCxnSpPr>
              <a:stCxn id="77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se šipkou 73"/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se šipkou 68"/>
            <p:cNvCxnSpPr>
              <a:endCxn id="54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se šipkou 90"/>
            <p:cNvCxnSpPr>
              <a:stCxn id="90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se šipkou 93"/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se šipkou 98"/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19871" y="1187460"/>
            <a:ext cx="354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MLÉČNÁ ŽLÁZA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95536" y="1926124"/>
            <a:ext cx="8280920" cy="4239180"/>
            <a:chOff x="395536" y="1926124"/>
            <a:chExt cx="8280920" cy="42391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28" y="1926124"/>
              <a:ext cx="3548120" cy="20235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70" y="3949661"/>
              <a:ext cx="3422286" cy="192761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26124"/>
              <a:ext cx="4757933" cy="4239180"/>
            </a:xfrm>
            <a:prstGeom prst="rect">
              <a:avLst/>
            </a:prstGeom>
          </p:spPr>
        </p:pic>
      </p:grpSp>
      <p:sp>
        <p:nvSpPr>
          <p:cNvPr id="10" name="TextovéPole 9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FYZIOLOGIE LAKTACE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4795001" cy="299337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90" y="3645024"/>
            <a:ext cx="5221414" cy="320833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FYZIOLOGIE LAKTACE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SLOŽENÍ MLÉKA I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01263"/>
              </p:ext>
            </p:extLst>
          </p:nvPr>
        </p:nvGraphicFramePr>
        <p:xfrm>
          <a:off x="971601" y="1387585"/>
          <a:ext cx="7200799" cy="3913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/100 ml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KOLOSTRUM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ZRALÉ</a:t>
                      </a:r>
                      <a:r>
                        <a:rPr lang="cs-CZ" sz="20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MLÉKO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kcal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LKOVIN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0,9 – 1,3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KASEIN/SYROVÁTKA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30/70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TUKY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2,6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3,8 – 4,5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CUKRY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6,6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6,5 – 7,2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VÁPNÍK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mg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ŽELEZO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mg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0,03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0,03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SODÍK 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[</a:t>
                      </a:r>
                      <a:r>
                        <a:rPr lang="cs-CZ" sz="200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mmol</a:t>
                      </a:r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/l</a:t>
                      </a:r>
                      <a:r>
                        <a:rPr lang="en-US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2,04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0,65</a:t>
                      </a:r>
                      <a:endParaRPr lang="cs-CZ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2118455"/>
            <a:ext cx="9039648" cy="29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SLOŽENÍ MLÉKA II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91953" y="908720"/>
            <a:ext cx="9016551" cy="5094323"/>
            <a:chOff x="91953" y="908720"/>
            <a:chExt cx="9016551" cy="509432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3" y="908720"/>
              <a:ext cx="9016551" cy="5094323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9" b="92940"/>
            <a:stretch/>
          </p:blipFill>
          <p:spPr>
            <a:xfrm>
              <a:off x="117029" y="908720"/>
              <a:ext cx="8126710" cy="359643"/>
            </a:xfrm>
            <a:prstGeom prst="rect">
              <a:avLst/>
            </a:prstGeom>
          </p:spPr>
        </p:pic>
      </p:grpSp>
      <p:sp>
        <p:nvSpPr>
          <p:cNvPr id="6" name="Obdélník 5"/>
          <p:cNvSpPr/>
          <p:nvPr/>
        </p:nvSpPr>
        <p:spPr>
          <a:xfrm>
            <a:off x="15752" y="6650890"/>
            <a:ext cx="8008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cs-CZ" sz="8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Immunology</a:t>
            </a:r>
            <a:r>
              <a:rPr lang="cs-CZ" sz="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8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8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breast</a:t>
            </a:r>
            <a:r>
              <a:rPr lang="cs-CZ" sz="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8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milk</a:t>
            </a:r>
            <a:r>
              <a:rPr lang="cs-CZ" sz="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sz="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8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PatriciaPalmeira</a:t>
            </a:r>
            <a:r>
              <a:rPr lang="cs-CZ" sz="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sz="8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MagdaCarneiro-Sampaio</a:t>
            </a:r>
            <a:r>
              <a:rPr lang="cs-CZ" sz="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791871" cy="403244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0030" y="-27384"/>
            <a:ext cx="909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FYZIOLOGICKÉ  ZMĚNY  U </a:t>
            </a:r>
          </a:p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ŽENY  V  TĚHOTENSTVÍ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904052"/>
            <a:ext cx="4139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Tělesná </a:t>
            </a: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hmotnost: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růst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dělohy, placenty a plodu, zvětšením objemu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prsů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průměrný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přírůstek tělesné hmotnosti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11–12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I. trimestru je to 1–2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III. trimestru vždy 5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kg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985352"/>
            <a:ext cx="61206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KARDIOVASKULÁRNÍ SYSTÉM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POSTAVENÍ A VELIKOST SRDCE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SRDEČNÍ VÝDEJ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KREVNÍ TLAK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OBJEM PLAZMY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SEDIMENTACE ERYTROCYTŮ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985352"/>
            <a:ext cx="4581957" cy="315009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0030" y="-27384"/>
            <a:ext cx="909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FYZIOLOGICKÉ  ZMĚNY  U </a:t>
            </a:r>
          </a:p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ŽENY  V  TĚHOTENSTVÍ</a:t>
            </a:r>
          </a:p>
        </p:txBody>
      </p:sp>
    </p:spTree>
    <p:extLst>
      <p:ext uri="{BB962C8B-B14F-4D97-AF65-F5344CB8AC3E}">
        <p14:creationId xmlns:p14="http://schemas.microsoft.com/office/powerpoint/2010/main" val="849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3109348" y="1412776"/>
            <a:ext cx="5855140" cy="5172832"/>
            <a:chOff x="2061244" y="548680"/>
            <a:chExt cx="5855140" cy="517283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" t="2616" r="10606" b="4173"/>
            <a:stretch/>
          </p:blipFill>
          <p:spPr>
            <a:xfrm>
              <a:off x="2061245" y="2214038"/>
              <a:ext cx="5855139" cy="350747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" t="7373" r="11157" b="37776"/>
            <a:stretch/>
          </p:blipFill>
          <p:spPr>
            <a:xfrm>
              <a:off x="2061244" y="548680"/>
              <a:ext cx="5855139" cy="1666875"/>
            </a:xfrm>
            <a:prstGeom prst="rect">
              <a:avLst/>
            </a:prstGeom>
          </p:spPr>
        </p:pic>
      </p:grpSp>
      <p:sp>
        <p:nvSpPr>
          <p:cNvPr id="12" name="Obdélník 11"/>
          <p:cNvSpPr/>
          <p:nvPr/>
        </p:nvSpPr>
        <p:spPr>
          <a:xfrm>
            <a:off x="3109348" y="1412776"/>
            <a:ext cx="5855139" cy="51454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5464671" y="1412776"/>
            <a:ext cx="0" cy="5145448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109348" y="3068960"/>
            <a:ext cx="5855139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07504" y="2858033"/>
            <a:ext cx="28797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RESPIRAČNÍ SYSTÉM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030" y="-27384"/>
            <a:ext cx="909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FYZIOLOGICKÉ  ZMĚNY  U </a:t>
            </a:r>
          </a:p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ŽENY  V 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9932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07902" y="3157809"/>
            <a:ext cx="28797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RESPIRAČNÍ SYSTÉM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4211960" y="1844824"/>
            <a:ext cx="4324351" cy="4738197"/>
            <a:chOff x="1219200" y="2125880"/>
            <a:chExt cx="4324351" cy="473819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" t="10884" r="34928" b="11627"/>
            <a:stretch/>
          </p:blipFill>
          <p:spPr>
            <a:xfrm>
              <a:off x="1219200" y="4797152"/>
              <a:ext cx="4314826" cy="2066925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118" r="34712" b="3298"/>
            <a:stretch/>
          </p:blipFill>
          <p:spPr>
            <a:xfrm>
              <a:off x="1228725" y="2125880"/>
              <a:ext cx="4314826" cy="2722345"/>
            </a:xfrm>
            <a:prstGeom prst="rect">
              <a:avLst/>
            </a:prstGeom>
          </p:spPr>
        </p:pic>
      </p:grpSp>
      <p:sp>
        <p:nvSpPr>
          <p:cNvPr id="8" name="Obdélník 7"/>
          <p:cNvSpPr/>
          <p:nvPr/>
        </p:nvSpPr>
        <p:spPr>
          <a:xfrm>
            <a:off x="4221485" y="1844824"/>
            <a:ext cx="4382963" cy="47381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6588224" y="1844824"/>
            <a:ext cx="0" cy="4738197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221485" y="4557644"/>
            <a:ext cx="4382963" cy="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0030" y="-27384"/>
            <a:ext cx="909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FYZIOLOGICKÉ  ZMĚNY  U </a:t>
            </a:r>
          </a:p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ŽENY  V  TĚHOTENSTVÍ</a:t>
            </a:r>
          </a:p>
        </p:txBody>
      </p:sp>
    </p:spTree>
    <p:extLst>
      <p:ext uri="{BB962C8B-B14F-4D97-AF65-F5344CB8AC3E}">
        <p14:creationId xmlns:p14="http://schemas.microsoft.com/office/powerpoint/2010/main" val="8839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FUNKCE PLACENTY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196752"/>
            <a:ext cx="75608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respiračních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plynů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metabolismus sacharidů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ransport a metabolismus aminokyselin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ransport a metabolismus lipidů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vody, minerálů a vitaminů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ENDOKRINNÍ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Estrogeny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Progesteron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Lidský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choriongonadotropin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Lidsky placentární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laktogen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Faktory růstu (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epidermal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insulin-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PROTEKTIVNÍ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Cytochrom P450 (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xenobiotiky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Pinocytóza (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IgG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Bariera proti přenosu bakterií, virů atd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00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23926" y="2276872"/>
            <a:ext cx="28797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VYLUČOVACÍ  SYSTÉM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23928" y="2348880"/>
            <a:ext cx="4536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Ledvinové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Systém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renin–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angiotenzin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–aldosteron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Glykosurie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Proteinurie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Močový měchýř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030" y="-27384"/>
            <a:ext cx="909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FYZIOLOGICKÉ  ZMĚNY  U </a:t>
            </a:r>
          </a:p>
          <a:p>
            <a:pPr algn="ctr"/>
            <a:r>
              <a:rPr lang="cs-CZ" sz="4000" b="1" dirty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ŽENY  V  TĚHOTENSTVÍ</a:t>
            </a:r>
          </a:p>
        </p:txBody>
      </p:sp>
    </p:spTree>
    <p:extLst>
      <p:ext uri="{BB962C8B-B14F-4D97-AF65-F5344CB8AC3E}">
        <p14:creationId xmlns:p14="http://schemas.microsoft.com/office/powerpoint/2010/main" val="2533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20486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 ZA  POZORNOST</a:t>
            </a:r>
          </a:p>
        </p:txBody>
      </p:sp>
    </p:spTree>
    <p:extLst>
      <p:ext uri="{BB962C8B-B14F-4D97-AF65-F5344CB8AC3E}">
        <p14:creationId xmlns:p14="http://schemas.microsoft.com/office/powerpoint/2010/main" val="29680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LIDSKÝ CHORIONGONADOTROPIN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83567" y="2048332"/>
            <a:ext cx="7589689" cy="3544084"/>
            <a:chOff x="683567" y="1484783"/>
            <a:chExt cx="7589689" cy="3544084"/>
          </a:xfrm>
        </p:grpSpPr>
        <p:sp>
          <p:nvSpPr>
            <p:cNvPr id="34" name="Volný tvar 33"/>
            <p:cNvSpPr/>
            <p:nvPr/>
          </p:nvSpPr>
          <p:spPr>
            <a:xfrm>
              <a:off x="683567" y="1484783"/>
              <a:ext cx="7589689" cy="3544084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  <a:gd name="connsiteX0" fmla="*/ 0 w 6726089"/>
                <a:gd name="connsiteY0" fmla="*/ 3524852 h 3549376"/>
                <a:gd name="connsiteX1" fmla="*/ 533400 w 6726089"/>
                <a:gd name="connsiteY1" fmla="*/ 1896077 h 3549376"/>
                <a:gd name="connsiteX2" fmla="*/ 790575 w 6726089"/>
                <a:gd name="connsiteY2" fmla="*/ 1095977 h 3549376"/>
                <a:gd name="connsiteX3" fmla="*/ 1114425 w 6726089"/>
                <a:gd name="connsiteY3" fmla="*/ 219677 h 3549376"/>
                <a:gd name="connsiteX4" fmla="*/ 1447800 w 6726089"/>
                <a:gd name="connsiteY4" fmla="*/ 602 h 3549376"/>
                <a:gd name="connsiteX5" fmla="*/ 1695450 w 6726089"/>
                <a:gd name="connsiteY5" fmla="*/ 181577 h 3549376"/>
                <a:gd name="connsiteX6" fmla="*/ 2028825 w 6726089"/>
                <a:gd name="connsiteY6" fmla="*/ 867377 h 3549376"/>
                <a:gd name="connsiteX7" fmla="*/ 2371725 w 6726089"/>
                <a:gd name="connsiteY7" fmla="*/ 1810352 h 3549376"/>
                <a:gd name="connsiteX8" fmla="*/ 2619375 w 6726089"/>
                <a:gd name="connsiteY8" fmla="*/ 2562827 h 3549376"/>
                <a:gd name="connsiteX9" fmla="*/ 2886075 w 6726089"/>
                <a:gd name="connsiteY9" fmla="*/ 2943827 h 3549376"/>
                <a:gd name="connsiteX10" fmla="*/ 3486150 w 6726089"/>
                <a:gd name="connsiteY10" fmla="*/ 3162902 h 3549376"/>
                <a:gd name="connsiteX11" fmla="*/ 4286250 w 6726089"/>
                <a:gd name="connsiteY11" fmla="*/ 3334352 h 3549376"/>
                <a:gd name="connsiteX12" fmla="*/ 5162550 w 6726089"/>
                <a:gd name="connsiteY12" fmla="*/ 3448652 h 3549376"/>
                <a:gd name="connsiteX13" fmla="*/ 6726089 w 6726089"/>
                <a:gd name="connsiteY13" fmla="*/ 3549376 h 3549376"/>
                <a:gd name="connsiteX0" fmla="*/ 0 w 6751489"/>
                <a:gd name="connsiteY0" fmla="*/ 3524852 h 3524852"/>
                <a:gd name="connsiteX1" fmla="*/ 533400 w 6751489"/>
                <a:gd name="connsiteY1" fmla="*/ 1896077 h 3524852"/>
                <a:gd name="connsiteX2" fmla="*/ 790575 w 6751489"/>
                <a:gd name="connsiteY2" fmla="*/ 1095977 h 3524852"/>
                <a:gd name="connsiteX3" fmla="*/ 1114425 w 6751489"/>
                <a:gd name="connsiteY3" fmla="*/ 219677 h 3524852"/>
                <a:gd name="connsiteX4" fmla="*/ 1447800 w 6751489"/>
                <a:gd name="connsiteY4" fmla="*/ 602 h 3524852"/>
                <a:gd name="connsiteX5" fmla="*/ 1695450 w 6751489"/>
                <a:gd name="connsiteY5" fmla="*/ 181577 h 3524852"/>
                <a:gd name="connsiteX6" fmla="*/ 2028825 w 6751489"/>
                <a:gd name="connsiteY6" fmla="*/ 867377 h 3524852"/>
                <a:gd name="connsiteX7" fmla="*/ 2371725 w 6751489"/>
                <a:gd name="connsiteY7" fmla="*/ 1810352 h 3524852"/>
                <a:gd name="connsiteX8" fmla="*/ 2619375 w 6751489"/>
                <a:gd name="connsiteY8" fmla="*/ 2562827 h 3524852"/>
                <a:gd name="connsiteX9" fmla="*/ 2886075 w 6751489"/>
                <a:gd name="connsiteY9" fmla="*/ 2943827 h 3524852"/>
                <a:gd name="connsiteX10" fmla="*/ 3486150 w 6751489"/>
                <a:gd name="connsiteY10" fmla="*/ 3162902 h 3524852"/>
                <a:gd name="connsiteX11" fmla="*/ 4286250 w 6751489"/>
                <a:gd name="connsiteY11" fmla="*/ 3334352 h 3524852"/>
                <a:gd name="connsiteX12" fmla="*/ 5162550 w 6751489"/>
                <a:gd name="connsiteY12" fmla="*/ 3448652 h 3524852"/>
                <a:gd name="connsiteX13" fmla="*/ 6751489 w 6751489"/>
                <a:gd name="connsiteY13" fmla="*/ 3515509 h 3524852"/>
                <a:gd name="connsiteX0" fmla="*/ 0 w 7589689"/>
                <a:gd name="connsiteY0" fmla="*/ 3524852 h 3544084"/>
                <a:gd name="connsiteX1" fmla="*/ 533400 w 7589689"/>
                <a:gd name="connsiteY1" fmla="*/ 1896077 h 3544084"/>
                <a:gd name="connsiteX2" fmla="*/ 790575 w 7589689"/>
                <a:gd name="connsiteY2" fmla="*/ 1095977 h 3544084"/>
                <a:gd name="connsiteX3" fmla="*/ 1114425 w 7589689"/>
                <a:gd name="connsiteY3" fmla="*/ 219677 h 3544084"/>
                <a:gd name="connsiteX4" fmla="*/ 1447800 w 7589689"/>
                <a:gd name="connsiteY4" fmla="*/ 602 h 3544084"/>
                <a:gd name="connsiteX5" fmla="*/ 1695450 w 7589689"/>
                <a:gd name="connsiteY5" fmla="*/ 181577 h 3544084"/>
                <a:gd name="connsiteX6" fmla="*/ 2028825 w 7589689"/>
                <a:gd name="connsiteY6" fmla="*/ 867377 h 3544084"/>
                <a:gd name="connsiteX7" fmla="*/ 2371725 w 7589689"/>
                <a:gd name="connsiteY7" fmla="*/ 1810352 h 3544084"/>
                <a:gd name="connsiteX8" fmla="*/ 2619375 w 7589689"/>
                <a:gd name="connsiteY8" fmla="*/ 2562827 h 3544084"/>
                <a:gd name="connsiteX9" fmla="*/ 2886075 w 7589689"/>
                <a:gd name="connsiteY9" fmla="*/ 2943827 h 3544084"/>
                <a:gd name="connsiteX10" fmla="*/ 3486150 w 7589689"/>
                <a:gd name="connsiteY10" fmla="*/ 3162902 h 3544084"/>
                <a:gd name="connsiteX11" fmla="*/ 4286250 w 7589689"/>
                <a:gd name="connsiteY11" fmla="*/ 3334352 h 3544084"/>
                <a:gd name="connsiteX12" fmla="*/ 5162550 w 7589689"/>
                <a:gd name="connsiteY12" fmla="*/ 3448652 h 3544084"/>
                <a:gd name="connsiteX13" fmla="*/ 7589689 w 7589689"/>
                <a:gd name="connsiteY13" fmla="*/ 3544084 h 354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89689" h="3544084">
                  <a:moveTo>
                    <a:pt x="0" y="3524852"/>
                  </a:moveTo>
                  <a:lnTo>
                    <a:pt x="533400" y="1896077"/>
                  </a:lnTo>
                  <a:cubicBezTo>
                    <a:pt x="665162" y="1491265"/>
                    <a:pt x="693738" y="1375377"/>
                    <a:pt x="790575" y="1095977"/>
                  </a:cubicBezTo>
                  <a:cubicBezTo>
                    <a:pt x="887412" y="816577"/>
                    <a:pt x="1004888" y="402239"/>
                    <a:pt x="1114425" y="219677"/>
                  </a:cubicBezTo>
                  <a:cubicBezTo>
                    <a:pt x="1223962" y="37115"/>
                    <a:pt x="1350963" y="6952"/>
                    <a:pt x="1447800" y="602"/>
                  </a:cubicBezTo>
                  <a:cubicBezTo>
                    <a:pt x="1544637" y="-5748"/>
                    <a:pt x="1598613" y="37115"/>
                    <a:pt x="1695450" y="181577"/>
                  </a:cubicBezTo>
                  <a:cubicBezTo>
                    <a:pt x="1792287" y="326039"/>
                    <a:pt x="1916113" y="595914"/>
                    <a:pt x="2028825" y="867377"/>
                  </a:cubicBezTo>
                  <a:cubicBezTo>
                    <a:pt x="2141538" y="1138839"/>
                    <a:pt x="2273300" y="1527777"/>
                    <a:pt x="2371725" y="1810352"/>
                  </a:cubicBezTo>
                  <a:cubicBezTo>
                    <a:pt x="2470150" y="2092927"/>
                    <a:pt x="2533650" y="2373915"/>
                    <a:pt x="2619375" y="2562827"/>
                  </a:cubicBezTo>
                  <a:cubicBezTo>
                    <a:pt x="2705100" y="2751739"/>
                    <a:pt x="2741613" y="2843814"/>
                    <a:pt x="2886075" y="2943827"/>
                  </a:cubicBezTo>
                  <a:cubicBezTo>
                    <a:pt x="3030538" y="3043839"/>
                    <a:pt x="3252788" y="3097815"/>
                    <a:pt x="3486150" y="3162902"/>
                  </a:cubicBezTo>
                  <a:cubicBezTo>
                    <a:pt x="3719512" y="3227989"/>
                    <a:pt x="4006850" y="3286727"/>
                    <a:pt x="4286250" y="3334352"/>
                  </a:cubicBezTo>
                  <a:cubicBezTo>
                    <a:pt x="4565650" y="3381977"/>
                    <a:pt x="4844810" y="3414226"/>
                    <a:pt x="5162550" y="3448652"/>
                  </a:cubicBezTo>
                  <a:cubicBezTo>
                    <a:pt x="5480290" y="3483078"/>
                    <a:pt x="7311877" y="3537734"/>
                    <a:pt x="7589689" y="354408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cs-CZ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CG</a:t>
              </a:r>
              <a:endParaRPr 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213081" y="1277466"/>
            <a:ext cx="5232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glykoproteinový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vzniká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syncytiotrofoblastu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může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být </a:t>
            </a: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určen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 krvi již 6. den po </a:t>
            </a: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početí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není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absolutně specifický pro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těhotenství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činek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varlata plodu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↓ -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mimoděložní těhotenství, mrtvý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plod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-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mnohočetné těhotenství a diagnostika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trisomie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21 -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Downův syndrom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LIDSKÝ CHORIONGONADOTROPIN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179512" y="1453425"/>
            <a:ext cx="2016224" cy="1008112"/>
            <a:chOff x="179512" y="1412776"/>
            <a:chExt cx="2016224" cy="1008112"/>
          </a:xfrm>
        </p:grpSpPr>
        <p:sp>
          <p:nvSpPr>
            <p:cNvPr id="6" name="Ovál 5"/>
            <p:cNvSpPr/>
            <p:nvPr/>
          </p:nvSpPr>
          <p:spPr>
            <a:xfrm>
              <a:off x="179512" y="1412776"/>
              <a:ext cx="2016224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179512" y="1772816"/>
              <a:ext cx="19337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SYNCYTIOTROFOBLAST</a:t>
              </a:r>
              <a:endPara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788024" y="1463734"/>
            <a:ext cx="2292478" cy="987495"/>
            <a:chOff x="5580112" y="4673752"/>
            <a:chExt cx="2063233" cy="987495"/>
          </a:xfrm>
        </p:grpSpPr>
        <p:grpSp>
          <p:nvGrpSpPr>
            <p:cNvPr id="93" name="Skupina 92"/>
            <p:cNvGrpSpPr/>
            <p:nvPr/>
          </p:nvGrpSpPr>
          <p:grpSpPr>
            <a:xfrm>
              <a:off x="5580112" y="4673752"/>
              <a:ext cx="1708689" cy="987495"/>
              <a:chOff x="4644007" y="1585792"/>
              <a:chExt cx="2501544" cy="987495"/>
            </a:xfrm>
          </p:grpSpPr>
          <p:sp>
            <p:nvSpPr>
              <p:cNvPr id="94" name="Ovál 93"/>
              <p:cNvSpPr/>
              <p:nvPr/>
            </p:nvSpPr>
            <p:spPr>
              <a:xfrm>
                <a:off x="5012433" y="1585792"/>
                <a:ext cx="2133118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95" name="Skupina 94"/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96" name="Dvojitá šipka 95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TextovéPole 96"/>
                <p:cNvSpPr txBox="1"/>
                <p:nvPr/>
              </p:nvSpPr>
              <p:spPr>
                <a:xfrm rot="5400000">
                  <a:off x="439923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 smtClean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  <a:endParaRPr lang="cs-CZ" sz="1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33" name="Obdélník 32"/>
            <p:cNvSpPr/>
            <p:nvPr/>
          </p:nvSpPr>
          <p:spPr>
            <a:xfrm>
              <a:off x="5871684" y="5034575"/>
              <a:ext cx="17716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ŽLUTÉ TĚLÍSKO</a:t>
              </a:r>
              <a:endPara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4792326" y="2801545"/>
            <a:ext cx="1927469" cy="987495"/>
            <a:chOff x="5580112" y="4673752"/>
            <a:chExt cx="1734723" cy="987495"/>
          </a:xfrm>
        </p:grpSpPr>
        <p:grpSp>
          <p:nvGrpSpPr>
            <p:cNvPr id="99" name="Skupina 98"/>
            <p:cNvGrpSpPr/>
            <p:nvPr/>
          </p:nvGrpSpPr>
          <p:grpSpPr>
            <a:xfrm>
              <a:off x="5580112" y="4673752"/>
              <a:ext cx="1704819" cy="987495"/>
              <a:chOff x="4644007" y="1585792"/>
              <a:chExt cx="2495878" cy="987495"/>
            </a:xfrm>
          </p:grpSpPr>
          <p:sp>
            <p:nvSpPr>
              <p:cNvPr id="101" name="Ovál 100"/>
              <p:cNvSpPr/>
              <p:nvPr/>
            </p:nvSpPr>
            <p:spPr>
              <a:xfrm>
                <a:off x="5012433" y="1585792"/>
                <a:ext cx="2127452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02" name="Skupina 101"/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103" name="Dvojitá šipka 102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TextovéPole 103"/>
                <p:cNvSpPr txBox="1"/>
                <p:nvPr/>
              </p:nvSpPr>
              <p:spPr>
                <a:xfrm rot="5400000">
                  <a:off x="443287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 smtClean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  <a:endParaRPr lang="cs-CZ" sz="1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100" name="Obdélník 99"/>
            <p:cNvSpPr/>
            <p:nvPr/>
          </p:nvSpPr>
          <p:spPr>
            <a:xfrm>
              <a:off x="6170367" y="5026191"/>
              <a:ext cx="11444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LEIOMYOCYTY</a:t>
              </a:r>
              <a:endPara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4792327" y="4097689"/>
            <a:ext cx="1894245" cy="987495"/>
            <a:chOff x="5580113" y="4673752"/>
            <a:chExt cx="1704821" cy="987495"/>
          </a:xfrm>
        </p:grpSpPr>
        <p:grpSp>
          <p:nvGrpSpPr>
            <p:cNvPr id="113" name="Skupina 112"/>
            <p:cNvGrpSpPr/>
            <p:nvPr/>
          </p:nvGrpSpPr>
          <p:grpSpPr>
            <a:xfrm>
              <a:off x="5580113" y="4673752"/>
              <a:ext cx="1704821" cy="987495"/>
              <a:chOff x="4644007" y="1585792"/>
              <a:chExt cx="2495880" cy="987495"/>
            </a:xfrm>
          </p:grpSpPr>
          <p:sp>
            <p:nvSpPr>
              <p:cNvPr id="115" name="Ovál 114"/>
              <p:cNvSpPr/>
              <p:nvPr/>
            </p:nvSpPr>
            <p:spPr>
              <a:xfrm>
                <a:off x="5012433" y="1585792"/>
                <a:ext cx="2127454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6" name="Skupina 115"/>
              <p:cNvGrpSpPr/>
              <p:nvPr/>
            </p:nvGrpSpPr>
            <p:grpSpPr>
              <a:xfrm>
                <a:off x="4644007" y="1792356"/>
                <a:ext cx="975135" cy="628448"/>
                <a:chOff x="4211959" y="3059250"/>
                <a:chExt cx="975135" cy="628448"/>
              </a:xfrm>
            </p:grpSpPr>
            <p:sp>
              <p:nvSpPr>
                <p:cNvPr id="117" name="Dvojitá šipka 116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TextovéPole 117"/>
                <p:cNvSpPr txBox="1"/>
                <p:nvPr/>
              </p:nvSpPr>
              <p:spPr>
                <a:xfrm rot="5400000">
                  <a:off x="4483075" y="3258058"/>
                  <a:ext cx="62844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b="1" dirty="0" smtClean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  <a:endParaRPr lang="cs-CZ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114" name="Obdélník 113"/>
            <p:cNvSpPr/>
            <p:nvPr/>
          </p:nvSpPr>
          <p:spPr>
            <a:xfrm>
              <a:off x="6162404" y="4935933"/>
              <a:ext cx="10741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ENDOTELOVÉ</a:t>
              </a:r>
              <a:endPara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  <a:endPara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1" name="Přímá spojnice se šipkou 120"/>
          <p:cNvCxnSpPr>
            <a:stCxn id="6" idx="6"/>
          </p:cNvCxnSpPr>
          <p:nvPr/>
        </p:nvCxnSpPr>
        <p:spPr>
          <a:xfrm>
            <a:off x="2195736" y="1957481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/>
          <p:cNvGrpSpPr/>
          <p:nvPr/>
        </p:nvGrpSpPr>
        <p:grpSpPr>
          <a:xfrm>
            <a:off x="4264918" y="1979315"/>
            <a:ext cx="576064" cy="2952561"/>
            <a:chOff x="4283968" y="1691283"/>
            <a:chExt cx="576064" cy="2952561"/>
          </a:xfrm>
        </p:grpSpPr>
        <p:cxnSp>
          <p:nvCxnSpPr>
            <p:cNvPr id="123" name="Přímá spojnice se šipkou 122"/>
            <p:cNvCxnSpPr/>
            <p:nvPr/>
          </p:nvCxnSpPr>
          <p:spPr>
            <a:xfrm>
              <a:off x="4283968" y="1691283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se šipkou 123"/>
            <p:cNvCxnSpPr/>
            <p:nvPr/>
          </p:nvCxnSpPr>
          <p:spPr>
            <a:xfrm>
              <a:off x="4283968" y="1691283"/>
              <a:ext cx="576064" cy="1308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se šipkou 125"/>
            <p:cNvCxnSpPr>
              <a:stCxn id="119" idx="3"/>
            </p:cNvCxnSpPr>
            <p:nvPr/>
          </p:nvCxnSpPr>
          <p:spPr>
            <a:xfrm>
              <a:off x="4283968" y="1948190"/>
              <a:ext cx="568703" cy="2695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délník 1"/>
          <p:cNvSpPr/>
          <p:nvPr/>
        </p:nvSpPr>
        <p:spPr>
          <a:xfrm>
            <a:off x="6736513" y="1743591"/>
            <a:ext cx="2371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PRODUKCE PROGESTERONU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3635896" y="1763524"/>
            <a:ext cx="648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hCG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Dvojitá šipka 50"/>
          <p:cNvSpPr/>
          <p:nvPr/>
        </p:nvSpPr>
        <p:spPr>
          <a:xfrm rot="16200000">
            <a:off x="857114" y="2181436"/>
            <a:ext cx="648072" cy="550912"/>
          </a:xfrm>
          <a:prstGeom prst="chevron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877168" y="2305447"/>
            <a:ext cx="62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LHCGR</a:t>
            </a:r>
            <a:endParaRPr lang="cs-CZ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2771800" y="1957481"/>
            <a:ext cx="0" cy="1364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1191392" y="3303283"/>
            <a:ext cx="15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1194493" y="2597462"/>
            <a:ext cx="0" cy="70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6719794" y="4304253"/>
            <a:ext cx="242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PLACENTÁRNÍ/DĚLOŽNÍ ANGIOGENEZE </a:t>
            </a:r>
            <a:endParaRPr lang="cs-CZ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244502" y="3465874"/>
            <a:ext cx="267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INVAZE TROFOBLASTU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INHIBICE APOPTOZY</a:t>
            </a:r>
            <a:endParaRPr lang="cs-CZ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736513" y="3068960"/>
            <a:ext cx="172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UDRŽENÍ BUNĚK V KLIDOVÉM STAVU</a:t>
            </a:r>
            <a:endParaRPr lang="cs-CZ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54" name="Volný tvar 53"/>
            <p:cNvSpPr/>
            <p:nvPr/>
          </p:nvSpPr>
          <p:spPr>
            <a:xfrm>
              <a:off x="695325" y="4552600"/>
              <a:ext cx="7581900" cy="1019525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  <a:gd name="connsiteX0" fmla="*/ 0 w 7581900"/>
                <a:gd name="connsiteY0" fmla="*/ 1019299 h 1019299"/>
                <a:gd name="connsiteX1" fmla="*/ 352425 w 7581900"/>
                <a:gd name="connsiteY1" fmla="*/ 562099 h 1019299"/>
                <a:gd name="connsiteX2" fmla="*/ 790575 w 7581900"/>
                <a:gd name="connsiteY2" fmla="*/ 171574 h 1019299"/>
                <a:gd name="connsiteX3" fmla="*/ 1390650 w 7581900"/>
                <a:gd name="connsiteY3" fmla="*/ 124 h 1019299"/>
                <a:gd name="connsiteX4" fmla="*/ 2364507 w 7581900"/>
                <a:gd name="connsiteY4" fmla="*/ 172318 h 1019299"/>
                <a:gd name="connsiteX5" fmla="*/ 7581900 w 7581900"/>
                <a:gd name="connsiteY5" fmla="*/ 1019299 h 1019299"/>
                <a:gd name="connsiteX6" fmla="*/ 7581900 w 7581900"/>
                <a:gd name="connsiteY6" fmla="*/ 1019299 h 1019299"/>
                <a:gd name="connsiteX7" fmla="*/ 7581900 w 7581900"/>
                <a:gd name="connsiteY7" fmla="*/ 1019299 h 1019299"/>
                <a:gd name="connsiteX0" fmla="*/ 0 w 7581900"/>
                <a:gd name="connsiteY0" fmla="*/ 1019176 h 1019176"/>
                <a:gd name="connsiteX1" fmla="*/ 352425 w 7581900"/>
                <a:gd name="connsiteY1" fmla="*/ 561976 h 1019176"/>
                <a:gd name="connsiteX2" fmla="*/ 790575 w 7581900"/>
                <a:gd name="connsiteY2" fmla="*/ 171451 h 1019176"/>
                <a:gd name="connsiteX3" fmla="*/ 1390650 w 7581900"/>
                <a:gd name="connsiteY3" fmla="*/ 1 h 1019176"/>
                <a:gd name="connsiteX4" fmla="*/ 2364507 w 7581900"/>
                <a:gd name="connsiteY4" fmla="*/ 172195 h 1019176"/>
                <a:gd name="connsiteX5" fmla="*/ 3695700 w 7581900"/>
                <a:gd name="connsiteY5" fmla="*/ 381001 h 1019176"/>
                <a:gd name="connsiteX6" fmla="*/ 7581900 w 7581900"/>
                <a:gd name="connsiteY6" fmla="*/ 1019176 h 1019176"/>
                <a:gd name="connsiteX7" fmla="*/ 7581900 w 7581900"/>
                <a:gd name="connsiteY7" fmla="*/ 1019176 h 1019176"/>
                <a:gd name="connsiteX8" fmla="*/ 7581900 w 7581900"/>
                <a:gd name="connsiteY8" fmla="*/ 1019176 h 1019176"/>
                <a:gd name="connsiteX0" fmla="*/ 0 w 7581900"/>
                <a:gd name="connsiteY0" fmla="*/ 1019176 h 1019176"/>
                <a:gd name="connsiteX1" fmla="*/ 352425 w 7581900"/>
                <a:gd name="connsiteY1" fmla="*/ 561976 h 1019176"/>
                <a:gd name="connsiteX2" fmla="*/ 790575 w 7581900"/>
                <a:gd name="connsiteY2" fmla="*/ 171451 h 1019176"/>
                <a:gd name="connsiteX3" fmla="*/ 1390650 w 7581900"/>
                <a:gd name="connsiteY3" fmla="*/ 1 h 1019176"/>
                <a:gd name="connsiteX4" fmla="*/ 2364507 w 7581900"/>
                <a:gd name="connsiteY4" fmla="*/ 172195 h 1019176"/>
                <a:gd name="connsiteX5" fmla="*/ 3724275 w 7581900"/>
                <a:gd name="connsiteY5" fmla="*/ 733426 h 1019176"/>
                <a:gd name="connsiteX6" fmla="*/ 7581900 w 7581900"/>
                <a:gd name="connsiteY6" fmla="*/ 1019176 h 1019176"/>
                <a:gd name="connsiteX7" fmla="*/ 7581900 w 7581900"/>
                <a:gd name="connsiteY7" fmla="*/ 1019176 h 1019176"/>
                <a:gd name="connsiteX8" fmla="*/ 7581900 w 7581900"/>
                <a:gd name="connsiteY8" fmla="*/ 1019176 h 1019176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1900" h="1019525">
                  <a:moveTo>
                    <a:pt x="0" y="1019525"/>
                  </a:moveTo>
                  <a:cubicBezTo>
                    <a:pt x="110331" y="861568"/>
                    <a:pt x="220663" y="703612"/>
                    <a:pt x="352425" y="562325"/>
                  </a:cubicBezTo>
                  <a:cubicBezTo>
                    <a:pt x="484187" y="421038"/>
                    <a:pt x="617538" y="265463"/>
                    <a:pt x="790575" y="171800"/>
                  </a:cubicBezTo>
                  <a:cubicBezTo>
                    <a:pt x="963613" y="78138"/>
                    <a:pt x="1112453" y="-6124"/>
                    <a:pt x="1390650" y="350"/>
                  </a:cubicBezTo>
                  <a:cubicBezTo>
                    <a:pt x="1668847" y="6824"/>
                    <a:pt x="2085107" y="109044"/>
                    <a:pt x="2459757" y="210644"/>
                  </a:cubicBezTo>
                  <a:cubicBezTo>
                    <a:pt x="2928888" y="385021"/>
                    <a:pt x="3302769" y="559398"/>
                    <a:pt x="3724275" y="733775"/>
                  </a:cubicBezTo>
                  <a:lnTo>
                    <a:pt x="7581900" y="1019525"/>
                  </a:lnTo>
                  <a:lnTo>
                    <a:pt x="7581900" y="1019525"/>
                  </a:lnTo>
                  <a:lnTo>
                    <a:pt x="7581900" y="1019525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226726" y="1340768"/>
            <a:ext cx="50733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proteinový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heterodimer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dva peptidové řetězci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a 29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aminokyselin, spojené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disulfidovými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můstky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lidí existují 3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druhy relaxinu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RLX</a:t>
            </a:r>
            <a:r>
              <a:rPr lang="cs-CZ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RLX</a:t>
            </a:r>
            <a:r>
              <a:rPr lang="cs-CZ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organy reprodukce a můžou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být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detekovány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systémovém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oběhu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RLX</a:t>
            </a:r>
            <a:r>
              <a:rPr lang="cs-CZ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v mozkové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tkáni a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není cirkulujícím hormonem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(regulace stresu a chuti k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jídlu)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RELAXIN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véPole 56"/>
          <p:cNvSpPr txBox="1"/>
          <p:nvPr/>
        </p:nvSpPr>
        <p:spPr>
          <a:xfrm>
            <a:off x="27766" y="10387"/>
            <a:ext cx="908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RELAXIN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1" y="759375"/>
            <a:ext cx="8604448" cy="59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1908624" y="4575821"/>
            <a:ext cx="6340026" cy="1007724"/>
            <a:chOff x="1897991" y="3933056"/>
            <a:chExt cx="6340026" cy="1007724"/>
          </a:xfrm>
        </p:grpSpPr>
        <p:sp>
          <p:nvSpPr>
            <p:cNvPr id="36" name="Volný tvar 35"/>
            <p:cNvSpPr/>
            <p:nvPr/>
          </p:nvSpPr>
          <p:spPr>
            <a:xfrm>
              <a:off x="1897991" y="4265658"/>
              <a:ext cx="6315003" cy="67512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  <a:gd name="connsiteX0" fmla="*/ 0 w 6315003"/>
                <a:gd name="connsiteY0" fmla="*/ 675122 h 675122"/>
                <a:gd name="connsiteX1" fmla="*/ 2588284 w 6315003"/>
                <a:gd name="connsiteY1" fmla="*/ 515892 h 675122"/>
                <a:gd name="connsiteX2" fmla="*/ 3759859 w 6315003"/>
                <a:gd name="connsiteY2" fmla="*/ 382542 h 675122"/>
                <a:gd name="connsiteX3" fmla="*/ 4512334 w 6315003"/>
                <a:gd name="connsiteY3" fmla="*/ 211092 h 675122"/>
                <a:gd name="connsiteX4" fmla="*/ 5321959 w 6315003"/>
                <a:gd name="connsiteY4" fmla="*/ 39642 h 675122"/>
                <a:gd name="connsiteX5" fmla="*/ 6160159 w 6315003"/>
                <a:gd name="connsiteY5" fmla="*/ 1542 h 675122"/>
                <a:gd name="connsiteX6" fmla="*/ 6312559 w 6315003"/>
                <a:gd name="connsiteY6" fmla="*/ 11067 h 67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5003" h="675122">
                  <a:moveTo>
                    <a:pt x="0" y="675122"/>
                  </a:moveTo>
                  <a:cubicBezTo>
                    <a:pt x="488950" y="630672"/>
                    <a:pt x="2099334" y="560342"/>
                    <a:pt x="2588284" y="515892"/>
                  </a:cubicBezTo>
                  <a:cubicBezTo>
                    <a:pt x="3028022" y="471442"/>
                    <a:pt x="3439184" y="433342"/>
                    <a:pt x="3759859" y="382542"/>
                  </a:cubicBezTo>
                  <a:cubicBezTo>
                    <a:pt x="4080534" y="331742"/>
                    <a:pt x="4512334" y="211092"/>
                    <a:pt x="4512334" y="211092"/>
                  </a:cubicBezTo>
                  <a:cubicBezTo>
                    <a:pt x="4772684" y="153942"/>
                    <a:pt x="5047322" y="74567"/>
                    <a:pt x="5321959" y="39642"/>
                  </a:cubicBezTo>
                  <a:cubicBezTo>
                    <a:pt x="5596596" y="4717"/>
                    <a:pt x="5995059" y="6304"/>
                    <a:pt x="6160159" y="1542"/>
                  </a:cubicBezTo>
                  <a:cubicBezTo>
                    <a:pt x="6325259" y="-3221"/>
                    <a:pt x="6318909" y="3923"/>
                    <a:pt x="6312559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HCS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83568" y="764704"/>
            <a:ext cx="759076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lidský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placentární </a:t>
            </a:r>
            <a:r>
              <a:rPr lang="cs-C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laktogen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cs-CZ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hPL</a:t>
            </a:r>
            <a:r>
              <a:rPr lang="cs-CZ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polypeptidový hormon odvozený od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genu kódujícího 5 proteinů (růstový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hypofýzy,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placentární růstový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hormon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tři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laktogeny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vzniká v </a:t>
            </a:r>
            <a:r>
              <a:rPr lang="cs-CZ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syncytiotrofoblastu</a:t>
            </a:r>
            <a:endParaRPr lang="cs-C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85% je podobny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GH-N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 má nízkou afinitu k GH-N receptoru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17% je podobny PRL, ale má vyšší afinitu k PRL receptoru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množství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produkovaného </a:t>
            </a: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hCS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úměrné velikosti </a:t>
            </a:r>
            <a:r>
              <a:rPr lang="cs-CZ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placenty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0" y="103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CHORIOVÝ SOMATOMAMOTROPIN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ovéPole 53"/>
          <p:cNvSpPr txBox="1"/>
          <p:nvPr/>
        </p:nvSpPr>
        <p:spPr>
          <a:xfrm>
            <a:off x="0" y="103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CHORIOVÝ SOMATOMAMOTROPIN</a:t>
            </a:r>
            <a:endParaRPr lang="cs-CZ" sz="4000" b="1" dirty="0"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1268760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počátku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těhotenství: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přispívá k nárůstu hmotnosti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akumulaci zásob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tuku (hyperfagie, zvýšený příjem glukózy)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třetím trimestru: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způsobuje zvýšenou lipolýzu a mobilizaci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tuku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snižuje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citlivost na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inzulín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působí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retenci dusíku, draslíku a vápníku, lipolýzu a pokles utilizace glukózy v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těhotenství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stimuluje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uvolňování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parathormonu a kortizolu (vliv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produkci </a:t>
            </a: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estrogenů)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podporuje vývoj prsu</a:t>
            </a:r>
          </a:p>
        </p:txBody>
      </p:sp>
    </p:spTree>
    <p:extLst>
      <p:ext uri="{BB962C8B-B14F-4D97-AF65-F5344CB8AC3E}">
        <p14:creationId xmlns:p14="http://schemas.microsoft.com/office/powerpoint/2010/main" val="3247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5ecdcdf-8f89-4466-bd99-9317e842b7a5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9584</TotalTime>
  <Words>1388</Words>
  <Application>Microsoft Office PowerPoint</Application>
  <PresentationFormat>Předvádění na obrazovce (4:3)</PresentationFormat>
  <Paragraphs>499</Paragraphs>
  <Slides>31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Open Sans</vt:lpstr>
      <vt:lpstr>Times New Roman</vt:lpstr>
      <vt:lpstr>Motiv systému Office</vt:lpstr>
      <vt:lpstr>FYZIOLOGIE TĚHOTENSTVÍ, PORODU A LAKTACE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 ANTIKONCEPCE  NA  REGULACI  KREVNÍHO  TLAKU  AUTONOMNÍM NERVOVÝM  SYSTÉMEM</dc:title>
  <dc:creator>Ksenia</dc:creator>
  <cp:lastModifiedBy>ucitel</cp:lastModifiedBy>
  <cp:revision>383</cp:revision>
  <dcterms:created xsi:type="dcterms:W3CDTF">2015-04-21T12:48:28Z</dcterms:created>
  <dcterms:modified xsi:type="dcterms:W3CDTF">2018-05-14T05:31:33Z</dcterms:modified>
</cp:coreProperties>
</file>