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2" r:id="rId6"/>
    <p:sldId id="270" r:id="rId7"/>
    <p:sldId id="267" r:id="rId8"/>
    <p:sldId id="269" r:id="rId9"/>
    <p:sldId id="260" r:id="rId10"/>
    <p:sldId id="261" r:id="rId11"/>
    <p:sldId id="271" r:id="rId12"/>
    <p:sldId id="27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1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6224" autoAdjust="0"/>
  </p:normalViewPr>
  <p:slideViewPr>
    <p:cSldViewPr snapToGrid="0">
      <p:cViewPr varScale="1">
        <p:scale>
          <a:sx n="74" d="100"/>
          <a:sy n="74" d="100"/>
        </p:scale>
        <p:origin x="84" y="426"/>
      </p:cViewPr>
      <p:guideLst/>
    </p:cSldViewPr>
  </p:slideViewPr>
  <p:outlineViewPr>
    <p:cViewPr>
      <p:scale>
        <a:sx n="33" d="100"/>
        <a:sy n="33" d="100"/>
      </p:scale>
      <p:origin x="0" y="-7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9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19T13:30:27.29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355A1-A730-4C54-8A98-8B4BBD2C3663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965F-C368-435E-9844-A75C93071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20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Záznam o edukaci má obsahovat náležitosti, které zajišťují kontinuitu</a:t>
            </a:r>
            <a:r>
              <a:rPr lang="cs-CZ" baseline="0" dirty="0" smtClean="0"/>
              <a:t> edukačního procesu a proces hodnocení dosažených výsledků v edukaci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F965F-C368-435E-9844-A75C9307181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46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F965F-C368-435E-9844-A75C9307181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58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30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3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2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3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83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37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40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00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34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279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21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D7AC2692-4DA8-493A-B13B-4A0EAAB86E55}" type="datetimeFigureOut">
              <a:rPr lang="cs-CZ" smtClean="0"/>
              <a:t>13.1.2017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30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Záznam </a:t>
            </a:r>
            <a:br>
              <a:rPr lang="cs-CZ" dirty="0" smtClean="0"/>
            </a:br>
            <a:r>
              <a:rPr lang="cs-CZ" dirty="0" smtClean="0"/>
              <a:t>o edukaci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Beharková Natália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2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Záznamový edukační list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Magurová</a:t>
            </a:r>
            <a:r>
              <a:rPr lang="cs-CZ" dirty="0"/>
              <a:t>, </a:t>
            </a:r>
            <a:r>
              <a:rPr lang="cs-CZ" dirty="0" err="1"/>
              <a:t>Majerníková</a:t>
            </a:r>
            <a:r>
              <a:rPr lang="cs-CZ" dirty="0" smtClean="0"/>
              <a:t>,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dirty="0" smtClean="0"/>
              <a:t> </a:t>
            </a:r>
            <a:r>
              <a:rPr lang="cs-CZ" dirty="0"/>
              <a:t>2009, s. 100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326" y="215451"/>
            <a:ext cx="9155074" cy="64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Odmítnutí edukace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66671" y="2228044"/>
            <a:ext cx="10985678" cy="4082603"/>
          </a:xfrm>
        </p:spPr>
        <p:txBody>
          <a:bodyPr/>
          <a:lstStyle/>
          <a:p>
            <a:pPr marL="360363" indent="-360363">
              <a:buFont typeface="Wingdings" panose="05000000000000000000" pitchFamily="2" charset="2"/>
              <a:buChar char="v"/>
            </a:pPr>
            <a:r>
              <a:rPr lang="cs-CZ" sz="2400" dirty="0" smtClean="0"/>
              <a:t>P/K má právo (ze strany ZP nutné podat veškeré informace, vhodně motivovat P/K, zjistit důvody odmítnutí…)</a:t>
            </a:r>
          </a:p>
          <a:p>
            <a:pPr marL="360363" indent="-360363">
              <a:buFont typeface="Wingdings" panose="05000000000000000000" pitchFamily="2" charset="2"/>
              <a:buChar char="v"/>
            </a:pPr>
            <a:r>
              <a:rPr lang="cs-CZ" sz="2400" dirty="0" smtClean="0"/>
              <a:t>ZP provede záznam do dokumentace (zdravotnické, ošetřovatelské, denního záznamu sester) – odmítnutí edukace + důvod odmítnutí, pokud ho P/K uvedl</a:t>
            </a:r>
          </a:p>
          <a:p>
            <a:pPr marL="0" indent="0">
              <a:buNone/>
            </a:pPr>
            <a:endParaRPr lang="cs-CZ" sz="2400" dirty="0"/>
          </a:p>
          <a:p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Datum, hodina, jakému lékaři/sestře P/K sdělil informaci o odmítnutí edukace, jakým způsobem a podpis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17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5155" y="2103120"/>
            <a:ext cx="11178862" cy="3931920"/>
          </a:xfrm>
        </p:spPr>
        <p:txBody>
          <a:bodyPr/>
          <a:lstStyle/>
          <a:p>
            <a:r>
              <a:rPr lang="cs-CZ" altLang="cs-CZ" smtClean="0"/>
              <a:t>Juřeníková </a:t>
            </a:r>
            <a:r>
              <a:rPr lang="cs-CZ" altLang="cs-CZ" dirty="0"/>
              <a:t>P</a:t>
            </a:r>
            <a:r>
              <a:rPr lang="cs-CZ" altLang="cs-CZ" dirty="0" smtClean="0"/>
              <a:t>. </a:t>
            </a:r>
            <a:r>
              <a:rPr lang="cs-CZ" altLang="cs-CZ" i="1" dirty="0"/>
              <a:t>Zásady edukace v ošetřovatelské praxi</a:t>
            </a:r>
            <a:r>
              <a:rPr lang="cs-CZ" altLang="cs-CZ" dirty="0"/>
              <a:t> Praha: </a:t>
            </a:r>
            <a:r>
              <a:rPr lang="cs-CZ" altLang="cs-CZ" dirty="0" err="1"/>
              <a:t>Grada</a:t>
            </a:r>
            <a:r>
              <a:rPr lang="cs-CZ" altLang="cs-CZ" dirty="0"/>
              <a:t>, </a:t>
            </a:r>
            <a:r>
              <a:rPr lang="cs-CZ" altLang="cs-CZ" dirty="0" smtClean="0"/>
              <a:t>2010, </a:t>
            </a:r>
            <a:r>
              <a:rPr lang="cs-CZ" dirty="0"/>
              <a:t>s. 80.</a:t>
            </a:r>
            <a:r>
              <a:rPr lang="cs-CZ" altLang="cs-CZ" dirty="0" smtClean="0"/>
              <a:t> </a:t>
            </a:r>
            <a:r>
              <a:rPr lang="cs-CZ" altLang="cs-CZ" dirty="0"/>
              <a:t>ISBN 978-80-247-2171-2</a:t>
            </a:r>
          </a:p>
          <a:p>
            <a:endParaRPr lang="cs-CZ" altLang="cs-CZ" dirty="0"/>
          </a:p>
          <a:p>
            <a:r>
              <a:rPr lang="cs-CZ" altLang="cs-CZ" dirty="0" err="1" smtClean="0"/>
              <a:t>Magurová</a:t>
            </a:r>
            <a:r>
              <a:rPr lang="cs-CZ" altLang="cs-CZ" dirty="0" smtClean="0"/>
              <a:t> </a:t>
            </a:r>
            <a:r>
              <a:rPr lang="cs-CZ" altLang="cs-CZ" dirty="0"/>
              <a:t>D., </a:t>
            </a:r>
            <a:r>
              <a:rPr lang="cs-CZ" altLang="cs-CZ" dirty="0" err="1"/>
              <a:t>Majerníková</a:t>
            </a:r>
            <a:r>
              <a:rPr lang="cs-CZ" altLang="cs-CZ" dirty="0"/>
              <a:t> Ľ.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Martin: </a:t>
            </a:r>
            <a:r>
              <a:rPr lang="cs-CZ" altLang="cs-CZ" dirty="0" err="1"/>
              <a:t>Osveta</a:t>
            </a:r>
            <a:r>
              <a:rPr lang="cs-CZ" altLang="cs-CZ" dirty="0"/>
              <a:t>, 2009, s. 155, ISBN 978-80-8063-326-4</a:t>
            </a:r>
          </a:p>
          <a:p>
            <a:endParaRPr lang="cs-CZ" altLang="cs-CZ" dirty="0"/>
          </a:p>
          <a:p>
            <a:r>
              <a:rPr lang="cs-CZ" altLang="cs-CZ" dirty="0" err="1"/>
              <a:t>Nemcová</a:t>
            </a:r>
            <a:r>
              <a:rPr lang="cs-CZ" altLang="cs-CZ" dirty="0"/>
              <a:t> J., Hlinková E. </a:t>
            </a:r>
            <a:r>
              <a:rPr lang="cs-CZ" altLang="cs-CZ" i="1" dirty="0" err="1"/>
              <a:t>Moderná</a:t>
            </a:r>
            <a:r>
              <a:rPr lang="cs-CZ" altLang="cs-CZ" i="1" dirty="0"/>
              <a:t>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Martin. </a:t>
            </a:r>
            <a:r>
              <a:rPr lang="cs-CZ" altLang="cs-CZ" dirty="0" err="1"/>
              <a:t>Osveta</a:t>
            </a:r>
            <a:r>
              <a:rPr lang="cs-CZ" altLang="cs-CZ" dirty="0"/>
              <a:t>, 2010, s. 259, ISBN 978-80-8063-321-9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929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dokumentace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1217" y="2103120"/>
            <a:ext cx="10403983" cy="4143134"/>
          </a:xfrm>
        </p:spPr>
        <p:txBody>
          <a:bodyPr>
            <a:normAutofit fontScale="92500" lnSpcReduction="10000"/>
          </a:bodyPr>
          <a:lstStyle/>
          <a:p>
            <a:r>
              <a:rPr lang="cs-CZ" sz="1900" dirty="0" smtClean="0"/>
              <a:t>potvrzení vykonané intervence </a:t>
            </a:r>
          </a:p>
          <a:p>
            <a:r>
              <a:rPr lang="cs-CZ" sz="1900" dirty="0" smtClean="0"/>
              <a:t>kooperace mezi zdravotnickými pracovníky</a:t>
            </a:r>
          </a:p>
          <a:p>
            <a:r>
              <a:rPr lang="cs-CZ" sz="1900" dirty="0" smtClean="0"/>
              <a:t>kontinuita edukace a péče</a:t>
            </a:r>
          </a:p>
          <a:p>
            <a:r>
              <a:rPr lang="cs-CZ" sz="1900" dirty="0" smtClean="0"/>
              <a:t>legislativní aspekt poskytnuté péče</a:t>
            </a:r>
          </a:p>
          <a:p>
            <a:r>
              <a:rPr lang="cs-CZ" sz="1900" dirty="0" smtClean="0"/>
              <a:t>kvalita poskytované péče (standardy, audit)</a:t>
            </a:r>
          </a:p>
          <a:p>
            <a:endParaRPr lang="cs-CZ" sz="1900" dirty="0"/>
          </a:p>
          <a:p>
            <a:pPr marL="0" indent="0">
              <a:buNone/>
            </a:pPr>
            <a:r>
              <a:rPr lang="cs-CZ" sz="1900" dirty="0" smtClean="0"/>
              <a:t>V rámci edukace poskytne zpětnou vazbu o tom:</a:t>
            </a:r>
          </a:p>
          <a:p>
            <a:r>
              <a:rPr lang="cs-CZ" sz="1900" dirty="0"/>
              <a:t>c</a:t>
            </a:r>
            <a:r>
              <a:rPr lang="cs-CZ" sz="1900" dirty="0" smtClean="0"/>
              <a:t>o P/K umí, </a:t>
            </a:r>
          </a:p>
          <a:p>
            <a:r>
              <a:rPr lang="cs-CZ" sz="1900" dirty="0"/>
              <a:t>c</a:t>
            </a:r>
            <a:r>
              <a:rPr lang="cs-CZ" sz="1900" dirty="0" smtClean="0"/>
              <a:t>o může dělat, </a:t>
            </a:r>
          </a:p>
          <a:p>
            <a:r>
              <a:rPr lang="cs-CZ" sz="1900" dirty="0" smtClean="0"/>
              <a:t>co se ještě potřebuje naučit</a:t>
            </a:r>
          </a:p>
          <a:p>
            <a:r>
              <a:rPr lang="cs-CZ" sz="1900" dirty="0"/>
              <a:t>r</a:t>
            </a:r>
            <a:r>
              <a:rPr lang="cs-CZ" sz="1900" dirty="0" smtClean="0"/>
              <a:t>evize edukační strategie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7144512" y="1840992"/>
            <a:ext cx="4340352" cy="4230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Dokumentace edukačního záznamu </a:t>
            </a:r>
            <a:r>
              <a:rPr lang="cs-CZ" sz="1400" i="1" dirty="0" smtClean="0"/>
              <a:t>(</a:t>
            </a:r>
            <a:r>
              <a:rPr lang="cs-CZ" sz="1400" i="1" dirty="0" err="1" smtClean="0"/>
              <a:t>Magurová</a:t>
            </a:r>
            <a:r>
              <a:rPr lang="cs-CZ" sz="1400" i="1" dirty="0" smtClean="0"/>
              <a:t>, </a:t>
            </a:r>
            <a:r>
              <a:rPr lang="cs-CZ" sz="1400" i="1" dirty="0" err="1" smtClean="0"/>
              <a:t>Majerníková</a:t>
            </a:r>
            <a:r>
              <a:rPr lang="cs-CZ" sz="1400" i="1" dirty="0" smtClean="0"/>
              <a:t>, 2009, s. 99) </a:t>
            </a:r>
            <a:endParaRPr lang="cs-CZ" dirty="0"/>
          </a:p>
          <a:p>
            <a:pPr algn="ctr"/>
            <a:endParaRPr lang="cs-CZ" dirty="0" smtClean="0"/>
          </a:p>
          <a:p>
            <a:pPr algn="ctr"/>
            <a:r>
              <a:rPr lang="cs-CZ" u="sng" dirty="0" smtClean="0"/>
              <a:t>Funkce: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informativní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odborná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kvalitativní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e</a:t>
            </a:r>
            <a:r>
              <a:rPr lang="cs-CZ" dirty="0" smtClean="0"/>
              <a:t>konomická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 smtClean="0"/>
              <a:t>právní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4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Dokumentace edukačního záznamu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obsahuje:</a:t>
            </a:r>
          </a:p>
          <a:p>
            <a:r>
              <a:rPr lang="cs-CZ" sz="2400" dirty="0" smtClean="0"/>
              <a:t>formulář na posouzení </a:t>
            </a:r>
            <a:r>
              <a:rPr lang="cs-CZ" sz="2400" dirty="0" err="1" smtClean="0"/>
              <a:t>edukanta</a:t>
            </a:r>
            <a:endParaRPr lang="cs-CZ" sz="2400" dirty="0" smtClean="0"/>
          </a:p>
          <a:p>
            <a:r>
              <a:rPr lang="cs-CZ" sz="2400" dirty="0" smtClean="0"/>
              <a:t>edukační plán</a:t>
            </a:r>
          </a:p>
          <a:p>
            <a:r>
              <a:rPr lang="cs-CZ" sz="2400" dirty="0" smtClean="0"/>
              <a:t>vyhodnocení edukace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0608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Požadavky na záznam o edukaci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srozumitelnost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přehlednost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přesnost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úplnost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stručnost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čitelnost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 smtClean="0"/>
              <a:t>dostupnost 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471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85549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Záznam o edukaci </a:t>
            </a:r>
            <a:r>
              <a:rPr lang="cs-CZ" sz="2200" dirty="0" smtClean="0"/>
              <a:t>(</a:t>
            </a:r>
            <a:r>
              <a:rPr lang="cs-CZ" sz="2200" dirty="0" err="1"/>
              <a:t>J</a:t>
            </a:r>
            <a:r>
              <a:rPr lang="cs-CZ" sz="2200" dirty="0" err="1" smtClean="0"/>
              <a:t>uřeníková</a:t>
            </a:r>
            <a:r>
              <a:rPr lang="cs-CZ" sz="2200" dirty="0" smtClean="0"/>
              <a:t>, 2010, s. 63)</a:t>
            </a:r>
            <a:br>
              <a:rPr lang="cs-CZ" sz="2200" dirty="0" smtClean="0"/>
            </a:br>
            <a:r>
              <a:rPr lang="cs-CZ" dirty="0" smtClean="0"/>
              <a:t>- náležitosti, které má obsahovat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2176529"/>
            <a:ext cx="10058400" cy="417275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úroveň znalostí </a:t>
            </a:r>
            <a:r>
              <a:rPr lang="cs-CZ" sz="2000" dirty="0" err="1" smtClean="0"/>
              <a:t>edukanta</a:t>
            </a:r>
            <a:r>
              <a:rPr lang="cs-CZ" sz="2000" dirty="0" smtClean="0"/>
              <a:t> na počátku a na konci edukace</a:t>
            </a:r>
          </a:p>
          <a:p>
            <a:r>
              <a:rPr lang="cs-CZ" sz="2000" dirty="0" smtClean="0"/>
              <a:t>cíl edukace</a:t>
            </a:r>
          </a:p>
          <a:p>
            <a:r>
              <a:rPr lang="cs-CZ" sz="2000" dirty="0" smtClean="0"/>
              <a:t>použité metody a formy edukace</a:t>
            </a:r>
          </a:p>
          <a:p>
            <a:r>
              <a:rPr lang="cs-CZ" sz="2000" dirty="0" smtClean="0"/>
              <a:t>obsah edukace (osnova; odkaz na číslo edukačního standardu)</a:t>
            </a:r>
          </a:p>
          <a:p>
            <a:r>
              <a:rPr lang="cs-CZ" sz="2000" dirty="0" smtClean="0"/>
              <a:t>učební pomůcky</a:t>
            </a:r>
          </a:p>
          <a:p>
            <a:r>
              <a:rPr lang="cs-CZ" sz="2000" dirty="0" smtClean="0"/>
              <a:t>bariéry edukace</a:t>
            </a:r>
          </a:p>
          <a:p>
            <a:r>
              <a:rPr lang="cs-CZ" sz="2000" dirty="0" smtClean="0"/>
              <a:t>odezva na edukaci (hodnocení cílů)</a:t>
            </a:r>
          </a:p>
          <a:p>
            <a:r>
              <a:rPr lang="cs-CZ" sz="2000" dirty="0" smtClean="0"/>
              <a:t>kdo, kdy, kde, koho </a:t>
            </a:r>
            <a:r>
              <a:rPr lang="cs-CZ" sz="2000" dirty="0" err="1" smtClean="0"/>
              <a:t>edukoval</a:t>
            </a:r>
            <a:endParaRPr lang="cs-CZ" sz="2000" dirty="0" smtClean="0"/>
          </a:p>
          <a:p>
            <a:r>
              <a:rPr lang="cs-CZ" sz="2000" dirty="0" smtClean="0"/>
              <a:t>podpis </a:t>
            </a:r>
            <a:r>
              <a:rPr lang="cs-CZ" sz="2000" dirty="0" err="1" smtClean="0"/>
              <a:t>edukátora</a:t>
            </a:r>
            <a:endParaRPr lang="cs-CZ" sz="2000" dirty="0" smtClean="0"/>
          </a:p>
          <a:p>
            <a:r>
              <a:rPr lang="cs-CZ" sz="2000" dirty="0" smtClean="0"/>
              <a:t>podpis </a:t>
            </a:r>
            <a:r>
              <a:rPr lang="cs-CZ" sz="2000" dirty="0" err="1" smtClean="0"/>
              <a:t>edukanta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9440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Záznam o edukaci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549" y="2103120"/>
            <a:ext cx="11178862" cy="3931920"/>
          </a:xfrm>
        </p:spPr>
        <p:txBody>
          <a:bodyPr/>
          <a:lstStyle/>
          <a:p>
            <a:pPr marL="360363" indent="-360363">
              <a:buFont typeface="Wingdings" panose="05000000000000000000" pitchFamily="2" charset="2"/>
              <a:buChar char="v"/>
            </a:pPr>
            <a:r>
              <a:rPr lang="cs-CZ" dirty="0" smtClean="0"/>
              <a:t>Typ záznamu pro edukaci: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 specifické pro určitá onemocnění (předpřipraveny z hlediska vytýčených cílů, zvolené metody a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formy práce - výhoda ↓ administrativní zátěže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- nevýhoda </a:t>
            </a:r>
            <a:r>
              <a:rPr lang="cs-CZ" dirty="0"/>
              <a:t>-</a:t>
            </a:r>
            <a:r>
              <a:rPr lang="cs-CZ" dirty="0" smtClean="0"/>
              <a:t> možné opomenutí individuality P/K, proto nutno vymezit prostor pro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individuální záznam daného P/K zohledňující jeho specifika a potřeby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 „univerzální“ bez ohledu na typ onemocnění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634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5001" y="463796"/>
            <a:ext cx="11359167" cy="595997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0152" y="6423769"/>
            <a:ext cx="4855335" cy="33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Edukační záznam (</a:t>
            </a:r>
            <a:r>
              <a:rPr lang="cs-CZ" dirty="0" err="1" smtClean="0"/>
              <a:t>Juřeníková</a:t>
            </a:r>
            <a:r>
              <a:rPr lang="cs-CZ" dirty="0"/>
              <a:t>, 2010, s. </a:t>
            </a:r>
            <a:r>
              <a:rPr lang="cs-CZ" dirty="0" smtClean="0"/>
              <a:t>63)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52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8788" y="132971"/>
            <a:ext cx="11939203" cy="65898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212656" y="6385132"/>
            <a:ext cx="4855335" cy="33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Edukační záznam (</a:t>
            </a:r>
            <a:r>
              <a:rPr lang="cs-CZ" dirty="0" err="1" smtClean="0"/>
              <a:t>Juřeníková</a:t>
            </a:r>
            <a:r>
              <a:rPr lang="cs-CZ" dirty="0"/>
              <a:t>, 2010, s. </a:t>
            </a:r>
            <a:r>
              <a:rPr lang="cs-CZ" dirty="0" smtClean="0"/>
              <a:t>65)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2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Záznamový edukační list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Magurová</a:t>
            </a:r>
            <a:r>
              <a:rPr lang="cs-CZ" dirty="0"/>
              <a:t>, </a:t>
            </a:r>
            <a:r>
              <a:rPr lang="cs-CZ" dirty="0" err="1"/>
              <a:t>Majerníková</a:t>
            </a:r>
            <a:r>
              <a:rPr lang="cs-CZ" dirty="0" smtClean="0"/>
              <a:t>,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dirty="0" smtClean="0"/>
              <a:t> </a:t>
            </a:r>
            <a:r>
              <a:rPr lang="cs-CZ" dirty="0"/>
              <a:t>2009, s. </a:t>
            </a:r>
            <a:r>
              <a:rPr lang="cs-CZ" dirty="0" smtClean="0"/>
              <a:t>100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08" y="113904"/>
            <a:ext cx="8822029" cy="66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ýdlo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ýdl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ýdl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TM03457510[[fn=Mýdlo]]</Template>
  <TotalTime>278</TotalTime>
  <Words>376</Words>
  <Application>Microsoft Office PowerPoint</Application>
  <PresentationFormat>Širokoúhlá obrazovka</PresentationFormat>
  <Paragraphs>75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Mýdlo</vt:lpstr>
      <vt:lpstr>Záznam  o edukaci</vt:lpstr>
      <vt:lpstr>Význam dokumentace</vt:lpstr>
      <vt:lpstr>Dokumentace edukačního záznamu</vt:lpstr>
      <vt:lpstr>Požadavky na záznam o edukaci</vt:lpstr>
      <vt:lpstr>Záznam o edukaci (Juřeníková, 2010, s. 63) - náležitosti, které má obsahovat</vt:lpstr>
      <vt:lpstr>Záznam o edukaci</vt:lpstr>
      <vt:lpstr>Prezentace aplikace PowerPoint</vt:lpstr>
      <vt:lpstr>Prezentace aplikace PowerPoint</vt:lpstr>
      <vt:lpstr>Záznamový edukační list </vt:lpstr>
      <vt:lpstr>Záznamový edukační list </vt:lpstr>
      <vt:lpstr>Odmítnutí edukace</vt:lpstr>
      <vt:lpstr>Literatura: 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Záznam  o edukacii</dc:title>
  <dc:creator>Natália Beharková</dc:creator>
  <cp:lastModifiedBy>Natália Beharková</cp:lastModifiedBy>
  <cp:revision>17</cp:revision>
  <dcterms:created xsi:type="dcterms:W3CDTF">2015-05-19T08:02:06Z</dcterms:created>
  <dcterms:modified xsi:type="dcterms:W3CDTF">2017-01-13T12:38:45Z</dcterms:modified>
</cp:coreProperties>
</file>